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5" r:id="rId2"/>
    <p:sldId id="273" r:id="rId3"/>
    <p:sldId id="272" r:id="rId4"/>
    <p:sldId id="271" r:id="rId5"/>
    <p:sldId id="270" r:id="rId6"/>
    <p:sldId id="269" r:id="rId7"/>
    <p:sldId id="268" r:id="rId8"/>
    <p:sldId id="266" r:id="rId9"/>
    <p:sldId id="337" r:id="rId10"/>
    <p:sldId id="265" r:id="rId11"/>
    <p:sldId id="338" r:id="rId12"/>
    <p:sldId id="326" r:id="rId13"/>
    <p:sldId id="322" r:id="rId14"/>
    <p:sldId id="336" r:id="rId15"/>
    <p:sldId id="342" r:id="rId16"/>
    <p:sldId id="345" r:id="rId17"/>
    <p:sldId id="340" r:id="rId18"/>
    <p:sldId id="341" r:id="rId19"/>
    <p:sldId id="343" r:id="rId20"/>
    <p:sldId id="329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79" autoAdjust="0"/>
  </p:normalViewPr>
  <p:slideViewPr>
    <p:cSldViewPr>
      <p:cViewPr varScale="1">
        <p:scale>
          <a:sx n="86" d="100"/>
          <a:sy n="86" d="100"/>
        </p:scale>
        <p:origin x="14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008362-42ED-48F4-B69F-A346AD857B4E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DF8764-BDAB-416F-8820-7D99FD4B6579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81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8269-4614-4936-8F7E-73FB0E1D0EF3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2A52-F127-4141-8438-615CB1CA6948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44304-0F54-4559-B42A-38421EC4332F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3E490-5927-4228-8F55-0093D534A44F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3462F-00BA-41E7-9FC4-441C9BDCBB57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1261-3F38-45E2-9F41-C776F46622E1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B9ED-13F6-4DA0-8A06-71715E0330E4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E896-A373-465C-BCE4-AA3E339059BA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69C3-EBF0-450D-9119-90041BDF3049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2DCB8-ADA7-4805-BDB8-A5453C3485BD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5A58-49A4-4302-9CC2-98B870AFCA4A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C218-4EEA-4443-BA60-F1F37A2C8D11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7C01-9A38-40A8-9DC5-33470C2354B7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2F88-F422-47C0-8814-5B997B406489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ED2CE-6C2A-46CE-9B82-8DDF52416231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0C96-7034-4326-BB39-CCD15B626ECA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DE67C-67D2-41CC-A7C4-5BBC445B7C10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F51B-FDAD-472D-9E8E-0F98992DBAF9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16A28-AC6C-448D-86A1-62FECEBD22A4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4612-3777-47D7-984E-080D9F7D845B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E1AE2-E5BC-40E2-A2DA-66E688B2FE14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EED4-4C36-44FF-8F05-380926444090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A58268-526E-4937-86E1-829E63A57091}" type="datetimeFigureOut">
              <a:rPr lang="pt-BR"/>
              <a:pPr>
                <a:defRPr/>
              </a:pPr>
              <a:t>05/12/2020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4253A6-4265-4A54-B024-691265AF0A02}" type="slidenum">
              <a:rPr lang="pt-BR"/>
              <a:pPr>
                <a:defRPr/>
              </a:pPr>
              <a:t>‹Nr.›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870CC-D1FA-4FDE-8656-8BB7370D4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de-DE" dirty="0" err="1"/>
              <a:t>Preposiciones</a:t>
            </a:r>
            <a:r>
              <a:rPr lang="de-DE" dirty="0"/>
              <a:t> y</a:t>
            </a:r>
            <a:br>
              <a:rPr lang="de-DE" dirty="0"/>
            </a:br>
            <a:r>
              <a:rPr lang="de-DE" dirty="0" err="1"/>
              <a:t>conjunciones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9D8F0D1-3A50-44B1-93C6-B6B8EF34731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>
              <a:buNone/>
            </a:pP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4221134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88640"/>
            <a:ext cx="903649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-tiempo:</a:t>
            </a:r>
          </a:p>
          <a:p>
            <a:r>
              <a:rPr lang="es-ES" sz="2400" dirty="0"/>
              <a:t>	Ella trabaja solo </a:t>
            </a:r>
            <a:r>
              <a:rPr lang="es-ES" sz="2400" b="1" dirty="0"/>
              <a:t>por</a:t>
            </a:r>
            <a:r>
              <a:rPr lang="es-ES" sz="2400" dirty="0"/>
              <a:t> las tardes.</a:t>
            </a:r>
          </a:p>
          <a:p>
            <a:r>
              <a:rPr lang="es-ES" sz="2400" dirty="0"/>
              <a:t>-causa:	</a:t>
            </a:r>
            <a:endParaRPr lang="pt-BR" sz="2400" dirty="0"/>
          </a:p>
          <a:p>
            <a:r>
              <a:rPr lang="es-ES" sz="2400" i="1" dirty="0"/>
              <a:t>	Se casó </a:t>
            </a:r>
            <a:r>
              <a:rPr lang="es-ES" sz="2400" b="1" i="1" dirty="0"/>
              <a:t>por</a:t>
            </a:r>
            <a:r>
              <a:rPr lang="es-ES" sz="2400" i="1" dirty="0"/>
              <a:t> dinero.</a:t>
            </a:r>
          </a:p>
          <a:p>
            <a:r>
              <a:rPr lang="es-ES" sz="2400" i="1" dirty="0"/>
              <a:t>-modo:</a:t>
            </a:r>
            <a:endParaRPr lang="pt-BR" sz="2400" dirty="0"/>
          </a:p>
          <a:p>
            <a:r>
              <a:rPr lang="es-ES" sz="2400" b="1" i="1" dirty="0"/>
              <a:t>	Por</a:t>
            </a:r>
            <a:r>
              <a:rPr lang="es-ES" sz="2400" i="1" dirty="0"/>
              <a:t> lo general, él está siempre en casa.</a:t>
            </a:r>
          </a:p>
          <a:p>
            <a:r>
              <a:rPr lang="es-ES" sz="2400" i="1" dirty="0"/>
              <a:t>-medio:</a:t>
            </a:r>
            <a:endParaRPr lang="pt-BR" sz="2400" dirty="0"/>
          </a:p>
          <a:p>
            <a:r>
              <a:rPr lang="es-ES" sz="2400" i="1" dirty="0"/>
              <a:t>	Tu carta llegó </a:t>
            </a:r>
            <a:r>
              <a:rPr lang="es-ES" sz="2400" b="1" i="1" dirty="0"/>
              <a:t>por</a:t>
            </a:r>
            <a:r>
              <a:rPr lang="es-ES" sz="2400" i="1" dirty="0"/>
              <a:t> correo.</a:t>
            </a:r>
          </a:p>
          <a:p>
            <a:r>
              <a:rPr lang="es-ES" sz="2400" i="1" dirty="0"/>
              <a:t>-precio:</a:t>
            </a:r>
            <a:endParaRPr lang="pt-BR" sz="2400" dirty="0"/>
          </a:p>
          <a:p>
            <a:r>
              <a:rPr lang="es-ES" sz="2400" i="1" dirty="0"/>
              <a:t>	Compró la televisión </a:t>
            </a:r>
            <a:r>
              <a:rPr lang="es-ES" sz="2400" b="1" i="1" dirty="0"/>
              <a:t>por</a:t>
            </a:r>
            <a:r>
              <a:rPr lang="es-ES" sz="2400" i="1" dirty="0"/>
              <a:t> 300 euros.</a:t>
            </a:r>
            <a:endParaRPr lang="pt-BR" sz="2400" dirty="0"/>
          </a:p>
          <a:p>
            <a:endParaRPr lang="es-ES" sz="2400" b="1" dirty="0"/>
          </a:p>
          <a:p>
            <a:r>
              <a:rPr lang="es-ES" sz="2400" b="1" dirty="0"/>
              <a:t>SEGÚN</a:t>
            </a:r>
            <a:r>
              <a:rPr lang="es-ES" sz="2400" dirty="0"/>
              <a:t> – Significa estar de acuerdo con:</a:t>
            </a:r>
            <a:endParaRPr lang="pt-BR" sz="2400" dirty="0"/>
          </a:p>
          <a:p>
            <a:r>
              <a:rPr lang="es-ES" sz="2400" b="1" i="1" dirty="0"/>
              <a:t>	Según</a:t>
            </a:r>
            <a:r>
              <a:rPr lang="es-ES" sz="2400" i="1" dirty="0"/>
              <a:t> él, el gerente está equivocado.</a:t>
            </a:r>
            <a:endParaRPr lang="pt-BR" sz="2400" dirty="0"/>
          </a:p>
          <a:p>
            <a:r>
              <a:rPr lang="es-ES" sz="2400" b="1" i="1" dirty="0"/>
              <a:t>	Según</a:t>
            </a:r>
            <a:r>
              <a:rPr lang="es-ES" sz="2400" i="1" dirty="0"/>
              <a:t> la policía, los ladrones escaparon.</a:t>
            </a:r>
            <a:r>
              <a:rPr lang="es-ES" sz="2400" dirty="0"/>
              <a:t> </a:t>
            </a:r>
            <a:endParaRPr lang="pt-BR" sz="2400" dirty="0"/>
          </a:p>
          <a:p>
            <a:pPr algn="just"/>
            <a:endParaRPr lang="es-ES" sz="2400" b="1" dirty="0"/>
          </a:p>
          <a:p>
            <a:endParaRPr lang="pt-BR" sz="1600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267831A-3660-449F-A720-5BA21635A76F}"/>
              </a:ext>
            </a:extLst>
          </p:cNvPr>
          <p:cNvSpPr txBox="1"/>
          <p:nvPr/>
        </p:nvSpPr>
        <p:spPr>
          <a:xfrm>
            <a:off x="539552" y="116632"/>
            <a:ext cx="842493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SIN</a:t>
            </a:r>
            <a:r>
              <a:rPr lang="es-ES" sz="2400" dirty="0"/>
              <a:t> – Significa privación o carencia:</a:t>
            </a:r>
            <a:endParaRPr lang="pt-BR" sz="2400" dirty="0"/>
          </a:p>
          <a:p>
            <a:pPr algn="just"/>
            <a:r>
              <a:rPr lang="es-ES" sz="2400" i="1" dirty="0"/>
              <a:t>	Estoy </a:t>
            </a:r>
            <a:r>
              <a:rPr lang="es-ES" sz="2400" b="1" i="1" dirty="0"/>
              <a:t>sin</a:t>
            </a:r>
            <a:r>
              <a:rPr lang="es-ES" sz="2400" i="1" dirty="0"/>
              <a:t> dinero.</a:t>
            </a:r>
            <a:endParaRPr lang="pt-BR" sz="2400" dirty="0"/>
          </a:p>
          <a:p>
            <a:pPr algn="just"/>
            <a:r>
              <a:rPr lang="es-ES" sz="2400" i="1" dirty="0"/>
              <a:t>	Tomo el café </a:t>
            </a:r>
            <a:r>
              <a:rPr lang="es-ES" sz="2400" b="1" i="1" dirty="0"/>
              <a:t>sin</a:t>
            </a:r>
            <a:r>
              <a:rPr lang="es-ES" sz="2400" i="1" dirty="0"/>
              <a:t> azúcar.</a:t>
            </a:r>
            <a:endParaRPr lang="pt-BR" sz="2400" dirty="0"/>
          </a:p>
          <a:p>
            <a:pPr algn="just"/>
            <a:r>
              <a:rPr lang="es-ES" sz="2400" dirty="0"/>
              <a:t> </a:t>
            </a:r>
            <a:endParaRPr lang="pt-BR" sz="2400" dirty="0"/>
          </a:p>
          <a:p>
            <a:pPr algn="just"/>
            <a:r>
              <a:rPr lang="es-ES" sz="2400" b="1" dirty="0"/>
              <a:t>SOBRE</a:t>
            </a:r>
            <a:r>
              <a:rPr lang="es-ES" sz="2400" dirty="0"/>
              <a:t> – Expresa:</a:t>
            </a:r>
          </a:p>
          <a:p>
            <a:pPr algn="just"/>
            <a:r>
              <a:rPr lang="es-ES" sz="2400" dirty="0"/>
              <a:t>-lugar: </a:t>
            </a:r>
            <a:endParaRPr lang="pt-BR" sz="2400" dirty="0"/>
          </a:p>
          <a:p>
            <a:pPr algn="just"/>
            <a:r>
              <a:rPr lang="es-ES" sz="2400" i="1" dirty="0"/>
              <a:t>	El libro está </a:t>
            </a:r>
            <a:r>
              <a:rPr lang="es-ES" sz="2400" b="1" i="1" dirty="0"/>
              <a:t>sobre</a:t>
            </a:r>
            <a:r>
              <a:rPr lang="es-ES" sz="2400" i="1" dirty="0"/>
              <a:t> la mesa.</a:t>
            </a:r>
          </a:p>
          <a:p>
            <a:pPr algn="just"/>
            <a:r>
              <a:rPr lang="es-ES" sz="2400" i="1" dirty="0"/>
              <a:t>-superioridad:</a:t>
            </a:r>
            <a:endParaRPr lang="pt-BR" sz="2400" dirty="0"/>
          </a:p>
          <a:p>
            <a:pPr algn="just"/>
            <a:r>
              <a:rPr lang="es-ES" sz="2400" i="1" dirty="0"/>
              <a:t>	El director ejecutivo/general está </a:t>
            </a:r>
            <a:r>
              <a:rPr lang="es-ES" sz="2400" b="1" i="1" dirty="0"/>
              <a:t>sobre</a:t>
            </a:r>
            <a:r>
              <a:rPr lang="es-ES" sz="2400" i="1" dirty="0"/>
              <a:t> el presidente en una empresa.</a:t>
            </a:r>
          </a:p>
          <a:p>
            <a:pPr algn="just"/>
            <a:r>
              <a:rPr lang="es-ES" sz="2400" i="1" dirty="0"/>
              <a:t>-asunto:</a:t>
            </a:r>
            <a:endParaRPr lang="pt-BR" sz="2400" dirty="0"/>
          </a:p>
          <a:p>
            <a:pPr algn="just"/>
            <a:r>
              <a:rPr lang="es-ES" sz="2400" i="1" dirty="0"/>
              <a:t>	Ellos discutían </a:t>
            </a:r>
            <a:r>
              <a:rPr lang="es-ES" sz="2400" b="1" i="1" dirty="0"/>
              <a:t>sobre</a:t>
            </a:r>
            <a:r>
              <a:rPr lang="es-ES" sz="2400" i="1" dirty="0"/>
              <a:t> política.</a:t>
            </a:r>
            <a:endParaRPr lang="pt-BR" sz="2400" dirty="0"/>
          </a:p>
          <a:p>
            <a:pPr algn="just"/>
            <a:r>
              <a:rPr lang="es-ES" sz="2400" i="1" dirty="0"/>
              <a:t> </a:t>
            </a:r>
            <a:endParaRPr lang="pt-BR" sz="2400" dirty="0"/>
          </a:p>
          <a:p>
            <a:pPr algn="just"/>
            <a:r>
              <a:rPr lang="es-ES" sz="2400" b="1" dirty="0"/>
              <a:t>TRAS</a:t>
            </a:r>
            <a:r>
              <a:rPr lang="es-ES" sz="2400" dirty="0"/>
              <a:t> – Expresa posterioridad:</a:t>
            </a:r>
          </a:p>
          <a:p>
            <a:pPr algn="just"/>
            <a:r>
              <a:rPr lang="es-ES" sz="2400" dirty="0"/>
              <a:t>- en el tiempo:  </a:t>
            </a:r>
            <a:endParaRPr lang="pt-BR" sz="2400" dirty="0"/>
          </a:p>
          <a:p>
            <a:pPr algn="just"/>
            <a:r>
              <a:rPr lang="es-ES" sz="2400" b="1" i="1" dirty="0"/>
              <a:t>	Tras</a:t>
            </a:r>
            <a:r>
              <a:rPr lang="es-ES" sz="2400" i="1" dirty="0"/>
              <a:t> la primavera viene el verano.</a:t>
            </a:r>
          </a:p>
          <a:p>
            <a:pPr algn="just"/>
            <a:r>
              <a:rPr lang="es-ES" sz="2400" i="1" dirty="0"/>
              <a:t>-en el espacio:</a:t>
            </a:r>
            <a:endParaRPr lang="pt-BR" sz="2400" dirty="0"/>
          </a:p>
          <a:p>
            <a:pPr algn="just"/>
            <a:r>
              <a:rPr lang="es-ES" sz="2400" i="1" dirty="0"/>
              <a:t>	Los nuevos ordenadores están </a:t>
            </a:r>
            <a:r>
              <a:rPr lang="es-ES" sz="2400" b="1" i="1" dirty="0"/>
              <a:t>tras</a:t>
            </a:r>
            <a:r>
              <a:rPr lang="es-ES" sz="2400" i="1" dirty="0"/>
              <a:t> la mesa.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41874455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620688"/>
            <a:ext cx="896448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LOCUCIONES PREPOSITIVAS</a:t>
            </a:r>
            <a:endParaRPr lang="pt-BR" sz="2800" dirty="0"/>
          </a:p>
          <a:p>
            <a:pPr algn="just"/>
            <a:r>
              <a:rPr lang="es-ES" sz="2600" dirty="0"/>
              <a:t>. </a:t>
            </a:r>
          </a:p>
          <a:p>
            <a:pPr algn="just"/>
            <a:r>
              <a:rPr lang="es-ES" sz="2600" dirty="0"/>
              <a:t>Las locuciones prepositivas más frecuentes son:</a:t>
            </a:r>
          </a:p>
          <a:p>
            <a:pPr algn="just"/>
            <a:endParaRPr lang="es-ES" sz="1200" dirty="0"/>
          </a:p>
          <a:p>
            <a:pPr algn="ctr"/>
            <a:r>
              <a:rPr lang="es-ES" sz="2600" b="1" i="1" dirty="0">
                <a:solidFill>
                  <a:srgbClr val="FF0000"/>
                </a:solidFill>
              </a:rPr>
              <a:t>encima de, debajo de, junto a, delante de, detrás de, </a:t>
            </a:r>
          </a:p>
          <a:p>
            <a:pPr algn="ctr"/>
            <a:r>
              <a:rPr lang="es-ES" sz="2600" b="1" i="1" dirty="0">
                <a:solidFill>
                  <a:srgbClr val="FF0000"/>
                </a:solidFill>
              </a:rPr>
              <a:t>para con, en contra de, en medio de, por encima de, respecto de, gracias a, frente a, en vez de, etc.</a:t>
            </a:r>
          </a:p>
          <a:p>
            <a:pPr algn="ctr"/>
            <a:endParaRPr lang="es-ES" sz="1200" b="1" i="1" dirty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es-ES_tradnl" sz="2600" i="1" dirty="0"/>
              <a:t>Está </a:t>
            </a:r>
            <a:r>
              <a:rPr lang="es-ES_tradnl" sz="2600" b="1" i="1" dirty="0"/>
              <a:t>en contra del </a:t>
            </a:r>
            <a:r>
              <a:rPr lang="es-ES_tradnl" sz="2600" i="1" dirty="0"/>
              <a:t>sindicato.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ES_tradnl" sz="2600" i="1" dirty="0"/>
              <a:t>Se mantuvo </a:t>
            </a:r>
            <a:r>
              <a:rPr lang="es-ES_tradnl" sz="2600" b="1" i="1" dirty="0"/>
              <a:t>junto a</a:t>
            </a:r>
            <a:r>
              <a:rPr lang="es-ES_tradnl" sz="2600" i="1" dirty="0"/>
              <a:t> los dirigentes de la movilización.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ES_tradnl" sz="2600" i="1" dirty="0"/>
              <a:t>La empresa obtuvo beneficios </a:t>
            </a:r>
            <a:r>
              <a:rPr lang="es-ES_tradnl" sz="2600" b="1" i="1" dirty="0"/>
              <a:t>gracias</a:t>
            </a:r>
            <a:r>
              <a:rPr lang="es-ES_tradnl" sz="2600" i="1" dirty="0"/>
              <a:t> </a:t>
            </a:r>
            <a:r>
              <a:rPr lang="es-ES_tradnl" sz="2600" b="1" i="1" dirty="0"/>
              <a:t>a </a:t>
            </a:r>
            <a:r>
              <a:rPr lang="es-ES_tradnl" sz="2600" i="1" dirty="0"/>
              <a:t>la investigación de mercado realizada.</a:t>
            </a:r>
            <a:endParaRPr lang="pt-BR" sz="2600" dirty="0"/>
          </a:p>
        </p:txBody>
      </p:sp>
      <p:sp>
        <p:nvSpPr>
          <p:cNvPr id="7" name="WordArt 1"/>
          <p:cNvSpPr>
            <a:spLocks noChangeArrowheads="1" noChangeShapeType="1" noTextEdit="1"/>
          </p:cNvSpPr>
          <p:nvPr/>
        </p:nvSpPr>
        <p:spPr bwMode="auto">
          <a:xfrm>
            <a:off x="323528" y="836712"/>
            <a:ext cx="1548383" cy="36004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0"/>
            <a:endParaRPr lang="pt-BR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ooper Std Black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555776" y="1268760"/>
            <a:ext cx="1728192" cy="28803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endParaRPr lang="pt-BR" sz="105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effectLst/>
              <a:latin typeface="Cooper Std Black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69269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pt-B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pt-B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qué son las conjunciones?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39477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+mn-lt"/>
              </a:rPr>
              <a:t>Las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conjunciones </a:t>
            </a:r>
            <a:r>
              <a:rPr lang="pt-BR" sz="2800" dirty="0">
                <a:latin typeface="+mn-lt"/>
              </a:rPr>
              <a:t>son palabras invariables que sirven para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unir</a:t>
            </a:r>
            <a:r>
              <a:rPr lang="pt-BR" sz="2800" dirty="0">
                <a:latin typeface="+mn-lt"/>
              </a:rPr>
              <a:t> partes de una oración u oraciones y expresar su relación.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9" name="Pentágono 8"/>
          <p:cNvSpPr/>
          <p:nvPr/>
        </p:nvSpPr>
        <p:spPr>
          <a:xfrm>
            <a:off x="1043608" y="2492896"/>
            <a:ext cx="2016224" cy="7920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43608" y="26177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/>
              <a:t>oración</a:t>
            </a:r>
            <a:endParaRPr lang="pt-BR" sz="2800" dirty="0"/>
          </a:p>
        </p:txBody>
      </p:sp>
      <p:sp>
        <p:nvSpPr>
          <p:cNvPr id="11" name="Pentágono 10"/>
          <p:cNvSpPr/>
          <p:nvPr/>
        </p:nvSpPr>
        <p:spPr>
          <a:xfrm>
            <a:off x="6156176" y="2492896"/>
            <a:ext cx="1872208" cy="7920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156176" y="263691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/>
              <a:t>oración</a:t>
            </a:r>
            <a:endParaRPr lang="pt-BR" sz="2800" dirty="0"/>
          </a:p>
        </p:txBody>
      </p:sp>
      <p:sp>
        <p:nvSpPr>
          <p:cNvPr id="13" name="Seta para a esquerda e para a direita 12"/>
          <p:cNvSpPr/>
          <p:nvPr/>
        </p:nvSpPr>
        <p:spPr>
          <a:xfrm>
            <a:off x="3275856" y="3068960"/>
            <a:ext cx="2520280" cy="1224136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635896" y="342900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/>
              <a:t>conjunción</a:t>
            </a:r>
            <a:endParaRPr lang="pt-BR" sz="2800" dirty="0"/>
          </a:p>
        </p:txBody>
      </p:sp>
      <p:sp>
        <p:nvSpPr>
          <p:cNvPr id="15" name="Seta em curva para cima 14"/>
          <p:cNvSpPr/>
          <p:nvPr/>
        </p:nvSpPr>
        <p:spPr>
          <a:xfrm>
            <a:off x="1979712" y="3356992"/>
            <a:ext cx="5112568" cy="16561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707904" y="429309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UNIR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563888" y="522920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SENTIDO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5661248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i="1" dirty="0">
                <a:latin typeface="+mn-lt"/>
                <a:ea typeface="Times New Roman" pitchFamily="18" charset="0"/>
              </a:rPr>
              <a:t>Carla</a:t>
            </a:r>
            <a:r>
              <a:rPr kumimoji="0" lang="es-E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es guapa </a:t>
            </a:r>
            <a:r>
              <a:rPr kumimoji="0" lang="es-ES" sz="28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s-E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extrovertida.</a:t>
            </a:r>
            <a:endParaRPr kumimoji="0" lang="es-E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0" y="5661248"/>
            <a:ext cx="4760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Quiero </a:t>
            </a:r>
            <a:r>
              <a:rPr kumimoji="0" lang="es-ES" sz="28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que</a:t>
            </a:r>
            <a:r>
              <a:rPr kumimoji="0" lang="es-E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vengáis a la fiesta.</a:t>
            </a:r>
            <a:endParaRPr kumimoji="0" lang="es-E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62FAF-92EF-4C41-8FCC-9A3F9A361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Las </a:t>
            </a:r>
            <a:r>
              <a:rPr lang="de-DE" dirty="0" err="1"/>
              <a:t>conjunciones</a:t>
            </a:r>
            <a:r>
              <a:rPr lang="de-DE" dirty="0"/>
              <a:t> </a:t>
            </a:r>
            <a:r>
              <a:rPr lang="de-DE" dirty="0" err="1"/>
              <a:t>pueden</a:t>
            </a:r>
            <a:r>
              <a:rPr lang="de-DE" dirty="0"/>
              <a:t> </a:t>
            </a:r>
            <a:r>
              <a:rPr lang="de-DE" dirty="0" err="1"/>
              <a:t>ser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78B93B-7A3B-4BDE-9D54-5E6C2C27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7638"/>
            <a:ext cx="8579296" cy="5323730"/>
          </a:xfrm>
        </p:spPr>
        <p:txBody>
          <a:bodyPr/>
          <a:lstStyle/>
          <a:p>
            <a:r>
              <a:rPr lang="de-DE" sz="2800" b="1" u="sng" dirty="0" err="1"/>
              <a:t>Coordinantes</a:t>
            </a:r>
            <a:r>
              <a:rPr lang="de-DE" sz="2800" b="1" u="sng" dirty="0"/>
              <a:t> o </a:t>
            </a:r>
            <a:r>
              <a:rPr lang="de-DE" sz="2800" b="1" u="sng" dirty="0" err="1"/>
              <a:t>coordinativas</a:t>
            </a:r>
            <a:r>
              <a:rPr lang="de-DE" sz="2800" dirty="0"/>
              <a:t>: </a:t>
            </a:r>
            <a:r>
              <a:rPr lang="de-DE" sz="2800" dirty="0" err="1"/>
              <a:t>Unen</a:t>
            </a:r>
            <a:r>
              <a:rPr lang="de-DE" sz="2800" dirty="0"/>
              <a:t> o </a:t>
            </a:r>
            <a:r>
              <a:rPr lang="de-DE" sz="2800" dirty="0" err="1"/>
              <a:t>relacionan</a:t>
            </a:r>
            <a:r>
              <a:rPr lang="de-DE" sz="2800" dirty="0"/>
              <a:t> </a:t>
            </a:r>
            <a:r>
              <a:rPr lang="de-DE" sz="2800" dirty="0" err="1"/>
              <a:t>oraciones</a:t>
            </a:r>
            <a:r>
              <a:rPr lang="de-DE" sz="2800" dirty="0"/>
              <a:t> o </a:t>
            </a:r>
            <a:r>
              <a:rPr lang="de-DE" sz="2800" dirty="0" err="1"/>
              <a:t>palabras</a:t>
            </a:r>
            <a:r>
              <a:rPr lang="de-DE" sz="2800" dirty="0"/>
              <a:t> de la </a:t>
            </a:r>
            <a:r>
              <a:rPr lang="de-DE" sz="2800" dirty="0" err="1"/>
              <a:t>misma</a:t>
            </a:r>
            <a:r>
              <a:rPr lang="de-DE" sz="2800" dirty="0"/>
              <a:t> </a:t>
            </a:r>
            <a:r>
              <a:rPr lang="de-DE" sz="2800" dirty="0" err="1"/>
              <a:t>categoría</a:t>
            </a:r>
            <a:r>
              <a:rPr lang="de-DE" dirty="0"/>
              <a:t>.</a:t>
            </a:r>
          </a:p>
          <a:p>
            <a:r>
              <a:rPr lang="de-DE" sz="2400" i="1" u="sng" dirty="0"/>
              <a:t>-</a:t>
            </a:r>
            <a:r>
              <a:rPr lang="de-DE" sz="2400" i="1" u="sng" dirty="0" err="1"/>
              <a:t>copulativas</a:t>
            </a:r>
            <a:r>
              <a:rPr lang="de-DE" sz="2400" dirty="0"/>
              <a:t>: </a:t>
            </a:r>
            <a:r>
              <a:rPr lang="de-DE" sz="2400" b="1" dirty="0"/>
              <a:t>y (e), </a:t>
            </a:r>
            <a:r>
              <a:rPr lang="de-DE" sz="2400" b="1" dirty="0" err="1"/>
              <a:t>ni</a:t>
            </a:r>
            <a:endParaRPr lang="de-DE" sz="2400" b="1" dirty="0"/>
          </a:p>
          <a:p>
            <a:pPr lvl="1"/>
            <a:r>
              <a:rPr lang="de-DE" sz="2400" dirty="0"/>
              <a:t>Los </a:t>
            </a:r>
            <a:r>
              <a:rPr lang="de-DE" sz="2400" dirty="0" err="1"/>
              <a:t>jefes</a:t>
            </a:r>
            <a:r>
              <a:rPr lang="de-DE" sz="2400" dirty="0"/>
              <a:t>, los </a:t>
            </a:r>
            <a:r>
              <a:rPr lang="de-DE" sz="2400" dirty="0" err="1"/>
              <a:t>empleados</a:t>
            </a:r>
            <a:r>
              <a:rPr lang="de-DE" sz="2400" dirty="0"/>
              <a:t> </a:t>
            </a:r>
            <a:r>
              <a:rPr lang="de-DE" sz="2400" b="1" dirty="0"/>
              <a:t>y</a:t>
            </a:r>
            <a:r>
              <a:rPr lang="de-DE" sz="2400" dirty="0"/>
              <a:t> las </a:t>
            </a:r>
            <a:r>
              <a:rPr lang="de-DE" sz="2400" dirty="0" err="1"/>
              <a:t>secretarias</a:t>
            </a:r>
            <a:r>
              <a:rPr lang="de-DE" sz="2400" dirty="0"/>
              <a:t> </a:t>
            </a:r>
            <a:r>
              <a:rPr lang="de-DE" sz="2400" dirty="0" err="1"/>
              <a:t>fueron</a:t>
            </a:r>
            <a:r>
              <a:rPr lang="de-DE" sz="2400" dirty="0"/>
              <a:t> a la </a:t>
            </a:r>
            <a:r>
              <a:rPr lang="de-DE" sz="2400" dirty="0" err="1"/>
              <a:t>cena</a:t>
            </a:r>
            <a:r>
              <a:rPr lang="de-DE" sz="2400" dirty="0"/>
              <a:t>.</a:t>
            </a:r>
          </a:p>
          <a:p>
            <a:pPr lvl="1"/>
            <a:r>
              <a:rPr lang="de-DE" sz="2400" b="1" dirty="0"/>
              <a:t>Ni</a:t>
            </a:r>
            <a:r>
              <a:rPr lang="de-DE" sz="2400" dirty="0"/>
              <a:t> las </a:t>
            </a:r>
            <a:r>
              <a:rPr lang="de-DE" sz="2400" dirty="0" err="1"/>
              <a:t>grandes</a:t>
            </a:r>
            <a:r>
              <a:rPr lang="de-DE" sz="2400" dirty="0"/>
              <a:t> </a:t>
            </a:r>
            <a:r>
              <a:rPr lang="de-DE" sz="2400" dirty="0" err="1"/>
              <a:t>empresas</a:t>
            </a:r>
            <a:r>
              <a:rPr lang="de-DE" sz="2400" dirty="0"/>
              <a:t>  </a:t>
            </a:r>
            <a:r>
              <a:rPr lang="de-DE" sz="2400" b="1" dirty="0" err="1"/>
              <a:t>ni</a:t>
            </a:r>
            <a:r>
              <a:rPr lang="de-DE" sz="2400" dirty="0"/>
              <a:t> las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pequeñas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vieron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1" indent="0">
              <a:buNone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e-DE" sz="24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disyuntivas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o(u)</a:t>
            </a:r>
          </a:p>
          <a:p>
            <a:pPr marL="457200" lvl="1" indent="0">
              <a:buNone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-El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presidente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vicepresidente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pronunciarán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discurso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lvl="1" indent="0">
              <a:buNone/>
            </a:pP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e-DE" sz="24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adversativas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_tradnl" sz="2400" b="1" dirty="0"/>
              <a:t>mas (=pero), pero, sino, sino que, sin embargo, no obstante</a:t>
            </a:r>
          </a:p>
          <a:p>
            <a:pPr lvl="1">
              <a:buFontTx/>
              <a:buChar char="-"/>
            </a:pPr>
            <a:r>
              <a:rPr lang="es-ES_tradnl" sz="2400" dirty="0"/>
              <a:t>El discurso fue sencillo, </a:t>
            </a:r>
            <a:r>
              <a:rPr lang="es-ES_tradnl" sz="2400" b="1" dirty="0"/>
              <a:t>pero</a:t>
            </a:r>
            <a:r>
              <a:rPr lang="es-ES_tradnl" sz="2400" dirty="0"/>
              <a:t> fue un éxito.</a:t>
            </a:r>
          </a:p>
          <a:p>
            <a:pPr lvl="1">
              <a:buFontTx/>
              <a:buChar char="-"/>
            </a:pPr>
            <a:r>
              <a:rPr lang="es-ES_tradnl" sz="2400" dirty="0"/>
              <a:t>No fue el gerente </a:t>
            </a:r>
            <a:r>
              <a:rPr lang="es-ES_tradnl" sz="2400" b="1" dirty="0"/>
              <a:t>sino</a:t>
            </a:r>
            <a:r>
              <a:rPr lang="es-ES_tradnl" sz="2400" dirty="0"/>
              <a:t> el director general el que dio la orden.</a:t>
            </a:r>
          </a:p>
          <a:p>
            <a:pPr lvl="1">
              <a:buFontTx/>
              <a:buChar char="-"/>
            </a:pPr>
            <a:r>
              <a:rPr lang="es-ES_tradnl" sz="2400" dirty="0"/>
              <a:t>Las acciones no han bajado </a:t>
            </a:r>
            <a:r>
              <a:rPr lang="es-ES_tradnl" sz="2400" b="1" dirty="0"/>
              <a:t>sino que </a:t>
            </a:r>
            <a:r>
              <a:rPr lang="es-ES_tradnl" sz="2400" dirty="0"/>
              <a:t>han subido.</a:t>
            </a:r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lvl="1">
              <a:buFontTx/>
              <a:buChar char="-"/>
            </a:pPr>
            <a:endParaRPr lang="es-ES_tradnl" sz="2400" dirty="0"/>
          </a:p>
          <a:p>
            <a:pPr marL="457200" lvl="1" indent="0">
              <a:buNone/>
            </a:pPr>
            <a:endParaRPr lang="es-ES_tradnl" sz="2400" dirty="0"/>
          </a:p>
          <a:p>
            <a:pPr marL="457200" lvl="1" indent="0">
              <a:buNone/>
            </a:pPr>
            <a:endParaRPr lang="es-ES_tradnl" sz="2400" dirty="0"/>
          </a:p>
          <a:p>
            <a:pPr marL="457200" lvl="1" indent="0">
              <a:buNone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21023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B76A5F-1163-4AE5-9A5B-386DF323E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336704"/>
          </a:xfrm>
        </p:spPr>
        <p:txBody>
          <a:bodyPr/>
          <a:lstStyle/>
          <a:p>
            <a:r>
              <a:rPr lang="de-DE" sz="2400" dirty="0">
                <a:latin typeface="+mj-lt"/>
              </a:rPr>
              <a:t>-Este </a:t>
            </a:r>
            <a:r>
              <a:rPr lang="de-DE" sz="2400" dirty="0" err="1">
                <a:latin typeface="+mj-lt"/>
              </a:rPr>
              <a:t>semestre</a:t>
            </a:r>
            <a:r>
              <a:rPr lang="de-DE" sz="2400" dirty="0">
                <a:latin typeface="+mj-lt"/>
              </a:rPr>
              <a:t> la </a:t>
            </a:r>
            <a:r>
              <a:rPr lang="de-DE" sz="2400" dirty="0" err="1">
                <a:latin typeface="+mj-lt"/>
              </a:rPr>
              <a:t>empresa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no</a:t>
            </a:r>
            <a:r>
              <a:rPr lang="de-DE" sz="2400" dirty="0">
                <a:latin typeface="+mj-lt"/>
              </a:rPr>
              <a:t> ha </a:t>
            </a:r>
            <a:r>
              <a:rPr lang="de-DE" sz="2400" dirty="0" err="1">
                <a:latin typeface="+mj-lt"/>
              </a:rPr>
              <a:t>obtenido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beneficios</a:t>
            </a:r>
            <a:r>
              <a:rPr lang="de-DE" sz="2400" dirty="0">
                <a:latin typeface="+mj-lt"/>
              </a:rPr>
              <a:t> </a:t>
            </a:r>
            <a:r>
              <a:rPr lang="de-DE" sz="2400" b="1" dirty="0">
                <a:latin typeface="+mj-lt"/>
              </a:rPr>
              <a:t>sin</a:t>
            </a:r>
            <a:r>
              <a:rPr lang="de-DE" sz="2400" dirty="0">
                <a:latin typeface="+mj-lt"/>
              </a:rPr>
              <a:t> </a:t>
            </a:r>
            <a:r>
              <a:rPr lang="de-DE" sz="2400" b="1" dirty="0" err="1">
                <a:latin typeface="+mj-lt"/>
              </a:rPr>
              <a:t>embargo</a:t>
            </a:r>
            <a:r>
              <a:rPr lang="de-DE" sz="2400" dirty="0">
                <a:latin typeface="+mj-lt"/>
              </a:rPr>
              <a:t>/</a:t>
            </a:r>
            <a:r>
              <a:rPr lang="de-DE" sz="2400" b="1" dirty="0" err="1">
                <a:latin typeface="+mj-lt"/>
              </a:rPr>
              <a:t>no</a:t>
            </a:r>
            <a:r>
              <a:rPr lang="de-DE" sz="2400" b="1" dirty="0">
                <a:latin typeface="+mj-lt"/>
              </a:rPr>
              <a:t> </a:t>
            </a:r>
            <a:r>
              <a:rPr lang="de-DE" sz="2400" b="1" dirty="0" err="1">
                <a:latin typeface="+mj-lt"/>
              </a:rPr>
              <a:t>obstante</a:t>
            </a:r>
            <a:r>
              <a:rPr lang="de-DE" sz="2400" b="1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sigue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produciendo</a:t>
            </a:r>
            <a:r>
              <a:rPr lang="de-DE" sz="2400" dirty="0">
                <a:latin typeface="+mj-lt"/>
              </a:rPr>
              <a:t> al </a:t>
            </a:r>
            <a:r>
              <a:rPr lang="de-DE" sz="2400" dirty="0" err="1">
                <a:latin typeface="+mj-lt"/>
              </a:rPr>
              <a:t>mismo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nivel</a:t>
            </a:r>
            <a:r>
              <a:rPr lang="de-DE" sz="2400" dirty="0">
                <a:latin typeface="+mj-lt"/>
              </a:rPr>
              <a:t>.</a:t>
            </a:r>
          </a:p>
          <a:p>
            <a:pPr algn="just"/>
            <a:r>
              <a:rPr lang="es-ES_tradnl" sz="2400" u="sng" dirty="0">
                <a:latin typeface="+mj-lt"/>
              </a:rPr>
              <a:t>distributivas</a:t>
            </a:r>
            <a:r>
              <a:rPr lang="es-ES_tradnl" sz="2400" b="1" dirty="0">
                <a:latin typeface="+mj-lt"/>
              </a:rPr>
              <a:t>:</a:t>
            </a:r>
            <a:r>
              <a:rPr lang="es-ES_tradnl" sz="2400" dirty="0">
                <a:latin typeface="+mj-lt"/>
              </a:rPr>
              <a:t> </a:t>
            </a:r>
            <a:r>
              <a:rPr lang="es-ES" sz="2400" b="1" dirty="0"/>
              <a:t>Ya...ya, bien...bien, unas...otras, ora...ora, sea...sea </a:t>
            </a:r>
          </a:p>
          <a:p>
            <a:pPr marL="0" indent="0" algn="just">
              <a:buNone/>
            </a:pPr>
            <a:r>
              <a:rPr lang="es-ES" sz="2400" dirty="0"/>
              <a:t>-</a:t>
            </a:r>
            <a:r>
              <a:rPr lang="es-ES" sz="2400" b="1" dirty="0"/>
              <a:t>Ya/bien/ora </a:t>
            </a:r>
            <a:r>
              <a:rPr lang="es-ES" sz="2400" dirty="0"/>
              <a:t>se trabaja, </a:t>
            </a:r>
            <a:r>
              <a:rPr lang="es-ES" sz="2400" b="1" dirty="0"/>
              <a:t>ya/bien/ora </a:t>
            </a:r>
            <a:r>
              <a:rPr lang="es-ES" sz="2400" dirty="0"/>
              <a:t>se descansa. </a:t>
            </a:r>
          </a:p>
          <a:p>
            <a:pPr marL="0" indent="0" algn="just">
              <a:buNone/>
            </a:pPr>
            <a:r>
              <a:rPr lang="es-ES" sz="2400" dirty="0"/>
              <a:t>-</a:t>
            </a:r>
            <a:r>
              <a:rPr lang="es-ES" sz="2400" b="1" dirty="0"/>
              <a:t>Unas</a:t>
            </a:r>
            <a:r>
              <a:rPr lang="es-ES" sz="2400" dirty="0"/>
              <a:t> veces se trabaja, </a:t>
            </a:r>
            <a:r>
              <a:rPr lang="es-ES" sz="2400" b="1" dirty="0"/>
              <a:t>otras</a:t>
            </a:r>
            <a:r>
              <a:rPr lang="es-ES" sz="2400" dirty="0"/>
              <a:t> veces se descansa.</a:t>
            </a:r>
          </a:p>
          <a:p>
            <a:pPr marL="0" indent="0" algn="just">
              <a:buNone/>
            </a:pPr>
            <a:r>
              <a:rPr lang="es-ES" sz="2400" dirty="0"/>
              <a:t>-</a:t>
            </a:r>
            <a:r>
              <a:rPr lang="es-ES" sz="2400" b="1" dirty="0"/>
              <a:t>Sea</a:t>
            </a:r>
            <a:r>
              <a:rPr lang="es-ES" sz="2400" dirty="0"/>
              <a:t> el director o</a:t>
            </a:r>
            <a:r>
              <a:rPr lang="es-ES" sz="2400" b="1" dirty="0"/>
              <a:t> sea </a:t>
            </a:r>
            <a:r>
              <a:rPr lang="es-ES" sz="2400" dirty="0"/>
              <a:t>el gerente alguien tiene que encargarse de tomar una decisión.</a:t>
            </a:r>
          </a:p>
        </p:txBody>
      </p:sp>
    </p:spTree>
    <p:extLst>
      <p:ext uri="{BB962C8B-B14F-4D97-AF65-F5344CB8AC3E}">
        <p14:creationId xmlns:p14="http://schemas.microsoft.com/office/powerpoint/2010/main" val="2269576529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59FCB4-8569-4875-B836-D8AC34D4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s-ES_tradnl" sz="3600" b="1" u="sng" dirty="0">
                <a:latin typeface="+mj-lt"/>
              </a:rPr>
              <a:t>Subordinantes</a:t>
            </a:r>
            <a:r>
              <a:rPr lang="es-ES_tradnl" sz="3600" b="1" dirty="0">
                <a:latin typeface="+mj-lt"/>
              </a:rPr>
              <a:t>:</a:t>
            </a:r>
            <a:r>
              <a:rPr lang="es-ES_tradnl" sz="3600" dirty="0">
                <a:latin typeface="+mj-lt"/>
              </a:rPr>
              <a:t> </a:t>
            </a:r>
            <a:r>
              <a:rPr lang="es-ES_tradnl" sz="2400" dirty="0">
                <a:latin typeface="+mj-lt"/>
              </a:rPr>
              <a:t>Unen o relacionan oraciones donde la oración subordinada depende de la oración principal.</a:t>
            </a:r>
            <a:endParaRPr lang="pt-BR" sz="2400" dirty="0">
              <a:latin typeface="+mj-lt"/>
            </a:endParaRP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i="1" u="sng" strike="noStrike" kern="1200" dirty="0">
                <a:solidFill>
                  <a:srgbClr val="000000"/>
                </a:solidFill>
                <a:effectLst/>
                <a:latin typeface="+mj-lt"/>
              </a:rPr>
              <a:t>-comparativas</a:t>
            </a:r>
            <a:r>
              <a:rPr lang="pt-BR" sz="2400" i="0" u="sng" strike="noStrike" kern="1200" dirty="0">
                <a:solidFill>
                  <a:srgbClr val="000000"/>
                </a:solidFill>
                <a:effectLst/>
                <a:latin typeface="+mj-lt"/>
              </a:rPr>
              <a:t>:</a:t>
            </a:r>
            <a:r>
              <a:rPr lang="pt-BR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que, como, igual... que, tal... como, tanto... como, más...que, menos... que...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-La nueva empresa es 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como/igual que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 la antigua.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-La nueva empresa es 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tal como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me la describiste.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-La competencia tiene </a:t>
            </a:r>
            <a:r>
              <a:rPr lang="pt-BR" sz="2400" b="1" dirty="0">
                <a:solidFill>
                  <a:schemeClr val="tx2"/>
                </a:solidFill>
                <a:latin typeface="+mj-lt"/>
              </a:rPr>
              <a:t>tantos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/</a:t>
            </a:r>
            <a:r>
              <a:rPr lang="pt-BR" sz="2400" b="1" dirty="0">
                <a:solidFill>
                  <a:schemeClr val="accent2"/>
                </a:solidFill>
                <a:latin typeface="+mj-lt"/>
              </a:rPr>
              <a:t>más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/</a:t>
            </a:r>
            <a:r>
              <a:rPr lang="pt-BR" sz="2400" b="1" dirty="0">
                <a:solidFill>
                  <a:schemeClr val="accent2"/>
                </a:solidFill>
                <a:latin typeface="+mj-lt"/>
              </a:rPr>
              <a:t>menos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clientes </a:t>
            </a:r>
            <a:r>
              <a:rPr lang="pt-BR" sz="2400" b="1" dirty="0">
                <a:solidFill>
                  <a:schemeClr val="tx2"/>
                </a:solidFill>
                <a:latin typeface="+mj-lt"/>
              </a:rPr>
              <a:t>como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/</a:t>
            </a:r>
            <a:r>
              <a:rPr lang="pt-BR" sz="2400" b="1" dirty="0">
                <a:solidFill>
                  <a:schemeClr val="accent2"/>
                </a:solidFill>
                <a:latin typeface="+mj-lt"/>
              </a:rPr>
              <a:t>que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nosotros. </a:t>
            </a:r>
            <a:endParaRPr lang="de-DE" sz="2400" b="0" i="0" u="none" strike="noStrike" dirty="0">
              <a:effectLst/>
              <a:latin typeface="+mj-lt"/>
            </a:endParaRP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i="0" u="sng" strike="noStrike" kern="1200" dirty="0">
                <a:solidFill>
                  <a:srgbClr val="000000"/>
                </a:solidFill>
                <a:effectLst/>
                <a:latin typeface="+mj-lt"/>
              </a:rPr>
              <a:t>-</a:t>
            </a:r>
            <a:r>
              <a:rPr lang="pt-BR" sz="2400" i="1" u="sng" strike="noStrike" kern="1200" dirty="0">
                <a:solidFill>
                  <a:srgbClr val="000000"/>
                </a:solidFill>
                <a:effectLst/>
                <a:latin typeface="+mj-lt"/>
              </a:rPr>
              <a:t>completivas</a:t>
            </a:r>
            <a:r>
              <a:rPr lang="pt-BR" sz="240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: La oración subordinada es objeto directo de la oración principal:</a:t>
            </a:r>
            <a:r>
              <a:rPr lang="pt-BR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que, si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-me dijo 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que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el plan empresarial ya estaba terminado.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-me preguntó </a:t>
            </a:r>
            <a:r>
              <a:rPr lang="pt-BR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si </a:t>
            </a:r>
            <a:r>
              <a:rPr lang="pt-BR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el plan empresarial ya estaba terminado.</a:t>
            </a:r>
            <a:endParaRPr lang="de-DE" sz="2400" b="0" i="0" u="none" strike="noStrike" dirty="0">
              <a:effectLst/>
              <a:latin typeface="+mj-lt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949552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3DEC43-E9C9-4D12-9270-32B8BAABF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/>
          <a:lstStyle/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-</a:t>
            </a:r>
            <a:r>
              <a:rPr lang="pt-BR" sz="2400" i="1" u="sng" dirty="0">
                <a:solidFill>
                  <a:srgbClr val="000000"/>
                </a:solidFill>
                <a:latin typeface="+mj-lt"/>
              </a:rPr>
              <a:t>temporales</a:t>
            </a:r>
            <a:r>
              <a:rPr lang="de-DE" sz="2400" dirty="0">
                <a:latin typeface="+mj-lt"/>
              </a:rPr>
              <a:t>: </a:t>
            </a:r>
            <a:r>
              <a:rPr lang="es-ES_tradnl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cuando, mientras, apenas, en cuanto, antes de que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dirty="0">
                <a:solidFill>
                  <a:srgbClr val="000000"/>
                </a:solidFill>
                <a:latin typeface="+mj-lt"/>
              </a:rPr>
              <a:t>-  </a:t>
            </a: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Cuando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 llegó el subdirector, empezó la reunión.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dirty="0">
                <a:solidFill>
                  <a:srgbClr val="000000"/>
                </a:solidFill>
                <a:latin typeface="+mj-lt"/>
              </a:rPr>
              <a:t>-  </a:t>
            </a: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Cuando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 llegue (subj.) el subdirector empezará la reunión.</a:t>
            </a:r>
          </a:p>
          <a:p>
            <a:pPr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ES_tradnl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Mientras </a:t>
            </a:r>
            <a:r>
              <a:rPr lang="es-ES_tradnl" sz="2400" i="0" u="none" strike="noStrike" dirty="0">
                <a:solidFill>
                  <a:srgbClr val="000000"/>
                </a:solidFill>
                <a:effectLst/>
                <a:latin typeface="+mj-lt"/>
              </a:rPr>
              <a:t>el departamento de finanzas trabajaba en el presupuesto, el departamento de producción fabricaba el nuevo producto.</a:t>
            </a:r>
          </a:p>
          <a:p>
            <a:pPr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Mientras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 el departamento de finanzas trabaje (subj.) en el presupuesto, el departamento de producción seguirá fabricando los nuevos productos.</a:t>
            </a:r>
          </a:p>
          <a:p>
            <a:pPr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ES_tradnl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Apenas/En cuanto </a:t>
            </a:r>
            <a:r>
              <a:rPr lang="es-ES_tradnl" sz="2400" i="0" u="none" strike="noStrike" dirty="0">
                <a:solidFill>
                  <a:srgbClr val="000000"/>
                </a:solidFill>
                <a:effectLst/>
                <a:latin typeface="+mj-lt"/>
              </a:rPr>
              <a:t>se ponga (subj.) a la venta el producto la empresará ganará mucho dinero.</a:t>
            </a:r>
          </a:p>
          <a:p>
            <a:pPr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Antes de que 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la competencia pueda (subj.) copiar el invento hay que patentarlo</a:t>
            </a:r>
            <a:endParaRPr lang="es-ES_tradnl" sz="240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sz="2400" b="1" i="0" u="none" strike="noStrike" dirty="0">
              <a:effectLst/>
              <a:latin typeface="+mj-lt"/>
            </a:endParaRP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400" b="1" i="0" u="none" strike="noStrike" dirty="0">
              <a:effectLst/>
              <a:latin typeface="+mj-lt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704302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9809DB-0D0F-4CD0-8E0A-EA00F95A0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/>
          <a:lstStyle/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-</a:t>
            </a:r>
            <a:r>
              <a:rPr lang="pt-BR" sz="2400" i="1" u="sng" dirty="0">
                <a:solidFill>
                  <a:srgbClr val="000000"/>
                </a:solidFill>
                <a:latin typeface="+mj-lt"/>
              </a:rPr>
              <a:t>causales</a:t>
            </a:r>
            <a:r>
              <a:rPr lang="pt-BR" sz="2400" u="sng" dirty="0">
                <a:solidFill>
                  <a:srgbClr val="000000"/>
                </a:solidFill>
                <a:latin typeface="+mj-lt"/>
              </a:rPr>
              <a:t>:</a:t>
            </a:r>
            <a:r>
              <a:rPr lang="de-DE" sz="2400" u="sng" dirty="0">
                <a:latin typeface="+mj-lt"/>
              </a:rPr>
              <a:t> </a:t>
            </a:r>
            <a:r>
              <a:rPr lang="es-ES_tradnl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pues, como, porque, ya que, puesto que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i="0" u="none" strike="noStrike" dirty="0">
                <a:solidFill>
                  <a:srgbClr val="000000"/>
                </a:solidFill>
                <a:effectLst/>
                <a:latin typeface="+mj-lt"/>
              </a:rPr>
              <a:t>-Nuestra empresa no podrá sacar grandes beneficios, </a:t>
            </a:r>
            <a:r>
              <a:rPr lang="es-ES_tradnl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pues</a:t>
            </a: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/porque/ya que/puesto que 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las empresas competidoras ofrecen el mismo servicio al cliente.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i="0" u="none" strike="noStrike" dirty="0">
                <a:solidFill>
                  <a:srgbClr val="000000"/>
                </a:solidFill>
                <a:effectLst/>
                <a:latin typeface="+mj-lt"/>
              </a:rPr>
              <a:t>-</a:t>
            </a:r>
            <a:r>
              <a:rPr lang="es-ES_tradnl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Como</a:t>
            </a:r>
            <a:r>
              <a:rPr lang="es-ES_tradnl" sz="2400" i="0" u="none" strike="noStrike" dirty="0">
                <a:solidFill>
                  <a:srgbClr val="000000"/>
                </a:solidFill>
                <a:effectLst/>
                <a:latin typeface="+mj-lt"/>
              </a:rPr>
              <a:t> las empresas competidoras 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ofrecen el mismo servicio al cliente, nuestra empresa no podrá sacar grandes beneficios.</a:t>
            </a:r>
            <a:endParaRPr lang="de-DE" sz="2400" i="0" u="none" strike="noStrike" dirty="0">
              <a:effectLst/>
              <a:latin typeface="+mj-lt"/>
            </a:endParaRP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-</a:t>
            </a:r>
            <a:r>
              <a:rPr lang="pt-BR" sz="2400" i="1" u="sng" dirty="0">
                <a:solidFill>
                  <a:srgbClr val="000000"/>
                </a:solidFill>
                <a:latin typeface="+mj-lt"/>
              </a:rPr>
              <a:t>finales</a:t>
            </a:r>
            <a:r>
              <a:rPr lang="de-DE" sz="2400" u="sng" dirty="0">
                <a:latin typeface="+mj-lt"/>
              </a:rPr>
              <a:t>:</a:t>
            </a:r>
            <a:r>
              <a:rPr lang="de-DE" sz="2400" dirty="0">
                <a:latin typeface="+mj-lt"/>
              </a:rPr>
              <a:t> </a:t>
            </a:r>
            <a:r>
              <a:rPr lang="pt-BR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para que, a fin de que</a:t>
            </a:r>
            <a:endParaRPr lang="pt-BR" sz="2400" i="0" u="none" strike="noStrike" kern="120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000000"/>
                </a:solidFill>
                <a:latin typeface="+mj-lt"/>
              </a:rPr>
              <a:t>-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El plan empresarial se realiza </a:t>
            </a:r>
            <a:r>
              <a:rPr lang="pt-BR" sz="2400" b="1" dirty="0">
                <a:solidFill>
                  <a:srgbClr val="000000"/>
                </a:solidFill>
                <a:latin typeface="+mj-lt"/>
              </a:rPr>
              <a:t>para que/a fin de que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los inversores inviertan (subj.) en el nuevo servicio.</a:t>
            </a:r>
            <a:endParaRPr lang="de-DE" sz="2400" b="1" i="0" u="none" strike="noStrike" dirty="0">
              <a:effectLst/>
              <a:latin typeface="+mj-lt"/>
            </a:endParaRP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-</a:t>
            </a:r>
            <a:r>
              <a:rPr lang="pt-BR" sz="2400" i="1" u="sng" strike="noStrike" kern="1200" dirty="0">
                <a:solidFill>
                  <a:srgbClr val="000000"/>
                </a:solidFill>
                <a:effectLst/>
                <a:latin typeface="+mj-lt"/>
              </a:rPr>
              <a:t>condicionales</a:t>
            </a:r>
            <a:r>
              <a:rPr lang="pt-BR" sz="2400" i="0" u="sng" strike="noStrike" kern="1200" dirty="0">
                <a:solidFill>
                  <a:srgbClr val="000000"/>
                </a:solidFill>
                <a:effectLst/>
                <a:latin typeface="+mj-lt"/>
              </a:rPr>
              <a:t>:</a:t>
            </a:r>
            <a:r>
              <a:rPr lang="de-DE" sz="2400" u="sng" dirty="0">
                <a:latin typeface="+mj-lt"/>
              </a:rPr>
              <a:t> </a:t>
            </a:r>
            <a:r>
              <a:rPr lang="pt-BR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si, con tal (de) que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i="0" u="none" strike="noStrike" dirty="0">
                <a:solidFill>
                  <a:srgbClr val="000000"/>
                </a:solidFill>
                <a:effectLst/>
                <a:latin typeface="+mj-lt"/>
              </a:rPr>
              <a:t>-</a:t>
            </a:r>
            <a:r>
              <a:rPr lang="pt-BR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Si</a:t>
            </a:r>
            <a:r>
              <a:rPr lang="pt-BR" sz="2400" i="0" u="none" strike="noStrike" dirty="0">
                <a:solidFill>
                  <a:srgbClr val="000000"/>
                </a:solidFill>
                <a:effectLst/>
                <a:latin typeface="+mj-lt"/>
              </a:rPr>
              <a:t> termina a tiempo el plan empresarial , tendremos inversores.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-</a:t>
            </a:r>
            <a:r>
              <a:rPr lang="pt-BR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Con tal de que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termine (subj.) a tiempo el plan empresarial la financiación del producto estará asegurada. </a:t>
            </a:r>
            <a:endParaRPr lang="de-DE" sz="2400" i="0" u="none" strike="noStrike" dirty="0">
              <a:effectLst/>
              <a:latin typeface="+mj-lt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8273501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CD4B00C-685F-47D0-A9C2-706C1A96F56A}"/>
              </a:ext>
            </a:extLst>
          </p:cNvPr>
          <p:cNvSpPr txBox="1"/>
          <p:nvPr/>
        </p:nvSpPr>
        <p:spPr>
          <a:xfrm>
            <a:off x="179512" y="0"/>
            <a:ext cx="8784976" cy="7639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i="1" u="sng" dirty="0">
                <a:solidFill>
                  <a:srgbClr val="000000"/>
                </a:solidFill>
                <a:latin typeface="+mj-lt"/>
              </a:rPr>
              <a:t>-concesivas:</a:t>
            </a:r>
            <a:r>
              <a:rPr lang="de-DE" sz="2400" i="1" u="sng" dirty="0">
                <a:latin typeface="+mj-lt"/>
              </a:rPr>
              <a:t> </a:t>
            </a:r>
            <a:r>
              <a:rPr lang="es-ES_tradnl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aunque, a pesar de que, si bien, por más que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-Aunque/a pesar de que/si bien </a:t>
            </a:r>
            <a:r>
              <a:rPr lang="es-ES_tradnl" sz="240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los trabajadores están trabajando más, no aumenta la producción.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-</a:t>
            </a:r>
            <a:r>
              <a:rPr lang="es-ES_tradnl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Aunque/a pesar de que 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los trabajadores estén (subj.) trabajando más, no aumenta la producción.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dirty="0">
                <a:solidFill>
                  <a:srgbClr val="000000"/>
                </a:solidFill>
                <a:latin typeface="+mj-lt"/>
              </a:rPr>
              <a:t>-</a:t>
            </a: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Por más que 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trabajan los empleados, no aumenta la producción. </a:t>
            </a:r>
            <a:endParaRPr lang="de-DE" sz="2400" b="1" i="0" u="none" strike="noStrike" dirty="0">
              <a:effectLst/>
              <a:latin typeface="+mj-lt"/>
            </a:endParaRP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-</a:t>
            </a:r>
            <a:r>
              <a:rPr lang="pt-BR" sz="2400" i="1" u="sng" strike="noStrike" kern="1200" dirty="0">
                <a:solidFill>
                  <a:srgbClr val="000000"/>
                </a:solidFill>
                <a:effectLst/>
                <a:latin typeface="+mj-lt"/>
              </a:rPr>
              <a:t>consecutivas</a:t>
            </a:r>
            <a:r>
              <a:rPr lang="pt-BR" sz="240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:</a:t>
            </a:r>
            <a:r>
              <a:rPr lang="de-DE" sz="2400" dirty="0">
                <a:latin typeface="+mj-lt"/>
              </a:rPr>
              <a:t> </a:t>
            </a:r>
            <a:r>
              <a:rPr lang="de-DE" sz="2400" b="1" dirty="0">
                <a:latin typeface="+mj-lt"/>
              </a:rPr>
              <a:t>de </a:t>
            </a:r>
            <a:r>
              <a:rPr lang="de-DE" sz="2400" b="1" dirty="0" err="1">
                <a:latin typeface="+mj-lt"/>
              </a:rPr>
              <a:t>ahí</a:t>
            </a:r>
            <a:r>
              <a:rPr lang="de-DE" sz="2400" b="1" dirty="0">
                <a:latin typeface="+mj-lt"/>
              </a:rPr>
              <a:t> </a:t>
            </a:r>
            <a:r>
              <a:rPr lang="de-DE" sz="2400" b="1" dirty="0" err="1">
                <a:latin typeface="+mj-lt"/>
              </a:rPr>
              <a:t>que</a:t>
            </a:r>
            <a:r>
              <a:rPr lang="de-DE" sz="2400" b="1" dirty="0">
                <a:latin typeface="+mj-lt"/>
              </a:rPr>
              <a:t>, </a:t>
            </a:r>
            <a:r>
              <a:rPr lang="de-DE" sz="2400" b="1" dirty="0" err="1">
                <a:latin typeface="+mj-lt"/>
              </a:rPr>
              <a:t>por</a:t>
            </a:r>
            <a:r>
              <a:rPr lang="de-DE" sz="2400" b="1" dirty="0">
                <a:latin typeface="+mj-lt"/>
              </a:rPr>
              <a:t> (</a:t>
            </a:r>
            <a:r>
              <a:rPr lang="de-DE" sz="2400" b="1" dirty="0" err="1">
                <a:latin typeface="+mj-lt"/>
              </a:rPr>
              <a:t>lo</a:t>
            </a:r>
            <a:r>
              <a:rPr lang="de-DE" sz="2400" b="1" dirty="0">
                <a:latin typeface="+mj-lt"/>
              </a:rPr>
              <a:t>) </a:t>
            </a:r>
            <a:r>
              <a:rPr lang="de-DE" sz="2400" b="1" dirty="0" err="1">
                <a:latin typeface="+mj-lt"/>
              </a:rPr>
              <a:t>tanto</a:t>
            </a:r>
            <a:r>
              <a:rPr lang="de-DE" sz="2400" b="1" dirty="0">
                <a:latin typeface="+mj-lt"/>
              </a:rPr>
              <a:t>, </a:t>
            </a:r>
            <a:r>
              <a:rPr lang="de-DE" sz="2400" b="1" dirty="0" err="1">
                <a:latin typeface="+mj-lt"/>
              </a:rPr>
              <a:t>por</a:t>
            </a:r>
            <a:r>
              <a:rPr lang="de-DE" sz="2400" b="1" dirty="0">
                <a:latin typeface="+mj-lt"/>
              </a:rPr>
              <a:t> </a:t>
            </a:r>
            <a:r>
              <a:rPr lang="de-DE" sz="2400" b="1" dirty="0" err="1">
                <a:latin typeface="+mj-lt"/>
              </a:rPr>
              <a:t>eso</a:t>
            </a:r>
            <a:r>
              <a:rPr lang="de-DE" sz="2400" b="1" dirty="0">
                <a:latin typeface="+mj-lt"/>
              </a:rPr>
              <a:t>, </a:t>
            </a:r>
            <a:r>
              <a:rPr lang="de-DE" sz="2400" b="1" dirty="0" err="1">
                <a:latin typeface="+mj-lt"/>
              </a:rPr>
              <a:t>por</a:t>
            </a:r>
            <a:r>
              <a:rPr lang="de-DE" sz="2400" b="1" dirty="0">
                <a:latin typeface="+mj-lt"/>
              </a:rPr>
              <a:t> </a:t>
            </a:r>
            <a:r>
              <a:rPr lang="de-DE" sz="2400" b="1" dirty="0" err="1">
                <a:latin typeface="+mj-lt"/>
              </a:rPr>
              <a:t>ello</a:t>
            </a:r>
            <a:r>
              <a:rPr lang="de-DE" sz="2400" b="1" dirty="0">
                <a:latin typeface="+mj-lt"/>
              </a:rPr>
              <a:t>, </a:t>
            </a:r>
            <a:r>
              <a:rPr lang="de-DE" sz="2400" b="1" dirty="0" err="1">
                <a:latin typeface="+mj-lt"/>
              </a:rPr>
              <a:t>por</a:t>
            </a:r>
            <a:r>
              <a:rPr lang="de-DE" sz="2400" b="1" dirty="0">
                <a:latin typeface="+mj-lt"/>
              </a:rPr>
              <a:t> </a:t>
            </a:r>
            <a:r>
              <a:rPr lang="de-DE" sz="2400" b="1" dirty="0" err="1">
                <a:latin typeface="+mj-lt"/>
              </a:rPr>
              <a:t>lo</a:t>
            </a:r>
            <a:r>
              <a:rPr lang="de-DE" sz="2400" b="1" dirty="0">
                <a:latin typeface="+mj-lt"/>
              </a:rPr>
              <a:t> </a:t>
            </a:r>
            <a:r>
              <a:rPr lang="de-DE" sz="2400" b="1" dirty="0" err="1">
                <a:latin typeface="+mj-lt"/>
              </a:rPr>
              <a:t>que</a:t>
            </a:r>
            <a:r>
              <a:rPr lang="de-DE" sz="2400" dirty="0">
                <a:latin typeface="+mj-lt"/>
              </a:rPr>
              <a:t> </a:t>
            </a:r>
            <a:r>
              <a:rPr lang="es-ES_tradnl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así, luego, conque, tan... que, tanto</a:t>
            </a: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s-ES_tradnl" sz="2400" b="1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que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dirty="0">
                <a:solidFill>
                  <a:srgbClr val="000000"/>
                </a:solidFill>
                <a:latin typeface="+mj-lt"/>
              </a:rPr>
              <a:t>-La empresa no va bien, </a:t>
            </a: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de ahí que/ por lo tanto/por eso/por ello 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va a tener que cerrar. 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400" i="0" u="none" strike="noStrike" dirty="0">
                <a:solidFill>
                  <a:srgbClr val="000000"/>
                </a:solidFill>
                <a:effectLst/>
                <a:latin typeface="+mj-lt"/>
              </a:rPr>
              <a:t>-El nuevo producto ya está a la venta </a:t>
            </a:r>
            <a:r>
              <a:rPr lang="es-ES_tradnl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por lo que así </a:t>
            </a:r>
            <a:r>
              <a:rPr lang="es-ES_tradnl" sz="2400" i="0" u="none" strike="noStrike" dirty="0">
                <a:solidFill>
                  <a:srgbClr val="000000"/>
                </a:solidFill>
                <a:effectLst/>
                <a:latin typeface="+mj-lt"/>
              </a:rPr>
              <a:t>podrán aumentar las ventas este trimestre.</a:t>
            </a:r>
          </a:p>
          <a:p>
            <a:pPr marL="0" indent="0">
              <a:buNone/>
            </a:pPr>
            <a:r>
              <a:rPr lang="es-ES_tradnl" sz="2400" dirty="0">
                <a:solidFill>
                  <a:srgbClr val="000000"/>
                </a:solidFill>
                <a:latin typeface="+mj-lt"/>
              </a:rPr>
              <a:t>-La empresa es </a:t>
            </a: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tan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 moderna </a:t>
            </a:r>
            <a:r>
              <a:rPr lang="es-ES_tradnl" sz="2400" b="1" dirty="0">
                <a:solidFill>
                  <a:srgbClr val="000000"/>
                </a:solidFill>
                <a:latin typeface="+mj-lt"/>
              </a:rPr>
              <a:t>que</a:t>
            </a:r>
            <a:r>
              <a:rPr lang="es-ES_tradnl" sz="2400" dirty="0">
                <a:solidFill>
                  <a:srgbClr val="000000"/>
                </a:solidFill>
                <a:latin typeface="+mj-lt"/>
              </a:rPr>
              <a:t> ya cuenta con los últimos adelantos</a:t>
            </a:r>
            <a:r>
              <a:rPr lang="es-ES_tradnl" sz="32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de-DE" sz="2400" dirty="0"/>
              <a:t>-La </a:t>
            </a:r>
            <a:r>
              <a:rPr lang="de-DE" sz="2400" dirty="0" err="1"/>
              <a:t>empresa</a:t>
            </a:r>
            <a:r>
              <a:rPr lang="de-DE" sz="2400" dirty="0"/>
              <a:t> </a:t>
            </a:r>
            <a:r>
              <a:rPr lang="de-DE" sz="2400" dirty="0" err="1"/>
              <a:t>produce</a:t>
            </a:r>
            <a:r>
              <a:rPr lang="de-DE" sz="2400" dirty="0"/>
              <a:t> </a:t>
            </a:r>
            <a:r>
              <a:rPr lang="de-DE" sz="2400" b="1" dirty="0" err="1"/>
              <a:t>tanto</a:t>
            </a:r>
            <a:r>
              <a:rPr lang="de-DE" sz="2400" b="1" dirty="0"/>
              <a:t> </a:t>
            </a:r>
            <a:r>
              <a:rPr lang="de-DE" sz="2400" b="1" dirty="0" err="1"/>
              <a:t>que</a:t>
            </a:r>
            <a:r>
              <a:rPr lang="de-DE" sz="2400" b="1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es </a:t>
            </a:r>
            <a:r>
              <a:rPr lang="de-DE" sz="2400" dirty="0" err="1"/>
              <a:t>posible</a:t>
            </a:r>
            <a:r>
              <a:rPr lang="de-DE" sz="2400" dirty="0"/>
              <a:t> </a:t>
            </a:r>
            <a:r>
              <a:rPr lang="de-DE" sz="2400" dirty="0" err="1"/>
              <a:t>almacenar</a:t>
            </a:r>
            <a:r>
              <a:rPr lang="de-DE" sz="2400" dirty="0"/>
              <a:t> los </a:t>
            </a:r>
            <a:r>
              <a:rPr lang="de-DE" sz="2400" dirty="0" err="1"/>
              <a:t>productos</a:t>
            </a:r>
            <a:r>
              <a:rPr lang="de-DE" sz="2400" dirty="0"/>
              <a:t> </a:t>
            </a: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_tradnl" sz="240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just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400" i="0" u="none" strike="noStrike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6412364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27584" y="692696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pt-B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pt-B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qué </a:t>
            </a:r>
            <a:r>
              <a:rPr lang="pt-B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son</a:t>
            </a:r>
            <a:r>
              <a:rPr lang="pt-B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las preposiciones?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26876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itchFamily="34" charset="0"/>
              </a:rPr>
              <a:t>Las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preposiciones </a:t>
            </a:r>
            <a:r>
              <a:rPr lang="pt-BR" sz="2800" dirty="0">
                <a:latin typeface="Arial" pitchFamily="34" charset="0"/>
              </a:rPr>
              <a:t>son palabras invariables que sirven para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unir</a:t>
            </a:r>
            <a:r>
              <a:rPr lang="pt-BR" sz="2800" dirty="0">
                <a:latin typeface="Arial" pitchFamily="34" charset="0"/>
              </a:rPr>
              <a:t> palabras, acciones e ideas y expresar su relación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endParaRPr lang="pt-B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entágono 8"/>
          <p:cNvSpPr/>
          <p:nvPr/>
        </p:nvSpPr>
        <p:spPr>
          <a:xfrm>
            <a:off x="1043608" y="2348880"/>
            <a:ext cx="2016224" cy="7920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43608" y="247373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/>
              <a:t>palabra</a:t>
            </a:r>
            <a:endParaRPr lang="pt-BR" sz="2800" dirty="0"/>
          </a:p>
        </p:txBody>
      </p:sp>
      <p:sp>
        <p:nvSpPr>
          <p:cNvPr id="11" name="Pentágono 10"/>
          <p:cNvSpPr/>
          <p:nvPr/>
        </p:nvSpPr>
        <p:spPr>
          <a:xfrm>
            <a:off x="6156176" y="2348880"/>
            <a:ext cx="1872208" cy="7920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156176" y="242088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/>
              <a:t>palabra</a:t>
            </a:r>
            <a:endParaRPr lang="pt-BR" sz="2800" dirty="0"/>
          </a:p>
        </p:txBody>
      </p:sp>
      <p:sp>
        <p:nvSpPr>
          <p:cNvPr id="13" name="Seta para a esquerda e para a direita 12"/>
          <p:cNvSpPr/>
          <p:nvPr/>
        </p:nvSpPr>
        <p:spPr>
          <a:xfrm>
            <a:off x="3275856" y="2780928"/>
            <a:ext cx="2520280" cy="1224136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635896" y="314096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/>
              <a:t>preposición</a:t>
            </a:r>
            <a:endParaRPr lang="pt-BR" sz="2800" dirty="0"/>
          </a:p>
        </p:txBody>
      </p:sp>
      <p:sp>
        <p:nvSpPr>
          <p:cNvPr id="15" name="Seta em curva para cima 14"/>
          <p:cNvSpPr/>
          <p:nvPr/>
        </p:nvSpPr>
        <p:spPr>
          <a:xfrm>
            <a:off x="1907704" y="3212976"/>
            <a:ext cx="5328592" cy="18722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707904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UNIR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51520" y="5786100"/>
            <a:ext cx="4237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i="1" dirty="0"/>
              <a:t>Pon el libro </a:t>
            </a:r>
            <a:r>
              <a:rPr lang="es-ES_tradnl" sz="2800" b="1" i="1" dirty="0"/>
              <a:t>en</a:t>
            </a:r>
            <a:r>
              <a:rPr lang="es-ES_tradnl" sz="2800" i="1" dirty="0"/>
              <a:t> la estantería.</a:t>
            </a:r>
            <a:endParaRPr lang="pt-BR" sz="2800" i="1" dirty="0"/>
          </a:p>
        </p:txBody>
      </p:sp>
      <p:sp>
        <p:nvSpPr>
          <p:cNvPr id="18" name="Retângulo 17"/>
          <p:cNvSpPr/>
          <p:nvPr/>
        </p:nvSpPr>
        <p:spPr>
          <a:xfrm>
            <a:off x="4449131" y="5786100"/>
            <a:ext cx="5328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i="1" dirty="0"/>
              <a:t>El ordenador está </a:t>
            </a:r>
            <a:r>
              <a:rPr lang="es-ES_tradnl" sz="2800" b="1" i="1" dirty="0"/>
              <a:t>encima de</a:t>
            </a:r>
            <a:r>
              <a:rPr lang="es-ES_tradnl" sz="2800" i="1" dirty="0"/>
              <a:t> la mesa.</a:t>
            </a:r>
            <a:endParaRPr lang="pt-BR" sz="2800" i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563888" y="528204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SENTIDO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6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233"/>
          <p:cNvSpPr txBox="1">
            <a:spLocks/>
          </p:cNvSpPr>
          <p:nvPr/>
        </p:nvSpPr>
        <p:spPr>
          <a:xfrm>
            <a:off x="179512" y="476672"/>
            <a:ext cx="8712968" cy="61926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3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 </a:t>
            </a:r>
            <a:r>
              <a:rPr lang="en-US" sz="32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Locuciones</a:t>
            </a:r>
            <a:r>
              <a:rPr lang="en-US" sz="3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conjuntivas</a:t>
            </a:r>
            <a:r>
              <a:rPr lang="en-US" sz="3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: </a:t>
            </a:r>
          </a:p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Las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expresiones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más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frecuentes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son:</a:t>
            </a:r>
          </a:p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2400" b="1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Una </a:t>
            </a:r>
            <a:r>
              <a:rPr lang="en-US" sz="2400" b="1" dirty="0" err="1">
                <a:solidFill>
                  <a:srgbClr val="FF0000"/>
                </a:solidFill>
                <a:ea typeface="Arial"/>
                <a:cs typeface="Arial"/>
                <a:sym typeface="Arial"/>
              </a:rPr>
              <a:t>vez</a:t>
            </a:r>
            <a:r>
              <a:rPr lang="en-US" sz="2400" b="1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 que, o sea, es </a:t>
            </a:r>
            <a:r>
              <a:rPr lang="en-US" sz="2400" b="1" dirty="0" err="1">
                <a:solidFill>
                  <a:srgbClr val="FF0000"/>
                </a:solidFill>
                <a:ea typeface="Arial"/>
                <a:cs typeface="Arial"/>
                <a:sym typeface="Arial"/>
              </a:rPr>
              <a:t>decir</a:t>
            </a:r>
            <a:r>
              <a:rPr lang="en-US" sz="2400" b="1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, a no ser que, o bien, dado que, a </a:t>
            </a:r>
            <a:r>
              <a:rPr lang="en-US" sz="2400" b="1" dirty="0" err="1">
                <a:solidFill>
                  <a:srgbClr val="FF0000"/>
                </a:solidFill>
                <a:ea typeface="Arial"/>
                <a:cs typeface="Arial"/>
                <a:sym typeface="Arial"/>
              </a:rPr>
              <a:t>pesar</a:t>
            </a:r>
            <a:r>
              <a:rPr lang="en-US" sz="2400" b="1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 de que, </a:t>
            </a:r>
            <a:r>
              <a:rPr lang="en-US" sz="2400" b="1" dirty="0" err="1">
                <a:solidFill>
                  <a:srgbClr val="FF0000"/>
                </a:solidFill>
                <a:ea typeface="Arial"/>
                <a:cs typeface="Arial"/>
                <a:sym typeface="Arial"/>
              </a:rPr>
              <a:t>así</a:t>
            </a:r>
            <a:r>
              <a:rPr lang="en-US" sz="2400" b="1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 que, por </a:t>
            </a:r>
            <a:r>
              <a:rPr lang="en-US" sz="2400" b="1" dirty="0" err="1">
                <a:solidFill>
                  <a:srgbClr val="FF0000"/>
                </a:solidFill>
                <a:ea typeface="Arial"/>
                <a:cs typeface="Arial"/>
                <a:sym typeface="Arial"/>
              </a:rPr>
              <a:t>más</a:t>
            </a:r>
            <a:r>
              <a:rPr lang="en-US" sz="2400" b="1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 que</a:t>
            </a:r>
            <a:r>
              <a:rPr lang="en-US" sz="2400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…</a:t>
            </a:r>
          </a:p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-</a:t>
            </a:r>
            <a:r>
              <a:rPr lang="en-US" sz="24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Una </a:t>
            </a:r>
            <a:r>
              <a:rPr lang="en-US" sz="2400" b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vez</a:t>
            </a:r>
            <a:r>
              <a:rPr lang="en-US" sz="24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que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venga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(subj.) el subdirector,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empezaremos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la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reunión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</a:t>
            </a:r>
          </a:p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-El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documento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que describe y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analiza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el nuevo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servicio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</a:t>
            </a:r>
            <a:r>
              <a:rPr lang="en-US" sz="24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 sea/ es </a:t>
            </a:r>
            <a:r>
              <a:rPr lang="en-US" sz="2400" b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decir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/ el plan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empresarial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está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encima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de la mesa.</a:t>
            </a:r>
          </a:p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-</a:t>
            </a:r>
            <a:r>
              <a:rPr lang="en-US" sz="24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 no ser que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alguien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diga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(subj.) lo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contrario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nos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podemos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ir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a casa. </a:t>
            </a:r>
          </a:p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-</a:t>
            </a:r>
            <a:r>
              <a:rPr lang="en-US" sz="24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Dado que 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situación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económica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no es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buena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la 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empresa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no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invertirá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en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nuevas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máquinas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</a:t>
            </a:r>
          </a:p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-</a:t>
            </a:r>
            <a:r>
              <a:rPr lang="en-US" sz="24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 </a:t>
            </a:r>
            <a:r>
              <a:rPr lang="en-US" sz="2400" b="1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pesar</a:t>
            </a:r>
            <a:r>
              <a:rPr lang="en-US" sz="24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de que 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situación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económica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es mala, los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inversores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invertirán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en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el nuevo </a:t>
            </a:r>
            <a:r>
              <a:rPr lang="en-US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producto</a:t>
            </a:r>
            <a:r>
              <a:rPr lang="en-US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</a:t>
            </a:r>
          </a:p>
          <a:p>
            <a:pPr lvl="0" algn="just"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n-US" sz="2000" i="1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El </a:t>
            </a:r>
            <a:r>
              <a:rPr lang="en-US" sz="2000" i="1" dirty="0" err="1">
                <a:solidFill>
                  <a:schemeClr val="tx2"/>
                </a:solidFill>
                <a:ea typeface="Arial"/>
                <a:cs typeface="Arial"/>
                <a:sym typeface="Arial"/>
              </a:rPr>
              <a:t>subjuntivo</a:t>
            </a:r>
            <a:r>
              <a:rPr lang="en-US" sz="2000" i="1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 (subj.) es un </a:t>
            </a:r>
            <a:r>
              <a:rPr lang="en-US" sz="2000" i="1" dirty="0" err="1">
                <a:solidFill>
                  <a:schemeClr val="tx2"/>
                </a:solidFill>
                <a:ea typeface="Arial"/>
                <a:cs typeface="Arial"/>
                <a:sym typeface="Arial"/>
              </a:rPr>
              <a:t>tiempo</a:t>
            </a:r>
            <a:r>
              <a:rPr lang="en-US" sz="2000" i="1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 verbal nuevo que </a:t>
            </a:r>
            <a:r>
              <a:rPr lang="en-US" sz="2000" i="1" dirty="0" err="1">
                <a:solidFill>
                  <a:schemeClr val="tx2"/>
                </a:solidFill>
                <a:ea typeface="Arial"/>
                <a:cs typeface="Arial"/>
                <a:sym typeface="Arial"/>
              </a:rPr>
              <a:t>vamos</a:t>
            </a:r>
            <a:r>
              <a:rPr lang="en-US" sz="2000" i="1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 a </a:t>
            </a:r>
            <a:r>
              <a:rPr lang="en-US" sz="2000" i="1" dirty="0" err="1">
                <a:solidFill>
                  <a:schemeClr val="tx2"/>
                </a:solidFill>
                <a:ea typeface="Arial"/>
                <a:cs typeface="Arial"/>
                <a:sym typeface="Arial"/>
              </a:rPr>
              <a:t>ver</a:t>
            </a:r>
            <a:r>
              <a:rPr lang="en-US" sz="2000" i="1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ea typeface="Arial"/>
                <a:cs typeface="Arial"/>
                <a:sym typeface="Arial"/>
              </a:rPr>
              <a:t>más</a:t>
            </a:r>
            <a:r>
              <a:rPr lang="en-US" sz="2000" i="1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ea typeface="Arial"/>
                <a:cs typeface="Arial"/>
                <a:sym typeface="Arial"/>
              </a:rPr>
              <a:t>adelante</a:t>
            </a:r>
            <a:r>
              <a:rPr lang="en-US" sz="2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</a:t>
            </a:r>
            <a:r>
              <a:rPr lang="pt-BR" sz="2800" b="1" dirty="0"/>
              <a:t> </a:t>
            </a:r>
          </a:p>
          <a:p>
            <a:pPr eaLnBrk="0" hangingPunct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729"/>
              <a:defRPr/>
            </a:pPr>
            <a:r>
              <a:rPr lang="es-ES_tradnl" sz="2800" dirty="0"/>
              <a:t>		</a:t>
            </a:r>
            <a:endParaRPr lang="en-US" sz="28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692696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 </a:t>
            </a:r>
          </a:p>
          <a:p>
            <a:pPr algn="just"/>
            <a:r>
              <a:rPr lang="es-ES" sz="2800" dirty="0"/>
              <a:t>Las preposiciones españolas son las siguientes: </a:t>
            </a:r>
          </a:p>
          <a:p>
            <a:pPr algn="ctr"/>
            <a:endParaRPr lang="es-ES" sz="2800" b="1" i="1" dirty="0"/>
          </a:p>
          <a:p>
            <a:pPr algn="ctr"/>
            <a:r>
              <a:rPr lang="es-ES" sz="2800" b="1" i="1" dirty="0">
                <a:solidFill>
                  <a:srgbClr val="FF0000"/>
                </a:solidFill>
              </a:rPr>
              <a:t>a, ante, bajo, cabe, con, contra, de, </a:t>
            </a:r>
          </a:p>
          <a:p>
            <a:pPr algn="ctr"/>
            <a:r>
              <a:rPr lang="es-ES" sz="2800" b="1" i="1" dirty="0">
                <a:solidFill>
                  <a:srgbClr val="FF0000"/>
                </a:solidFill>
              </a:rPr>
              <a:t>desde, en, entre, hacia, hasta, para, </a:t>
            </a:r>
          </a:p>
          <a:p>
            <a:pPr algn="ctr"/>
            <a:r>
              <a:rPr lang="es-ES" sz="2800" b="1" i="1" dirty="0">
                <a:solidFill>
                  <a:srgbClr val="FF0000"/>
                </a:solidFill>
              </a:rPr>
              <a:t>por, según, sin, sobre, tras</a:t>
            </a:r>
          </a:p>
          <a:p>
            <a:pPr lvl="0"/>
            <a:r>
              <a:rPr lang="es-ES_tradnl" sz="2800" b="1" dirty="0"/>
              <a:t>!OJO!</a:t>
            </a:r>
          </a:p>
          <a:p>
            <a:pPr lvl="0"/>
            <a:r>
              <a:rPr lang="es-ES_tradnl" sz="2800" dirty="0"/>
              <a:t> - La preposición </a:t>
            </a:r>
            <a:r>
              <a:rPr lang="es-ES_tradnl" sz="2800" b="1" dirty="0"/>
              <a:t>"cabe"</a:t>
            </a:r>
            <a:r>
              <a:rPr lang="es-ES_tradnl" sz="2800" dirty="0"/>
              <a:t> casi no se usa.  </a:t>
            </a:r>
            <a:endParaRPr lang="pt-BR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692696"/>
            <a:ext cx="9144000" cy="58785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s-ES" sz="2800" b="1" dirty="0"/>
              <a:t>USOS DE LAS PREPOSICIONES:</a:t>
            </a:r>
            <a:endParaRPr lang="pt-BR" sz="2800" dirty="0"/>
          </a:p>
          <a:p>
            <a:pPr algn="just"/>
            <a:endParaRPr lang="es-ES" sz="1200" b="1" dirty="0"/>
          </a:p>
          <a:p>
            <a:pPr algn="just"/>
            <a:r>
              <a:rPr lang="es-ES" sz="2400" b="1" dirty="0"/>
              <a:t>A – </a:t>
            </a:r>
            <a:r>
              <a:rPr lang="es-ES" sz="2400" dirty="0"/>
              <a:t>Expresa:</a:t>
            </a:r>
          </a:p>
          <a:p>
            <a:r>
              <a:rPr lang="es-ES" sz="2400" dirty="0"/>
              <a:t>-movimiento en general:</a:t>
            </a:r>
            <a:endParaRPr lang="pt-BR" sz="2400" dirty="0"/>
          </a:p>
          <a:p>
            <a:r>
              <a:rPr lang="es-ES" sz="2400" i="1" dirty="0"/>
              <a:t>	Viajamos mañana </a:t>
            </a:r>
            <a:r>
              <a:rPr lang="es-ES" sz="2400" b="1" i="1" dirty="0"/>
              <a:t>a</a:t>
            </a:r>
            <a:r>
              <a:rPr lang="es-ES" sz="2400" i="1" dirty="0"/>
              <a:t> Barcelona.</a:t>
            </a:r>
            <a:endParaRPr lang="pt-BR" sz="2400" dirty="0"/>
          </a:p>
          <a:p>
            <a:r>
              <a:rPr lang="es-ES" sz="2400" i="1" dirty="0"/>
              <a:t>-</a:t>
            </a:r>
            <a:r>
              <a:rPr lang="es-ES" sz="2400" dirty="0"/>
              <a:t>intención y acciones futuras:</a:t>
            </a:r>
            <a:endParaRPr lang="pt-BR" sz="2400" dirty="0"/>
          </a:p>
          <a:p>
            <a:r>
              <a:rPr lang="es-ES" sz="2400" i="1" dirty="0"/>
              <a:t>	Voy </a:t>
            </a:r>
            <a:r>
              <a:rPr lang="es-ES" sz="2400" b="1" i="1" dirty="0"/>
              <a:t>a</a:t>
            </a:r>
            <a:r>
              <a:rPr lang="es-ES" sz="2400" i="1" dirty="0"/>
              <a:t> trabajar el fin de semana.</a:t>
            </a:r>
          </a:p>
          <a:p>
            <a:r>
              <a:rPr lang="es-ES" sz="2400" i="1" dirty="0"/>
              <a:t>-</a:t>
            </a:r>
            <a:r>
              <a:rPr lang="es-ES" sz="2400" dirty="0"/>
              <a:t>la hora:</a:t>
            </a:r>
          </a:p>
          <a:p>
            <a:r>
              <a:rPr lang="es-ES" sz="2400" i="1" dirty="0"/>
              <a:t>	La clase empieza </a:t>
            </a:r>
            <a:r>
              <a:rPr lang="es-ES" sz="2400" b="1" i="1" dirty="0"/>
              <a:t>a</a:t>
            </a:r>
            <a:r>
              <a:rPr lang="es-ES" sz="2400" i="1" dirty="0"/>
              <a:t> las 8:30 horas.</a:t>
            </a:r>
            <a:endParaRPr lang="pt-BR" sz="2400" i="1" dirty="0"/>
          </a:p>
          <a:p>
            <a:pPr lvl="0"/>
            <a:r>
              <a:rPr lang="es-ES" sz="2400" dirty="0"/>
              <a:t>-distancia:</a:t>
            </a:r>
          </a:p>
          <a:p>
            <a:pPr lvl="0"/>
            <a:r>
              <a:rPr lang="es-ES" sz="2400" dirty="0"/>
              <a:t>	</a:t>
            </a:r>
            <a:r>
              <a:rPr lang="es-ES" sz="2400" i="1" dirty="0"/>
              <a:t>El aparcamiento se encuentra </a:t>
            </a:r>
            <a:r>
              <a:rPr lang="es-ES" sz="2400" b="1" i="1" dirty="0"/>
              <a:t>a</a:t>
            </a:r>
            <a:r>
              <a:rPr lang="es-ES" sz="2400" i="1" dirty="0"/>
              <a:t> 100 metros.</a:t>
            </a:r>
          </a:p>
          <a:p>
            <a:pPr lvl="0"/>
            <a:r>
              <a:rPr lang="es-ES" sz="2400" dirty="0"/>
              <a:t>-modo:</a:t>
            </a:r>
          </a:p>
          <a:p>
            <a:pPr lvl="0"/>
            <a:r>
              <a:rPr lang="es-ES" sz="2400" dirty="0"/>
              <a:t>	</a:t>
            </a:r>
            <a:r>
              <a:rPr lang="es-ES" sz="2400" i="1" dirty="0"/>
              <a:t>El producto está hecho </a:t>
            </a:r>
            <a:r>
              <a:rPr lang="es-ES" sz="2400" b="1" i="1" dirty="0"/>
              <a:t>a</a:t>
            </a:r>
            <a:r>
              <a:rPr lang="es-ES" sz="2400" i="1" dirty="0"/>
              <a:t> mano.</a:t>
            </a:r>
          </a:p>
          <a:p>
            <a:pPr lvl="0"/>
            <a:r>
              <a:rPr lang="es-ES" sz="2400" dirty="0"/>
              <a:t>-Complemento directo de personas y complemento indirecto:</a:t>
            </a:r>
            <a:endParaRPr lang="pt-BR" sz="2400" dirty="0"/>
          </a:p>
          <a:p>
            <a:r>
              <a:rPr lang="es-ES" sz="2400" i="1" dirty="0"/>
              <a:t>	Ayer vi </a:t>
            </a:r>
            <a:r>
              <a:rPr lang="es-ES" sz="2400" b="1" i="1" dirty="0"/>
              <a:t>a</a:t>
            </a:r>
            <a:r>
              <a:rPr lang="es-ES" sz="2400" i="1" dirty="0"/>
              <a:t>l nuevo gerente.</a:t>
            </a:r>
            <a:endParaRPr lang="pt-BR" sz="2400" dirty="0"/>
          </a:p>
          <a:p>
            <a:r>
              <a:rPr lang="es-ES" sz="2400" i="1" dirty="0"/>
              <a:t>	Entregaré esta carta </a:t>
            </a:r>
            <a:r>
              <a:rPr lang="es-ES" sz="2400" b="1" i="1" dirty="0"/>
              <a:t>a</a:t>
            </a:r>
            <a:r>
              <a:rPr lang="es-ES" sz="2400" i="1" dirty="0"/>
              <a:t> Dolores.</a:t>
            </a:r>
            <a:r>
              <a:rPr lang="es-ES" sz="2400" dirty="0"/>
              <a:t> </a:t>
            </a:r>
            <a:endParaRPr lang="pt-BR" sz="24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595709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ANTE - </a:t>
            </a:r>
            <a:r>
              <a:rPr lang="es-ES" sz="2400" dirty="0"/>
              <a:t> Expresa situación delante:</a:t>
            </a:r>
            <a:endParaRPr lang="pt-BR" sz="2400" dirty="0"/>
          </a:p>
          <a:p>
            <a:r>
              <a:rPr lang="es-ES" sz="2400" i="1" dirty="0"/>
              <a:t>	Llegaron </a:t>
            </a:r>
            <a:r>
              <a:rPr lang="es-ES" sz="2400" b="1" i="1" dirty="0"/>
              <a:t>ante</a:t>
            </a:r>
            <a:r>
              <a:rPr lang="es-ES" sz="2400" i="1" dirty="0"/>
              <a:t> el edificio.</a:t>
            </a:r>
            <a:endParaRPr lang="pt-BR" sz="2400" dirty="0"/>
          </a:p>
          <a:p>
            <a:r>
              <a:rPr lang="es-ES" sz="2400" dirty="0"/>
              <a:t> </a:t>
            </a:r>
            <a:endParaRPr lang="pt-BR" sz="2000" dirty="0"/>
          </a:p>
          <a:p>
            <a:r>
              <a:rPr lang="es-ES" sz="2400" b="1" dirty="0"/>
              <a:t>BAJO - </a:t>
            </a:r>
            <a:r>
              <a:rPr lang="es-ES" sz="2400" dirty="0"/>
              <a:t>Significa “debajo de”:</a:t>
            </a:r>
            <a:endParaRPr lang="pt-BR" sz="2400" dirty="0"/>
          </a:p>
          <a:p>
            <a:r>
              <a:rPr lang="es-ES" sz="2400" i="1" dirty="0"/>
              <a:t>	Colocamos todo </a:t>
            </a:r>
            <a:r>
              <a:rPr lang="es-ES" sz="2400" b="1" i="1" dirty="0"/>
              <a:t>bajo</a:t>
            </a:r>
            <a:r>
              <a:rPr lang="es-ES" sz="2400" i="1" dirty="0"/>
              <a:t> la mesa.</a:t>
            </a:r>
            <a:endParaRPr lang="pt-BR" sz="2400" dirty="0"/>
          </a:p>
          <a:p>
            <a:endParaRPr lang="es-ES" sz="2000" b="1" dirty="0"/>
          </a:p>
          <a:p>
            <a:r>
              <a:rPr lang="es-ES" sz="2400" b="1" dirty="0"/>
              <a:t>CON – </a:t>
            </a:r>
            <a:r>
              <a:rPr lang="es-ES" sz="2400" dirty="0"/>
              <a:t>Expresa:</a:t>
            </a:r>
          </a:p>
          <a:p>
            <a:r>
              <a:rPr lang="es-ES" sz="2400" dirty="0"/>
              <a:t>- compañía: </a:t>
            </a:r>
            <a:endParaRPr lang="pt-BR" sz="2400" dirty="0"/>
          </a:p>
          <a:p>
            <a:r>
              <a:rPr lang="es-ES" sz="2400" i="1" dirty="0"/>
              <a:t>	Vamos </a:t>
            </a:r>
            <a:r>
              <a:rPr lang="es-ES" sz="2400" b="1" i="1" dirty="0"/>
              <a:t>con</a:t>
            </a:r>
            <a:r>
              <a:rPr lang="es-ES" sz="2400" i="1" dirty="0"/>
              <a:t> Carmen de viaje de negocios.</a:t>
            </a:r>
          </a:p>
          <a:p>
            <a:r>
              <a:rPr lang="es-ES" sz="2400" i="1" dirty="0"/>
              <a:t>-relación:</a:t>
            </a:r>
            <a:endParaRPr lang="pt-BR" sz="2400" dirty="0"/>
          </a:p>
          <a:p>
            <a:r>
              <a:rPr lang="es-ES" sz="2400" i="1" dirty="0"/>
              <a:t>	Pablo habló </a:t>
            </a:r>
            <a:r>
              <a:rPr lang="es-ES" sz="2400" b="1" i="1" dirty="0"/>
              <a:t>con</a:t>
            </a:r>
            <a:r>
              <a:rPr lang="es-ES" sz="2400" i="1" dirty="0"/>
              <a:t> él.</a:t>
            </a:r>
          </a:p>
          <a:p>
            <a:r>
              <a:rPr lang="es-ES" sz="2400" i="1" dirty="0"/>
              <a:t>-medio o modo:</a:t>
            </a:r>
            <a:endParaRPr lang="pt-BR" sz="2400" dirty="0"/>
          </a:p>
          <a:p>
            <a:r>
              <a:rPr lang="es-ES" sz="2400" i="1" dirty="0"/>
              <a:t>	Se defendió </a:t>
            </a:r>
            <a:r>
              <a:rPr lang="es-ES" sz="2400" b="1" i="1" dirty="0"/>
              <a:t>con</a:t>
            </a:r>
            <a:r>
              <a:rPr lang="es-ES" sz="2400" i="1" dirty="0"/>
              <a:t> palabras.</a:t>
            </a:r>
            <a:endParaRPr lang="pt-BR" sz="2400" dirty="0"/>
          </a:p>
          <a:p>
            <a:r>
              <a:rPr lang="es-ES" sz="2400" i="1" dirty="0"/>
              <a:t> </a:t>
            </a:r>
            <a:endParaRPr lang="es-ES" sz="2000" i="1" dirty="0"/>
          </a:p>
          <a:p>
            <a:r>
              <a:rPr lang="es-ES" sz="2400" b="1" dirty="0"/>
              <a:t>CONTRA - </a:t>
            </a:r>
            <a:r>
              <a:rPr lang="es-ES" sz="2400" dirty="0"/>
              <a:t>Expresa oposición o contrariedad:</a:t>
            </a:r>
            <a:endParaRPr lang="pt-BR" sz="2400" dirty="0"/>
          </a:p>
          <a:p>
            <a:r>
              <a:rPr lang="es-ES" sz="2400" i="1" dirty="0"/>
              <a:t>	La empresa lucha </a:t>
            </a:r>
            <a:r>
              <a:rPr lang="es-ES" sz="2400" b="1" i="1" dirty="0"/>
              <a:t>contra</a:t>
            </a:r>
            <a:r>
              <a:rPr lang="es-ES" sz="2400" i="1" dirty="0"/>
              <a:t> la competencia.</a:t>
            </a:r>
            <a:endParaRPr lang="pt-BR" sz="2400" dirty="0"/>
          </a:p>
          <a:p>
            <a:r>
              <a:rPr lang="es-ES" sz="2400" i="1" dirty="0"/>
              <a:t>	</a:t>
            </a:r>
            <a:endParaRPr lang="pt-BR" sz="16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5516" y="332656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DE –</a:t>
            </a:r>
            <a:r>
              <a:rPr lang="es-ES" sz="2400" dirty="0"/>
              <a:t> Expresa:</a:t>
            </a:r>
            <a:endParaRPr lang="pt-BR" sz="2400" dirty="0"/>
          </a:p>
          <a:p>
            <a:r>
              <a:rPr lang="es-ES" sz="2400" i="1" dirty="0"/>
              <a:t>-posesión:</a:t>
            </a:r>
          </a:p>
          <a:p>
            <a:r>
              <a:rPr lang="es-ES" sz="2400" i="1" dirty="0"/>
              <a:t>	Este libro es </a:t>
            </a:r>
            <a:r>
              <a:rPr lang="es-ES" sz="2400" b="1" i="1" dirty="0"/>
              <a:t>de</a:t>
            </a:r>
            <a:r>
              <a:rPr lang="es-ES" sz="2400" i="1" dirty="0"/>
              <a:t> Pedro.</a:t>
            </a:r>
          </a:p>
          <a:p>
            <a:r>
              <a:rPr lang="es-ES" sz="2400" i="1" dirty="0"/>
              <a:t>-material:</a:t>
            </a:r>
            <a:endParaRPr lang="pt-BR" sz="2400" dirty="0"/>
          </a:p>
          <a:p>
            <a:r>
              <a:rPr lang="es-ES" sz="2400" i="1" dirty="0"/>
              <a:t>	La casa era </a:t>
            </a:r>
            <a:r>
              <a:rPr lang="es-ES" sz="2400" b="1" i="1" dirty="0"/>
              <a:t>de</a:t>
            </a:r>
            <a:r>
              <a:rPr lang="es-ES" sz="2400" i="1" dirty="0"/>
              <a:t> madera.</a:t>
            </a:r>
          </a:p>
          <a:p>
            <a:r>
              <a:rPr lang="es-ES" sz="2400" i="1" dirty="0"/>
              <a:t>-cualidad:</a:t>
            </a:r>
            <a:endParaRPr lang="pt-BR" sz="2400" dirty="0"/>
          </a:p>
          <a:p>
            <a:r>
              <a:rPr lang="es-ES" sz="2400" i="1" dirty="0"/>
              <a:t>	Él es un hombre </a:t>
            </a:r>
            <a:r>
              <a:rPr lang="es-ES" sz="2400" b="1" i="1" dirty="0"/>
              <a:t>de</a:t>
            </a:r>
            <a:r>
              <a:rPr lang="es-ES" sz="2400" i="1" dirty="0"/>
              <a:t> carácter.</a:t>
            </a:r>
          </a:p>
          <a:p>
            <a:r>
              <a:rPr lang="es-ES" sz="2400" i="1" dirty="0"/>
              <a:t>-causa:</a:t>
            </a:r>
            <a:endParaRPr lang="pt-BR" sz="2400" dirty="0"/>
          </a:p>
          <a:p>
            <a:r>
              <a:rPr lang="es-ES" sz="2400" i="1" dirty="0"/>
              <a:t>	Carlos se muere </a:t>
            </a:r>
            <a:r>
              <a:rPr lang="es-ES" sz="2400" b="1" i="1" dirty="0"/>
              <a:t>de</a:t>
            </a:r>
            <a:r>
              <a:rPr lang="es-ES" sz="2400" i="1" dirty="0"/>
              <a:t> miedo.</a:t>
            </a:r>
          </a:p>
          <a:p>
            <a:r>
              <a:rPr lang="es-ES" sz="2400" i="1" dirty="0"/>
              <a:t>-origen o procedencia:</a:t>
            </a:r>
            <a:endParaRPr lang="pt-BR" sz="2400" dirty="0"/>
          </a:p>
          <a:p>
            <a:r>
              <a:rPr lang="es-ES" sz="2400" i="1" dirty="0"/>
              <a:t>	Mi familia vino </a:t>
            </a:r>
            <a:r>
              <a:rPr lang="es-ES" sz="2400" b="1" i="1" dirty="0"/>
              <a:t>de</a:t>
            </a:r>
            <a:r>
              <a:rPr lang="es-ES" sz="2400" i="1" dirty="0"/>
              <a:t> Italia. </a:t>
            </a:r>
          </a:p>
          <a:p>
            <a:endParaRPr lang="es-ES" sz="2400" b="1" i="1" dirty="0"/>
          </a:p>
          <a:p>
            <a:r>
              <a:rPr lang="es-ES" sz="2400" b="1" dirty="0"/>
              <a:t>DESDE</a:t>
            </a:r>
            <a:r>
              <a:rPr lang="es-ES" sz="2400" dirty="0"/>
              <a:t> – Expresa punto de partida:</a:t>
            </a:r>
          </a:p>
          <a:p>
            <a:r>
              <a:rPr lang="es-ES" sz="2400" dirty="0"/>
              <a:t>- en el tiempo:</a:t>
            </a:r>
            <a:endParaRPr lang="pt-BR" sz="2400" dirty="0"/>
          </a:p>
          <a:p>
            <a:r>
              <a:rPr lang="es-ES" sz="2400" i="1" dirty="0"/>
              <a:t>	Estoy aquí </a:t>
            </a:r>
            <a:r>
              <a:rPr lang="es-ES" sz="2400" b="1" i="1" dirty="0"/>
              <a:t>desde</a:t>
            </a:r>
            <a:r>
              <a:rPr lang="es-ES" sz="2400" i="1" dirty="0"/>
              <a:t> abril. </a:t>
            </a:r>
          </a:p>
          <a:p>
            <a:r>
              <a:rPr lang="es-ES" sz="2400" i="1" dirty="0"/>
              <a:t>-en el espacio:</a:t>
            </a:r>
            <a:endParaRPr lang="pt-BR" sz="2400" dirty="0"/>
          </a:p>
          <a:p>
            <a:r>
              <a:rPr lang="es-ES" sz="2400" i="1" dirty="0"/>
              <a:t>	Hablo </a:t>
            </a:r>
            <a:r>
              <a:rPr lang="es-ES" sz="2400" b="1" i="1" dirty="0"/>
              <a:t>desde</a:t>
            </a:r>
            <a:r>
              <a:rPr lang="es-ES" sz="2400" i="1" dirty="0"/>
              <a:t> el aeropuerto. </a:t>
            </a:r>
          </a:p>
          <a:p>
            <a:endParaRPr lang="es-ES" sz="2400" b="1" i="1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332656"/>
            <a:ext cx="8712968" cy="635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EN</a:t>
            </a:r>
            <a:r>
              <a:rPr lang="es-ES" sz="2400" dirty="0"/>
              <a:t> – Expresa:</a:t>
            </a:r>
          </a:p>
          <a:p>
            <a:r>
              <a:rPr lang="es-ES" sz="2400" dirty="0"/>
              <a:t>-lugar: </a:t>
            </a:r>
            <a:endParaRPr lang="pt-BR" sz="2400" dirty="0"/>
          </a:p>
          <a:p>
            <a:r>
              <a:rPr lang="es-ES" sz="2400" i="1" dirty="0"/>
              <a:t>	Estoy </a:t>
            </a:r>
            <a:r>
              <a:rPr lang="es-ES" sz="2400" b="1" i="1" dirty="0"/>
              <a:t>en</a:t>
            </a:r>
            <a:r>
              <a:rPr lang="es-ES" sz="2400" i="1" dirty="0"/>
              <a:t> Sevilla. </a:t>
            </a:r>
          </a:p>
          <a:p>
            <a:r>
              <a:rPr lang="es-ES" sz="2400" i="1" dirty="0"/>
              <a:t>-tiempo:</a:t>
            </a:r>
          </a:p>
          <a:p>
            <a:r>
              <a:rPr lang="es-ES" sz="2400" i="1" dirty="0"/>
              <a:t>	Estamos </a:t>
            </a:r>
            <a:r>
              <a:rPr lang="es-ES" sz="2400" b="1" i="1" dirty="0"/>
              <a:t>en</a:t>
            </a:r>
            <a:r>
              <a:rPr lang="es-ES" sz="2400" i="1" dirty="0"/>
              <a:t> otoño.</a:t>
            </a:r>
          </a:p>
          <a:p>
            <a:r>
              <a:rPr lang="es-ES" sz="2400" i="1" dirty="0"/>
              <a:t>-aspecto:</a:t>
            </a:r>
            <a:endParaRPr lang="pt-BR" sz="2400" dirty="0"/>
          </a:p>
          <a:p>
            <a:r>
              <a:rPr lang="es-ES" sz="2400" i="1" dirty="0"/>
              <a:t>	España es rica </a:t>
            </a:r>
            <a:r>
              <a:rPr lang="es-ES" sz="2400" b="1" i="1" dirty="0"/>
              <a:t>en</a:t>
            </a:r>
            <a:r>
              <a:rPr lang="es-ES" sz="2400" i="1" dirty="0"/>
              <a:t> minerales. </a:t>
            </a:r>
          </a:p>
          <a:p>
            <a:r>
              <a:rPr lang="es-ES" sz="2400" i="1" dirty="0"/>
              <a:t>-medio de transporte:</a:t>
            </a:r>
          </a:p>
          <a:p>
            <a:r>
              <a:rPr lang="es-ES" sz="2400" i="1" dirty="0"/>
              <a:t>	Todos fueron </a:t>
            </a:r>
            <a:r>
              <a:rPr lang="es-ES" sz="2400" b="1" i="1" dirty="0"/>
              <a:t>en</a:t>
            </a:r>
            <a:r>
              <a:rPr lang="es-ES" sz="2400" i="1" dirty="0"/>
              <a:t> tren. </a:t>
            </a:r>
            <a:endParaRPr lang="pt-BR" sz="2400" dirty="0"/>
          </a:p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ENTRE</a:t>
            </a:r>
            <a:r>
              <a:rPr lang="es-ES" sz="2400" dirty="0"/>
              <a:t> – Expresa:</a:t>
            </a:r>
          </a:p>
          <a:p>
            <a:pPr algn="just"/>
            <a:r>
              <a:rPr lang="es-ES" sz="2400" dirty="0"/>
              <a:t>-situación intermedia: </a:t>
            </a:r>
          </a:p>
          <a:p>
            <a:pPr algn="just"/>
            <a:r>
              <a:rPr lang="es-ES" sz="2400" i="1" dirty="0"/>
              <a:t>	El lápiz está </a:t>
            </a:r>
            <a:r>
              <a:rPr lang="es-ES" sz="2400" b="1" i="1" dirty="0"/>
              <a:t>entre</a:t>
            </a:r>
            <a:r>
              <a:rPr lang="es-ES" sz="2400" i="1" dirty="0"/>
              <a:t> las páginas del libro.</a:t>
            </a:r>
            <a:endParaRPr lang="pt-BR" sz="2400" dirty="0"/>
          </a:p>
          <a:p>
            <a:r>
              <a:rPr lang="es-ES" sz="2400" i="1" dirty="0"/>
              <a:t>-intervalo de tiempo:	</a:t>
            </a:r>
          </a:p>
          <a:p>
            <a:r>
              <a:rPr lang="es-ES" sz="2400" i="1" dirty="0"/>
              <a:t>	Esto sucedió </a:t>
            </a:r>
            <a:r>
              <a:rPr lang="es-ES" sz="2400" b="1" i="1" dirty="0"/>
              <a:t>entre</a:t>
            </a:r>
            <a:r>
              <a:rPr lang="es-ES" sz="2400" i="1" dirty="0"/>
              <a:t> 1880 y 1899.</a:t>
            </a:r>
            <a:endParaRPr lang="pt-BR" sz="2400" dirty="0"/>
          </a:p>
          <a:p>
            <a:endParaRPr lang="es-ES" b="1" dirty="0"/>
          </a:p>
          <a:p>
            <a:r>
              <a:rPr lang="es-ES" sz="2400" dirty="0"/>
              <a:t> 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16632"/>
            <a:ext cx="889248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-relación y comparación :</a:t>
            </a:r>
            <a:r>
              <a:rPr lang="es-ES" sz="2400" i="1" dirty="0"/>
              <a:t>	</a:t>
            </a:r>
          </a:p>
          <a:p>
            <a:r>
              <a:rPr lang="es-ES" sz="2400" i="1" dirty="0"/>
              <a:t>	No hay diferencias </a:t>
            </a:r>
            <a:r>
              <a:rPr lang="es-ES" sz="2400" b="1" i="1" dirty="0"/>
              <a:t>entre</a:t>
            </a:r>
            <a:r>
              <a:rPr lang="es-ES" sz="2400" i="1" dirty="0"/>
              <a:t> Pablo y Martín.</a:t>
            </a:r>
          </a:p>
          <a:p>
            <a:r>
              <a:rPr lang="es-ES" sz="2400" i="1" dirty="0"/>
              <a:t>-sentido recíproco:</a:t>
            </a:r>
            <a:endParaRPr lang="pt-BR" sz="2400" dirty="0"/>
          </a:p>
          <a:p>
            <a:r>
              <a:rPr lang="es-ES" sz="2400" i="1" dirty="0"/>
              <a:t>	Los empleados hablan </a:t>
            </a:r>
            <a:r>
              <a:rPr lang="es-ES" sz="2400" b="1" i="1" dirty="0"/>
              <a:t>entre</a:t>
            </a:r>
            <a:r>
              <a:rPr lang="es-ES" sz="2400" i="1" dirty="0"/>
              <a:t> sí.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HACIA</a:t>
            </a:r>
            <a:r>
              <a:rPr lang="es-ES" sz="2400" dirty="0"/>
              <a:t> –  Expresa:</a:t>
            </a:r>
          </a:p>
          <a:p>
            <a:pPr algn="just"/>
            <a:r>
              <a:rPr lang="es-ES" sz="2400" dirty="0"/>
              <a:t>- dirección: </a:t>
            </a:r>
            <a:endParaRPr lang="pt-BR" sz="2400" dirty="0"/>
          </a:p>
          <a:p>
            <a:r>
              <a:rPr lang="es-ES" sz="2400" i="1" dirty="0"/>
              <a:t>	Viajaremos </a:t>
            </a:r>
            <a:r>
              <a:rPr lang="es-ES" sz="2400" b="1" i="1" dirty="0"/>
              <a:t>hacia</a:t>
            </a:r>
            <a:r>
              <a:rPr lang="es-ES" sz="2400" i="1" dirty="0"/>
              <a:t> el norte. </a:t>
            </a:r>
          </a:p>
          <a:p>
            <a:r>
              <a:rPr lang="es-ES" sz="2400" i="1" dirty="0"/>
              <a:t>-tiempo aproximado:</a:t>
            </a:r>
            <a:r>
              <a:rPr lang="es-ES" sz="2400" dirty="0"/>
              <a:t> </a:t>
            </a:r>
            <a:endParaRPr lang="pt-BR" sz="2400" dirty="0"/>
          </a:p>
          <a:p>
            <a:r>
              <a:rPr lang="es-ES" sz="2400" b="1" i="1" dirty="0"/>
              <a:t>	Hacia</a:t>
            </a:r>
            <a:r>
              <a:rPr lang="es-ES" sz="2400" i="1" dirty="0"/>
              <a:t> 1950 mis padres vivían en Chile.</a:t>
            </a:r>
            <a:endParaRPr lang="pt-BR" sz="2400" dirty="0"/>
          </a:p>
          <a:p>
            <a:endParaRPr lang="es-ES" sz="2400" b="1" dirty="0"/>
          </a:p>
          <a:p>
            <a:r>
              <a:rPr lang="es-ES" sz="2400" b="1" dirty="0"/>
              <a:t>HASTA</a:t>
            </a:r>
            <a:r>
              <a:rPr lang="es-ES" sz="2400" dirty="0"/>
              <a:t> – Expresa:</a:t>
            </a:r>
          </a:p>
          <a:p>
            <a:r>
              <a:rPr lang="es-ES" sz="2400" dirty="0"/>
              <a:t>- lugar final:</a:t>
            </a:r>
            <a:endParaRPr lang="pt-BR" sz="2400" dirty="0"/>
          </a:p>
          <a:p>
            <a:r>
              <a:rPr lang="es-ES" sz="2400" i="1" dirty="0"/>
              <a:t>	Voy </a:t>
            </a:r>
            <a:r>
              <a:rPr lang="es-ES" sz="2400" b="1" i="1" dirty="0"/>
              <a:t>hasta</a:t>
            </a:r>
            <a:r>
              <a:rPr lang="es-ES" sz="2400" i="1" dirty="0"/>
              <a:t> Santiago de Chile. </a:t>
            </a:r>
          </a:p>
          <a:p>
            <a:r>
              <a:rPr lang="es-ES" sz="2400" i="1" dirty="0"/>
              <a:t>-tiempo final:</a:t>
            </a:r>
          </a:p>
          <a:p>
            <a:r>
              <a:rPr lang="es-ES" sz="2400" i="1" dirty="0"/>
              <a:t>	Te quedarás aquí </a:t>
            </a:r>
            <a:r>
              <a:rPr lang="es-ES" sz="2400" b="1" i="1" dirty="0"/>
              <a:t>hasta</a:t>
            </a:r>
            <a:r>
              <a:rPr lang="es-ES" sz="2400" i="1" dirty="0"/>
              <a:t> febrero.</a:t>
            </a:r>
            <a:endParaRPr lang="pt-BR" sz="2400" dirty="0"/>
          </a:p>
          <a:p>
            <a:endParaRPr lang="es-ES" sz="2400" b="1" dirty="0"/>
          </a:p>
          <a:p>
            <a:r>
              <a:rPr lang="es-ES" sz="2400" dirty="0"/>
              <a:t> </a:t>
            </a:r>
            <a:endParaRPr lang="pt-BR" sz="2400" dirty="0"/>
          </a:p>
          <a:p>
            <a:endParaRPr lang="pt-BR" sz="24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225DAB0-52C5-4FAE-9127-661B94D55821}"/>
              </a:ext>
            </a:extLst>
          </p:cNvPr>
          <p:cNvSpPr txBox="1"/>
          <p:nvPr/>
        </p:nvSpPr>
        <p:spPr>
          <a:xfrm>
            <a:off x="395536" y="404664"/>
            <a:ext cx="82809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/>
              <a:t>PARA</a:t>
            </a:r>
            <a:r>
              <a:rPr lang="es-ES" sz="2400" dirty="0"/>
              <a:t> – Expresa:</a:t>
            </a:r>
          </a:p>
          <a:p>
            <a:r>
              <a:rPr lang="es-ES" sz="2400" dirty="0"/>
              <a:t>-destino: </a:t>
            </a:r>
            <a:endParaRPr lang="pt-BR" sz="2400" dirty="0"/>
          </a:p>
          <a:p>
            <a:r>
              <a:rPr lang="es-ES" sz="2400" i="1" dirty="0"/>
              <a:t>	Voy </a:t>
            </a:r>
            <a:r>
              <a:rPr lang="es-ES" sz="2400" b="1" i="1" dirty="0"/>
              <a:t>para</a:t>
            </a:r>
            <a:r>
              <a:rPr lang="es-ES" sz="2400" i="1" dirty="0"/>
              <a:t> mi casa.</a:t>
            </a:r>
          </a:p>
          <a:p>
            <a:r>
              <a:rPr lang="es-ES" sz="2400" i="1" dirty="0"/>
              <a:t>-finalidad:</a:t>
            </a:r>
            <a:endParaRPr lang="pt-BR" sz="2400" dirty="0"/>
          </a:p>
          <a:p>
            <a:r>
              <a:rPr lang="es-ES" sz="2400" i="1" dirty="0"/>
              <a:t>	Compró los libros </a:t>
            </a:r>
            <a:r>
              <a:rPr lang="es-ES" sz="2400" b="1" i="1" dirty="0"/>
              <a:t>para</a:t>
            </a:r>
            <a:r>
              <a:rPr lang="es-ES" sz="2400" i="1" dirty="0"/>
              <a:t> estudiar.</a:t>
            </a:r>
          </a:p>
          <a:p>
            <a:r>
              <a:rPr lang="es-ES" sz="2400" i="1" dirty="0"/>
              <a:t>-destinatario:</a:t>
            </a:r>
          </a:p>
          <a:p>
            <a:r>
              <a:rPr lang="es-ES" sz="2400" i="1" dirty="0"/>
              <a:t>	Este proyecto es </a:t>
            </a:r>
            <a:r>
              <a:rPr lang="es-ES" sz="2400" b="1" i="1" dirty="0"/>
              <a:t>para</a:t>
            </a:r>
            <a:r>
              <a:rPr lang="es-ES" sz="2400" i="1" dirty="0"/>
              <a:t> la nueva empleada.</a:t>
            </a:r>
          </a:p>
          <a:p>
            <a:r>
              <a:rPr lang="es-ES" sz="2400" i="1" dirty="0"/>
              <a:t>-término de tiempo:</a:t>
            </a:r>
            <a:endParaRPr lang="pt-BR" sz="2400" dirty="0"/>
          </a:p>
          <a:p>
            <a:r>
              <a:rPr lang="es-ES" sz="2400" i="1" dirty="0"/>
              <a:t>	</a:t>
            </a:r>
            <a:r>
              <a:rPr lang="es-ES" sz="2400" b="1" i="1" dirty="0"/>
              <a:t>Para</a:t>
            </a:r>
            <a:r>
              <a:rPr lang="es-ES" sz="2400" i="1" dirty="0"/>
              <a:t> el día 11, estará todo preparado.</a:t>
            </a:r>
            <a:endParaRPr lang="pt-BR" sz="2400" dirty="0"/>
          </a:p>
          <a:p>
            <a:r>
              <a:rPr lang="es-ES" sz="2400" dirty="0"/>
              <a:t> </a:t>
            </a:r>
            <a:endParaRPr lang="pt-BR" sz="2400" dirty="0"/>
          </a:p>
          <a:p>
            <a:r>
              <a:rPr lang="es-ES" sz="2400" b="1" dirty="0"/>
              <a:t>POR</a:t>
            </a:r>
            <a:r>
              <a:rPr lang="es-ES" sz="2400" dirty="0"/>
              <a:t> – Expresa:</a:t>
            </a:r>
          </a:p>
          <a:p>
            <a:r>
              <a:rPr lang="es-ES" sz="2400" dirty="0"/>
              <a:t>-lugar/ a través de:</a:t>
            </a:r>
          </a:p>
          <a:p>
            <a:r>
              <a:rPr lang="es-ES" sz="2400" dirty="0"/>
              <a:t>	El camión transporta los productos</a:t>
            </a:r>
            <a:r>
              <a:rPr lang="es-ES" sz="2400" b="1" dirty="0"/>
              <a:t> por </a:t>
            </a:r>
            <a:r>
              <a:rPr lang="es-ES" sz="2400" dirty="0"/>
              <a:t>Europa.</a:t>
            </a:r>
          </a:p>
          <a:p>
            <a:r>
              <a:rPr lang="es-ES" sz="2400" dirty="0"/>
              <a:t>-lugar aproximado:</a:t>
            </a:r>
          </a:p>
          <a:p>
            <a:r>
              <a:rPr lang="es-ES" sz="2400" dirty="0"/>
              <a:t>	La empresa está </a:t>
            </a:r>
            <a:r>
              <a:rPr lang="es-ES" sz="2400" b="1" dirty="0"/>
              <a:t>por</a:t>
            </a:r>
            <a:r>
              <a:rPr lang="es-ES" sz="2400" dirty="0"/>
              <a:t> el centro.</a:t>
            </a:r>
          </a:p>
        </p:txBody>
      </p:sp>
    </p:spTree>
    <p:extLst>
      <p:ext uri="{BB962C8B-B14F-4D97-AF65-F5344CB8AC3E}">
        <p14:creationId xmlns:p14="http://schemas.microsoft.com/office/powerpoint/2010/main" val="652417775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Microsoft Office PowerPoint</Application>
  <PresentationFormat>Bildschirmpräsentation (4:3)</PresentationFormat>
  <Paragraphs>243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Cooper Std Black</vt:lpstr>
      <vt:lpstr>Wingdings</vt:lpstr>
      <vt:lpstr>Tema do Office</vt:lpstr>
      <vt:lpstr>Preposiciones y conjunciones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Las conjunciones pueden ser: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Otavio Barros Falcao Junior</dc:creator>
  <cp:lastModifiedBy>Andreas Vogel</cp:lastModifiedBy>
  <cp:revision>123</cp:revision>
  <dcterms:created xsi:type="dcterms:W3CDTF">2015-04-17T18:03:36Z</dcterms:created>
  <dcterms:modified xsi:type="dcterms:W3CDTF">2020-12-05T21:28:41Z</dcterms:modified>
</cp:coreProperties>
</file>