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0"/>
  </p:notesMasterIdLst>
  <p:handoutMasterIdLst>
    <p:handoutMasterId r:id="rId11"/>
  </p:handoutMasterIdLst>
  <p:sldIdLst>
    <p:sldId id="293" r:id="rId6"/>
    <p:sldId id="399" r:id="rId7"/>
    <p:sldId id="400" r:id="rId8"/>
    <p:sldId id="403" r:id="rId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0055" autoAdjust="0"/>
  </p:normalViewPr>
  <p:slideViewPr>
    <p:cSldViewPr snapToGrid="0">
      <p:cViewPr>
        <p:scale>
          <a:sx n="130" d="100"/>
          <a:sy n="130" d="100"/>
        </p:scale>
        <p:origin x="-4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ADBA-0111-42CF-9E02-194442AB9764}" type="datetimeFigureOut">
              <a:rPr lang="de-DE" smtClean="0"/>
              <a:t>30.04.24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71A0D-B2F0-459A-8E84-5486050F60D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629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36FD2-E2BB-4A48-8A1C-4D143F04BFED}" type="datetimeFigureOut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BD88F-0C90-4B7E-AE11-67A73B01237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6254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D88F-0C90-4B7E-AE11-67A73B01237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02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10" name="Rechtec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ec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ec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D5B1512E-4565-4FAC-93F9-4EEACCDDE572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C313B0-7C49-4FB9-9887-5F10112A28A5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91AB71-4E3D-4963-A846-0401F683D36A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163609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05855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09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80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3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233768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78489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14136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EC0F91-6B9A-4F55-99BC-28EFB28254B0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7369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754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57096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020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099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778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67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218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8"/>
            <a:ext cx="2316163" cy="253841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1" y="3854451"/>
            <a:ext cx="2316163" cy="253841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3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01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1" y="2009777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4C10369-D630-40F1-A175-F7CF117B11B4}" type="datetime1">
              <a:rPr lang="de-DE" noProof="0" smtClean="0"/>
              <a:t>30.04.24</a:t>
            </a:fld>
            <a:endParaRPr lang="de-DE" noProof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2" y="465138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83716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09"/>
            <a:ext cx="2378075" cy="1111251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02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7"/>
            <a:ext cx="6674803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/>
              <a:t>Klicken, um Mastertext</a:t>
            </a:r>
          </a:p>
        </p:txBody>
      </p:sp>
    </p:spTree>
    <p:extLst>
      <p:ext uri="{BB962C8B-B14F-4D97-AF65-F5344CB8AC3E}">
        <p14:creationId xmlns:p14="http://schemas.microsoft.com/office/powerpoint/2010/main" val="294988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23" name="Rechtec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ec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ec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EC3E7A8-2DA4-40BD-900D-9C188A389237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3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01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4" name="Bildplatzhalt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5" name="Bildplatzhalt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5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AD2D7B-375B-4737-98DD-4CD3F3F56A49}" type="datetime1">
              <a:rPr lang="de-DE" noProof="0" smtClean="0"/>
              <a:t>30.04.24</a:t>
            </a:fld>
            <a:endParaRPr lang="de-DE" noProof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1" y="651509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9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1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1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1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1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13284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eitach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4CBB03A-6E2D-40DD-BE45-4B466309A9A4}" type="datetime1">
              <a:rPr lang="de-DE" noProof="0" smtClean="0"/>
              <a:t>30.04.24</a:t>
            </a:fld>
            <a:endParaRPr lang="de-DE" noProof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6" y="1625600"/>
            <a:ext cx="10499725" cy="4860925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5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2611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AD9771-9F2F-484A-90BB-15B58E1F6A3B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5D4CD-B007-44C5-A609-0B989E32FCFF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451C07-8E79-4855-ADAB-8F2AED2990CE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0F98AA-1C45-4684-87F3-052BA23F161F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AE4D7265-FD43-4DF4-81A6-F38F49A8DD41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de-DE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89A49E9B-EB7C-4EB4-A022-7879DBE5F946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ec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7" name="Rechtec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ec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029343C-32AB-4F23-AFC2-326213855613}" type="datetime1">
              <a:rPr lang="de-DE" noProof="0" smtClean="0"/>
              <a:t>30.04.24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2" r:id="rId19"/>
    <p:sldLayoutId id="2147483693" r:id="rId20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hteck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Abraham und Sarah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52E7A-0E95-4C50-966D-C3F72F04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261"/>
            <a:ext cx="10058400" cy="1371600"/>
          </a:xfrm>
        </p:spPr>
        <p:txBody>
          <a:bodyPr/>
          <a:lstStyle/>
          <a:p>
            <a:pPr algn="ctr"/>
            <a:r>
              <a:rPr lang="en-GB" dirty="0" err="1"/>
              <a:t>Gruppenarbeit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F8EBA-06EC-9F97-0836-872C0D35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4" y="1729409"/>
            <a:ext cx="10260496" cy="4681330"/>
          </a:xfrm>
        </p:spPr>
        <p:txBody>
          <a:bodyPr>
            <a:normAutofit lnSpcReduction="10000"/>
          </a:bodyPr>
          <a:lstStyle/>
          <a:p>
            <a:r>
              <a:rPr lang="de-DE" sz="2600" dirty="0"/>
              <a:t>1. Gruppe: Welche Merkmale hat die erzählerische Gattung (auch im Unterschied zu anderen Gattungen), welche Rolle hat die Entstehungssituation für das Verständnis der Erzählungen?</a:t>
            </a:r>
          </a:p>
          <a:p>
            <a:r>
              <a:rPr lang="de-DE" sz="2600" dirty="0"/>
              <a:t>2. Gruppe: Welche Perspektiven werden in den Erzählungen vermittelt, welche Bezugsrahmen haben die Erzählungen, welche ‚Geschichten‘ erzählen sie? </a:t>
            </a:r>
          </a:p>
          <a:p>
            <a:endParaRPr lang="de-DE" sz="2600" dirty="0"/>
          </a:p>
          <a:p>
            <a:r>
              <a:rPr lang="de-DE" sz="2600" dirty="0"/>
              <a:t>30 Minuten Gruppenarbeit, Ergebnissicherung in der PPP (siehe nächste Folien), jeweils 7-10 Minuten Ergebnispräsentation und Diskussion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31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52E7A-0E95-4C50-966D-C3F72F04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261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Welche Merkmale hat die erzählerische Gattung (auch im Unterschied zu anderen Gattungen), welche Rolle hat die Entstehungssituation für das Verständnis der Erzählungen?</a:t>
            </a:r>
            <a:br>
              <a:rPr lang="de-DE" sz="2400" dirty="0"/>
            </a:br>
            <a:endParaRPr lang="en-GB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F8EBA-06EC-9F97-0836-872C0D35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4" y="1729409"/>
            <a:ext cx="10260496" cy="4681330"/>
          </a:xfrm>
        </p:spPr>
        <p:txBody>
          <a:bodyPr>
            <a:normAutofit fontScale="77500" lnSpcReduction="20000"/>
          </a:bodyPr>
          <a:lstStyle/>
          <a:p>
            <a:r>
              <a:rPr lang="de-DE" sz="2600" dirty="0"/>
              <a:t> Quellenlage – Historische Nachweise werden nicht benötigt – Identitätsgeschichte</a:t>
            </a:r>
          </a:p>
          <a:p>
            <a:r>
              <a:rPr lang="de-DE" sz="2600" dirty="0"/>
              <a:t>1. Die Erzählung muss des Erzählens wert sein</a:t>
            </a:r>
          </a:p>
          <a:p>
            <a:pPr marL="0" indent="0">
              <a:buNone/>
            </a:pPr>
            <a:r>
              <a:rPr lang="de-DE" sz="2600" dirty="0"/>
              <a:t>Leser – Empfänger in historischen Kontexten</a:t>
            </a:r>
          </a:p>
          <a:p>
            <a:r>
              <a:rPr lang="de-DE" sz="2600" dirty="0"/>
              <a:t>2. Spannungsbogen - Exposition und Geschlossenes Ende</a:t>
            </a:r>
          </a:p>
          <a:p>
            <a:r>
              <a:rPr lang="de-DE" sz="2600" dirty="0"/>
              <a:t>3. Geradlinige Kettenerzählung, muss der Absicht folgen</a:t>
            </a:r>
          </a:p>
          <a:p>
            <a:r>
              <a:rPr lang="de-DE" sz="2600" dirty="0"/>
              <a:t>4. Szenische Gliederung – Akte</a:t>
            </a:r>
          </a:p>
          <a:p>
            <a:r>
              <a:rPr lang="de-DE" sz="2600" dirty="0"/>
              <a:t>5. Querbezüge durch wiederkehrende Leitwörter</a:t>
            </a:r>
          </a:p>
          <a:p>
            <a:r>
              <a:rPr lang="de-DE" sz="2600" dirty="0"/>
              <a:t>6. Ein sinnvolles Ganzes durch geeigneten Abschluss</a:t>
            </a:r>
          </a:p>
          <a:p>
            <a:r>
              <a:rPr lang="de-DE" sz="2600" dirty="0"/>
              <a:t>7. Konzentrieren auf spezifische Ereignisse</a:t>
            </a:r>
          </a:p>
          <a:p>
            <a:r>
              <a:rPr lang="de-DE" sz="2600" dirty="0"/>
              <a:t>8. Kunst des Weglassens </a:t>
            </a:r>
          </a:p>
          <a:p>
            <a:r>
              <a:rPr lang="de-DE" sz="2600" dirty="0"/>
              <a:t>9. Durch handeln und reden wird der Charakter erkennbar</a:t>
            </a:r>
          </a:p>
          <a:p>
            <a:endParaRPr lang="de-DE" sz="2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94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52E7A-0E95-4C50-966D-C3F72F04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261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Welche Merkmale hat die erzählerische Gattung (auch im Unterschied zu anderen Gattungen), welche Rolle hat die Entstehungssituation für das Verständnis der Erzählungen?</a:t>
            </a:r>
            <a:br>
              <a:rPr lang="de-DE" sz="2400" dirty="0"/>
            </a:br>
            <a:endParaRPr lang="en-GB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F8EBA-06EC-9F97-0836-872C0D35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4" y="1729409"/>
            <a:ext cx="10260496" cy="4681330"/>
          </a:xfrm>
        </p:spPr>
        <p:txBody>
          <a:bodyPr>
            <a:normAutofit/>
          </a:bodyPr>
          <a:lstStyle/>
          <a:p>
            <a:r>
              <a:rPr lang="de-DE" sz="2600" dirty="0"/>
              <a:t>Erzählungen bedienen relevante zeitgenössische Problemfelder</a:t>
            </a:r>
          </a:p>
          <a:p>
            <a:r>
              <a:rPr lang="de-DE" sz="2600" dirty="0"/>
              <a:t>Erzählungen sind nur sinngemäß verständlich, wenn der historische Kontext bekannt ist</a:t>
            </a:r>
          </a:p>
          <a:p>
            <a:r>
              <a:rPr lang="de-DE" sz="2600" dirty="0"/>
              <a:t>Erzählungen sind Erzählungen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59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37_TF56219246.potx" id="{D5672096-EC47-446C-AE43-13CAB1B44C5C}" vid="{3BEC7304-766B-40C7-9AF6-2BCAB876FBAF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5FBC4-9D33-46BE-911D-419763BA9AF9}">
  <ds:schemaRefs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{51E17209-E5EA-415A-B228-D5E61D920CA2}tf56219246_win32</Template>
  <TotalTime>0</TotalTime>
  <Words>233</Words>
  <Application>Microsoft Macintosh PowerPoint</Application>
  <PresentationFormat>Breitbild</PresentationFormat>
  <Paragraphs>23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Avenir Next LT Pro</vt:lpstr>
      <vt:lpstr>Avenir Next LT Pro Light</vt:lpstr>
      <vt:lpstr>Biome Light</vt:lpstr>
      <vt:lpstr>Calibri</vt:lpstr>
      <vt:lpstr>Garamond</vt:lpstr>
      <vt:lpstr>Wingdings</vt:lpstr>
      <vt:lpstr>SavonVTI</vt:lpstr>
      <vt:lpstr>PowerPoint Master RUB</vt:lpstr>
      <vt:lpstr>Abraham und Sarah</vt:lpstr>
      <vt:lpstr>Gruppenarbeit</vt:lpstr>
      <vt:lpstr>Welche Merkmale hat die erzählerische Gattung (auch im Unterschied zu anderen Gattungen), welche Rolle hat die Entstehungssituation für das Verständnis der Erzählungen? </vt:lpstr>
      <vt:lpstr>Welche Merkmale hat die erzählerische Gattung (auch im Unterschied zu anderen Gattungen), welche Rolle hat die Entstehungssituation für das Verständnis der Erzählungen?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Lorem Ipsum</dc:title>
  <dc:creator>Rehr, Maira</dc:creator>
  <cp:lastModifiedBy>Levin Christoph</cp:lastModifiedBy>
  <cp:revision>23</cp:revision>
  <dcterms:created xsi:type="dcterms:W3CDTF">2022-10-05T11:38:20Z</dcterms:created>
  <dcterms:modified xsi:type="dcterms:W3CDTF">2024-04-30T11:18:29Z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