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97" r:id="rId32"/>
    <p:sldId id="288" r:id="rId33"/>
    <p:sldId id="289" r:id="rId34"/>
    <p:sldId id="291" r:id="rId35"/>
    <p:sldId id="290" r:id="rId36"/>
    <p:sldId id="292" r:id="rId37"/>
    <p:sldId id="294" r:id="rId38"/>
    <p:sldId id="296" r:id="rId39"/>
    <p:sldId id="302" r:id="rId40"/>
    <p:sldId id="298" r:id="rId41"/>
    <p:sldId id="299" r:id="rId42"/>
    <p:sldId id="301" r:id="rId43"/>
    <p:sldId id="300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6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2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A9327B-0F60-46E3-AD80-CE7383856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107F72-991F-B14B-512F-C0203F670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082" y="4660681"/>
            <a:ext cx="9689834" cy="1125050"/>
          </a:xfrm>
        </p:spPr>
        <p:txBody>
          <a:bodyPr anchor="b">
            <a:normAutofit/>
          </a:bodyPr>
          <a:lstStyle/>
          <a:p>
            <a:pPr algn="ctr"/>
            <a:r>
              <a:rPr lang="de-DE" sz="4400" dirty="0"/>
              <a:t>SPANISCH A1/A2</a:t>
            </a:r>
          </a:p>
        </p:txBody>
      </p:sp>
      <p:pic>
        <p:nvPicPr>
          <p:cNvPr id="4" name="Picture 3" descr="Abstrakter Rauchhintergrund">
            <a:extLst>
              <a:ext uri="{FF2B5EF4-FFF2-40B4-BE49-F238E27FC236}">
                <a16:creationId xmlns:a16="http://schemas.microsoft.com/office/drawing/2014/main" id="{8D6A7012-B779-E5C3-0AA9-DAAD746C0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42" b="24757"/>
          <a:stretch/>
        </p:blipFill>
        <p:spPr>
          <a:xfrm>
            <a:off x="20" y="1"/>
            <a:ext cx="12191980" cy="43053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3053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4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La presentación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24"/>
            <a:ext cx="4963886" cy="4513502"/>
          </a:xfrm>
        </p:spPr>
        <p:txBody>
          <a:bodyPr>
            <a:normAutofit fontScale="92500" lnSpcReduction="10000"/>
          </a:bodyPr>
          <a:lstStyle/>
          <a:p>
            <a:r>
              <a:rPr lang="es-ES" sz="2800" noProof="1"/>
              <a:t>Presentarse. Ejemplo:</a:t>
            </a:r>
          </a:p>
          <a:p>
            <a:pPr lvl="1"/>
            <a:r>
              <a:rPr lang="es-ES" sz="2600" noProof="1"/>
              <a:t>Hola. </a:t>
            </a:r>
            <a:r>
              <a:rPr lang="es-ES" sz="2600" b="1" noProof="1"/>
              <a:t>Me llamo </a:t>
            </a:r>
            <a:r>
              <a:rPr lang="es-ES" sz="2600" noProof="1"/>
              <a:t>Ana y </a:t>
            </a:r>
            <a:r>
              <a:rPr lang="es-ES" sz="2600" b="1" noProof="1"/>
              <a:t>tengo</a:t>
            </a:r>
            <a:r>
              <a:rPr lang="es-ES" sz="2600" noProof="1"/>
              <a:t> veinticinco años. Soy de Madrid, pero </a:t>
            </a:r>
            <a:r>
              <a:rPr lang="es-ES" sz="2600" b="1" noProof="1"/>
              <a:t>vivo</a:t>
            </a:r>
            <a:r>
              <a:rPr lang="es-ES" sz="2600" noProof="1"/>
              <a:t> en Colonia, Alemania. </a:t>
            </a:r>
            <a:r>
              <a:rPr lang="es-ES" sz="2600" b="1" noProof="1"/>
              <a:t>Estudio</a:t>
            </a:r>
            <a:r>
              <a:rPr lang="es-ES" sz="2600" noProof="1"/>
              <a:t> Derecho en la Universidad de Colonia. </a:t>
            </a:r>
            <a:r>
              <a:rPr lang="es-ES" sz="2600" b="1" noProof="1"/>
              <a:t>Estoy</a:t>
            </a:r>
            <a:r>
              <a:rPr lang="es-ES" sz="2600" noProof="1"/>
              <a:t> en el segundo curso. Estudio alemán para trabajar en Alemania después de mis estudios. </a:t>
            </a:r>
            <a:r>
              <a:rPr lang="es-ES" sz="2600" b="1" noProof="1"/>
              <a:t>Hablo</a:t>
            </a:r>
            <a:r>
              <a:rPr lang="es-ES" sz="2600" noProof="1"/>
              <a:t> francés, inglés y un poco de italiano. </a:t>
            </a:r>
            <a:r>
              <a:rPr lang="es-ES" sz="2600" b="1" noProof="1"/>
              <a:t>Tengo</a:t>
            </a:r>
            <a:r>
              <a:rPr lang="es-ES" sz="2600" noProof="1"/>
              <a:t> dos hermanos. Ellos </a:t>
            </a:r>
            <a:r>
              <a:rPr lang="es-ES" sz="2600" b="1" noProof="1"/>
              <a:t>viven</a:t>
            </a:r>
            <a:r>
              <a:rPr lang="es-ES" sz="2600" noProof="1"/>
              <a:t> en España con mis padres. </a:t>
            </a:r>
          </a:p>
          <a:p>
            <a:pPr marL="0" indent="0">
              <a:buNone/>
            </a:pPr>
            <a:endParaRPr lang="es-ES" sz="2800" noProof="1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BC67736-5F09-54A7-932A-B6205E487081}"/>
              </a:ext>
            </a:extLst>
          </p:cNvPr>
          <p:cNvSpPr txBox="1">
            <a:spLocks/>
          </p:cNvSpPr>
          <p:nvPr/>
        </p:nvSpPr>
        <p:spPr>
          <a:xfrm>
            <a:off x="5802086" y="2102263"/>
            <a:ext cx="4963886" cy="464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noProof="1"/>
              <a:t>Conocer a alguien. Diálogo:</a:t>
            </a:r>
          </a:p>
          <a:p>
            <a:pPr lvl="1"/>
            <a:r>
              <a:rPr lang="es-ES" sz="2600" b="1" noProof="1"/>
              <a:t>Ana</a:t>
            </a:r>
            <a:r>
              <a:rPr lang="es-ES" sz="2600" noProof="1"/>
              <a:t>: Yo soy Ana. ¿Cómo te llamas?</a:t>
            </a:r>
          </a:p>
          <a:p>
            <a:pPr lvl="1"/>
            <a:r>
              <a:rPr lang="es-ES" sz="2600" b="1" noProof="1"/>
              <a:t>Luis</a:t>
            </a:r>
            <a:r>
              <a:rPr lang="es-ES" sz="2600" noProof="1"/>
              <a:t>: Yo soy Luis. Encantado, Ana. ¿Dónde vives?</a:t>
            </a:r>
          </a:p>
          <a:p>
            <a:pPr lvl="1"/>
            <a:r>
              <a:rPr lang="es-ES" sz="2600" b="1" noProof="1"/>
              <a:t>Ana</a:t>
            </a:r>
            <a:r>
              <a:rPr lang="es-ES" sz="2600" noProof="1"/>
              <a:t>: Mucho gusto, Luis. Vivo en Colonia. ¿Y tú? </a:t>
            </a:r>
          </a:p>
          <a:p>
            <a:pPr lvl="1"/>
            <a:r>
              <a:rPr lang="es-ES" sz="2600" b="1" noProof="1"/>
              <a:t>Luis</a:t>
            </a:r>
            <a:r>
              <a:rPr lang="es-ES" sz="2600" noProof="1"/>
              <a:t>: Yo vivo en Dortmund. ¿Cuántos años tienes? </a:t>
            </a:r>
          </a:p>
          <a:p>
            <a:pPr lvl="1"/>
            <a:r>
              <a:rPr lang="es-ES" sz="2600" b="1" noProof="1"/>
              <a:t>Ana</a:t>
            </a:r>
            <a:r>
              <a:rPr lang="es-ES" sz="2600" noProof="1"/>
              <a:t>: Tengo 25 años. ¿Y tú?</a:t>
            </a:r>
          </a:p>
          <a:p>
            <a:pPr lvl="1"/>
            <a:r>
              <a:rPr lang="es-ES" sz="2600" b="1" noProof="1"/>
              <a:t>Luis</a:t>
            </a:r>
            <a:r>
              <a:rPr lang="es-ES" sz="2600" noProof="1"/>
              <a:t>: Yo 24. ¿Cuál es tu correo electrónico?</a:t>
            </a:r>
          </a:p>
          <a:p>
            <a:pPr lvl="1"/>
            <a:r>
              <a:rPr lang="es-ES" sz="2600" b="1" noProof="1"/>
              <a:t>Ana</a:t>
            </a:r>
            <a:r>
              <a:rPr lang="es-ES" sz="2600" noProof="1"/>
              <a:t>: Mi correo electrónico es ana.perez@uni-koeln.de </a:t>
            </a:r>
            <a:endParaRPr lang="es-ES" sz="2800" noProof="1"/>
          </a:p>
        </p:txBody>
      </p:sp>
    </p:spTree>
    <p:extLst>
      <p:ext uri="{BB962C8B-B14F-4D97-AF65-F5344CB8AC3E}">
        <p14:creationId xmlns:p14="http://schemas.microsoft.com/office/powerpoint/2010/main" val="240450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pronombres posesivos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6424"/>
            <a:ext cx="10374087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Pronombres posesivos:</a:t>
            </a:r>
          </a:p>
          <a:p>
            <a:pPr marL="0" indent="0">
              <a:buNone/>
            </a:pPr>
            <a:endParaRPr lang="es-ES" sz="2800" noProof="1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1CD5F0E-3FE9-0796-9EB2-DB14FAD30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 r="-587" b="15934"/>
          <a:stretch/>
        </p:blipFill>
        <p:spPr>
          <a:xfrm>
            <a:off x="2010459" y="2950689"/>
            <a:ext cx="8744627" cy="2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3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presentar a mi familia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6424"/>
            <a:ext cx="10374087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Mi familia. Ejemplo:</a:t>
            </a:r>
          </a:p>
          <a:p>
            <a:pPr lvl="1"/>
            <a:r>
              <a:rPr lang="es-ES" sz="3200" b="1" i="0" noProof="1"/>
              <a:t>Mi</a:t>
            </a:r>
            <a:r>
              <a:rPr lang="es-ES" sz="3200" i="0" noProof="1"/>
              <a:t> familia es muy grande. Somos veinte (20) personas. </a:t>
            </a:r>
            <a:r>
              <a:rPr lang="es-ES" sz="3200" b="1" i="0" noProof="1"/>
              <a:t>Mi</a:t>
            </a:r>
            <a:r>
              <a:rPr lang="es-ES" sz="3200" i="0" noProof="1"/>
              <a:t> madre se llama Lucía y </a:t>
            </a:r>
            <a:r>
              <a:rPr lang="es-ES" sz="3200" b="1" i="0" noProof="1"/>
              <a:t>mi</a:t>
            </a:r>
            <a:r>
              <a:rPr lang="es-ES" sz="3200" i="0" noProof="1"/>
              <a:t> padre Juan. Ellos viven en Madrid con </a:t>
            </a:r>
            <a:r>
              <a:rPr lang="es-ES" sz="3200" b="1" i="0" noProof="1"/>
              <a:t>mi</a:t>
            </a:r>
            <a:r>
              <a:rPr lang="es-ES" sz="3200" i="0" noProof="1"/>
              <a:t> tía. </a:t>
            </a:r>
            <a:r>
              <a:rPr lang="es-ES" sz="3200" b="1" i="0" noProof="1"/>
              <a:t>Mi</a:t>
            </a:r>
            <a:r>
              <a:rPr lang="es-ES" sz="3200" i="0" noProof="1"/>
              <a:t> tía no tiene pareja; está soltera. </a:t>
            </a:r>
            <a:r>
              <a:rPr lang="es-ES" sz="3200" b="1" i="0" noProof="1"/>
              <a:t>Mis</a:t>
            </a:r>
            <a:r>
              <a:rPr lang="es-ES" sz="3200" i="0" noProof="1"/>
              <a:t> padres están casados. Yo soy hija única; no tengo hermanos o hermanas. </a:t>
            </a:r>
            <a:r>
              <a:rPr lang="es-ES" sz="3200" b="1" i="0" noProof="1"/>
              <a:t>Nuestra</a:t>
            </a:r>
            <a:r>
              <a:rPr lang="es-ES" sz="3200" i="0" noProof="1"/>
              <a:t> casa es pequeña, pero muy cómoda. Ahora vivo sola en Valencia, pero tengo novio. </a:t>
            </a:r>
            <a:r>
              <a:rPr lang="es-ES" sz="3200" b="1" i="0" noProof="1"/>
              <a:t>Sus</a:t>
            </a:r>
            <a:r>
              <a:rPr lang="es-ES" sz="3200" i="0" noProof="1"/>
              <a:t> padres son de Valencia, como él. ¿Cómo es </a:t>
            </a:r>
            <a:r>
              <a:rPr lang="es-ES" sz="3200" b="1" i="0" noProof="1"/>
              <a:t>vuestra</a:t>
            </a:r>
            <a:r>
              <a:rPr lang="es-ES" sz="3200" i="0" noProof="1"/>
              <a:t> familia? </a:t>
            </a:r>
          </a:p>
          <a:p>
            <a:pPr marL="0" indent="0">
              <a:buNone/>
            </a:pPr>
            <a:endParaRPr lang="es-ES" sz="2800" noProof="1"/>
          </a:p>
        </p:txBody>
      </p:sp>
    </p:spTree>
    <p:extLst>
      <p:ext uri="{BB962C8B-B14F-4D97-AF65-F5344CB8AC3E}">
        <p14:creationId xmlns:p14="http://schemas.microsoft.com/office/powerpoint/2010/main" val="374008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describir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¿Cómo es Carlos? Ejemplo de descripción (personalidad y aspecto físico):</a:t>
            </a:r>
          </a:p>
          <a:p>
            <a:pPr lvl="1"/>
            <a:r>
              <a:rPr lang="es-ES" sz="2800" i="0" noProof="1"/>
              <a:t>Carlos es </a:t>
            </a:r>
            <a:r>
              <a:rPr lang="es-ES" sz="2800" b="1" i="0" noProof="1"/>
              <a:t>muy</a:t>
            </a:r>
            <a:r>
              <a:rPr lang="es-ES" sz="2800" i="0" noProof="1"/>
              <a:t> simpático y también es </a:t>
            </a:r>
            <a:r>
              <a:rPr lang="es-ES" sz="2800" b="1" i="0" noProof="1"/>
              <a:t>bastante</a:t>
            </a:r>
            <a:r>
              <a:rPr lang="es-ES" sz="2800" i="0" noProof="1"/>
              <a:t> optimista. Tiene gafas y el pelo largo. Él es bastante alegre, pero </a:t>
            </a:r>
            <a:r>
              <a:rPr lang="es-ES" sz="2800" b="1" i="0" noProof="1"/>
              <a:t>demasiado</a:t>
            </a:r>
            <a:r>
              <a:rPr lang="es-ES" sz="2800" i="0" noProof="1"/>
              <a:t> pesimista. Carlos también es </a:t>
            </a:r>
            <a:r>
              <a:rPr lang="es-ES" sz="2800" b="1" i="0" noProof="1"/>
              <a:t>un poco </a:t>
            </a:r>
            <a:r>
              <a:rPr lang="es-ES" sz="2800" i="0" noProof="1"/>
              <a:t>moreno y muy trabajador. Carlos no es </a:t>
            </a:r>
            <a:r>
              <a:rPr lang="es-ES" sz="2800" b="1" i="0" noProof="1"/>
              <a:t>nada</a:t>
            </a:r>
            <a:r>
              <a:rPr lang="es-ES" sz="2800" i="0" noProof="1"/>
              <a:t> responsable.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A8BA35E-E030-C81A-DDEC-6D145CA6A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9711"/>
              </p:ext>
            </p:extLst>
          </p:nvPr>
        </p:nvGraphicFramePr>
        <p:xfrm>
          <a:off x="3897086" y="4058060"/>
          <a:ext cx="3494314" cy="268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771">
                  <a:extLst>
                    <a:ext uri="{9D8B030D-6E8A-4147-A177-3AD203B41FA5}">
                      <a16:colId xmlns:a16="http://schemas.microsoft.com/office/drawing/2014/main" val="1447676314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</a:tblGrid>
              <a:tr h="264827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/>
                        <a:t>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/>
                        <a:t>esp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328908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sehr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muy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295054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ziemlich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noProof="1"/>
                        <a:t>bastante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  <a:tr h="467395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zu (sehr)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demasiado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800891"/>
                  </a:ext>
                </a:extLst>
              </a:tr>
              <a:tr h="467395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ein bisschen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 poco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872225"/>
                  </a:ext>
                </a:extLst>
              </a:tr>
              <a:tr h="467395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gar nicht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nada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61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0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Declinación del adjetivo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Adjetivos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9A23FFE-84B6-4FBF-78F3-E9587A963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34115"/>
              </p:ext>
            </p:extLst>
          </p:nvPr>
        </p:nvGraphicFramePr>
        <p:xfrm>
          <a:off x="1287688" y="2706850"/>
          <a:ext cx="1026749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125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2933570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  <a:gridCol w="2998401">
                  <a:extLst>
                    <a:ext uri="{9D8B030D-6E8A-4147-A177-3AD203B41FA5}">
                      <a16:colId xmlns:a16="http://schemas.microsoft.com/office/drawing/2014/main" val="2552174021"/>
                    </a:ext>
                  </a:extLst>
                </a:gridCol>
                <a:gridCol w="2998401">
                  <a:extLst>
                    <a:ext uri="{9D8B030D-6E8A-4147-A177-3AD203B41FA5}">
                      <a16:colId xmlns:a16="http://schemas.microsoft.com/office/drawing/2014/main" val="3677743204"/>
                    </a:ext>
                  </a:extLst>
                </a:gridCol>
              </a:tblGrid>
              <a:tr h="5106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/>
                        <a:t>Adjektive auf </a:t>
                      </a:r>
                    </a:p>
                    <a:p>
                      <a:pPr algn="ctr"/>
                      <a:r>
                        <a:rPr lang="es-ES" sz="2400" i="1" noProof="0" dirty="0"/>
                        <a:t>e</a:t>
                      </a:r>
                      <a:r>
                        <a:rPr lang="es-ES" sz="2400" noProof="0" dirty="0"/>
                        <a:t>, </a:t>
                      </a:r>
                      <a:r>
                        <a:rPr lang="es-ES" sz="2400" i="1" noProof="0" dirty="0"/>
                        <a:t>ista</a:t>
                      </a:r>
                      <a:r>
                        <a:rPr lang="es-ES" sz="2400" noProof="0" dirty="0"/>
                        <a:t>, </a:t>
                      </a:r>
                      <a:r>
                        <a:rPr lang="es-ES" sz="2400" i="1" noProof="0" dirty="0"/>
                        <a:t>n</a:t>
                      </a:r>
                      <a:r>
                        <a:rPr lang="es-ES" sz="2400" noProof="0" dirty="0"/>
                        <a:t> und </a:t>
                      </a:r>
                      <a:r>
                        <a:rPr lang="de-DE" sz="2400" i="1" dirty="0"/>
                        <a:t>l</a:t>
                      </a:r>
                      <a:r>
                        <a:rPr lang="de-DE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1021256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1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</a:t>
                      </a:r>
                      <a:r>
                        <a:rPr lang="es-ES" sz="2400" noProof="1"/>
                        <a:t> profes</a:t>
                      </a:r>
                      <a:r>
                        <a:rPr lang="es-ES" sz="2400" b="1" noProof="1"/>
                        <a:t>or</a:t>
                      </a:r>
                      <a:r>
                        <a:rPr lang="es-ES" sz="2400" noProof="1"/>
                        <a:t> alt</a:t>
                      </a:r>
                      <a:r>
                        <a:rPr lang="es-ES" sz="2400" b="1" noProof="1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Unos</a:t>
                      </a:r>
                      <a:r>
                        <a:rPr lang="es-ES" sz="2400" noProof="1"/>
                        <a:t> profesor</a:t>
                      </a:r>
                      <a:r>
                        <a:rPr lang="es-ES" sz="2400" b="1" noProof="1"/>
                        <a:t>es </a:t>
                      </a:r>
                      <a:r>
                        <a:rPr lang="es-ES" sz="2400" b="0" noProof="1"/>
                        <a:t>alt</a:t>
                      </a:r>
                      <a:r>
                        <a:rPr lang="es-ES" sz="2400" b="1" noProof="1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Un(a) profesor(a) alegre / optimista / joven / servicial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1021256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1"/>
                        <a:t>Femenino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Una</a:t>
                      </a:r>
                      <a:r>
                        <a:rPr lang="es-ES" sz="2400" noProof="1"/>
                        <a:t> profesor</a:t>
                      </a:r>
                      <a:r>
                        <a:rPr lang="es-ES" sz="2400" b="1" noProof="1"/>
                        <a:t>a </a:t>
                      </a:r>
                      <a:r>
                        <a:rPr lang="es-ES" sz="2400" b="0" noProof="1"/>
                        <a:t>alt</a:t>
                      </a:r>
                      <a:r>
                        <a:rPr lang="es-ES" sz="2400" b="1" noProof="1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Unas</a:t>
                      </a:r>
                      <a:r>
                        <a:rPr lang="es-ES" sz="2400" noProof="1"/>
                        <a:t> profesora</a:t>
                      </a:r>
                      <a:r>
                        <a:rPr lang="es-ES" sz="2400" b="1" noProof="1"/>
                        <a:t>s </a:t>
                      </a:r>
                      <a:r>
                        <a:rPr lang="es-ES" sz="2400" b="0" noProof="1"/>
                        <a:t>alt</a:t>
                      </a:r>
                      <a:r>
                        <a:rPr lang="es-ES" sz="2400" b="1" noProof="1"/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Unos(as) profesores(as) alegres / optimistas / jóvenes / serviciales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0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8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Ser vs. estar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Ser vs. estar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A8BA35E-E030-C81A-DDEC-6D145CA6A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34273"/>
              </p:ext>
            </p:extLst>
          </p:nvPr>
        </p:nvGraphicFramePr>
        <p:xfrm>
          <a:off x="3159578" y="2027305"/>
          <a:ext cx="7375072" cy="424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524">
                  <a:extLst>
                    <a:ext uri="{9D8B030D-6E8A-4147-A177-3AD203B41FA5}">
                      <a16:colId xmlns:a16="http://schemas.microsoft.com/office/drawing/2014/main" val="1447676314"/>
                    </a:ext>
                  </a:extLst>
                </a:gridCol>
                <a:gridCol w="4413548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3200" noProof="0" dirty="0"/>
                        <a:t>ser </a:t>
                      </a:r>
                      <a:r>
                        <a:rPr lang="es-ES" sz="3200" b="0" noProof="0" dirty="0"/>
                        <a:t>(todo)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0" dirty="0"/>
                        <a:t>estar </a:t>
                      </a:r>
                      <a:r>
                        <a:rPr lang="es-ES" sz="3200" b="0" noProof="0" dirty="0"/>
                        <a:t>(lugar + emoción)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55875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Soy Anna / soy Jens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Estoy casada / estoy soltero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55875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Soy alemana / soy alemán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noProof="1"/>
                        <a:t>Estoy en Palma de Mallorca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Soy estudiante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Estoy en casa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800891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Soy muy alegre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Estoy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872225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Soy alta / soy 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Estoy triste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617346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Esta es mi tía Laura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Estoy cansada / estoy cansado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5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96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Ser vs. estar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Ser vs. estar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A8BA35E-E030-C81A-DDEC-6D145CA6A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59132"/>
              </p:ext>
            </p:extLst>
          </p:nvPr>
        </p:nvGraphicFramePr>
        <p:xfrm>
          <a:off x="3159578" y="2027305"/>
          <a:ext cx="7375072" cy="398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524">
                  <a:extLst>
                    <a:ext uri="{9D8B030D-6E8A-4147-A177-3AD203B41FA5}">
                      <a16:colId xmlns:a16="http://schemas.microsoft.com/office/drawing/2014/main" val="1447676314"/>
                    </a:ext>
                  </a:extLst>
                </a:gridCol>
                <a:gridCol w="4413548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3200" noProof="0" dirty="0"/>
                        <a:t>Ser &lt; </a:t>
                      </a:r>
                      <a:r>
                        <a:rPr lang="es-ES" sz="3200" b="0" noProof="0" dirty="0"/>
                        <a:t>Tatsache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noProof="0" dirty="0"/>
                        <a:t>Estar &lt; </a:t>
                      </a:r>
                      <a:r>
                        <a:rPr lang="es-ES" sz="2800" b="0" noProof="0" dirty="0"/>
                        <a:t>Wertung; Bewertung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55875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La película es buena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La película está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55875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La película es 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noProof="1"/>
                        <a:t>La película está 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 bueno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está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800891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 malo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está 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872225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Leer es bueno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Leer está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617346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Fumar es malo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Fumar está 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5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0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Es bueno / está bien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Ser vs. estar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A8BA35E-E030-C81A-DDEC-6D145CA6A30D}"/>
              </a:ext>
            </a:extLst>
          </p:cNvPr>
          <p:cNvGraphicFramePr>
            <a:graphicFrameLocks noGrp="1"/>
          </p:cNvGraphicFramePr>
          <p:nvPr/>
        </p:nvGraphicFramePr>
        <p:xfrm>
          <a:off x="3159578" y="2027305"/>
          <a:ext cx="7375072" cy="446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524">
                  <a:extLst>
                    <a:ext uri="{9D8B030D-6E8A-4147-A177-3AD203B41FA5}">
                      <a16:colId xmlns:a16="http://schemas.microsoft.com/office/drawing/2014/main" val="1447676314"/>
                    </a:ext>
                  </a:extLst>
                </a:gridCol>
                <a:gridCol w="4413548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3200" noProof="0" dirty="0"/>
                        <a:t>Ser &lt; </a:t>
                      </a:r>
                      <a:r>
                        <a:rPr lang="es-ES" sz="3200" b="0" noProof="0" dirty="0"/>
                        <a:t>Tatsache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noProof="0" dirty="0"/>
                        <a:t>Estar &lt; </a:t>
                      </a:r>
                      <a:r>
                        <a:rPr lang="es-ES" sz="3200" b="0" noProof="0" dirty="0"/>
                        <a:t>Wertung; Bewertung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55875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La película es buena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La película está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55875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La película es 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noProof="1"/>
                        <a:t>La película está 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 bueno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está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800891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 malo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El libro está 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872225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Leer es bueno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Leer está bien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617346"/>
                  </a:ext>
                </a:extLst>
              </a:tr>
              <a:tr h="571217"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Fumar es malo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noProof="1"/>
                        <a:t>Fumar está 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5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96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1"/>
              <a:t>Pronombres y verbos pronominales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 lnSpcReduction="10000"/>
          </a:bodyPr>
          <a:lstStyle/>
          <a:p>
            <a:r>
              <a:rPr lang="es-ES" sz="2800" noProof="1"/>
              <a:t>(no) </a:t>
            </a:r>
          </a:p>
          <a:p>
            <a:pPr marL="0" indent="0">
              <a:buNone/>
            </a:pPr>
            <a:r>
              <a:rPr lang="es-ES" sz="2800" noProof="1"/>
              <a:t>  gustar</a:t>
            </a:r>
          </a:p>
          <a:p>
            <a:pPr marL="0" indent="0">
              <a:buNone/>
            </a:pPr>
            <a:r>
              <a:rPr lang="es-ES" sz="2800" noProof="1"/>
              <a:t>  encantar</a:t>
            </a:r>
          </a:p>
          <a:p>
            <a:pPr marL="0" indent="0">
              <a:buNone/>
            </a:pPr>
            <a:r>
              <a:rPr lang="es-ES" sz="2800" noProof="1"/>
              <a:t>  aburrir</a:t>
            </a:r>
          </a:p>
          <a:p>
            <a:pPr marL="0" indent="0">
              <a:buNone/>
            </a:pPr>
            <a:r>
              <a:rPr lang="es-ES" sz="2800" noProof="1"/>
              <a:t>  interesar</a:t>
            </a:r>
          </a:p>
          <a:p>
            <a:pPr marL="0" indent="0">
              <a:buNone/>
            </a:pPr>
            <a:endParaRPr lang="es-ES" sz="2800" noProof="1"/>
          </a:p>
          <a:p>
            <a:pPr marL="0" indent="0">
              <a:buNone/>
            </a:pPr>
            <a:endParaRPr lang="es-ES" sz="2800" noProof="1"/>
          </a:p>
          <a:p>
            <a:pPr marL="0" indent="0">
              <a:buNone/>
            </a:pPr>
            <a:r>
              <a:rPr lang="es-ES" sz="2800" noProof="1"/>
              <a:t>							     (No) me interesa la música </a:t>
            </a:r>
          </a:p>
        </p:txBody>
      </p:sp>
      <p:pic>
        <p:nvPicPr>
          <p:cNvPr id="6" name="Grafik 5" descr="Ein Bild, das Text, draußen, Screenshot enthält.&#10;&#10;Automatisch generierte Beschreibung">
            <a:extLst>
              <a:ext uri="{FF2B5EF4-FFF2-40B4-BE49-F238E27FC236}">
                <a16:creationId xmlns:a16="http://schemas.microsoft.com/office/drawing/2014/main" id="{FE10F7E3-DA20-B402-0918-4CB6E2E4E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33" y="1682372"/>
            <a:ext cx="4826248" cy="51056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C0A4C3-5EE8-8F54-7F4A-137A04A9A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4" y="1978452"/>
            <a:ext cx="4556330" cy="38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gustos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¿Qué te gusta? Ejemplo: </a:t>
            </a:r>
          </a:p>
          <a:p>
            <a:pPr marL="0" indent="0">
              <a:buNone/>
            </a:pPr>
            <a:endParaRPr lang="es-ES" sz="2800" noProof="1"/>
          </a:p>
          <a:p>
            <a:pPr lvl="1"/>
            <a:r>
              <a:rPr lang="es-ES" sz="3200" b="1" noProof="1"/>
              <a:t>Ana</a:t>
            </a:r>
            <a:r>
              <a:rPr lang="es-ES" sz="3200" noProof="1"/>
              <a:t>: Me gusta el mar y el vino. También me encanta la naturaleza. ¿Y a ti?</a:t>
            </a:r>
          </a:p>
          <a:p>
            <a:pPr lvl="1"/>
            <a:r>
              <a:rPr lang="es-ES" sz="3200" b="1" noProof="1"/>
              <a:t>Luis</a:t>
            </a:r>
            <a:r>
              <a:rPr lang="es-ES" sz="3200" noProof="1"/>
              <a:t>: A mí me gusta leer. A mi novia y a mí nos gustan los libros de fantasía. ¿Y a ti te gusta leer?</a:t>
            </a:r>
          </a:p>
          <a:p>
            <a:pPr lvl="1"/>
            <a:r>
              <a:rPr lang="es-ES" sz="3200" b="1" noProof="1"/>
              <a:t>Ana</a:t>
            </a:r>
            <a:r>
              <a:rPr lang="es-ES" sz="3200" noProof="1"/>
              <a:t>: Sí, a mí también me gusta leer, ¡mucho!</a:t>
            </a:r>
          </a:p>
        </p:txBody>
      </p:sp>
    </p:spTree>
    <p:extLst>
      <p:ext uri="{BB962C8B-B14F-4D97-AF65-F5344CB8AC3E}">
        <p14:creationId xmlns:p14="http://schemas.microsoft.com/office/powerpoint/2010/main" val="262333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Una conversación básica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noProof="1"/>
              <a:t>Diálogo „small talk“. Ejemplo: </a:t>
            </a:r>
          </a:p>
          <a:p>
            <a:pPr marL="0" indent="0">
              <a:buNone/>
            </a:pPr>
            <a:endParaRPr lang="es-ES" noProof="1"/>
          </a:p>
          <a:p>
            <a:pPr lvl="1">
              <a:buFont typeface="Symbol" panose="05050102010706020507" pitchFamily="18" charset="2"/>
              <a:buChar char="-"/>
            </a:pPr>
            <a:r>
              <a:rPr lang="es-ES" sz="3600" b="1" noProof="1"/>
              <a:t>Ana</a:t>
            </a:r>
            <a:r>
              <a:rPr lang="es-ES" sz="3600" noProof="1"/>
              <a:t>: Buenos días, Luis. ¿Cómo estás?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" sz="3600" b="1" noProof="1"/>
              <a:t>Luis</a:t>
            </a:r>
            <a:r>
              <a:rPr lang="es-ES" sz="3600" noProof="1"/>
              <a:t>: Hola, Ana. Estoy muy bien, gracias. ¿Y tú?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" sz="3600" b="1" noProof="1"/>
              <a:t>Ana</a:t>
            </a:r>
            <a:r>
              <a:rPr lang="es-ES" sz="3600" noProof="1"/>
              <a:t>: Yo estoy bien también, gracias.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" sz="3600" b="1" noProof="1"/>
              <a:t>Luis</a:t>
            </a:r>
            <a:r>
              <a:rPr lang="es-ES" sz="3600" noProof="1"/>
              <a:t>: Hasta luego, Ana.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s-ES" sz="3600" b="1" noProof="1"/>
              <a:t>Ana</a:t>
            </a:r>
            <a:r>
              <a:rPr lang="es-ES" sz="3600" noProof="1"/>
              <a:t>: ¡Adiós!</a:t>
            </a:r>
          </a:p>
        </p:txBody>
      </p:sp>
    </p:spTree>
    <p:extLst>
      <p:ext uri="{BB962C8B-B14F-4D97-AF65-F5344CB8AC3E}">
        <p14:creationId xmlns:p14="http://schemas.microsoft.com/office/powerpoint/2010/main" val="221029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1"/>
              <a:t>Los pronombres de complemento directo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513502"/>
          </a:xfrm>
        </p:spPr>
        <p:txBody>
          <a:bodyPr>
            <a:normAutofit/>
          </a:bodyPr>
          <a:lstStyle/>
          <a:p>
            <a:r>
              <a:rPr lang="es-ES" sz="2800" noProof="1"/>
              <a:t>Pronombres de acusativo</a:t>
            </a:r>
          </a:p>
          <a:p>
            <a:endParaRPr lang="es-ES" sz="2800" noProof="1"/>
          </a:p>
          <a:p>
            <a:endParaRPr lang="es-ES" sz="2800" noProof="1"/>
          </a:p>
          <a:p>
            <a:endParaRPr lang="es-ES" sz="2800" noProof="1"/>
          </a:p>
          <a:p>
            <a:pPr marL="0" indent="0">
              <a:buNone/>
            </a:pPr>
            <a:endParaRPr lang="es-ES" sz="2800" noProof="1"/>
          </a:p>
          <a:p>
            <a:pPr lvl="1"/>
            <a:r>
              <a:rPr lang="es-ES" sz="2600" b="1" noProof="1"/>
              <a:t>Ana</a:t>
            </a:r>
            <a:r>
              <a:rPr lang="es-ES" sz="2600" noProof="1"/>
              <a:t>: ¿Te gusta </a:t>
            </a:r>
            <a:r>
              <a:rPr lang="es-ES" sz="2600" b="1" noProof="1"/>
              <a:t>el café</a:t>
            </a:r>
            <a:r>
              <a:rPr lang="es-ES" sz="2600" noProof="1"/>
              <a:t>, Luis? </a:t>
            </a:r>
          </a:p>
          <a:p>
            <a:pPr lvl="1"/>
            <a:r>
              <a:rPr lang="es-ES" sz="2600" b="1" noProof="1"/>
              <a:t>Luis</a:t>
            </a:r>
            <a:r>
              <a:rPr lang="es-ES" sz="2600" noProof="1"/>
              <a:t>: Claro, </a:t>
            </a:r>
            <a:r>
              <a:rPr lang="es-ES" sz="2600" b="1" noProof="1"/>
              <a:t>lo</a:t>
            </a:r>
            <a:r>
              <a:rPr lang="es-ES" sz="2600" noProof="1"/>
              <a:t> tomo todos los días. ¿Y tú tomas café?</a:t>
            </a:r>
          </a:p>
          <a:p>
            <a:pPr lvl="1"/>
            <a:r>
              <a:rPr lang="es-ES" sz="2600" b="1" noProof="1"/>
              <a:t>Ana</a:t>
            </a:r>
            <a:r>
              <a:rPr lang="es-ES" sz="2600" noProof="1"/>
              <a:t>: Sí, pero siempre con </a:t>
            </a:r>
            <a:r>
              <a:rPr lang="es-ES" sz="2600" b="1" noProof="1"/>
              <a:t>leche</a:t>
            </a:r>
            <a:r>
              <a:rPr lang="es-ES" sz="2600" noProof="1"/>
              <a:t>. </a:t>
            </a:r>
            <a:r>
              <a:rPr lang="es-ES" sz="2600" b="1" noProof="1"/>
              <a:t>La</a:t>
            </a:r>
            <a:r>
              <a:rPr lang="es-ES" sz="2600" noProof="1"/>
              <a:t> tengo siempre en la nevera.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678270E-68D5-3930-8B84-0590FE230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97694"/>
              </p:ext>
            </p:extLst>
          </p:nvPr>
        </p:nvGraphicFramePr>
        <p:xfrm>
          <a:off x="2800879" y="2769645"/>
          <a:ext cx="6590242" cy="199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59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1816895">
                  <a:extLst>
                    <a:ext uri="{9D8B030D-6E8A-4147-A177-3AD203B41FA5}">
                      <a16:colId xmlns:a16="http://schemas.microsoft.com/office/drawing/2014/main" val="394728125"/>
                    </a:ext>
                  </a:extLst>
                </a:gridCol>
                <a:gridCol w="3155688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</a:tblGrid>
              <a:tr h="46629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masculino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femenino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584950">
                <a:tc>
                  <a:txBody>
                    <a:bodyPr/>
                    <a:lstStyle/>
                    <a:p>
                      <a:pPr algn="ctr"/>
                      <a:r>
                        <a:rPr lang="es-ES" sz="2800" noProof="1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noProof="1"/>
                        <a:t>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/>
                        <a:t>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730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noProof="1"/>
                        <a:t>plural</a:t>
                      </a:r>
                    </a:p>
                    <a:p>
                      <a:pPr algn="ctr"/>
                      <a:endParaRPr lang="es-ES" sz="2800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noProof="1"/>
                        <a:t>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/>
                        <a:t>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4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697858"/>
          </a:xfrm>
        </p:spPr>
        <p:txBody>
          <a:bodyPr>
            <a:normAutofit lnSpcReduction="10000"/>
          </a:bodyPr>
          <a:lstStyle/>
          <a:p>
            <a:r>
              <a:rPr lang="es-ES" sz="2800" noProof="1"/>
              <a:t>Verbos irregulares </a:t>
            </a:r>
          </a:p>
          <a:p>
            <a:pPr marL="0" indent="0">
              <a:buNone/>
            </a:pPr>
            <a:r>
              <a:rPr lang="es-ES" sz="2800" noProof="1"/>
              <a:t>con cambio vocálico </a:t>
            </a:r>
          </a:p>
          <a:p>
            <a:pPr marL="0" indent="0">
              <a:buNone/>
            </a:pPr>
            <a:r>
              <a:rPr lang="es-ES" sz="2800" noProof="1"/>
              <a:t>(presente de indicativo)</a:t>
            </a:r>
          </a:p>
          <a:p>
            <a:pPr marL="0" indent="0">
              <a:buNone/>
            </a:pPr>
            <a:r>
              <a:rPr lang="es-ES" sz="24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Yo 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s-ES" sz="24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ue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rmo</a:t>
            </a:r>
          </a:p>
          <a:p>
            <a:pPr marL="0" indent="0">
              <a:buNone/>
            </a:pPr>
            <a:r>
              <a:rPr lang="es-ES" sz="24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Tú 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s-ES" sz="24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ue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rmes</a:t>
            </a:r>
          </a:p>
          <a:p>
            <a:pPr marL="0" indent="0">
              <a:buNone/>
            </a:pPr>
            <a:r>
              <a:rPr lang="es-ES" sz="24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Él, ella, usted 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s-ES" sz="24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ue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rme</a:t>
            </a:r>
          </a:p>
          <a:p>
            <a:pPr marL="0" indent="0">
              <a:buNone/>
            </a:pPr>
            <a:r>
              <a:rPr lang="es-ES" sz="24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Nosotros/as 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s-ES" sz="2400" i="1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rmimos</a:t>
            </a:r>
          </a:p>
          <a:p>
            <a:pPr marL="0" indent="0">
              <a:buNone/>
            </a:pPr>
            <a:r>
              <a:rPr lang="es-ES" sz="24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Vosotros/as 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s-ES" sz="2400" i="1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rmís</a:t>
            </a:r>
          </a:p>
          <a:p>
            <a:pPr marL="0" indent="0">
              <a:buNone/>
            </a:pPr>
            <a:r>
              <a:rPr lang="es-ES" sz="24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Ellos, ellas, ustedes 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s-ES" sz="24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ue</a:t>
            </a:r>
            <a:r>
              <a:rPr lang="es-ES" sz="24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rmen</a:t>
            </a:r>
          </a:p>
          <a:p>
            <a:endParaRPr lang="es-ES" sz="2800" noProof="1"/>
          </a:p>
          <a:p>
            <a:endParaRPr lang="es-ES" sz="2800" noProof="1"/>
          </a:p>
          <a:p>
            <a:pPr marL="0" indent="0">
              <a:buNone/>
            </a:pPr>
            <a:endParaRPr lang="es-ES" sz="2800" noProof="1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0820DB9-1B9C-4F92-D71B-A512659A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42" y="1978452"/>
            <a:ext cx="7944258" cy="45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6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697858"/>
          </a:xfrm>
        </p:spPr>
        <p:txBody>
          <a:bodyPr>
            <a:normAutofit fontScale="92500" lnSpcReduction="10000"/>
          </a:bodyPr>
          <a:lstStyle/>
          <a:p>
            <a:r>
              <a:rPr lang="es-ES" sz="2800" noProof="1"/>
              <a:t>Verbos irregulares</a:t>
            </a:r>
          </a:p>
          <a:p>
            <a:pPr marL="0" indent="0">
              <a:buNone/>
            </a:pPr>
            <a:r>
              <a:rPr lang="es-ES" sz="2800" noProof="1"/>
              <a:t>(en la primera persona de </a:t>
            </a:r>
          </a:p>
          <a:p>
            <a:pPr marL="0" indent="0">
              <a:buNone/>
            </a:pPr>
            <a:r>
              <a:rPr lang="es-ES" sz="2800" noProof="1"/>
              <a:t>singular de presente de </a:t>
            </a:r>
          </a:p>
          <a:p>
            <a:pPr marL="0" indent="0">
              <a:buNone/>
            </a:pPr>
            <a:r>
              <a:rPr lang="es-ES" sz="2800" noProof="1"/>
              <a:t>indicativo)</a:t>
            </a:r>
          </a:p>
          <a:p>
            <a:pPr marL="0" indent="0">
              <a:buNone/>
            </a:pPr>
            <a:endParaRPr lang="es-ES" sz="2800" noProof="1"/>
          </a:p>
          <a:p>
            <a:pPr marL="0" indent="0">
              <a:buNone/>
            </a:pP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Yo d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ig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o, ha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g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o, sal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g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o, ten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g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</a:t>
            </a:r>
          </a:p>
          <a:p>
            <a:pPr marL="0" indent="0">
              <a:buNone/>
            </a:pP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Yo (no) condu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zc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o, cono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zc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</a:t>
            </a:r>
          </a:p>
          <a:p>
            <a:pPr marL="0" indent="0">
              <a:buNone/>
            </a:pP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Yo (no) 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sé</a:t>
            </a:r>
          </a:p>
          <a:p>
            <a:pPr marL="0" indent="0">
              <a:buNone/>
            </a:pP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Yo s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oy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, est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oy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, d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oy</a:t>
            </a:r>
          </a:p>
          <a:p>
            <a:pPr marL="0" indent="0">
              <a:buNone/>
            </a:pPr>
            <a:endParaRPr lang="es-ES" sz="2800" noProof="1"/>
          </a:p>
          <a:p>
            <a:endParaRPr lang="es-ES" sz="2800" noProof="1"/>
          </a:p>
          <a:p>
            <a:pPr marL="0" indent="0">
              <a:buNone/>
            </a:pPr>
            <a:endParaRPr lang="es-ES" sz="2800" noProof="1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56CB50C-EE3E-55BC-5A66-9F5270AC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87" y="2140150"/>
            <a:ext cx="7239525" cy="43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El “se” impersonal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978452"/>
            <a:ext cx="10918372" cy="4697858"/>
          </a:xfrm>
        </p:spPr>
        <p:txBody>
          <a:bodyPr>
            <a:normAutofit/>
          </a:bodyPr>
          <a:lstStyle/>
          <a:p>
            <a:r>
              <a:rPr lang="es-ES" sz="2800" noProof="1"/>
              <a:t>Se (= man; 3. Person in Singular)</a:t>
            </a:r>
          </a:p>
          <a:p>
            <a:endParaRPr lang="es-ES" sz="2800" noProof="1"/>
          </a:p>
          <a:p>
            <a:pPr marL="274320" lvl="1" indent="0" algn="ctr">
              <a:buNone/>
            </a:pPr>
            <a:r>
              <a:rPr lang="es-ES" sz="2600" b="1" noProof="1"/>
              <a:t>Man</a:t>
            </a:r>
            <a:r>
              <a:rPr lang="es-ES" sz="2600" noProof="1"/>
              <a:t> kann sagen…</a:t>
            </a:r>
          </a:p>
          <a:p>
            <a:pPr marL="274320" lvl="1" indent="0" algn="ctr">
              <a:buNone/>
            </a:pPr>
            <a:endParaRPr lang="es-ES" sz="2600" noProof="1"/>
          </a:p>
          <a:p>
            <a:pPr marL="274320" lvl="1" indent="0" algn="ctr">
              <a:buNone/>
            </a:pP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Se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puede decir… / Puede decir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se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… </a:t>
            </a:r>
          </a:p>
          <a:p>
            <a:endParaRPr lang="es-ES" sz="2800" noProof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s-ES" sz="2800" noProof="1"/>
          </a:p>
        </p:txBody>
      </p:sp>
    </p:spTree>
    <p:extLst>
      <p:ext uri="{BB962C8B-B14F-4D97-AF65-F5344CB8AC3E}">
        <p14:creationId xmlns:p14="http://schemas.microsoft.com/office/powerpoint/2010/main" val="3246710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Tema 4 – CIUDAD UNIVERISTARIA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2"/>
            <a:ext cx="10918372" cy="2724176"/>
          </a:xfrm>
        </p:spPr>
        <p:txBody>
          <a:bodyPr numCol="3">
            <a:normAutofit fontScale="77500" lnSpcReduction="20000"/>
          </a:bodyPr>
          <a:lstStyle/>
          <a:p>
            <a:r>
              <a:rPr lang="es-ES" sz="2800" noProof="1"/>
              <a:t>Mucho – muy + hay (tema 4)</a:t>
            </a:r>
          </a:p>
          <a:p>
            <a:endParaRPr lang="es-ES" sz="2800" noProof="1"/>
          </a:p>
          <a:p>
            <a:pPr marL="0" indent="0">
              <a:buNone/>
            </a:pPr>
            <a:r>
              <a:rPr lang="es-ES" sz="2800" i="1" noProof="1"/>
              <a:t>Es gibt viele Jungs</a:t>
            </a:r>
          </a:p>
          <a:p>
            <a:pPr marL="0" indent="0">
              <a:buNone/>
            </a:pPr>
            <a:r>
              <a:rPr lang="es-ES" sz="2800" b="1" i="1" noProof="1"/>
              <a:t>Hay muchos chicos</a:t>
            </a:r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r>
              <a:rPr lang="es-ES" sz="2800" i="1" noProof="1"/>
              <a:t>Es gibt viele Mädels</a:t>
            </a:r>
          </a:p>
          <a:p>
            <a:pPr marL="0" indent="0">
              <a:buNone/>
            </a:pPr>
            <a:r>
              <a:rPr lang="es-ES" sz="2800" b="1" i="1" noProof="1"/>
              <a:t>Hay muchas chicas</a:t>
            </a:r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endParaRPr lang="es-ES" sz="2800" b="1" i="1" noProof="1"/>
          </a:p>
          <a:p>
            <a:pPr marL="0" indent="0">
              <a:buNone/>
            </a:pPr>
            <a:r>
              <a:rPr lang="es-ES" sz="2800" i="1" noProof="1"/>
              <a:t>Ich habe viel Geld</a:t>
            </a:r>
          </a:p>
          <a:p>
            <a:pPr marL="0" indent="0">
              <a:buNone/>
            </a:pPr>
            <a:r>
              <a:rPr lang="es-ES" sz="2800" b="1" i="1" noProof="1"/>
              <a:t>Tengo mucho dinero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78AA715-2542-08A4-1D0F-032FCC9EEBA7}"/>
              </a:ext>
            </a:extLst>
          </p:cNvPr>
          <p:cNvSpPr txBox="1">
            <a:spLocks/>
          </p:cNvSpPr>
          <p:nvPr/>
        </p:nvSpPr>
        <p:spPr>
          <a:xfrm>
            <a:off x="636814" y="3785481"/>
            <a:ext cx="10918372" cy="272417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2800" b="1" i="1" noProof="1"/>
          </a:p>
          <a:p>
            <a:pPr marL="0" indent="0">
              <a:buFont typeface="Arial" panose="020B0604020202020204" pitchFamily="34" charset="0"/>
              <a:buNone/>
            </a:pPr>
            <a:endParaRPr lang="es-ES" sz="2800" b="1" i="1" noProof="1"/>
          </a:p>
          <a:p>
            <a:pPr marL="0" indent="0">
              <a:buFont typeface="Arial" panose="020B0604020202020204" pitchFamily="34" charset="0"/>
              <a:buNone/>
            </a:pPr>
            <a:endParaRPr lang="es-ES" sz="2800" b="1" i="1" noProof="1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800" b="1" i="1" noProof="1"/>
              <a:t>Mucho/os/a/as + sustantivo &lt; 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tengo much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as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casas; 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tengo much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o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estrés (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el 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estrés)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800" b="1" i="1" noProof="1"/>
              <a:t>Muy + adjetivo o adverbio &lt; 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estoy muy 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cansado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800" b="1" i="1" noProof="1"/>
              <a:t>Verbo +mucho&lt; 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tengo 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mucho </a:t>
            </a:r>
            <a:r>
              <a:rPr lang="es-ES" sz="2800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que estudiar; ayer estudié </a:t>
            </a:r>
            <a:r>
              <a:rPr lang="es-ES" sz="2800" b="1" i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mucho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800" b="1" i="1" noProof="1"/>
          </a:p>
        </p:txBody>
      </p:sp>
    </p:spTree>
    <p:extLst>
      <p:ext uri="{BB962C8B-B14F-4D97-AF65-F5344CB8AC3E}">
        <p14:creationId xmlns:p14="http://schemas.microsoft.com/office/powerpoint/2010/main" val="192709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Adverbios de tiempo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355659"/>
          </a:xfrm>
        </p:spPr>
        <p:txBody>
          <a:bodyPr numCol="1">
            <a:normAutofit/>
          </a:bodyPr>
          <a:lstStyle/>
          <a:p>
            <a:r>
              <a:rPr lang="es-ES" sz="2800" noProof="1"/>
              <a:t>Información temporal y hábitos de comida. Ejemplo:</a:t>
            </a:r>
          </a:p>
          <a:p>
            <a:pPr lvl="1"/>
            <a:r>
              <a:rPr lang="es-ES" sz="3200" b="1" noProof="1"/>
              <a:t>Hoy por la mañana </a:t>
            </a:r>
            <a:r>
              <a:rPr lang="es-ES" sz="3200" noProof="1"/>
              <a:t>desayuné mucho. </a:t>
            </a:r>
            <a:r>
              <a:rPr lang="es-ES" sz="3200" b="1" noProof="1"/>
              <a:t>Todos los días </a:t>
            </a:r>
            <a:r>
              <a:rPr lang="es-ES" sz="3200" noProof="1"/>
              <a:t>desayuno un zumo de naranja y </a:t>
            </a:r>
            <a:r>
              <a:rPr lang="es-ES" sz="3200" b="1" noProof="1"/>
              <a:t>después</a:t>
            </a:r>
            <a:r>
              <a:rPr lang="es-ES" sz="3200" noProof="1"/>
              <a:t> tomo un café. </a:t>
            </a:r>
            <a:r>
              <a:rPr lang="es-ES" sz="3200" b="1" noProof="1"/>
              <a:t>Los lunes </a:t>
            </a:r>
            <a:r>
              <a:rPr lang="es-ES" sz="3200" noProof="1"/>
              <a:t>puedo dormir más porque la primera clase es </a:t>
            </a:r>
            <a:r>
              <a:rPr lang="es-ES" sz="3200" b="1" noProof="1"/>
              <a:t>a las </a:t>
            </a:r>
            <a:r>
              <a:rPr lang="es-ES" sz="3200" noProof="1"/>
              <a:t>once. Como mucha fruta y cocino </a:t>
            </a:r>
            <a:r>
              <a:rPr lang="es-ES" sz="3200" b="1" noProof="1"/>
              <a:t>cada día</a:t>
            </a:r>
            <a:r>
              <a:rPr lang="es-ES" sz="3200" noProof="1"/>
              <a:t>. Ceno con mis amigos </a:t>
            </a:r>
            <a:r>
              <a:rPr lang="es-ES" sz="3200" b="1" noProof="1"/>
              <a:t>dos veces a la semana</a:t>
            </a:r>
            <a:r>
              <a:rPr lang="es-ES" sz="3200" noProof="1"/>
              <a:t>. Compro </a:t>
            </a:r>
            <a:r>
              <a:rPr lang="es-ES" sz="3200" b="1" noProof="1"/>
              <a:t>los fines de semana</a:t>
            </a:r>
            <a:r>
              <a:rPr lang="es-ES" sz="3200" noProof="1"/>
              <a:t>. No como chocolate </a:t>
            </a:r>
            <a:r>
              <a:rPr lang="es-ES" sz="3200" b="1" noProof="1"/>
              <a:t>casi nunca.</a:t>
            </a:r>
          </a:p>
        </p:txBody>
      </p:sp>
    </p:spTree>
    <p:extLst>
      <p:ext uri="{BB962C8B-B14F-4D97-AF65-F5344CB8AC3E}">
        <p14:creationId xmlns:p14="http://schemas.microsoft.com/office/powerpoint/2010/main" val="98343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comparar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La comparación:</a:t>
            </a:r>
          </a:p>
          <a:p>
            <a:pPr lvl="1"/>
            <a:r>
              <a:rPr lang="es-ES" sz="2600" b="1" noProof="1"/>
              <a:t>Tan + adjetivo o adverbio </a:t>
            </a:r>
            <a:r>
              <a:rPr lang="es-ES" sz="2600" noProof="1"/>
              <a:t>&lt;   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soy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tan responsable </a:t>
            </a:r>
            <a:r>
              <a:rPr lang="es-ES" sz="2600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como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tú</a:t>
            </a:r>
          </a:p>
          <a:p>
            <a:pPr lvl="1"/>
            <a:r>
              <a:rPr lang="es-ES" sz="2600" b="1" noProof="1"/>
              <a:t>Tanto/os/a/as + sustantivo </a:t>
            </a:r>
            <a:r>
              <a:rPr lang="es-ES" sz="2600" noProof="1"/>
              <a:t>&lt; 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hay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tanto ruido </a:t>
            </a:r>
            <a:r>
              <a:rPr lang="es-ES" sz="2600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como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en Madrid</a:t>
            </a:r>
          </a:p>
          <a:p>
            <a:pPr marL="274320" lvl="1" indent="0">
              <a:buNone/>
            </a:pP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hay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tanta gente </a:t>
            </a:r>
            <a:r>
              <a:rPr lang="es-ES" sz="2600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como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en Madrid</a:t>
            </a:r>
          </a:p>
          <a:p>
            <a:pPr marL="274320" lvl="1" indent="0">
              <a:buNone/>
            </a:pP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				        hay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tantos/as chicos/as </a:t>
            </a:r>
            <a:r>
              <a:rPr lang="es-ES" sz="2600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como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en Madrid</a:t>
            </a:r>
          </a:p>
          <a:p>
            <a:pPr lvl="1"/>
            <a:r>
              <a:rPr lang="es-ES" sz="2600" b="1" noProof="1"/>
              <a:t>Tanto + verbo </a:t>
            </a:r>
            <a:r>
              <a:rPr lang="es-ES" sz="2600" noProof="1"/>
              <a:t>&lt; 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yo</a:t>
            </a:r>
            <a:r>
              <a:rPr lang="es-ES" sz="2600" noProof="1"/>
              <a:t> 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como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tanto como 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tú</a:t>
            </a:r>
          </a:p>
          <a:p>
            <a:pPr marL="274320" lvl="1" indent="0">
              <a:buNone/>
            </a:pPr>
            <a:endParaRPr lang="es-ES" sz="2600" noProof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s-ES" sz="2600" b="1" noProof="1"/>
              <a:t>Más / menos que </a:t>
            </a:r>
            <a:r>
              <a:rPr lang="es-ES" sz="2600" noProof="1"/>
              <a:t>&lt; 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soy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más simpática </a:t>
            </a:r>
            <a:r>
              <a:rPr lang="es-ES" sz="2600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que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tú</a:t>
            </a:r>
          </a:p>
          <a:p>
            <a:pPr marL="274320" lvl="1" indent="0">
              <a:buNone/>
            </a:pP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soy </a:t>
            </a:r>
            <a:r>
              <a:rPr lang="es-ES" sz="2600" b="1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menos alegre </a:t>
            </a:r>
            <a:r>
              <a:rPr lang="es-ES" sz="2600" u="sng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que</a:t>
            </a:r>
            <a:r>
              <a:rPr lang="es-ES" sz="2600" noProof="1">
                <a:solidFill>
                  <a:schemeClr val="tx2">
                    <a:lumMod val="90000"/>
                    <a:lumOff val="10000"/>
                  </a:schemeClr>
                </a:solidFill>
              </a:rPr>
              <a:t> tú</a:t>
            </a:r>
          </a:p>
        </p:txBody>
      </p:sp>
    </p:spTree>
    <p:extLst>
      <p:ext uri="{BB962C8B-B14F-4D97-AF65-F5344CB8AC3E}">
        <p14:creationId xmlns:p14="http://schemas.microsoft.com/office/powerpoint/2010/main" val="788495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Conectores y adverbios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¿Cómo vas a la universidad?</a:t>
            </a:r>
          </a:p>
          <a:p>
            <a:pPr lvl="1"/>
            <a:r>
              <a:rPr lang="es-ES" sz="3200" b="1" noProof="1"/>
              <a:t>Primero</a:t>
            </a:r>
            <a:r>
              <a:rPr lang="es-ES" sz="3200" noProof="1"/>
              <a:t> tomo el autobús y voy a la estación central. </a:t>
            </a:r>
            <a:r>
              <a:rPr lang="es-ES" sz="3200" b="1" noProof="1"/>
              <a:t>Después</a:t>
            </a:r>
            <a:r>
              <a:rPr lang="es-ES" sz="3200" noProof="1"/>
              <a:t> tomo el metro y me bajo en la parada de la universidad. </a:t>
            </a:r>
            <a:r>
              <a:rPr lang="es-ES" sz="3200" b="1" noProof="1"/>
              <a:t>Luego</a:t>
            </a:r>
            <a:r>
              <a:rPr lang="es-ES" sz="3200" noProof="1"/>
              <a:t> voy a pie a la clase. ¿Y tú?</a:t>
            </a:r>
          </a:p>
          <a:p>
            <a:pPr lvl="1"/>
            <a:r>
              <a:rPr lang="es-ES" sz="3200" noProof="1"/>
              <a:t>Yo voy en bicicleta hasta mi coche. </a:t>
            </a:r>
            <a:r>
              <a:rPr lang="es-ES" sz="3200" b="1" noProof="1"/>
              <a:t>Después</a:t>
            </a:r>
            <a:r>
              <a:rPr lang="es-ES" sz="3200" noProof="1"/>
              <a:t> conduzco hasta la universidad. La universidad </a:t>
            </a:r>
            <a:r>
              <a:rPr lang="es-ES" sz="3200" b="1" noProof="1"/>
              <a:t>no está cerca </a:t>
            </a:r>
            <a:r>
              <a:rPr lang="es-ES" sz="3200" noProof="1"/>
              <a:t>de mi casa y </a:t>
            </a:r>
            <a:r>
              <a:rPr lang="es-ES" sz="3200" b="1" noProof="1"/>
              <a:t>por eso </a:t>
            </a:r>
            <a:r>
              <a:rPr lang="es-ES" sz="3200" noProof="1"/>
              <a:t>tengo que ir en coche. </a:t>
            </a:r>
          </a:p>
          <a:p>
            <a:pPr lvl="1"/>
            <a:endParaRPr lang="es-ES" sz="2600" noProof="1"/>
          </a:p>
        </p:txBody>
      </p:sp>
    </p:spTree>
    <p:extLst>
      <p:ext uri="{BB962C8B-B14F-4D97-AF65-F5344CB8AC3E}">
        <p14:creationId xmlns:p14="http://schemas.microsoft.com/office/powerpoint/2010/main" val="365977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indicaciones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¿Dónde está la biblioteca?</a:t>
            </a:r>
          </a:p>
          <a:p>
            <a:pPr lvl="1"/>
            <a:r>
              <a:rPr lang="es-ES" sz="3200" noProof="1"/>
              <a:t>Primero vas en metro a la universidad. Después vas a pie cinco minutos. Luego sigues todo recto. Al final cruzas una calle y llegas a la biblioteca. Está enfrente de la cafeterría. La biblioteca está en la segunda planta. </a:t>
            </a:r>
          </a:p>
          <a:p>
            <a:pPr lvl="1"/>
            <a:endParaRPr lang="es-ES" sz="2600" noProof="1"/>
          </a:p>
        </p:txBody>
      </p:sp>
    </p:spTree>
    <p:extLst>
      <p:ext uri="{BB962C8B-B14F-4D97-AF65-F5344CB8AC3E}">
        <p14:creationId xmlns:p14="http://schemas.microsoft.com/office/powerpoint/2010/main" val="3896277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Las preposiciones de lugar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Preposiciones locales</a:t>
            </a:r>
            <a:endParaRPr lang="es-ES" sz="2600" noProof="1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148DB3-DCC6-0A24-FFC0-3024347AD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53" y="2628223"/>
            <a:ext cx="6991494" cy="39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artículos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Artículo definido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6A837B5-2937-32A0-6268-14FF30BDF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70346"/>
              </p:ext>
            </p:extLst>
          </p:nvPr>
        </p:nvGraphicFramePr>
        <p:xfrm>
          <a:off x="2298700" y="3222172"/>
          <a:ext cx="7594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3064933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  <a:gridCol w="3132667">
                  <a:extLst>
                    <a:ext uri="{9D8B030D-6E8A-4147-A177-3AD203B41FA5}">
                      <a16:colId xmlns:a16="http://schemas.microsoft.com/office/drawing/2014/main" val="2552174021"/>
                    </a:ext>
                  </a:extLst>
                </a:gridCol>
              </a:tblGrid>
              <a:tr h="3077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El</a:t>
                      </a:r>
                      <a:r>
                        <a:rPr lang="es-ES" sz="2800" noProof="1"/>
                        <a:t> profesor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Los</a:t>
                      </a:r>
                      <a:r>
                        <a:rPr lang="es-ES" sz="2800" noProof="1"/>
                        <a:t> profesor</a:t>
                      </a:r>
                      <a:r>
                        <a:rPr lang="es-ES" sz="2800" b="1" noProof="1"/>
                        <a:t>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Femenino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La</a:t>
                      </a:r>
                      <a:r>
                        <a:rPr lang="es-ES" sz="2800" noProof="1"/>
                        <a:t> profesor</a:t>
                      </a:r>
                      <a:r>
                        <a:rPr lang="es-ES" sz="2800" b="1" noProof="1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Las</a:t>
                      </a:r>
                      <a:r>
                        <a:rPr lang="es-ES" sz="2800" noProof="1"/>
                        <a:t> profesora</a:t>
                      </a:r>
                      <a:r>
                        <a:rPr lang="es-ES" sz="2800" b="1" noProof="1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0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021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Las preposiciones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Preposiciones locales</a:t>
            </a:r>
            <a:endParaRPr lang="es-ES" sz="2600" noProof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690BAB-B4F1-E155-677A-5946D0D3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96" y="1644382"/>
            <a:ext cx="6102664" cy="52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46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Describir una ciudad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¿Cómo es Valencia?</a:t>
            </a:r>
          </a:p>
          <a:p>
            <a:pPr lvl="1"/>
            <a:r>
              <a:rPr lang="es-ES" sz="3000" noProof="1"/>
              <a:t>Valencia es una ciudad universitaria en el sudeste de España. Esta ciudad es increíble: hay mucho ambiente y tiene muchos bares y discotecas. La universidad está cerca del centro y es muy moderna. Toda la ciudad está bien conectada y además hay varias zonas para salir. La vida nocturna es fantástica. </a:t>
            </a:r>
          </a:p>
          <a:p>
            <a:pPr lvl="1"/>
            <a:endParaRPr lang="es-ES" sz="2600" noProof="1"/>
          </a:p>
        </p:txBody>
      </p:sp>
    </p:spTree>
    <p:extLst>
      <p:ext uri="{BB962C8B-B14F-4D97-AF65-F5344CB8AC3E}">
        <p14:creationId xmlns:p14="http://schemas.microsoft.com/office/powerpoint/2010/main" val="3391708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 reflexivos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Verbos reflexivos en presente y sintaxis</a:t>
            </a:r>
            <a:endParaRPr lang="es-ES" sz="2600" noProof="1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EFCC6C-DE37-D722-7A89-BFFEEDAE9ED1}"/>
              </a:ext>
            </a:extLst>
          </p:cNvPr>
          <p:cNvSpPr txBox="1">
            <a:spLocks/>
          </p:cNvSpPr>
          <p:nvPr/>
        </p:nvSpPr>
        <p:spPr>
          <a:xfrm>
            <a:off x="838200" y="2873827"/>
            <a:ext cx="10515600" cy="3644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400" dirty="0">
                <a:solidFill>
                  <a:schemeClr val="accent1"/>
                </a:solidFill>
              </a:rPr>
              <a:t>Ich</a:t>
            </a:r>
            <a:r>
              <a:rPr lang="de-DE" sz="5400" dirty="0"/>
              <a:t> </a:t>
            </a:r>
            <a:r>
              <a:rPr lang="de-DE" sz="5400" dirty="0">
                <a:solidFill>
                  <a:schemeClr val="accent6"/>
                </a:solidFill>
              </a:rPr>
              <a:t>dusche</a:t>
            </a:r>
            <a:r>
              <a:rPr lang="de-DE" sz="5400" dirty="0"/>
              <a:t> </a:t>
            </a:r>
            <a:r>
              <a:rPr lang="de-DE" sz="5400" b="1" u="sng" dirty="0">
                <a:solidFill>
                  <a:schemeClr val="accent4"/>
                </a:solidFill>
              </a:rPr>
              <a:t>mich</a:t>
            </a:r>
            <a:r>
              <a:rPr lang="de-DE" sz="5400" dirty="0"/>
              <a:t> [sich duschen]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5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sz="5400" dirty="0"/>
          </a:p>
          <a:p>
            <a:pPr algn="ctr"/>
            <a:r>
              <a:rPr lang="de-DE" sz="5400" dirty="0">
                <a:solidFill>
                  <a:schemeClr val="accent1"/>
                </a:solidFill>
              </a:rPr>
              <a:t>(Yo) </a:t>
            </a:r>
            <a:r>
              <a:rPr lang="de-DE" sz="5400" b="1" u="sng" dirty="0" err="1">
                <a:solidFill>
                  <a:schemeClr val="accent4"/>
                </a:solidFill>
              </a:rPr>
              <a:t>me</a:t>
            </a:r>
            <a:r>
              <a:rPr lang="de-DE" sz="5400" dirty="0"/>
              <a:t> </a:t>
            </a:r>
            <a:r>
              <a:rPr lang="de-DE" sz="5400" dirty="0" err="1">
                <a:solidFill>
                  <a:schemeClr val="accent6"/>
                </a:solidFill>
              </a:rPr>
              <a:t>ducho</a:t>
            </a:r>
            <a:r>
              <a:rPr lang="de-DE" sz="5400" dirty="0"/>
              <a:t> [</a:t>
            </a:r>
            <a:r>
              <a:rPr lang="de-DE" sz="5400" dirty="0" err="1"/>
              <a:t>ducharse</a:t>
            </a:r>
            <a:r>
              <a:rPr lang="de-DE" sz="5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1279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 reflexivos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Verbos reflexivos (presente de indicativo) y sintaxis con gerundio (tema 5)</a:t>
            </a:r>
            <a:endParaRPr lang="es-ES" sz="2600" noProof="1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EFCC6C-DE37-D722-7A89-BFFEEDAE9ED1}"/>
              </a:ext>
            </a:extLst>
          </p:cNvPr>
          <p:cNvSpPr txBox="1">
            <a:spLocks/>
          </p:cNvSpPr>
          <p:nvPr/>
        </p:nvSpPr>
        <p:spPr>
          <a:xfrm>
            <a:off x="838200" y="2797628"/>
            <a:ext cx="10515600" cy="386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600" dirty="0">
                <a:solidFill>
                  <a:schemeClr val="accent1"/>
                </a:solidFill>
              </a:rPr>
              <a:t>Ich </a:t>
            </a:r>
            <a:r>
              <a:rPr lang="de-DE" sz="3600" dirty="0"/>
              <a:t>bin gerade dabei, </a:t>
            </a:r>
            <a:r>
              <a:rPr lang="de-DE" sz="3600" b="1" u="sng" dirty="0">
                <a:solidFill>
                  <a:schemeClr val="accent4"/>
                </a:solidFill>
              </a:rPr>
              <a:t>mich</a:t>
            </a:r>
            <a:r>
              <a:rPr lang="de-DE" sz="3600" b="1" dirty="0">
                <a:solidFill>
                  <a:schemeClr val="accent4"/>
                </a:solidFill>
              </a:rPr>
              <a:t> </a:t>
            </a:r>
            <a:r>
              <a:rPr lang="de-DE" sz="3600" b="1" dirty="0"/>
              <a:t>zu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6"/>
                </a:solidFill>
              </a:rPr>
              <a:t>duschen</a:t>
            </a:r>
            <a:r>
              <a:rPr lang="de-DE" sz="3600" dirty="0"/>
              <a:t> [sich duschen] [</a:t>
            </a:r>
            <a:r>
              <a:rPr lang="de-DE" sz="3600" dirty="0">
                <a:solidFill>
                  <a:schemeClr val="accent1"/>
                </a:solidFill>
              </a:rPr>
              <a:t>ich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6"/>
                </a:solidFill>
              </a:rPr>
              <a:t>dusche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4"/>
                </a:solidFill>
              </a:rPr>
              <a:t>mich</a:t>
            </a:r>
            <a:r>
              <a:rPr lang="de-DE" sz="3600" dirty="0"/>
              <a:t> gerade]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>
                <a:solidFill>
                  <a:schemeClr val="accent1"/>
                </a:solidFill>
              </a:rPr>
              <a:t>(Yo) </a:t>
            </a:r>
            <a:r>
              <a:rPr lang="de-DE" sz="3600" dirty="0" err="1"/>
              <a:t>estoy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>
                <a:solidFill>
                  <a:schemeClr val="accent6"/>
                </a:solidFill>
              </a:rPr>
              <a:t>duchándo</a:t>
            </a:r>
            <a:r>
              <a:rPr lang="de-DE" sz="3600" b="1" u="sng" dirty="0" err="1">
                <a:solidFill>
                  <a:schemeClr val="accent4"/>
                </a:solidFill>
              </a:rPr>
              <a:t>me</a:t>
            </a:r>
            <a:r>
              <a:rPr lang="de-DE" sz="3600" dirty="0"/>
              <a:t> [</a:t>
            </a:r>
            <a:r>
              <a:rPr lang="de-DE" sz="3600" dirty="0" err="1"/>
              <a:t>ducharse</a:t>
            </a:r>
            <a:r>
              <a:rPr lang="de-DE" sz="3600" dirty="0"/>
              <a:t>]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chemeClr val="accent1"/>
                </a:solidFill>
              </a:rPr>
              <a:t>(Yo) </a:t>
            </a:r>
            <a:r>
              <a:rPr lang="de-DE" sz="3600" b="1" u="sng" dirty="0" err="1">
                <a:solidFill>
                  <a:schemeClr val="accent4"/>
                </a:solidFill>
              </a:rPr>
              <a:t>me</a:t>
            </a:r>
            <a:r>
              <a:rPr lang="de-DE" sz="3600" b="1" u="sng" dirty="0">
                <a:solidFill>
                  <a:schemeClr val="accent4"/>
                </a:solidFill>
              </a:rPr>
              <a:t> </a:t>
            </a:r>
            <a:r>
              <a:rPr lang="de-DE" sz="3600" dirty="0" err="1"/>
              <a:t>estoy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>
                <a:solidFill>
                  <a:schemeClr val="accent6"/>
                </a:solidFill>
              </a:rPr>
              <a:t>duchando</a:t>
            </a:r>
            <a:r>
              <a:rPr lang="de-DE" sz="3600" dirty="0"/>
              <a:t> [</a:t>
            </a:r>
            <a:r>
              <a:rPr lang="de-DE" sz="3600" dirty="0" err="1"/>
              <a:t>ducharse</a:t>
            </a:r>
            <a:r>
              <a:rPr lang="de-DE" sz="3600" dirty="0"/>
              <a:t>]</a:t>
            </a:r>
          </a:p>
          <a:p>
            <a:pPr algn="ctr"/>
            <a:endParaRPr lang="de-DE" sz="5400" dirty="0"/>
          </a:p>
          <a:p>
            <a:pPr algn="ctr"/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865171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 reflexivos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Verbos reflexivos (presente de indicativo) y sintaxis</a:t>
            </a:r>
            <a:endParaRPr lang="es-ES" sz="2600" noProof="1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EFCC6C-DE37-D722-7A89-BFFEEDAE9ED1}"/>
              </a:ext>
            </a:extLst>
          </p:cNvPr>
          <p:cNvSpPr txBox="1">
            <a:spLocks/>
          </p:cNvSpPr>
          <p:nvPr/>
        </p:nvSpPr>
        <p:spPr>
          <a:xfrm>
            <a:off x="838200" y="2797628"/>
            <a:ext cx="10515600" cy="386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600" dirty="0">
                <a:solidFill>
                  <a:schemeClr val="accent1"/>
                </a:solidFill>
              </a:rPr>
              <a:t>Ich </a:t>
            </a:r>
            <a:r>
              <a:rPr lang="de-DE" sz="3600" dirty="0"/>
              <a:t>kann </a:t>
            </a:r>
            <a:r>
              <a:rPr lang="de-DE" sz="3600" b="1" u="sng" dirty="0">
                <a:solidFill>
                  <a:schemeClr val="accent4"/>
                </a:solidFill>
              </a:rPr>
              <a:t>mich</a:t>
            </a:r>
            <a:r>
              <a:rPr lang="de-DE" sz="3600" b="1" dirty="0">
                <a:solidFill>
                  <a:schemeClr val="accent4"/>
                </a:solidFill>
              </a:rPr>
              <a:t> </a:t>
            </a:r>
            <a:r>
              <a:rPr lang="de-DE" sz="3600" dirty="0">
                <a:solidFill>
                  <a:schemeClr val="accent6"/>
                </a:solidFill>
              </a:rPr>
              <a:t>duschen</a:t>
            </a:r>
            <a:r>
              <a:rPr lang="de-DE" sz="3600" dirty="0"/>
              <a:t> [sich duschen]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>
                <a:solidFill>
                  <a:schemeClr val="accent1"/>
                </a:solidFill>
              </a:rPr>
              <a:t>(Yo) </a:t>
            </a:r>
            <a:r>
              <a:rPr lang="de-DE" sz="3600" dirty="0" err="1"/>
              <a:t>puedo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>
                <a:solidFill>
                  <a:schemeClr val="accent6"/>
                </a:solidFill>
              </a:rPr>
              <a:t>duchar</a:t>
            </a:r>
            <a:r>
              <a:rPr lang="de-DE" sz="3600" b="1" u="sng" dirty="0" err="1">
                <a:solidFill>
                  <a:schemeClr val="accent4"/>
                </a:solidFill>
              </a:rPr>
              <a:t>me</a:t>
            </a:r>
            <a:r>
              <a:rPr lang="de-DE" sz="3600" dirty="0"/>
              <a:t> [</a:t>
            </a:r>
            <a:r>
              <a:rPr lang="de-DE" sz="3600" dirty="0" err="1"/>
              <a:t>ducharse</a:t>
            </a:r>
            <a:r>
              <a:rPr lang="de-DE" sz="3600" dirty="0"/>
              <a:t>]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chemeClr val="accent1"/>
                </a:solidFill>
              </a:rPr>
              <a:t>(Yo) </a:t>
            </a:r>
            <a:r>
              <a:rPr lang="de-DE" sz="3600" b="1" u="sng" dirty="0" err="1">
                <a:solidFill>
                  <a:schemeClr val="accent4"/>
                </a:solidFill>
              </a:rPr>
              <a:t>me</a:t>
            </a:r>
            <a:r>
              <a:rPr lang="de-DE" sz="3600" b="1" u="sng" dirty="0">
                <a:solidFill>
                  <a:schemeClr val="accent4"/>
                </a:solidFill>
              </a:rPr>
              <a:t> </a:t>
            </a:r>
            <a:r>
              <a:rPr lang="de-DE" sz="3600" dirty="0" err="1"/>
              <a:t>puedo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>
                <a:solidFill>
                  <a:schemeClr val="accent6"/>
                </a:solidFill>
              </a:rPr>
              <a:t>duchar</a:t>
            </a:r>
            <a:r>
              <a:rPr lang="de-DE" sz="3600" dirty="0"/>
              <a:t> [</a:t>
            </a:r>
            <a:r>
              <a:rPr lang="de-DE" sz="3600" dirty="0" err="1"/>
              <a:t>ducharse</a:t>
            </a:r>
            <a:r>
              <a:rPr lang="de-DE" sz="3600" dirty="0"/>
              <a:t>]</a:t>
            </a:r>
          </a:p>
          <a:p>
            <a:pPr algn="ctr"/>
            <a:endParaRPr lang="de-DE" sz="5400" dirty="0"/>
          </a:p>
          <a:p>
            <a:pPr algn="ctr"/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1477162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pronombres reflexivos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Pronombres reflexivos (presente de indicativo)</a:t>
            </a:r>
            <a:endParaRPr lang="es-ES" sz="2600" noProof="1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BC0039BB-8065-82CF-BC90-1B48D7790890}"/>
              </a:ext>
            </a:extLst>
          </p:cNvPr>
          <p:cNvSpPr txBox="1">
            <a:spLocks/>
          </p:cNvSpPr>
          <p:nvPr/>
        </p:nvSpPr>
        <p:spPr>
          <a:xfrm>
            <a:off x="838200" y="2819400"/>
            <a:ext cx="10515600" cy="336194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/>
              <a:t>(</a:t>
            </a:r>
            <a:r>
              <a:rPr lang="de-DE" sz="5400" b="1" dirty="0" err="1"/>
              <a:t>yo</a:t>
            </a:r>
            <a:r>
              <a:rPr lang="de-DE" sz="5400" b="1" dirty="0"/>
              <a:t>) </a:t>
            </a:r>
          </a:p>
          <a:p>
            <a:pPr marL="0" indent="0" algn="ctr">
              <a:buNone/>
            </a:pPr>
            <a:r>
              <a:rPr lang="de-DE" sz="5400" b="1" dirty="0"/>
              <a:t>(</a:t>
            </a:r>
            <a:r>
              <a:rPr lang="de-DE" sz="5400" b="1" dirty="0" err="1"/>
              <a:t>tú</a:t>
            </a:r>
            <a:r>
              <a:rPr lang="de-DE" sz="5400" b="1" dirty="0"/>
              <a:t>) </a:t>
            </a:r>
          </a:p>
          <a:p>
            <a:pPr marL="0" indent="0" algn="ctr">
              <a:buNone/>
            </a:pPr>
            <a:r>
              <a:rPr lang="de-DE" sz="5400" b="1" dirty="0"/>
              <a:t>(</a:t>
            </a:r>
            <a:r>
              <a:rPr lang="de-DE" sz="5400" b="1" dirty="0" err="1"/>
              <a:t>él</a:t>
            </a:r>
            <a:r>
              <a:rPr lang="de-DE" sz="5400" b="1" dirty="0"/>
              <a:t>, </a:t>
            </a:r>
            <a:r>
              <a:rPr lang="de-DE" sz="5400" b="1" dirty="0" err="1"/>
              <a:t>ella</a:t>
            </a:r>
            <a:r>
              <a:rPr lang="de-DE" sz="5400" b="1" dirty="0"/>
              <a:t>, </a:t>
            </a:r>
            <a:r>
              <a:rPr lang="de-DE" sz="5400" b="1" dirty="0" err="1"/>
              <a:t>usted</a:t>
            </a:r>
            <a:r>
              <a:rPr lang="de-DE" sz="5400" b="1" dirty="0"/>
              <a:t>)</a:t>
            </a:r>
          </a:p>
          <a:p>
            <a:pPr marL="0" indent="0" algn="ctr">
              <a:buNone/>
            </a:pPr>
            <a:r>
              <a:rPr lang="de-DE" sz="5400" b="1" dirty="0"/>
              <a:t>(</a:t>
            </a:r>
            <a:r>
              <a:rPr lang="de-DE" sz="5400" b="1" dirty="0" err="1"/>
              <a:t>nosotros</a:t>
            </a:r>
            <a:r>
              <a:rPr lang="de-DE" sz="5400" b="1" dirty="0"/>
              <a:t>/</a:t>
            </a:r>
            <a:r>
              <a:rPr lang="de-DE" sz="5400" b="1" dirty="0" err="1"/>
              <a:t>as</a:t>
            </a:r>
            <a:r>
              <a:rPr lang="de-DE" sz="5400" b="1" dirty="0"/>
              <a:t>) </a:t>
            </a:r>
          </a:p>
          <a:p>
            <a:pPr marL="0" indent="0" algn="ctr">
              <a:buNone/>
            </a:pPr>
            <a:r>
              <a:rPr lang="de-DE" sz="5400" b="1" dirty="0"/>
              <a:t>(</a:t>
            </a:r>
            <a:r>
              <a:rPr lang="de-DE" sz="5400" b="1" dirty="0" err="1"/>
              <a:t>vosotros</a:t>
            </a:r>
            <a:r>
              <a:rPr lang="de-DE" sz="5400" b="1" dirty="0"/>
              <a:t>/</a:t>
            </a:r>
            <a:r>
              <a:rPr lang="de-DE" sz="5400" b="1" dirty="0" err="1"/>
              <a:t>as</a:t>
            </a:r>
            <a:r>
              <a:rPr lang="de-DE" sz="5400" b="1" dirty="0"/>
              <a:t>) </a:t>
            </a:r>
          </a:p>
          <a:p>
            <a:pPr marL="0" indent="0" algn="ctr">
              <a:buNone/>
            </a:pPr>
            <a:r>
              <a:rPr lang="de-DE" sz="5400" b="1" dirty="0"/>
              <a:t>(</a:t>
            </a:r>
            <a:r>
              <a:rPr lang="de-DE" sz="5400" b="1" dirty="0" err="1"/>
              <a:t>ellos</a:t>
            </a:r>
            <a:r>
              <a:rPr lang="de-DE" sz="5400" b="1" dirty="0"/>
              <a:t>, </a:t>
            </a:r>
            <a:r>
              <a:rPr lang="de-DE" sz="5400" b="1" dirty="0" err="1"/>
              <a:t>ellas</a:t>
            </a:r>
            <a:r>
              <a:rPr lang="de-DE" sz="5400" b="1" dirty="0"/>
              <a:t>, </a:t>
            </a:r>
            <a:r>
              <a:rPr lang="de-DE" sz="5400" b="1" dirty="0" err="1"/>
              <a:t>ustedes</a:t>
            </a:r>
            <a:r>
              <a:rPr lang="de-DE" sz="5400" b="1" dirty="0"/>
              <a:t>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 err="1"/>
              <a:t>me</a:t>
            </a:r>
            <a:r>
              <a:rPr lang="de-DE" sz="5400" dirty="0"/>
              <a:t> </a:t>
            </a:r>
            <a:r>
              <a:rPr lang="de-DE" sz="5400" dirty="0" err="1"/>
              <a:t>duch</a:t>
            </a:r>
            <a:r>
              <a:rPr lang="de-DE" sz="5400" dirty="0" err="1">
                <a:solidFill>
                  <a:schemeClr val="accent4"/>
                </a:solidFill>
              </a:rPr>
              <a:t>o</a:t>
            </a:r>
            <a:endParaRPr lang="de-DE" sz="5400" dirty="0">
              <a:solidFill>
                <a:schemeClr val="accent4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 err="1"/>
              <a:t>te</a:t>
            </a:r>
            <a:r>
              <a:rPr lang="de-DE" sz="5400" dirty="0"/>
              <a:t> </a:t>
            </a:r>
            <a:r>
              <a:rPr lang="de-DE" sz="5400" dirty="0" err="1"/>
              <a:t>duch</a:t>
            </a:r>
            <a:r>
              <a:rPr lang="de-DE" sz="5400" dirty="0" err="1">
                <a:solidFill>
                  <a:schemeClr val="accent4"/>
                </a:solidFill>
              </a:rPr>
              <a:t>as</a:t>
            </a:r>
            <a:endParaRPr lang="de-DE" sz="5400" dirty="0">
              <a:solidFill>
                <a:schemeClr val="accent4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/>
              <a:t>se</a:t>
            </a:r>
            <a:r>
              <a:rPr lang="de-DE" sz="5400" dirty="0"/>
              <a:t> </a:t>
            </a:r>
            <a:r>
              <a:rPr lang="de-DE" sz="5400" dirty="0" err="1"/>
              <a:t>duch</a:t>
            </a:r>
            <a:r>
              <a:rPr lang="de-DE" sz="5400" dirty="0" err="1">
                <a:solidFill>
                  <a:schemeClr val="accent4"/>
                </a:solidFill>
              </a:rPr>
              <a:t>a</a:t>
            </a:r>
            <a:endParaRPr lang="de-DE" sz="5400" dirty="0">
              <a:solidFill>
                <a:schemeClr val="accent4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/>
              <a:t>nos</a:t>
            </a:r>
            <a:r>
              <a:rPr lang="de-DE" sz="5400" dirty="0"/>
              <a:t> </a:t>
            </a:r>
            <a:r>
              <a:rPr lang="de-DE" sz="5400" dirty="0" err="1"/>
              <a:t>duch</a:t>
            </a:r>
            <a:r>
              <a:rPr lang="de-DE" sz="5400" dirty="0" err="1">
                <a:solidFill>
                  <a:schemeClr val="accent4"/>
                </a:solidFill>
              </a:rPr>
              <a:t>amos</a:t>
            </a:r>
            <a:endParaRPr lang="de-DE" sz="5400" dirty="0">
              <a:solidFill>
                <a:schemeClr val="accent4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 err="1"/>
              <a:t>os</a:t>
            </a:r>
            <a:r>
              <a:rPr lang="de-DE" sz="5400" dirty="0"/>
              <a:t> </a:t>
            </a:r>
            <a:r>
              <a:rPr lang="de-DE" sz="5400" dirty="0" err="1"/>
              <a:t>duch</a:t>
            </a:r>
            <a:r>
              <a:rPr lang="de-DE" sz="5400" dirty="0" err="1">
                <a:solidFill>
                  <a:schemeClr val="accent4"/>
                </a:solidFill>
              </a:rPr>
              <a:t>áis</a:t>
            </a:r>
            <a:endParaRPr lang="de-DE" sz="5400" dirty="0">
              <a:solidFill>
                <a:schemeClr val="accent4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5400" b="1" dirty="0"/>
              <a:t>se</a:t>
            </a:r>
            <a:r>
              <a:rPr lang="de-DE" sz="5400" dirty="0"/>
              <a:t> </a:t>
            </a:r>
            <a:r>
              <a:rPr lang="de-DE" sz="5400" dirty="0" err="1"/>
              <a:t>duch</a:t>
            </a:r>
            <a:r>
              <a:rPr lang="de-DE" sz="5400" dirty="0" err="1">
                <a:solidFill>
                  <a:schemeClr val="accent4"/>
                </a:solidFill>
              </a:rPr>
              <a:t>an</a:t>
            </a:r>
            <a:endParaRPr lang="de-DE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39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La rutina diaria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Verbos reflexivos (presente de indicativo). Ejemplo:</a:t>
            </a:r>
            <a:endParaRPr lang="es-ES" sz="2600" noProof="1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BC0039BB-8065-82CF-BC90-1B48D7790890}"/>
              </a:ext>
            </a:extLst>
          </p:cNvPr>
          <p:cNvSpPr txBox="1">
            <a:spLocks/>
          </p:cNvSpPr>
          <p:nvPr/>
        </p:nvSpPr>
        <p:spPr>
          <a:xfrm>
            <a:off x="3679371" y="2637181"/>
            <a:ext cx="4833257" cy="422081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sz="9600" dirty="0"/>
              <a:t>Normalmente </a:t>
            </a:r>
            <a:r>
              <a:rPr lang="es-ES" sz="9600" b="1" dirty="0"/>
              <a:t>me despierto </a:t>
            </a:r>
            <a:r>
              <a:rPr lang="es-ES" sz="9600" dirty="0"/>
              <a:t>a las seis de la mañana. Después </a:t>
            </a:r>
            <a:r>
              <a:rPr lang="es-ES" sz="9600" b="1" dirty="0"/>
              <a:t>me ducho</a:t>
            </a:r>
            <a:r>
              <a:rPr lang="es-ES" sz="9600" dirty="0"/>
              <a:t> y luego desayuno. Después de las clases de español voy al gimnasio. Hago deporte todos los martes. Después del deporte </a:t>
            </a:r>
            <a:r>
              <a:rPr lang="es-ES" sz="9600" b="1" dirty="0"/>
              <a:t>me visto </a:t>
            </a:r>
            <a:r>
              <a:rPr lang="es-ES" sz="9600" dirty="0"/>
              <a:t>y </a:t>
            </a:r>
            <a:r>
              <a:rPr lang="es-ES" sz="9600" b="1" dirty="0"/>
              <a:t>me preparo </a:t>
            </a:r>
            <a:r>
              <a:rPr lang="es-ES" sz="9600" dirty="0"/>
              <a:t>para ir a trabajar. Al final </a:t>
            </a:r>
            <a:r>
              <a:rPr lang="es-ES" sz="9600" b="1" dirty="0"/>
              <a:t>me acuesto </a:t>
            </a:r>
            <a:r>
              <a:rPr lang="es-ES" sz="9600" dirty="0"/>
              <a:t>tarde</a:t>
            </a:r>
            <a:r>
              <a:rPr lang="es-ES" sz="8000" dirty="0"/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 algn="ctr">
              <a:lnSpc>
                <a:spcPct val="170000"/>
              </a:lnSpc>
              <a:buNone/>
            </a:pPr>
            <a:endParaRPr lang="es-ES" sz="3800" dirty="0"/>
          </a:p>
          <a:p>
            <a:pPr marL="0" indent="0" algn="ctr">
              <a:lnSpc>
                <a:spcPct val="170000"/>
              </a:lnSpc>
              <a:buNone/>
            </a:pPr>
            <a:endParaRPr lang="es-ES" sz="3800" dirty="0"/>
          </a:p>
          <a:p>
            <a:pPr marL="0" indent="0" algn="ctr">
              <a:lnSpc>
                <a:spcPct val="170000"/>
              </a:lnSpc>
              <a:buNone/>
            </a:pPr>
            <a:endParaRPr lang="es-ES" sz="3800" dirty="0"/>
          </a:p>
          <a:p>
            <a:pPr marL="0" indent="0" algn="ctr">
              <a:lnSpc>
                <a:spcPct val="170000"/>
              </a:lnSpc>
              <a:buNone/>
            </a:pPr>
            <a:endParaRPr lang="es-ES" sz="3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El gerundio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Gerundio</a:t>
            </a:r>
            <a:endParaRPr lang="es-ES" sz="2600" noProof="1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DFA6A377-363E-54BC-2AE3-5EB43FCDD4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0178" y="2657144"/>
            <a:ext cx="8011643" cy="2438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4440E8E8-59C4-634D-0192-826FC6036661}"/>
              </a:ext>
            </a:extLst>
          </p:cNvPr>
          <p:cNvSpPr txBox="1">
            <a:spLocks/>
          </p:cNvSpPr>
          <p:nvPr/>
        </p:nvSpPr>
        <p:spPr>
          <a:xfrm>
            <a:off x="1921933" y="5018313"/>
            <a:ext cx="8179888" cy="147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b="1" dirty="0"/>
              <a:t>estar + verbo –ando/-iendo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dirty="0">
                <a:solidFill>
                  <a:schemeClr val="accent2"/>
                </a:solidFill>
              </a:rPr>
              <a:t>(yo) </a:t>
            </a:r>
            <a:r>
              <a:rPr lang="es-ES" sz="3600" i="1" dirty="0">
                <a:solidFill>
                  <a:schemeClr val="accent2"/>
                </a:solidFill>
              </a:rPr>
              <a:t>estoy</a:t>
            </a:r>
            <a:r>
              <a:rPr lang="es-ES" sz="3600" dirty="0">
                <a:solidFill>
                  <a:schemeClr val="accent2"/>
                </a:solidFill>
              </a:rPr>
              <a:t> </a:t>
            </a:r>
            <a:r>
              <a:rPr lang="es-ES" sz="3600" b="1" dirty="0">
                <a:solidFill>
                  <a:schemeClr val="accent2"/>
                </a:solidFill>
              </a:rPr>
              <a:t>practic</a:t>
            </a:r>
            <a:r>
              <a:rPr lang="es-ES" sz="3600" u="sng" dirty="0">
                <a:solidFill>
                  <a:schemeClr val="accent2"/>
                </a:solidFill>
              </a:rPr>
              <a:t>ando</a:t>
            </a:r>
            <a:r>
              <a:rPr lang="es-ES" sz="3600" dirty="0">
                <a:solidFill>
                  <a:schemeClr val="accent2"/>
                </a:solidFill>
              </a:rPr>
              <a:t> español</a:t>
            </a:r>
            <a:endParaRPr lang="es-ES" sz="3600" b="1" dirty="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5400" b="1" strike="sngStrik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65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pronombres relativos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Oraciones relativas</a:t>
            </a:r>
            <a:endParaRPr lang="es-ES" sz="2600" noProof="1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D0879E68-AF0F-3CC0-332C-DD31530E0519}"/>
              </a:ext>
            </a:extLst>
          </p:cNvPr>
          <p:cNvSpPr txBox="1">
            <a:spLocks/>
          </p:cNvSpPr>
          <p:nvPr/>
        </p:nvSpPr>
        <p:spPr>
          <a:xfrm>
            <a:off x="2006056" y="2558143"/>
            <a:ext cx="8179888" cy="4299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5800" b="1" i="1" dirty="0"/>
              <a:t>Das ist </a:t>
            </a:r>
            <a:r>
              <a:rPr lang="es-ES" sz="5800" b="1" i="1" dirty="0">
                <a:highlight>
                  <a:srgbClr val="FFFF00"/>
                </a:highlight>
              </a:rPr>
              <a:t>die Frau</a:t>
            </a:r>
            <a:r>
              <a:rPr lang="es-ES" sz="5800" b="1" i="1" dirty="0"/>
              <a:t>, </a:t>
            </a:r>
            <a:r>
              <a:rPr lang="es-ES" sz="5800" b="1" i="1" dirty="0">
                <a:highlight>
                  <a:srgbClr val="FFFF00"/>
                </a:highlight>
              </a:rPr>
              <a:t>die</a:t>
            </a:r>
            <a:r>
              <a:rPr lang="es-ES" sz="5800" b="1" i="1" dirty="0"/>
              <a:t> gerade liest</a:t>
            </a:r>
          </a:p>
          <a:p>
            <a:pPr marL="0" indent="0" algn="ctr">
              <a:buNone/>
            </a:pPr>
            <a:r>
              <a:rPr lang="es-ES" sz="5400" dirty="0">
                <a:solidFill>
                  <a:schemeClr val="accent2"/>
                </a:solidFill>
              </a:rPr>
              <a:t>Esta es </a:t>
            </a:r>
            <a:r>
              <a:rPr lang="es-ES" sz="5400" dirty="0">
                <a:solidFill>
                  <a:schemeClr val="accent2"/>
                </a:solidFill>
                <a:highlight>
                  <a:srgbClr val="00FFFF"/>
                </a:highlight>
              </a:rPr>
              <a:t>la estudiante que</a:t>
            </a:r>
            <a:r>
              <a:rPr lang="es-ES" sz="5400" dirty="0">
                <a:solidFill>
                  <a:schemeClr val="accent2"/>
                </a:solidFill>
              </a:rPr>
              <a:t> está leyendo</a:t>
            </a:r>
          </a:p>
          <a:p>
            <a:pPr marL="0" indent="0" algn="ctr">
              <a:buNone/>
            </a:pPr>
            <a:endParaRPr lang="es-E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5400" b="1" i="1" dirty="0">
                <a:highlight>
                  <a:srgbClr val="FFFF00"/>
                </a:highlight>
              </a:rPr>
              <a:t>Die Frau</a:t>
            </a:r>
            <a:r>
              <a:rPr lang="es-ES" sz="5400" b="1" i="1" dirty="0"/>
              <a:t>, </a:t>
            </a:r>
            <a:r>
              <a:rPr lang="es-ES" sz="5400" b="1" i="1" dirty="0">
                <a:highlight>
                  <a:srgbClr val="FFFF00"/>
                </a:highlight>
              </a:rPr>
              <a:t>die</a:t>
            </a:r>
            <a:r>
              <a:rPr lang="es-ES" sz="5400" b="1" i="1" dirty="0"/>
              <a:t> gerade liest, ist meine Schwester</a:t>
            </a:r>
            <a:endParaRPr lang="es-ES" sz="54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5400" dirty="0">
                <a:solidFill>
                  <a:schemeClr val="accent2"/>
                </a:solidFill>
                <a:highlight>
                  <a:srgbClr val="00FFFF"/>
                </a:highlight>
              </a:rPr>
              <a:t>La mujer que</a:t>
            </a:r>
            <a:r>
              <a:rPr lang="es-ES" sz="5400" dirty="0">
                <a:solidFill>
                  <a:schemeClr val="accent2"/>
                </a:solidFill>
              </a:rPr>
              <a:t> está leyendo es mi hermana</a:t>
            </a:r>
          </a:p>
          <a:p>
            <a:pPr marL="0" indent="0" algn="ctr">
              <a:buNone/>
            </a:pPr>
            <a:endParaRPr lang="es-E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5400" b="1" i="1" dirty="0"/>
              <a:t>Das ist </a:t>
            </a:r>
            <a:r>
              <a:rPr lang="es-ES" sz="5400" b="1" i="1" dirty="0">
                <a:highlight>
                  <a:srgbClr val="FFFF00"/>
                </a:highlight>
              </a:rPr>
              <a:t>die Frau</a:t>
            </a:r>
            <a:r>
              <a:rPr lang="es-ES" sz="5400" b="1" i="1" dirty="0"/>
              <a:t>, </a:t>
            </a:r>
            <a:r>
              <a:rPr lang="es-ES" sz="5400" b="1" i="1" dirty="0">
                <a:highlight>
                  <a:srgbClr val="FFFF00"/>
                </a:highlight>
              </a:rPr>
              <a:t>die</a:t>
            </a:r>
            <a:r>
              <a:rPr lang="es-ES" sz="5400" b="1" i="1" dirty="0"/>
              <a:t> Brille trägt</a:t>
            </a:r>
          </a:p>
          <a:p>
            <a:pPr marL="0" indent="0" algn="ctr">
              <a:buNone/>
            </a:pPr>
            <a:r>
              <a:rPr lang="es-ES" sz="5400" dirty="0">
                <a:solidFill>
                  <a:schemeClr val="accent2"/>
                </a:solidFill>
              </a:rPr>
              <a:t>Esta es </a:t>
            </a:r>
            <a:r>
              <a:rPr lang="es-ES" sz="5400" dirty="0">
                <a:solidFill>
                  <a:schemeClr val="accent2"/>
                </a:solidFill>
                <a:highlight>
                  <a:srgbClr val="00FFFF"/>
                </a:highlight>
              </a:rPr>
              <a:t>la mujer que</a:t>
            </a:r>
            <a:r>
              <a:rPr lang="es-ES" sz="5400" dirty="0">
                <a:solidFill>
                  <a:schemeClr val="accent2"/>
                </a:solidFill>
              </a:rPr>
              <a:t> lleva gafas</a:t>
            </a:r>
          </a:p>
          <a:p>
            <a:pPr marL="0" indent="0" algn="ctr">
              <a:buNone/>
            </a:pPr>
            <a:endParaRPr lang="es-ES" sz="5400" b="1" i="1" dirty="0"/>
          </a:p>
          <a:p>
            <a:pPr marL="0" indent="0" algn="ctr">
              <a:buNone/>
            </a:pPr>
            <a:endParaRPr lang="es-E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s-ES" sz="5400" b="1" dirty="0">
              <a:solidFill>
                <a:schemeClr val="accent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5400" u="sng" dirty="0">
              <a:solidFill>
                <a:schemeClr val="accent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5400" u="sng" dirty="0">
              <a:solidFill>
                <a:schemeClr val="accent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5400" b="1" dirty="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5400" b="1" strike="sngStrik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1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Tema 7: Los viajes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i="1" noProof="1"/>
              <a:t>Cuando voy de viaje</a:t>
            </a:r>
            <a:r>
              <a:rPr lang="es-ES" sz="2800" noProof="1"/>
              <a:t>. Ejemplo: </a:t>
            </a:r>
          </a:p>
          <a:p>
            <a:pPr marL="0" indent="0">
              <a:buNone/>
            </a:pPr>
            <a:endParaRPr lang="es-ES" sz="2800" noProof="1"/>
          </a:p>
          <a:p>
            <a:pPr lvl="1"/>
            <a:r>
              <a:rPr lang="es-ES" sz="2800" noProof="1"/>
              <a:t>Cuando viajo me gusta llevar una maleta grande. Normalmente viajo a lugares con sol y playa. En la maleta llevo siempre crema solar, gafas de sol y bañador. En Mallorca, por ejemplo, siempre hace calor. La temperatura es de 20 o 25 grados. Este año voy a Palma una semana. En mi neceser necesito colonia, maquillaje y cepillo de dientes. Me encanta viajar e ir a la playa. </a:t>
            </a:r>
          </a:p>
        </p:txBody>
      </p:sp>
    </p:spTree>
    <p:extLst>
      <p:ext uri="{BB962C8B-B14F-4D97-AF65-F5344CB8AC3E}">
        <p14:creationId xmlns:p14="http://schemas.microsoft.com/office/powerpoint/2010/main" val="173651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ARTÍCULOS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Artículo indefinido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6A837B5-2937-32A0-6268-14FF30BDF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15547"/>
              </p:ext>
            </p:extLst>
          </p:nvPr>
        </p:nvGraphicFramePr>
        <p:xfrm>
          <a:off x="2031093" y="2928257"/>
          <a:ext cx="8129814" cy="25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451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3280928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  <a:gridCol w="3353435">
                  <a:extLst>
                    <a:ext uri="{9D8B030D-6E8A-4147-A177-3AD203B41FA5}">
                      <a16:colId xmlns:a16="http://schemas.microsoft.com/office/drawing/2014/main" val="2552174021"/>
                    </a:ext>
                  </a:extLst>
                </a:gridCol>
              </a:tblGrid>
              <a:tr h="5106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1021256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Un</a:t>
                      </a:r>
                      <a:r>
                        <a:rPr lang="es-ES" sz="2800" noProof="1"/>
                        <a:t> profesor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Unos</a:t>
                      </a:r>
                      <a:r>
                        <a:rPr lang="es-ES" sz="2800" noProof="1"/>
                        <a:t> profesor</a:t>
                      </a:r>
                      <a:r>
                        <a:rPr lang="es-ES" sz="2800" b="1" noProof="1"/>
                        <a:t>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1021256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Femenino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Una</a:t>
                      </a:r>
                      <a:r>
                        <a:rPr lang="es-ES" sz="2800" noProof="1"/>
                        <a:t> profesor</a:t>
                      </a:r>
                      <a:r>
                        <a:rPr lang="es-ES" sz="2800" b="1" noProof="1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Unas</a:t>
                      </a:r>
                      <a:r>
                        <a:rPr lang="es-ES" sz="2800" noProof="1"/>
                        <a:t> profesora</a:t>
                      </a:r>
                      <a:r>
                        <a:rPr lang="es-ES" sz="2800" b="1" noProof="1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0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79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Futuro perifrástico/próximo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5874053" cy="4693118"/>
          </a:xfrm>
        </p:spPr>
        <p:txBody>
          <a:bodyPr numCol="1">
            <a:normAutofit/>
          </a:bodyPr>
          <a:lstStyle/>
          <a:p>
            <a:pPr marL="0" indent="0" algn="r">
              <a:buNone/>
            </a:pPr>
            <a:r>
              <a:rPr lang="es-ES" sz="2800" b="1" noProof="1">
                <a:highlight>
                  <a:srgbClr val="FFFF00"/>
                </a:highlight>
              </a:rPr>
              <a:t>ir a + inf</a:t>
            </a:r>
          </a:p>
          <a:p>
            <a:pPr marL="0" indent="0" algn="ctr">
              <a:buNone/>
            </a:pPr>
            <a:r>
              <a:rPr lang="es-ES" sz="2800" b="1" noProof="1"/>
              <a:t>voy</a:t>
            </a:r>
          </a:p>
          <a:p>
            <a:pPr marL="0" indent="0" algn="ctr">
              <a:buNone/>
            </a:pPr>
            <a:r>
              <a:rPr lang="es-ES" sz="2800" b="1" noProof="1"/>
              <a:t>vas</a:t>
            </a:r>
          </a:p>
          <a:p>
            <a:pPr marL="0" indent="0" algn="ctr">
              <a:buNone/>
            </a:pPr>
            <a:r>
              <a:rPr lang="es-ES" sz="2800" b="1" noProof="1"/>
              <a:t>va</a:t>
            </a:r>
          </a:p>
          <a:p>
            <a:pPr marL="0" indent="0" algn="ctr">
              <a:buNone/>
            </a:pPr>
            <a:r>
              <a:rPr lang="es-ES" sz="2800" b="1" noProof="1"/>
              <a:t>vamos</a:t>
            </a:r>
          </a:p>
          <a:p>
            <a:pPr marL="0" indent="0" algn="ctr">
              <a:buNone/>
            </a:pPr>
            <a:r>
              <a:rPr lang="es-ES" sz="2800" b="1" noProof="1"/>
              <a:t>vais</a:t>
            </a:r>
          </a:p>
          <a:p>
            <a:pPr marL="0" indent="0" algn="ctr">
              <a:buNone/>
            </a:pPr>
            <a:r>
              <a:rPr lang="es-ES" sz="2800" b="1" noProof="1"/>
              <a:t>van</a:t>
            </a:r>
            <a:r>
              <a:rPr lang="es-ES" sz="2800" noProof="1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873096-274A-CF0E-F468-6CDCE2F1E197}"/>
              </a:ext>
            </a:extLst>
          </p:cNvPr>
          <p:cNvSpPr txBox="1"/>
          <p:nvPr/>
        </p:nvSpPr>
        <p:spPr>
          <a:xfrm>
            <a:off x="5477932" y="3828695"/>
            <a:ext cx="456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 	hacer deporte</a:t>
            </a:r>
          </a:p>
        </p:txBody>
      </p:sp>
    </p:spTree>
    <p:extLst>
      <p:ext uri="{BB962C8B-B14F-4D97-AF65-F5344CB8AC3E}">
        <p14:creationId xmlns:p14="http://schemas.microsoft.com/office/powerpoint/2010/main" val="3202205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Pretérito indefinido / pretérito perfecto simple. Verbos regulares  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86826D-5D33-105C-BAF6-625E52CE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95" y="2906485"/>
            <a:ext cx="8362610" cy="32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4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Pretérito indefinido / pretérito perfecto simple. Verbos irregulares  </a:t>
            </a: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C0D5AC6-4C19-A9BC-A228-0A6AF9EDD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31567" r="16607" b="22699"/>
          <a:stretch/>
        </p:blipFill>
        <p:spPr>
          <a:xfrm>
            <a:off x="1992086" y="2845239"/>
            <a:ext cx="8207828" cy="31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0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HABLAR SOBRE UN VIAJE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066911"/>
            <a:ext cx="10918372" cy="4693118"/>
          </a:xfrm>
        </p:spPr>
        <p:txBody>
          <a:bodyPr numCol="1">
            <a:normAutofit/>
          </a:bodyPr>
          <a:lstStyle/>
          <a:p>
            <a:r>
              <a:rPr lang="es-ES" sz="2800" noProof="1"/>
              <a:t>Pretérito indefinido. Ejemplo: </a:t>
            </a:r>
          </a:p>
          <a:p>
            <a:pPr lvl="1"/>
            <a:r>
              <a:rPr lang="es-ES" sz="3200" noProof="1"/>
              <a:t>El año pasado </a:t>
            </a:r>
            <a:r>
              <a:rPr lang="es-ES" sz="3200" b="1" noProof="1"/>
              <a:t>estuve</a:t>
            </a:r>
            <a:r>
              <a:rPr lang="es-ES" sz="3200" noProof="1"/>
              <a:t> en Palma. </a:t>
            </a:r>
            <a:r>
              <a:rPr lang="es-ES" sz="3200" b="1" noProof="1"/>
              <a:t>Viajé</a:t>
            </a:r>
            <a:r>
              <a:rPr lang="es-ES" sz="3200" noProof="1"/>
              <a:t> con mi novio y mi hermana. </a:t>
            </a:r>
            <a:r>
              <a:rPr lang="es-ES" sz="3200" b="1" noProof="1"/>
              <a:t>Estuvimos</a:t>
            </a:r>
            <a:r>
              <a:rPr lang="es-ES" sz="3200" noProof="1"/>
              <a:t> una semana en un hotel muy bonito. </a:t>
            </a:r>
            <a:r>
              <a:rPr lang="es-ES" sz="3200" b="1" noProof="1"/>
              <a:t>Fuimos</a:t>
            </a:r>
            <a:r>
              <a:rPr lang="es-ES" sz="3200" noProof="1"/>
              <a:t> a la playa prácticamente todos los días. </a:t>
            </a:r>
            <a:r>
              <a:rPr lang="es-ES" sz="3200" b="1" noProof="1"/>
              <a:t>Conocimos</a:t>
            </a:r>
            <a:r>
              <a:rPr lang="es-ES" sz="3200" noProof="1"/>
              <a:t> a un grupo de alemanes que </a:t>
            </a:r>
            <a:r>
              <a:rPr lang="es-ES" sz="3200" b="1" noProof="1"/>
              <a:t>vinieron</a:t>
            </a:r>
            <a:r>
              <a:rPr lang="es-ES" sz="3200" noProof="1"/>
              <a:t> de fiesta con nosotros. </a:t>
            </a:r>
            <a:r>
              <a:rPr lang="es-ES" sz="3200" b="1" noProof="1"/>
              <a:t>Tuvimos</a:t>
            </a:r>
            <a:r>
              <a:rPr lang="es-ES" sz="3200" noProof="1"/>
              <a:t> unas vacaciones fantásticas. No </a:t>
            </a:r>
            <a:r>
              <a:rPr lang="es-ES" sz="3200" b="1" noProof="1"/>
              <a:t>aprendí</a:t>
            </a:r>
            <a:r>
              <a:rPr lang="es-ES" sz="3200" noProof="1"/>
              <a:t> nada de mallorquín, pero </a:t>
            </a:r>
            <a:r>
              <a:rPr lang="es-ES" sz="3200" b="1" noProof="1"/>
              <a:t>me gustó </a:t>
            </a:r>
            <a:r>
              <a:rPr lang="es-ES" sz="3200" noProof="1"/>
              <a:t>mucho la lengua. Un día </a:t>
            </a:r>
            <a:r>
              <a:rPr lang="es-ES" sz="3200" b="1" noProof="1"/>
              <a:t>visité</a:t>
            </a:r>
            <a:r>
              <a:rPr lang="es-ES" sz="3200" noProof="1"/>
              <a:t> una bodega y </a:t>
            </a:r>
            <a:r>
              <a:rPr lang="es-ES" sz="3200" b="1" noProof="1"/>
              <a:t>compré</a:t>
            </a:r>
            <a:r>
              <a:rPr lang="es-ES" sz="3200" noProof="1"/>
              <a:t> una botella de vino. ¡</a:t>
            </a:r>
            <a:r>
              <a:rPr lang="es-ES" sz="3200" b="1" noProof="1"/>
              <a:t>Me encantaron </a:t>
            </a:r>
            <a:r>
              <a:rPr lang="es-ES" sz="3200" noProof="1"/>
              <a:t>las vacaciones en Mallorca! </a:t>
            </a:r>
          </a:p>
        </p:txBody>
      </p:sp>
    </p:spTree>
    <p:extLst>
      <p:ext uri="{BB962C8B-B14F-4D97-AF65-F5344CB8AC3E}">
        <p14:creationId xmlns:p14="http://schemas.microsoft.com/office/powerpoint/2010/main" val="284798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ARTÍCULOS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Artículos demostrativos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6A837B5-2937-32A0-6268-14FF30BDF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39259"/>
              </p:ext>
            </p:extLst>
          </p:nvPr>
        </p:nvGraphicFramePr>
        <p:xfrm>
          <a:off x="2281464" y="2960914"/>
          <a:ext cx="7629071" cy="239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41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3078844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  <a:gridCol w="3146886">
                  <a:extLst>
                    <a:ext uri="{9D8B030D-6E8A-4147-A177-3AD203B41FA5}">
                      <a16:colId xmlns:a16="http://schemas.microsoft.com/office/drawing/2014/main" val="2552174021"/>
                    </a:ext>
                  </a:extLst>
                </a:gridCol>
              </a:tblGrid>
              <a:tr h="46926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938525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Este</a:t>
                      </a:r>
                      <a:r>
                        <a:rPr lang="es-ES" sz="2800" noProof="1"/>
                        <a:t> profesor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Estos</a:t>
                      </a:r>
                      <a:r>
                        <a:rPr lang="es-ES" sz="2800" noProof="1"/>
                        <a:t> profesor</a:t>
                      </a:r>
                      <a:r>
                        <a:rPr lang="es-ES" sz="2800" b="1" noProof="1"/>
                        <a:t>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938525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Femenino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Esta</a:t>
                      </a:r>
                      <a:r>
                        <a:rPr lang="es-ES" sz="2800" noProof="1"/>
                        <a:t> profesor</a:t>
                      </a:r>
                      <a:r>
                        <a:rPr lang="es-ES" sz="2800" b="1" noProof="1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1"/>
                        <a:t>Estas</a:t>
                      </a:r>
                      <a:r>
                        <a:rPr lang="es-ES" sz="2800" noProof="1"/>
                        <a:t> profesora</a:t>
                      </a:r>
                      <a:r>
                        <a:rPr lang="es-ES" sz="2800" b="1" noProof="1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0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2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EL GÉNERO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Género de los sustantivos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6A837B5-2937-32A0-6268-14FF30BDF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8955"/>
              </p:ext>
            </p:extLst>
          </p:nvPr>
        </p:nvGraphicFramePr>
        <p:xfrm>
          <a:off x="2977394" y="2906486"/>
          <a:ext cx="6237211" cy="304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827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4284384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</a:tblGrid>
              <a:tr h="5133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Singular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1265792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o</a:t>
                      </a:r>
                    </a:p>
                    <a:p>
                      <a:pPr algn="ctr"/>
                      <a:r>
                        <a:rPr lang="es-ES" sz="2400" b="1" noProof="1"/>
                        <a:t>or</a:t>
                      </a:r>
                    </a:p>
                    <a:p>
                      <a:pPr algn="ctr"/>
                      <a:r>
                        <a:rPr lang="es-ES" sz="2400" b="1" noProof="1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1265792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Femenino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1"/>
                        <a:t>a</a:t>
                      </a:r>
                    </a:p>
                    <a:p>
                      <a:pPr algn="ctr"/>
                      <a:r>
                        <a:rPr lang="es-ES" sz="2400" b="1" noProof="1"/>
                        <a:t>dad</a:t>
                      </a:r>
                    </a:p>
                    <a:p>
                      <a:pPr algn="ctr"/>
                      <a:r>
                        <a:rPr lang="es-ES" sz="2400" b="1" noProof="1"/>
                        <a:t>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0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3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EL NÚMERO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Número de los sustantivos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6A837B5-2937-32A0-6268-14FF30BDF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21765"/>
              </p:ext>
            </p:extLst>
          </p:nvPr>
        </p:nvGraphicFramePr>
        <p:xfrm>
          <a:off x="3214158" y="3030902"/>
          <a:ext cx="6590242" cy="254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59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1816895">
                  <a:extLst>
                    <a:ext uri="{9D8B030D-6E8A-4147-A177-3AD203B41FA5}">
                      <a16:colId xmlns:a16="http://schemas.microsoft.com/office/drawing/2014/main" val="394728125"/>
                    </a:ext>
                  </a:extLst>
                </a:gridCol>
                <a:gridCol w="3155688">
                  <a:extLst>
                    <a:ext uri="{9D8B030D-6E8A-4147-A177-3AD203B41FA5}">
                      <a16:colId xmlns:a16="http://schemas.microsoft.com/office/drawing/2014/main" val="3856806576"/>
                    </a:ext>
                  </a:extLst>
                </a:gridCol>
              </a:tblGrid>
              <a:tr h="46629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Ejemplos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932582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Endung auf Vokal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noProof="1"/>
                        <a:t>+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Profesora &lt; profesora</a:t>
                      </a:r>
                      <a:r>
                        <a:rPr lang="es-ES" sz="2400" b="1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11497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1"/>
                        <a:t>Endung auf Konsonant</a:t>
                      </a:r>
                    </a:p>
                    <a:p>
                      <a:pPr algn="ctr"/>
                      <a:endParaRPr lang="es-ES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noProof="1"/>
                        <a:t>+ 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Profesor &lt; profesor</a:t>
                      </a:r>
                      <a:r>
                        <a:rPr lang="es-ES" sz="2400" b="1" dirty="0"/>
                        <a:t>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13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PRONOMBRES PERSONALES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Pronombres personales</a:t>
            </a:r>
          </a:p>
          <a:p>
            <a:pPr marL="0" indent="0">
              <a:buNone/>
            </a:pPr>
            <a:endParaRPr lang="es-ES" sz="2800" noProof="1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6A837B5-2937-32A0-6268-14FF30BDF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70663"/>
              </p:ext>
            </p:extLst>
          </p:nvPr>
        </p:nvGraphicFramePr>
        <p:xfrm>
          <a:off x="4865914" y="1936934"/>
          <a:ext cx="3917252" cy="436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456">
                  <a:extLst>
                    <a:ext uri="{9D8B030D-6E8A-4147-A177-3AD203B41FA5}">
                      <a16:colId xmlns:a16="http://schemas.microsoft.com/office/drawing/2014/main" val="2636178970"/>
                    </a:ext>
                  </a:extLst>
                </a:gridCol>
                <a:gridCol w="2106796">
                  <a:extLst>
                    <a:ext uri="{9D8B030D-6E8A-4147-A177-3AD203B41FA5}">
                      <a16:colId xmlns:a16="http://schemas.microsoft.com/office/drawing/2014/main" val="394728125"/>
                    </a:ext>
                  </a:extLst>
                </a:gridCol>
              </a:tblGrid>
              <a:tr h="338513">
                <a:tc>
                  <a:txBody>
                    <a:bodyPr/>
                    <a:lstStyle/>
                    <a:p>
                      <a:pPr algn="ctr"/>
                      <a:r>
                        <a:rPr lang="es-ES" noProof="0"/>
                        <a:t>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/>
                        <a:t>esp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98113"/>
                  </a:ext>
                </a:extLst>
              </a:tr>
              <a:tr h="426321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1"/>
                        <a:t>yo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267625"/>
                  </a:ext>
                </a:extLst>
              </a:tr>
              <a:tr h="533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1"/>
                        <a:t>du</a:t>
                      </a:r>
                    </a:p>
                    <a:p>
                      <a:pPr algn="ctr"/>
                      <a:endParaRPr lang="es-ES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1"/>
                        <a:t>tú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023181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s-ES" strike="noStrike" noProof="1"/>
                        <a:t>e</a:t>
                      </a:r>
                      <a:r>
                        <a:rPr lang="es-ES" noProof="1"/>
                        <a:t>r, sie, (Sie-Form in Singular)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1"/>
                        <a:t>él, ella, usted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172348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1"/>
                        <a:t>nosotros</a:t>
                      </a:r>
                    </a:p>
                    <a:p>
                      <a:pPr algn="ctr"/>
                      <a:r>
                        <a:rPr lang="es-ES" sz="2000" b="1" noProof="1"/>
                        <a:t>nosotras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9612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ihr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1"/>
                        <a:t>vosotros</a:t>
                      </a:r>
                    </a:p>
                    <a:p>
                      <a:pPr algn="ctr"/>
                      <a:r>
                        <a:rPr lang="es-ES" sz="2000" b="1" noProof="1"/>
                        <a:t>vosotras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299376"/>
                  </a:ext>
                </a:extLst>
              </a:tr>
              <a:tr h="889548">
                <a:tc>
                  <a:txBody>
                    <a:bodyPr/>
                    <a:lstStyle/>
                    <a:p>
                      <a:pPr algn="ctr"/>
                      <a:r>
                        <a:rPr lang="es-ES" noProof="1"/>
                        <a:t>Sie, 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1"/>
                        <a:t>ellos, ellas, ustedes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50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22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50D-0B45-0A4D-3BF9-7DB7A01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LOS VERBOS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8A9C-F9AF-035C-6A7E-B26F86A4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1"/>
              <a:t>Verbos regulares en presente de indicativo</a:t>
            </a:r>
          </a:p>
          <a:p>
            <a:pPr marL="0" indent="0">
              <a:buNone/>
            </a:pPr>
            <a:endParaRPr lang="es-ES" sz="2800" noProof="1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A80F22F-B1EE-8303-E061-0ED8A4B8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33" y="2523320"/>
            <a:ext cx="7325933" cy="4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7364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2015</Words>
  <Application>Microsoft Office PowerPoint</Application>
  <PresentationFormat>Breitbild</PresentationFormat>
  <Paragraphs>374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Felix Titling</vt:lpstr>
      <vt:lpstr>Goudy Old Style</vt:lpstr>
      <vt:lpstr>Symbol</vt:lpstr>
      <vt:lpstr>ArchwayVTI</vt:lpstr>
      <vt:lpstr>SPANISCH A1/A2</vt:lpstr>
      <vt:lpstr>Una conversación básica</vt:lpstr>
      <vt:lpstr>Los artículos</vt:lpstr>
      <vt:lpstr>LOS ARTÍCULOS</vt:lpstr>
      <vt:lpstr>LOS ARTÍCULOS</vt:lpstr>
      <vt:lpstr>EL GÉNERO</vt:lpstr>
      <vt:lpstr>EL NÚMERO</vt:lpstr>
      <vt:lpstr>LOS PRONOMBRES PERSONALES</vt:lpstr>
      <vt:lpstr>LOS VERBOS</vt:lpstr>
      <vt:lpstr>La presentación</vt:lpstr>
      <vt:lpstr>Los pronombres posesivos</vt:lpstr>
      <vt:lpstr>presentar a mi familia</vt:lpstr>
      <vt:lpstr>describir</vt:lpstr>
      <vt:lpstr>Declinación del adjetivo</vt:lpstr>
      <vt:lpstr>Ser vs. estar</vt:lpstr>
      <vt:lpstr>Ser vs. estar</vt:lpstr>
      <vt:lpstr>Es bueno / está bien</vt:lpstr>
      <vt:lpstr>Pronombres y verbos pronominales</vt:lpstr>
      <vt:lpstr>Los gustos</vt:lpstr>
      <vt:lpstr>Los pronombres de complemento directo</vt:lpstr>
      <vt:lpstr>Los verbos</vt:lpstr>
      <vt:lpstr>LOS VERBOS</vt:lpstr>
      <vt:lpstr>El “se” impersonal</vt:lpstr>
      <vt:lpstr>Tema 4 – CIUDAD UNIVERISTARIA</vt:lpstr>
      <vt:lpstr>Adverbios de tiempo</vt:lpstr>
      <vt:lpstr>comparar</vt:lpstr>
      <vt:lpstr>Conectores y adverbios</vt:lpstr>
      <vt:lpstr>indicaciones</vt:lpstr>
      <vt:lpstr>Las preposiciones de lugar</vt:lpstr>
      <vt:lpstr>Las preposiciones</vt:lpstr>
      <vt:lpstr>Describir una ciudad</vt:lpstr>
      <vt:lpstr>Los verbos reflexivos</vt:lpstr>
      <vt:lpstr>Los verbos reflexivos</vt:lpstr>
      <vt:lpstr>Los verbos reflexivos</vt:lpstr>
      <vt:lpstr>Los pronombres reflexivos</vt:lpstr>
      <vt:lpstr>La rutina diaria</vt:lpstr>
      <vt:lpstr>El gerundio</vt:lpstr>
      <vt:lpstr>Los pronombres relativos</vt:lpstr>
      <vt:lpstr>Tema 7: Los viajes</vt:lpstr>
      <vt:lpstr>Futuro perifrástico/próximo</vt:lpstr>
      <vt:lpstr>LOS VERBOS</vt:lpstr>
      <vt:lpstr>LOS VERBOS</vt:lpstr>
      <vt:lpstr>HABLAR SOBRE UN VIAJE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SPANISCH A1/A2</dc:title>
  <dc:creator>Sandra C</dc:creator>
  <cp:lastModifiedBy>Andreas Vogel</cp:lastModifiedBy>
  <cp:revision>22</cp:revision>
  <dcterms:created xsi:type="dcterms:W3CDTF">2023-01-14T10:31:47Z</dcterms:created>
  <dcterms:modified xsi:type="dcterms:W3CDTF">2023-10-30T17:10:15Z</dcterms:modified>
</cp:coreProperties>
</file>