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  <p:sldMasterId id="2147483659" r:id="rId3"/>
    <p:sldMasterId id="2147483677" r:id="rId4"/>
    <p:sldMasterId id="2147483695" r:id="rId5"/>
    <p:sldMasterId id="2147483703" r:id="rId6"/>
  </p:sldMasterIdLst>
  <p:notesMasterIdLst>
    <p:notesMasterId r:id="rId21"/>
  </p:notesMasterIdLst>
  <p:handoutMasterIdLst>
    <p:handoutMasterId r:id="rId22"/>
  </p:handoutMasterIdLst>
  <p:sldIdLst>
    <p:sldId id="508" r:id="rId7"/>
    <p:sldId id="291" r:id="rId8"/>
    <p:sldId id="507" r:id="rId9"/>
    <p:sldId id="506" r:id="rId10"/>
    <p:sldId id="352" r:id="rId11"/>
    <p:sldId id="353" r:id="rId12"/>
    <p:sldId id="350" r:id="rId13"/>
    <p:sldId id="351" r:id="rId14"/>
    <p:sldId id="504" r:id="rId15"/>
    <p:sldId id="503" r:id="rId16"/>
    <p:sldId id="505" r:id="rId17"/>
    <p:sldId id="510" r:id="rId18"/>
    <p:sldId id="509" r:id="rId19"/>
    <p:sldId id="301" r:id="rId20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4A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3" autoAdjust="0"/>
    <p:restoredTop sz="94660"/>
  </p:normalViewPr>
  <p:slideViewPr>
    <p:cSldViewPr>
      <p:cViewPr varScale="1">
        <p:scale>
          <a:sx n="147" d="100"/>
          <a:sy n="147" d="100"/>
        </p:scale>
        <p:origin x="10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7" d="100"/>
          <a:sy n="127" d="100"/>
        </p:scale>
        <p:origin x="792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5D5839B-72F8-4D7C-A25F-1FBBFE9AB3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888F39-AAC8-0951-DAE0-B05952A2AE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925ED-DDAB-4C36-B073-3DD28948FB9E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40C04A-CE95-C472-2CEC-A06D9D29E9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E33C9B-8397-2CE5-645D-7654C43C6C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555D-D764-4E95-9250-5DFE11E98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54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4100-D17B-4CE4-A0CC-5B87FFC6C3E2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2D05C-2E3B-4438-92F2-E0991652CE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2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hyperlink" Target="mailto:zfw@rub.de" TargetMode="External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6.svg"/><Relationship Id="rId11" Type="http://schemas.openxmlformats.org/officeDocument/2006/relationships/hyperlink" Target="http://www.zfw.rub.de/" TargetMode="External"/><Relationship Id="rId5" Type="http://schemas.openxmlformats.org/officeDocument/2006/relationships/image" Target="../media/image35.png"/><Relationship Id="rId15" Type="http://schemas.openxmlformats.org/officeDocument/2006/relationships/image" Target="../media/image43.sv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mailto:zfw@rub.de" TargetMode="External"/><Relationship Id="rId17" Type="http://schemas.openxmlformats.org/officeDocument/2006/relationships/image" Target="../media/image21.png"/><Relationship Id="rId2" Type="http://schemas.openxmlformats.org/officeDocument/2006/relationships/image" Target="../media/image8.emf"/><Relationship Id="rId16" Type="http://schemas.openxmlformats.org/officeDocument/2006/relationships/image" Target="../media/image20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11" Type="http://schemas.openxmlformats.org/officeDocument/2006/relationships/hyperlink" Target="http://www.zfw.rub.de/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1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Bild fre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10851768" cy="45394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Titelbild</a:t>
            </a:r>
            <a:endParaRPr/>
          </a:p>
        </p:txBody>
      </p:sp>
      <p:sp>
        <p:nvSpPr>
          <p:cNvPr id="22" name="Titel 19"/>
          <p:cNvSpPr>
            <a:spLocks noGrp="1"/>
          </p:cNvSpPr>
          <p:nvPr userDrawn="1">
            <p:ph type="title"/>
          </p:nvPr>
        </p:nvSpPr>
        <p:spPr bwMode="auto">
          <a:xfrm>
            <a:off x="738041" y="4795674"/>
            <a:ext cx="10515600" cy="1325563"/>
          </a:xfrm>
        </p:spPr>
        <p:txBody>
          <a:bodyPr lIns="0" tIns="0" rIns="0" bIns="0">
            <a:normAutofit/>
          </a:bodyPr>
          <a:lstStyle>
            <a:lvl1pPr>
              <a:defRPr sz="28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3"/>
          </p:nvPr>
        </p:nvSpPr>
        <p:spPr bwMode="auto">
          <a:xfrm>
            <a:off x="738041" y="5848736"/>
            <a:ext cx="1034491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0" cap="all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21549" y="388939"/>
            <a:ext cx="3172589" cy="1178326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ZfW-Logo mit oder ohne Unterbereich einfügen</a:t>
            </a:r>
            <a:endParaRPr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494194" y="-8150"/>
            <a:ext cx="2027690" cy="19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 bwMode="auto"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 extrusionOk="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 bwMode="auto"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/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/>
          <a:srcRect r="-20408"/>
          <a:stretch/>
        </p:blipFill>
        <p:spPr bwMode="auto">
          <a:xfrm>
            <a:off x="10234632" y="5943600"/>
            <a:ext cx="1957369" cy="914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rcRect l="1" t="1" r="-30211" b="-24855"/>
          <a:stretch/>
        </p:blipFill>
        <p:spPr bwMode="auto">
          <a:xfrm>
            <a:off x="8474825" y="5936911"/>
            <a:ext cx="1759807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Headline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960000" y="6336000"/>
            <a:ext cx="8400000" cy="1440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/ Tabel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3"/>
          </p:nvPr>
        </p:nvSpPr>
        <p:spPr bwMode="auto"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Tabelle durch Klicken auf Symbol hinzufügen</a:t>
            </a:r>
          </a:p>
        </p:txBody>
      </p:sp>
      <p:grpSp>
        <p:nvGrpSpPr>
          <p:cNvPr id="6" name="Regieanweisungen"/>
          <p:cNvGrpSpPr/>
          <p:nvPr userDrawn="1"/>
        </p:nvGrpSpPr>
        <p:grpSpPr bwMode="auto"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/>
            <p:cNvSpPr txBox="1"/>
            <p:nvPr userDrawn="1"/>
          </p:nvSpPr>
          <p:spPr bwMode="auto"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>
                  <a:solidFill>
                    <a:schemeClr val="tx1"/>
                  </a:solidFill>
                  <a:latin typeface="+mn-lt"/>
                </a:rPr>
                <a:t>Markieren der Spalte/Zeile:</a:t>
              </a:r>
              <a:endParaRPr/>
            </a:p>
            <a:p>
              <a:pPr marL="0" marR="0" lvl="0" indent="0" algn="r" defTabSz="120790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  <a:endParaRPr/>
            </a:p>
            <a:p>
              <a:pPr marL="0" marR="0" lvl="0" indent="0" algn="r" defTabSz="120790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6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  <a:endParaRPr/>
            </a:p>
          </p:txBody>
        </p:sp>
        <p:sp>
          <p:nvSpPr>
            <p:cNvPr id="10" name="Zurücksetzen"/>
            <p:cNvSpPr txBox="1"/>
            <p:nvPr userDrawn="1"/>
          </p:nvSpPr>
          <p:spPr bwMode="auto"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bringen über Menü: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</p:txBody>
        </p:sp>
        <p:sp>
          <p:nvSpPr>
            <p:cNvPr id="11" name="Hilfslinien"/>
            <p:cNvSpPr txBox="1"/>
            <p:nvPr userDrawn="1"/>
          </p:nvSpPr>
          <p:spPr bwMode="auto"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lang="de-DE" sz="16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  <a:endParaRPr/>
            </a:p>
          </p:txBody>
        </p:sp>
        <p:sp>
          <p:nvSpPr>
            <p:cNvPr id="12" name="Fußzeile"/>
            <p:cNvSpPr txBox="1"/>
            <p:nvPr userDrawn="1"/>
          </p:nvSpPr>
          <p:spPr bwMode="auto">
            <a:xfrm rot="10800000" flipH="1" flipV="1">
              <a:off x="431799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  <p:sp>
          <p:nvSpPr>
            <p:cNvPr id="13" name="Layoutwechsel"/>
            <p:cNvSpPr txBox="1"/>
            <p:nvPr userDrawn="1"/>
          </p:nvSpPr>
          <p:spPr bwMode="auto"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Einfügen einer Spalte/Zeile: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  <a:endParaRPr/>
            </a:p>
          </p:txBody>
        </p:sp>
      </p:grpSp>
      <p:cxnSp>
        <p:nvCxnSpPr>
          <p:cNvPr id="19" name="Gerader Verbinder 18"/>
          <p:cNvCxnSpPr>
            <a:cxnSpLocks/>
          </p:cNvCxnSpPr>
          <p:nvPr userDrawn="1"/>
        </p:nvCxnSpPr>
        <p:spPr bwMode="auto"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b="4513"/>
          <a:stretch/>
        </p:blipFill>
        <p:spPr bwMode="auto"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744000" y="6239520"/>
            <a:ext cx="2016000" cy="384960"/>
          </a:xfrm>
          <a:prstGeom prst="rect">
            <a:avLst/>
          </a:prstGeom>
        </p:spPr>
      </p:pic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960000" y="6336000"/>
            <a:ext cx="8400000" cy="1440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Vollbild durch klicken einfügen.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kle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960000" y="6336000"/>
            <a:ext cx="8400000" cy="1440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auto"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Bildunterzeile // für weitere Ebenen (Text)  &gt;&gt; Menü &gt; Start &gt; Absatz &gt; Listenebene erhöhen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960000" y="6336000"/>
            <a:ext cx="8400000" cy="1440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 Bilder inkl.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auto"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960000" y="6336000"/>
            <a:ext cx="8400000" cy="144000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 Text /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mit Bild fre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10851768" cy="45394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Titelbild</a:t>
            </a:r>
            <a:endParaRPr/>
          </a:p>
        </p:txBody>
      </p:sp>
      <p:sp>
        <p:nvSpPr>
          <p:cNvPr id="22" name="Titel 19"/>
          <p:cNvSpPr>
            <a:spLocks noGrp="1"/>
          </p:cNvSpPr>
          <p:nvPr userDrawn="1">
            <p:ph type="title"/>
          </p:nvPr>
        </p:nvSpPr>
        <p:spPr bwMode="auto">
          <a:xfrm>
            <a:off x="738041" y="4795674"/>
            <a:ext cx="10515600" cy="1325563"/>
          </a:xfrm>
        </p:spPr>
        <p:txBody>
          <a:bodyPr lIns="0" tIns="0" rIns="0" bIns="0">
            <a:normAutofit/>
          </a:bodyPr>
          <a:lstStyle>
            <a:lvl1pPr>
              <a:defRPr sz="28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3"/>
          </p:nvPr>
        </p:nvSpPr>
        <p:spPr bwMode="auto">
          <a:xfrm>
            <a:off x="738041" y="5848736"/>
            <a:ext cx="1034491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0" cap="all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21549" y="388939"/>
            <a:ext cx="3172589" cy="1178326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ZfW-Logo mit oder ohne Unterbereich einfügen</a:t>
            </a:r>
            <a:endParaRPr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494194" y="-8150"/>
            <a:ext cx="2027690" cy="19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 Text / Bild inkl. Bildunterzei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0">
              <a:defRPr/>
            </a:pP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 Bild inkl. Bildunterzeile /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0">
              <a:defRPr/>
            </a:pP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 Text /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 2 Bilder /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Nur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EINFÜGEN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624000" y="6240000"/>
            <a:ext cx="8352320" cy="19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/>
          <p:cNvSpPr>
            <a:spLocks noGrp="1"/>
          </p:cNvSpPr>
          <p:nvPr>
            <p:ph type="pic" sz="quarter" idx="13"/>
          </p:nvPr>
        </p:nvSpPr>
        <p:spPr bwMode="auto"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 extrusionOk="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 bwMode="auto"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/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408"/>
          <a:stretch/>
        </p:blipFill>
        <p:spPr bwMode="auto">
          <a:xfrm>
            <a:off x="10234632" y="5943600"/>
            <a:ext cx="1957369" cy="914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153739" y="6160667"/>
            <a:ext cx="959723" cy="4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0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2504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 HERVORHEBUNG MIT VIEL INHALT.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de-DE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Kapitel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4000" y="1823997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de-DE"/>
              <a:t>Hervorhebung</a:t>
            </a:r>
            <a:endParaRPr/>
          </a:p>
          <a:p>
            <a:pPr lvl="1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76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Headline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 bwMode="auto">
          <a:xfrm>
            <a:off x="720435" y="617147"/>
            <a:ext cx="65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6385693" y="2881010"/>
            <a:ext cx="5392634" cy="2677656"/>
          </a:xfr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2800" b="1" cap="all"/>
            </a:lvl1pPr>
            <a:lvl2pPr marL="457200" indent="0">
              <a:buNone/>
              <a:defRPr sz="2800" b="1" cap="all"/>
            </a:lvl2pPr>
            <a:lvl3pPr marL="914400" indent="0">
              <a:buNone/>
              <a:defRPr sz="2800" b="1" cap="all"/>
            </a:lvl3pPr>
            <a:lvl4pPr marL="1371600" indent="0">
              <a:buNone/>
              <a:defRPr sz="2800" b="1" cap="all"/>
            </a:lvl4pPr>
            <a:lvl5pPr marL="1828800" indent="0">
              <a:buNone/>
              <a:defRPr sz="2800" b="1" cap="all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 bwMode="auto">
          <a:xfrm>
            <a:off x="720435" y="3209305"/>
            <a:ext cx="3174377" cy="2349361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/>
            </a:lvl1pPr>
            <a:lvl2pPr marL="457200" indent="0">
              <a:lnSpc>
                <a:spcPct val="100000"/>
              </a:lnSpc>
              <a:spcAft>
                <a:spcPts val="1200"/>
              </a:spcAft>
              <a:buNone/>
              <a:defRPr/>
            </a:lvl2pPr>
            <a:lvl3pPr marL="914400" indent="0">
              <a:lnSpc>
                <a:spcPct val="100000"/>
              </a:lnSpc>
              <a:spcAft>
                <a:spcPts val="1200"/>
              </a:spcAft>
              <a:buNone/>
              <a:defRPr/>
            </a:lvl3pPr>
            <a:lvl4pPr marL="1371600" indent="0">
              <a:lnSpc>
                <a:spcPct val="100000"/>
              </a:lnSpc>
              <a:spcAft>
                <a:spcPts val="1200"/>
              </a:spcAft>
              <a:buNone/>
              <a:defRPr/>
            </a:lvl4pPr>
            <a:lvl5pPr marL="1828800" indent="0">
              <a:lnSpc>
                <a:spcPct val="100000"/>
              </a:lnSpc>
              <a:spcAft>
                <a:spcPts val="1200"/>
              </a:spcAft>
              <a:buNone/>
              <a:defRPr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21549" y="388939"/>
            <a:ext cx="3172589" cy="1178326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Hier ZfW-Logo mit oder ohne Unterbereich einfügen</a:t>
            </a:r>
            <a:endParaRPr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494194" y="-8150"/>
            <a:ext cx="2027690" cy="19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Headline // Tabel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3"/>
          </p:nvPr>
        </p:nvSpPr>
        <p:spPr bwMode="auto"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Tabelle durch Klicken auf Symbol hinzufügen</a:t>
            </a:r>
            <a:endParaRPr/>
          </a:p>
        </p:txBody>
      </p:sp>
      <p:cxnSp>
        <p:nvCxnSpPr>
          <p:cNvPr id="19" name="Gerader Verbinder 18"/>
          <p:cNvCxnSpPr>
            <a:cxnSpLocks/>
          </p:cNvCxnSpPr>
          <p:nvPr userDrawn="1"/>
        </p:nvCxnSpPr>
        <p:spPr bwMode="auto"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744000" y="6239520"/>
            <a:ext cx="2016000" cy="38496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92277" y="6191867"/>
            <a:ext cx="959723" cy="4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87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 vollfläch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Vollbild durch klicken einfügen.</a:t>
            </a:r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B217C1-8448-2A11-78F7-C0B01F17C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92277" y="6191867"/>
            <a:ext cx="959723" cy="48026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BFF2FB-37BD-AF8E-CD9D-35B4EFAE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92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kle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5997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603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auto"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Bildunterzeile // für weitere Ebenen (Text)  &gt;&gt; Menü &gt; Start &gt; Absatz &gt; Listenebene erhöhen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3307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Bilder inkl.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 bwMode="auto"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5"/>
          </p:nvPr>
        </p:nvSpPr>
        <p:spPr bwMode="auto"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8194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/ Text /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364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/ Text / Bild inkl. Bildunterzei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0">
              <a:defRPr/>
            </a:pP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5730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/ Bild inkl. Bildunterzeile /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>
              <a:defRPr/>
            </a:pPr>
            <a:r>
              <a:rPr lang="de-DE"/>
              <a:t>Bildunterzeile // für weitere Ebenen (Text)  &gt;&gt; Menü &gt; Start &gt; Absatz &gt; Listenebene erhöhen </a:t>
            </a:r>
            <a:endParaRPr/>
          </a:p>
          <a:p>
            <a:pPr lvl="0">
              <a:defRPr/>
            </a:pP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5115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/ Text / 2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178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/ 2 Bilder /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Subline auf erster Ebene // für weitere Ebenen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/>
          </p:nvPr>
        </p:nvSpPr>
        <p:spPr bwMode="auto"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887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itel 2"/>
          <p:cNvSpPr>
            <a:spLocks noGrp="1"/>
          </p:cNvSpPr>
          <p:nvPr>
            <p:ph type="title"/>
          </p:nvPr>
        </p:nvSpPr>
        <p:spPr bwMode="auto">
          <a:xfrm>
            <a:off x="5955408" y="2417253"/>
            <a:ext cx="4729339" cy="6208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4741058" y="-56272"/>
            <a:ext cx="9142562" cy="9142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Head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EINFÜGEN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8161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1721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itel 2"/>
          <p:cNvSpPr>
            <a:spLocks noGrp="1"/>
          </p:cNvSpPr>
          <p:nvPr>
            <p:ph type="title"/>
          </p:nvPr>
        </p:nvSpPr>
        <p:spPr bwMode="auto">
          <a:xfrm>
            <a:off x="5955408" y="2417253"/>
            <a:ext cx="4729339" cy="6208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-4741058" y="-56272"/>
            <a:ext cx="9142562" cy="91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3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Eine Haupt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20000" y="6356350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268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Eine Haupt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5" hasCustomPrompt="1"/>
          </p:nvPr>
        </p:nvSpPr>
        <p:spPr bwMode="auto">
          <a:xfrm>
            <a:off x="720434" y="1483200"/>
            <a:ext cx="7199565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 einfügen</a:t>
            </a:r>
            <a:endParaRPr/>
          </a:p>
          <a:p>
            <a:pPr lvl="0"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017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-spaltig: Haupt- und Neben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720434" y="1483200"/>
            <a:ext cx="7199565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Haupttext einfügen</a:t>
            </a:r>
            <a:endParaRPr/>
          </a:p>
          <a:p>
            <a:pPr lvl="0">
              <a:defRPr/>
            </a:pP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2" hasCustomPrompt="1"/>
          </p:nvPr>
        </p:nvSpPr>
        <p:spPr bwMode="auto">
          <a:xfrm>
            <a:off x="8638800" y="1483200"/>
            <a:ext cx="2833200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Nebentext einfügen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767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lIns="0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01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itel 2"/>
          <p:cNvSpPr>
            <a:spLocks noGrp="1"/>
          </p:cNvSpPr>
          <p:nvPr>
            <p:ph type="title"/>
          </p:nvPr>
        </p:nvSpPr>
        <p:spPr bwMode="auto">
          <a:xfrm>
            <a:off x="5955408" y="2417253"/>
            <a:ext cx="4729339" cy="6208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 b="0" cap="all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4741058" y="-56272"/>
            <a:ext cx="9142562" cy="91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94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Eine Haupt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20000" y="6356350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005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Eine Haupt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5" hasCustomPrompt="1"/>
          </p:nvPr>
        </p:nvSpPr>
        <p:spPr bwMode="auto">
          <a:xfrm>
            <a:off x="720434" y="1483200"/>
            <a:ext cx="7199565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 einfügen</a:t>
            </a:r>
            <a:endParaRPr/>
          </a:p>
          <a:p>
            <a:pPr lvl="0"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4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Eine Haupt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20000" y="6356350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-spaltig: Haupt- und Neben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720434" y="1483200"/>
            <a:ext cx="7199565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Haupttext einfügen</a:t>
            </a:r>
            <a:endParaRPr/>
          </a:p>
          <a:p>
            <a:pPr lvl="0">
              <a:defRPr/>
            </a:pP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2" hasCustomPrompt="1"/>
          </p:nvPr>
        </p:nvSpPr>
        <p:spPr bwMode="auto">
          <a:xfrm>
            <a:off x="8638800" y="1483200"/>
            <a:ext cx="2833200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Nebentext einfügen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452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lIns="0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011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folie-2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1A53249-68C6-4B0C-9D9F-381E2859B4E4}"/>
              </a:ext>
            </a:extLst>
          </p:cNvPr>
          <p:cNvSpPr txBox="1"/>
          <p:nvPr userDrawn="1"/>
        </p:nvSpPr>
        <p:spPr>
          <a:xfrm>
            <a:off x="1775520" y="143685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Ihr Kontakt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BF98A13-C85C-4C80-AE2B-0A39D209C5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558" y="2261992"/>
            <a:ext cx="3840328" cy="43088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rgbClr val="8DAE10"/>
              </a:buClr>
              <a:buNone/>
              <a:defRPr sz="1600" b="1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Dr. Peter Salden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9D08523B-6EB5-4550-BA04-1B8E58B5F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0261" y="2771819"/>
            <a:ext cx="1721037" cy="33498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rgbClr val="8DAE10"/>
              </a:buClr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FNO 02/38</a:t>
            </a:r>
          </a:p>
        </p:txBody>
      </p:sp>
      <p:pic>
        <p:nvPicPr>
          <p:cNvPr id="21" name="Grafik 20" descr="Empfänger">
            <a:extLst>
              <a:ext uri="{FF2B5EF4-FFF2-40B4-BE49-F238E27FC236}">
                <a16:creationId xmlns:a16="http://schemas.microsoft.com/office/drawing/2014/main" id="{1AE05C25-5CEE-4B80-9AA8-2CEC4F583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104" y="3188847"/>
            <a:ext cx="336000" cy="336000"/>
          </a:xfrm>
          <a:prstGeom prst="rect">
            <a:avLst/>
          </a:prstGeom>
        </p:spPr>
      </p:pic>
      <p:pic>
        <p:nvPicPr>
          <p:cNvPr id="26" name="Grafik 25" descr="E-Mail">
            <a:extLst>
              <a:ext uri="{FF2B5EF4-FFF2-40B4-BE49-F238E27FC236}">
                <a16:creationId xmlns:a16="http://schemas.microsoft.com/office/drawing/2014/main" id="{735C5516-285B-42D3-9D28-A83FE39E6F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558" y="3602106"/>
            <a:ext cx="336000" cy="336000"/>
          </a:xfrm>
          <a:prstGeom prst="rect">
            <a:avLst/>
          </a:prstGeom>
        </p:spPr>
      </p:pic>
      <p:pic>
        <p:nvPicPr>
          <p:cNvPr id="30" name="Grafik 29" descr="Fragen">
            <a:extLst>
              <a:ext uri="{FF2B5EF4-FFF2-40B4-BE49-F238E27FC236}">
                <a16:creationId xmlns:a16="http://schemas.microsoft.com/office/drawing/2014/main" id="{87B81AB2-4282-4A3B-8CF0-2B490CA04C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259" y="932723"/>
            <a:ext cx="1041592" cy="1041592"/>
          </a:xfrm>
          <a:prstGeom prst="rect">
            <a:avLst/>
          </a:prstGeom>
        </p:spPr>
      </p:pic>
      <p:pic>
        <p:nvPicPr>
          <p:cNvPr id="32" name="Grafik 31" descr="Marker">
            <a:extLst>
              <a:ext uri="{FF2B5EF4-FFF2-40B4-BE49-F238E27FC236}">
                <a16:creationId xmlns:a16="http://schemas.microsoft.com/office/drawing/2014/main" id="{8FAF4EC7-ABA2-4FEA-A67D-BAD6C962F6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4558" y="2770806"/>
            <a:ext cx="336000" cy="336000"/>
          </a:xfrm>
          <a:prstGeom prst="rect">
            <a:avLst/>
          </a:prstGeom>
        </p:spPr>
      </p:pic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FBC70B77-82E1-4640-979D-C089A8734B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260" y="3188847"/>
            <a:ext cx="2839087" cy="33498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rgbClr val="8DAE10"/>
              </a:buClr>
              <a:buNone/>
              <a:defRPr sz="1600" b="0">
                <a:solidFill>
                  <a:srgbClr val="17365C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+49 (0)234 32-22770</a:t>
            </a:r>
          </a:p>
        </p:txBody>
      </p:sp>
      <p:sp>
        <p:nvSpPr>
          <p:cNvPr id="38" name="Textplatzhalter 16">
            <a:extLst>
              <a:ext uri="{FF2B5EF4-FFF2-40B4-BE49-F238E27FC236}">
                <a16:creationId xmlns:a16="http://schemas.microsoft.com/office/drawing/2014/main" id="{CBB4F49A-1B05-4C18-BDF6-DF39A8C8D0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259" y="3603119"/>
            <a:ext cx="345758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Peter.salden@rub.de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E8DC9B9-D568-43B2-892F-3375792B4CA3}"/>
              </a:ext>
            </a:extLst>
          </p:cNvPr>
          <p:cNvSpPr txBox="1"/>
          <p:nvPr userDrawn="1"/>
        </p:nvSpPr>
        <p:spPr>
          <a:xfrm>
            <a:off x="896921" y="4358757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RUHR-UNIVERSITÄT </a:t>
            </a:r>
            <a:r>
              <a:rPr lang="de-DE" sz="1600" dirty="0">
                <a:solidFill>
                  <a:schemeClr val="tx2"/>
                </a:solidFill>
              </a:rPr>
              <a:t>BOCHUM</a:t>
            </a:r>
          </a:p>
          <a:p>
            <a:r>
              <a:rPr lang="de-DE" sz="1600" dirty="0">
                <a:solidFill>
                  <a:schemeClr val="tx2"/>
                </a:solidFill>
              </a:rPr>
              <a:t>Zentrum für Wissenschaftsdidaktik</a:t>
            </a:r>
          </a:p>
          <a:p>
            <a:r>
              <a:rPr lang="de-DE" sz="1600" dirty="0">
                <a:solidFill>
                  <a:schemeClr val="tx2"/>
                </a:solidFill>
              </a:rPr>
              <a:t>Universitätsstraße 150</a:t>
            </a:r>
          </a:p>
          <a:p>
            <a:r>
              <a:rPr lang="de-DE" sz="1600" dirty="0">
                <a:solidFill>
                  <a:schemeClr val="tx2"/>
                </a:solidFill>
              </a:rPr>
              <a:t>44801 Bochum</a:t>
            </a:r>
          </a:p>
          <a:p>
            <a:endParaRPr lang="de-DE" sz="1600" dirty="0">
              <a:solidFill>
                <a:schemeClr val="tx2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8DAE1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de-DE" altLang="de-DE" sz="1600" b="1" dirty="0">
                <a:solidFill>
                  <a:srgbClr val="8DAE1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zfw.rub.de</a:t>
            </a:r>
            <a:r>
              <a:rPr lang="de-DE" altLang="de-DE" sz="1600" b="1" dirty="0">
                <a:solidFill>
                  <a:srgbClr val="8DAE10"/>
                </a:solidFill>
              </a:rPr>
              <a:t> </a:t>
            </a:r>
            <a:r>
              <a:rPr lang="de-DE" altLang="de-DE" sz="1600" b="1" dirty="0"/>
              <a:t>| </a:t>
            </a:r>
            <a:r>
              <a:rPr lang="de-DE" sz="1600" b="1" dirty="0">
                <a:solidFill>
                  <a:srgbClr val="8DAE1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zfw@rub.de</a:t>
            </a:r>
            <a:r>
              <a:rPr lang="de-DE" sz="1600" b="1" dirty="0">
                <a:solidFill>
                  <a:srgbClr val="8DAE10"/>
                </a:solidFill>
              </a:rPr>
              <a:t> </a:t>
            </a: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C48FCA8C-2102-4F2D-B937-5B433D68D8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207" y="4419835"/>
            <a:ext cx="6051728" cy="146199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599002" indent="0" algn="l">
              <a:spcAft>
                <a:spcPts val="800"/>
              </a:spcAft>
              <a:buNone/>
              <a:tabLst>
                <a:tab pos="599002" algn="l"/>
              </a:tabLst>
              <a:defRPr sz="2667" cap="all" baseline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Vielen Dank </a:t>
            </a:r>
          </a:p>
          <a:p>
            <a:pPr lvl="0"/>
            <a:r>
              <a:rPr lang="de-DE" dirty="0"/>
              <a:t>für Ihre Aufmerksamkeit</a:t>
            </a: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6B584792-68D2-467B-A23C-DECE7C58A1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52" y="2260979"/>
            <a:ext cx="3840328" cy="43088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rgbClr val="8DAE10"/>
              </a:buClr>
              <a:buNone/>
              <a:defRPr sz="1600" b="1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Stephanie Merten</a:t>
            </a:r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82B610D8-2EEF-41DC-8408-7536CFB8D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3655" y="2770806"/>
            <a:ext cx="172103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FNO 02/84</a:t>
            </a:r>
          </a:p>
        </p:txBody>
      </p:sp>
      <p:pic>
        <p:nvPicPr>
          <p:cNvPr id="18" name="Grafik 17" descr="Empfänger">
            <a:extLst>
              <a:ext uri="{FF2B5EF4-FFF2-40B4-BE49-F238E27FC236}">
                <a16:creationId xmlns:a16="http://schemas.microsoft.com/office/drawing/2014/main" id="{F63D5398-1D4E-48AD-B0AF-A54FACAFA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498" y="3187834"/>
            <a:ext cx="336000" cy="336000"/>
          </a:xfrm>
          <a:prstGeom prst="rect">
            <a:avLst/>
          </a:prstGeom>
        </p:spPr>
      </p:pic>
      <p:pic>
        <p:nvPicPr>
          <p:cNvPr id="19" name="Grafik 18" descr="E-Mail">
            <a:extLst>
              <a:ext uri="{FF2B5EF4-FFF2-40B4-BE49-F238E27FC236}">
                <a16:creationId xmlns:a16="http://schemas.microsoft.com/office/drawing/2014/main" id="{DBCA3C83-C552-4172-8C65-B4E5FF9F31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7952" y="3601093"/>
            <a:ext cx="336000" cy="336000"/>
          </a:xfrm>
          <a:prstGeom prst="rect">
            <a:avLst/>
          </a:prstGeom>
        </p:spPr>
      </p:pic>
      <p:pic>
        <p:nvPicPr>
          <p:cNvPr id="20" name="Grafik 19" descr="Marker">
            <a:extLst>
              <a:ext uri="{FF2B5EF4-FFF2-40B4-BE49-F238E27FC236}">
                <a16:creationId xmlns:a16="http://schemas.microsoft.com/office/drawing/2014/main" id="{1337A824-5C2C-4E60-AB21-A7604297E4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17952" y="2769793"/>
            <a:ext cx="336000" cy="336000"/>
          </a:xfrm>
          <a:prstGeom prst="rect">
            <a:avLst/>
          </a:prstGeom>
        </p:spPr>
      </p:pic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284EBF16-CD0D-45A5-8DD1-6FB3538B4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3654" y="3187834"/>
            <a:ext cx="283908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+49 (0)234 32-29739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9517E96E-673C-4464-92BE-D8326EA8C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4742" y="3602106"/>
            <a:ext cx="345758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Stephanie.merten@rub.de</a:t>
            </a:r>
          </a:p>
        </p:txBody>
      </p:sp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A0C789D4-F370-76DD-7A34-2E3D17F8F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2180" y="2260979"/>
            <a:ext cx="3840328" cy="43088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rgbClr val="8DAE10"/>
              </a:buClr>
              <a:buNone/>
              <a:defRPr sz="1600" b="1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Jonas Leschke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519BE8D8-7DC2-EF44-AC17-1EFA0E73B8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47883" y="2770806"/>
            <a:ext cx="172103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FNO 02/79</a:t>
            </a:r>
          </a:p>
        </p:txBody>
      </p:sp>
      <p:pic>
        <p:nvPicPr>
          <p:cNvPr id="4" name="Grafik 3" descr="Empfänger">
            <a:extLst>
              <a:ext uri="{FF2B5EF4-FFF2-40B4-BE49-F238E27FC236}">
                <a16:creationId xmlns:a16="http://schemas.microsoft.com/office/drawing/2014/main" id="{118F25D0-CFDE-6CBA-65EC-8EA50C0966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94726" y="3187834"/>
            <a:ext cx="336000" cy="336000"/>
          </a:xfrm>
          <a:prstGeom prst="rect">
            <a:avLst/>
          </a:prstGeom>
        </p:spPr>
      </p:pic>
      <p:pic>
        <p:nvPicPr>
          <p:cNvPr id="5" name="Grafik 4" descr="E-Mail">
            <a:extLst>
              <a:ext uri="{FF2B5EF4-FFF2-40B4-BE49-F238E27FC236}">
                <a16:creationId xmlns:a16="http://schemas.microsoft.com/office/drawing/2014/main" id="{56EF8917-D580-79F0-240B-AB72C043D6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92180" y="3601093"/>
            <a:ext cx="336000" cy="336000"/>
          </a:xfrm>
          <a:prstGeom prst="rect">
            <a:avLst/>
          </a:prstGeom>
        </p:spPr>
      </p:pic>
      <p:pic>
        <p:nvPicPr>
          <p:cNvPr id="6" name="Grafik 5" descr="Marker">
            <a:extLst>
              <a:ext uri="{FF2B5EF4-FFF2-40B4-BE49-F238E27FC236}">
                <a16:creationId xmlns:a16="http://schemas.microsoft.com/office/drawing/2014/main" id="{5CCCBCDA-2F37-33DE-EFC9-8FDA26BB1D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92180" y="2769793"/>
            <a:ext cx="336000" cy="336000"/>
          </a:xfrm>
          <a:prstGeom prst="rect">
            <a:avLst/>
          </a:prstGeom>
        </p:spPr>
      </p:pic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5DE072B0-7CC1-AE4A-4004-8538541B8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47882" y="3187834"/>
            <a:ext cx="283908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de-DE" sz="1600" b="0" dirty="0">
                <a:solidFill>
                  <a:srgbClr val="1736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+49 (0)234 32-26416</a:t>
            </a:r>
            <a:r>
              <a:rPr lang="de-DE" sz="1800" dirty="0">
                <a:solidFill>
                  <a:srgbClr val="1F497D"/>
                </a:solidFill>
                <a:effectLst/>
                <a:latin typeface="RubFlama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401EBEA2-526D-DEAA-4035-DEE069B86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47882" y="3602106"/>
            <a:ext cx="3457587" cy="3349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 b="0">
                <a:solidFill>
                  <a:srgbClr val="17365C"/>
                </a:solidFill>
              </a:defRPr>
            </a:lvl1pPr>
          </a:lstStyle>
          <a:p>
            <a:pPr lvl="0"/>
            <a:r>
              <a:rPr lang="de-DE" dirty="0"/>
              <a:t>Jonas.leschke@rub.de</a:t>
            </a:r>
          </a:p>
        </p:txBody>
      </p:sp>
    </p:spTree>
    <p:extLst>
      <p:ext uri="{BB962C8B-B14F-4D97-AF65-F5344CB8AC3E}">
        <p14:creationId xmlns:p14="http://schemas.microsoft.com/office/powerpoint/2010/main" val="12778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Eine Haupt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5" hasCustomPrompt="1"/>
          </p:nvPr>
        </p:nvSpPr>
        <p:spPr bwMode="auto">
          <a:xfrm>
            <a:off x="720434" y="1483200"/>
            <a:ext cx="7199565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 einfügen</a:t>
            </a:r>
            <a:endParaRPr/>
          </a:p>
          <a:p>
            <a:pPr lvl="0"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-spaltig: Haupt- und Neben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720436" y="571663"/>
            <a:ext cx="10751564" cy="27738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Folientitel einfügen</a:t>
            </a:r>
            <a:endParaRPr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720434" y="1483200"/>
            <a:ext cx="7199565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Haupttext einfügen</a:t>
            </a:r>
            <a:endParaRPr/>
          </a:p>
          <a:p>
            <a:pPr lvl="0">
              <a:defRPr/>
            </a:pP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2" hasCustomPrompt="1"/>
          </p:nvPr>
        </p:nvSpPr>
        <p:spPr bwMode="auto">
          <a:xfrm>
            <a:off x="8638800" y="1483200"/>
            <a:ext cx="2833200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25000"/>
              </a:lnSpc>
              <a:buClr>
                <a:schemeClr val="accent1"/>
              </a:buClr>
              <a:buFont typeface="Wingdings"/>
              <a:buChar char="§"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Nebentext einfügen</a:t>
            </a:r>
            <a:endParaRPr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lIns="0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auto">
          <a:xfrm>
            <a:off x="1623065" y="6356350"/>
            <a:ext cx="51016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dfolie-2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1A53249-68C6-4B0C-9D9F-381E2859B4E4}"/>
              </a:ext>
            </a:extLst>
          </p:cNvPr>
          <p:cNvSpPr txBox="1"/>
          <p:nvPr userDrawn="1"/>
        </p:nvSpPr>
        <p:spPr>
          <a:xfrm>
            <a:off x="1775520" y="143685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Ihr Kontakt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BF98A13-C85C-4C80-AE2B-0A39D209C5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4558" y="2261992"/>
            <a:ext cx="3840328" cy="430887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</a:lstStyle>
          <a:p>
            <a:pPr lvl="0"/>
            <a:r>
              <a:rPr lang="de-DE" dirty="0"/>
              <a:t>Dr. Peter Salden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9D08523B-6EB5-4550-BA04-1B8E58B5F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0261" y="2771819"/>
            <a:ext cx="172103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FNO 02/38</a:t>
            </a:r>
          </a:p>
        </p:txBody>
      </p:sp>
      <p:pic>
        <p:nvPicPr>
          <p:cNvPr id="21" name="Grafik 20" descr="Empfänger">
            <a:extLst>
              <a:ext uri="{FF2B5EF4-FFF2-40B4-BE49-F238E27FC236}">
                <a16:creationId xmlns:a16="http://schemas.microsoft.com/office/drawing/2014/main" id="{1AE05C25-5CEE-4B80-9AA8-2CEC4F583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104" y="3188847"/>
            <a:ext cx="336000" cy="336000"/>
          </a:xfrm>
          <a:prstGeom prst="rect">
            <a:avLst/>
          </a:prstGeom>
        </p:spPr>
      </p:pic>
      <p:pic>
        <p:nvPicPr>
          <p:cNvPr id="26" name="Grafik 25" descr="E-Mail">
            <a:extLst>
              <a:ext uri="{FF2B5EF4-FFF2-40B4-BE49-F238E27FC236}">
                <a16:creationId xmlns:a16="http://schemas.microsoft.com/office/drawing/2014/main" id="{735C5516-285B-42D3-9D28-A83FE39E6F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558" y="3602106"/>
            <a:ext cx="336000" cy="336000"/>
          </a:xfrm>
          <a:prstGeom prst="rect">
            <a:avLst/>
          </a:prstGeom>
        </p:spPr>
      </p:pic>
      <p:pic>
        <p:nvPicPr>
          <p:cNvPr id="30" name="Grafik 29" descr="Fragen">
            <a:extLst>
              <a:ext uri="{FF2B5EF4-FFF2-40B4-BE49-F238E27FC236}">
                <a16:creationId xmlns:a16="http://schemas.microsoft.com/office/drawing/2014/main" id="{87B81AB2-4282-4A3B-8CF0-2B490CA04C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259" y="932723"/>
            <a:ext cx="1041592" cy="1041592"/>
          </a:xfrm>
          <a:prstGeom prst="rect">
            <a:avLst/>
          </a:prstGeom>
        </p:spPr>
      </p:pic>
      <p:pic>
        <p:nvPicPr>
          <p:cNvPr id="32" name="Grafik 31" descr="Marker">
            <a:extLst>
              <a:ext uri="{FF2B5EF4-FFF2-40B4-BE49-F238E27FC236}">
                <a16:creationId xmlns:a16="http://schemas.microsoft.com/office/drawing/2014/main" id="{8FAF4EC7-ABA2-4FEA-A67D-BAD6C962F6A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4558" y="2770806"/>
            <a:ext cx="336000" cy="336000"/>
          </a:xfrm>
          <a:prstGeom prst="rect">
            <a:avLst/>
          </a:prstGeom>
        </p:spPr>
      </p:pic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FBC70B77-82E1-4640-979D-C089A8734B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260" y="3188847"/>
            <a:ext cx="283908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+49 (0)234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32-22770</a:t>
            </a:r>
            <a:endParaRPr lang="de-DE" dirty="0"/>
          </a:p>
        </p:txBody>
      </p:sp>
      <p:sp>
        <p:nvSpPr>
          <p:cNvPr id="38" name="Textplatzhalter 16">
            <a:extLst>
              <a:ext uri="{FF2B5EF4-FFF2-40B4-BE49-F238E27FC236}">
                <a16:creationId xmlns:a16="http://schemas.microsoft.com/office/drawing/2014/main" id="{CBB4F49A-1B05-4C18-BDF6-DF39A8C8D0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0259" y="3603119"/>
            <a:ext cx="345758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Peter.salden@rub.de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E8DC9B9-D568-43B2-892F-3375792B4CA3}"/>
              </a:ext>
            </a:extLst>
          </p:cNvPr>
          <p:cNvSpPr txBox="1"/>
          <p:nvPr userDrawn="1"/>
        </p:nvSpPr>
        <p:spPr>
          <a:xfrm>
            <a:off x="896921" y="4358757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RUHR-UNIVERSITÄT </a:t>
            </a:r>
            <a:r>
              <a:rPr lang="de-DE" sz="1600" dirty="0">
                <a:solidFill>
                  <a:schemeClr val="tx2"/>
                </a:solidFill>
              </a:rPr>
              <a:t>BOCHUM</a:t>
            </a:r>
          </a:p>
          <a:p>
            <a:r>
              <a:rPr lang="de-DE" sz="1600" dirty="0">
                <a:solidFill>
                  <a:schemeClr val="tx2"/>
                </a:solidFill>
              </a:rPr>
              <a:t>Zentrum für Wissenschaftsdidaktik</a:t>
            </a:r>
          </a:p>
          <a:p>
            <a:r>
              <a:rPr lang="de-DE" sz="1600" dirty="0">
                <a:solidFill>
                  <a:schemeClr val="tx2"/>
                </a:solidFill>
              </a:rPr>
              <a:t>Universitätsstraße 150</a:t>
            </a:r>
          </a:p>
          <a:p>
            <a:r>
              <a:rPr lang="de-DE" sz="1600" dirty="0">
                <a:solidFill>
                  <a:schemeClr val="tx2"/>
                </a:solidFill>
              </a:rPr>
              <a:t>44801 Bochum</a:t>
            </a:r>
          </a:p>
          <a:p>
            <a:endParaRPr lang="de-DE" sz="1600" dirty="0">
              <a:solidFill>
                <a:schemeClr val="tx2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hlinkClick r:id="rId11"/>
              </a:rPr>
              <a:t>www.</a:t>
            </a:r>
            <a:r>
              <a:rPr lang="de-DE" altLang="de-DE" sz="1600" b="1" dirty="0">
                <a:hlinkClick r:id="rId11"/>
              </a:rPr>
              <a:t>zfw.rub.de</a:t>
            </a:r>
            <a:r>
              <a:rPr lang="de-DE" altLang="de-DE" sz="1600" b="1" dirty="0"/>
              <a:t> | </a:t>
            </a:r>
            <a:r>
              <a:rPr lang="de-DE" sz="1600" b="1" dirty="0">
                <a:hlinkClick r:id="rId12"/>
              </a:rPr>
              <a:t>zfw@rub.de</a:t>
            </a:r>
            <a:r>
              <a:rPr lang="de-DE" sz="1600" b="1" dirty="0"/>
              <a:t> </a:t>
            </a:r>
          </a:p>
        </p:txBody>
      </p:sp>
      <p:sp>
        <p:nvSpPr>
          <p:cNvPr id="40" name="Textplatzhalter 7">
            <a:extLst>
              <a:ext uri="{FF2B5EF4-FFF2-40B4-BE49-F238E27FC236}">
                <a16:creationId xmlns:a16="http://schemas.microsoft.com/office/drawing/2014/main" id="{C48FCA8C-2102-4F2D-B937-5B433D68D8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1207" y="4419835"/>
            <a:ext cx="6051728" cy="146199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599002" indent="0" algn="l">
              <a:spcAft>
                <a:spcPts val="800"/>
              </a:spcAft>
              <a:tabLst>
                <a:tab pos="599002" algn="l"/>
              </a:tabLst>
              <a:defRPr sz="2667" cap="all" baseline="0"/>
            </a:lvl1pPr>
          </a:lstStyle>
          <a:p>
            <a:pPr lvl="0"/>
            <a:r>
              <a:rPr lang="de-DE" dirty="0"/>
              <a:t>Vielen Dank </a:t>
            </a:r>
          </a:p>
          <a:p>
            <a:pPr lvl="0"/>
            <a:r>
              <a:rPr lang="de-DE" dirty="0"/>
              <a:t>für Ihre Aufmerksamkeit</a:t>
            </a:r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6B584792-68D2-467B-A23C-DECE7C58A1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52" y="2260979"/>
            <a:ext cx="3840328" cy="430887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</a:lstStyle>
          <a:p>
            <a:pPr lvl="0"/>
            <a:r>
              <a:rPr lang="de-DE" dirty="0"/>
              <a:t>Stephanie Merten</a:t>
            </a:r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82B610D8-2EEF-41DC-8408-7536CFB8D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3655" y="2770806"/>
            <a:ext cx="172103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FNO 02/84</a:t>
            </a:r>
          </a:p>
        </p:txBody>
      </p:sp>
      <p:pic>
        <p:nvPicPr>
          <p:cNvPr id="18" name="Grafik 17" descr="Empfänger">
            <a:extLst>
              <a:ext uri="{FF2B5EF4-FFF2-40B4-BE49-F238E27FC236}">
                <a16:creationId xmlns:a16="http://schemas.microsoft.com/office/drawing/2014/main" id="{F63D5398-1D4E-48AD-B0AF-A54FACAFA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498" y="3187834"/>
            <a:ext cx="336000" cy="336000"/>
          </a:xfrm>
          <a:prstGeom prst="rect">
            <a:avLst/>
          </a:prstGeom>
        </p:spPr>
      </p:pic>
      <p:pic>
        <p:nvPicPr>
          <p:cNvPr id="19" name="Grafik 18" descr="E-Mail">
            <a:extLst>
              <a:ext uri="{FF2B5EF4-FFF2-40B4-BE49-F238E27FC236}">
                <a16:creationId xmlns:a16="http://schemas.microsoft.com/office/drawing/2014/main" id="{DBCA3C83-C552-4172-8C65-B4E5FF9F31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7952" y="3601093"/>
            <a:ext cx="336000" cy="336000"/>
          </a:xfrm>
          <a:prstGeom prst="rect">
            <a:avLst/>
          </a:prstGeom>
        </p:spPr>
      </p:pic>
      <p:pic>
        <p:nvPicPr>
          <p:cNvPr id="20" name="Grafik 19" descr="Marker">
            <a:extLst>
              <a:ext uri="{FF2B5EF4-FFF2-40B4-BE49-F238E27FC236}">
                <a16:creationId xmlns:a16="http://schemas.microsoft.com/office/drawing/2014/main" id="{1337A824-5C2C-4E60-AB21-A7604297E4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17952" y="2769793"/>
            <a:ext cx="336000" cy="336000"/>
          </a:xfrm>
          <a:prstGeom prst="rect">
            <a:avLst/>
          </a:prstGeom>
        </p:spPr>
      </p:pic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284EBF16-CD0D-45A5-8DD1-6FB3538B4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3654" y="3187834"/>
            <a:ext cx="283908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/>
              <a:buChar char="§"/>
              <a:tabLst/>
              <a:defRPr/>
            </a:pPr>
            <a:r>
              <a:rPr lang="de-DE" dirty="0"/>
              <a:t>+49 (0)234 </a:t>
            </a:r>
            <a:r>
              <a:rPr lang="de-DE" sz="1800" dirty="0">
                <a:solidFill>
                  <a:srgbClr val="1F497D"/>
                </a:solidFill>
                <a:effectLst/>
                <a:latin typeface="RubFlama"/>
                <a:ea typeface="Calibri" panose="020F0502020204030204" pitchFamily="34" charset="0"/>
              </a:rPr>
              <a:t>32-29739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de-DE" dirty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9517E96E-673C-4464-92BE-D8326EA8C0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4742" y="3602106"/>
            <a:ext cx="345758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Stephanie.merten@rub.de</a:t>
            </a:r>
          </a:p>
        </p:txBody>
      </p:sp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A0C789D4-F370-76DD-7A34-2E3D17F8F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2180" y="2260979"/>
            <a:ext cx="3840328" cy="430887"/>
          </a:xfrm>
        </p:spPr>
        <p:txBody>
          <a:bodyPr/>
          <a:lstStyle>
            <a:lvl1pPr>
              <a:spcAft>
                <a:spcPts val="0"/>
              </a:spcAft>
              <a:defRPr sz="1600" b="1"/>
            </a:lvl1pPr>
          </a:lstStyle>
          <a:p>
            <a:pPr lvl="0"/>
            <a:r>
              <a:rPr lang="de-DE" dirty="0"/>
              <a:t>Jonas Leschke</a:t>
            </a:r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519BE8D8-7DC2-EF44-AC17-1EFA0E73B8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47883" y="2770806"/>
            <a:ext cx="172103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FNO 02/79</a:t>
            </a:r>
          </a:p>
        </p:txBody>
      </p:sp>
      <p:pic>
        <p:nvPicPr>
          <p:cNvPr id="4" name="Grafik 3" descr="Empfänger">
            <a:extLst>
              <a:ext uri="{FF2B5EF4-FFF2-40B4-BE49-F238E27FC236}">
                <a16:creationId xmlns:a16="http://schemas.microsoft.com/office/drawing/2014/main" id="{118F25D0-CFDE-6CBA-65EC-8EA50C0966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94726" y="3187834"/>
            <a:ext cx="336000" cy="336000"/>
          </a:xfrm>
          <a:prstGeom prst="rect">
            <a:avLst/>
          </a:prstGeom>
        </p:spPr>
      </p:pic>
      <p:pic>
        <p:nvPicPr>
          <p:cNvPr id="5" name="Grafik 4" descr="E-Mail">
            <a:extLst>
              <a:ext uri="{FF2B5EF4-FFF2-40B4-BE49-F238E27FC236}">
                <a16:creationId xmlns:a16="http://schemas.microsoft.com/office/drawing/2014/main" id="{56EF8917-D580-79F0-240B-AB72C043D6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92180" y="3601093"/>
            <a:ext cx="336000" cy="336000"/>
          </a:xfrm>
          <a:prstGeom prst="rect">
            <a:avLst/>
          </a:prstGeom>
        </p:spPr>
      </p:pic>
      <p:pic>
        <p:nvPicPr>
          <p:cNvPr id="6" name="Grafik 5" descr="Marker">
            <a:extLst>
              <a:ext uri="{FF2B5EF4-FFF2-40B4-BE49-F238E27FC236}">
                <a16:creationId xmlns:a16="http://schemas.microsoft.com/office/drawing/2014/main" id="{5CCCBCDA-2F37-33DE-EFC9-8FDA26BB1D0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92180" y="2769793"/>
            <a:ext cx="336000" cy="336000"/>
          </a:xfrm>
          <a:prstGeom prst="rect">
            <a:avLst/>
          </a:prstGeom>
        </p:spPr>
      </p:pic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5DE072B0-7CC1-AE4A-4004-8538541B8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47882" y="3187834"/>
            <a:ext cx="2839087" cy="334987"/>
          </a:xfrm>
        </p:spPr>
        <p:txBody>
          <a:bodyPr/>
          <a:lstStyle>
            <a:lvl1pPr>
              <a:spcAft>
                <a:spcPts val="0"/>
              </a:spcAft>
              <a:defRPr lang="de-DE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+49 (0)234 </a:t>
            </a:r>
            <a:r>
              <a:rPr lang="de-DE" sz="1800" dirty="0">
                <a:solidFill>
                  <a:srgbClr val="1F497D"/>
                </a:solidFill>
                <a:effectLst/>
                <a:latin typeface="RubFlama"/>
                <a:ea typeface="Calibri" panose="020F0502020204030204" pitchFamily="34" charset="0"/>
                <a:cs typeface="Calibri" panose="020F0502020204030204" pitchFamily="34" charset="0"/>
              </a:rPr>
              <a:t>32-26416 </a:t>
            </a:r>
            <a:endParaRPr lang="de-DE" dirty="0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401EBEA2-526D-DEAA-4035-DEE069B86A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47882" y="3602106"/>
            <a:ext cx="3457587" cy="334987"/>
          </a:xfrm>
        </p:spPr>
        <p:txBody>
          <a:bodyPr/>
          <a:lstStyle>
            <a:lvl1pPr>
              <a:spcAft>
                <a:spcPts val="0"/>
              </a:spcAft>
              <a:defRPr sz="1600" b="0"/>
            </a:lvl1pPr>
          </a:lstStyle>
          <a:p>
            <a:pPr lvl="0"/>
            <a:r>
              <a:rPr lang="de-DE" dirty="0"/>
              <a:t>Jonas.leschke@rub.de</a:t>
            </a:r>
          </a:p>
        </p:txBody>
      </p:sp>
    </p:spTree>
    <p:extLst>
      <p:ext uri="{BB962C8B-B14F-4D97-AF65-F5344CB8AC3E}">
        <p14:creationId xmlns:p14="http://schemas.microsoft.com/office/powerpoint/2010/main" val="74107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5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30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accent1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/>
        <a:buChar char="−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6206836"/>
            <a:ext cx="12192000" cy="6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720000" y="572400"/>
            <a:ext cx="10633800" cy="27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000" y="1483200"/>
            <a:ext cx="10633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768155" y="6313570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D7E1CDF-326F-49A3-5090-5387615DCA69}"/>
              </a:ext>
            </a:extLst>
          </p:cNvPr>
          <p:cNvGrpSpPr/>
          <p:nvPr userDrawn="1"/>
        </p:nvGrpSpPr>
        <p:grpSpPr bwMode="auto">
          <a:xfrm>
            <a:off x="8639253" y="6205848"/>
            <a:ext cx="2026724" cy="525185"/>
            <a:chOff x="3234819" y="4178754"/>
            <a:chExt cx="2026724" cy="52518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DD49818-A095-4F0E-5A3F-F8F0E283ACF8}"/>
                </a:ext>
              </a:extLst>
            </p:cNvPr>
            <p:cNvSpPr/>
            <p:nvPr/>
          </p:nvSpPr>
          <p:spPr bwMode="auto">
            <a:xfrm>
              <a:off x="3234819" y="4178754"/>
              <a:ext cx="1604926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EIN GEMEINSAMES PROJEKT VON:</a:t>
              </a:r>
              <a:endParaRPr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7FE80CB-9161-8FCF-FE99-6ECF23CDC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3294750" y="4431699"/>
              <a:ext cx="1966793" cy="27224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8A07660-6F26-BF19-2291-664CCEDDB8B2}"/>
              </a:ext>
            </a:extLst>
          </p:cNvPr>
          <p:cNvGrpSpPr/>
          <p:nvPr userDrawn="1"/>
        </p:nvGrpSpPr>
        <p:grpSpPr bwMode="auto">
          <a:xfrm>
            <a:off x="10841123" y="6205848"/>
            <a:ext cx="1242719" cy="577961"/>
            <a:chOff x="7118096" y="4178754"/>
            <a:chExt cx="1242719" cy="577961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CB20DE-8DA6-49F4-903F-59D270EFB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6808" t="18250" r="7090" b="19180"/>
            <a:stretch/>
          </p:blipFill>
          <p:spPr bwMode="auto">
            <a:xfrm>
              <a:off x="7175457" y="4378924"/>
              <a:ext cx="1185358" cy="377791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2887B2A-199A-C5F2-AB4A-204CAB16C80A}"/>
                </a:ext>
              </a:extLst>
            </p:cNvPr>
            <p:cNvSpPr/>
            <p:nvPr/>
          </p:nvSpPr>
          <p:spPr bwMode="auto">
            <a:xfrm>
              <a:off x="7118096" y="4178754"/>
              <a:ext cx="90922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>
                  <a:latin typeface="Source Sans Pro ExtraLight"/>
                  <a:ea typeface="Source Sans Pro ExtraLight"/>
                  <a:cs typeface="Calibri"/>
                </a:rPr>
                <a:t>GEFÖRDERT VON:</a:t>
              </a:r>
              <a:endParaRPr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C2B7977-E432-0F0C-9E2E-7834BA6F7EA2}"/>
              </a:ext>
            </a:extLst>
          </p:cNvPr>
          <p:cNvGrpSpPr/>
          <p:nvPr userDrawn="1"/>
        </p:nvGrpSpPr>
        <p:grpSpPr bwMode="auto">
          <a:xfrm>
            <a:off x="209403" y="6166672"/>
            <a:ext cx="1183337" cy="618292"/>
            <a:chOff x="490120" y="4072376"/>
            <a:chExt cx="1183337" cy="618292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714585A-EE7A-D861-F9DF-D44EFA6B0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99" b="17153"/>
            <a:stretch/>
          </p:blipFill>
          <p:spPr bwMode="auto">
            <a:xfrm>
              <a:off x="619890" y="4330627"/>
              <a:ext cx="929945" cy="360041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DFB7F6B-C5B7-922A-B1C5-1B0A0B5ED498}"/>
                </a:ext>
              </a:extLst>
            </p:cNvPr>
            <p:cNvSpPr/>
            <p:nvPr/>
          </p:nvSpPr>
          <p:spPr bwMode="auto">
            <a:xfrm>
              <a:off x="490120" y="4072376"/>
              <a:ext cx="1183337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KI-NEL-23-NRW</a:t>
              </a:r>
              <a:br>
                <a:rPr lang="de-DE" sz="800" dirty="0">
                  <a:latin typeface="Source Sans Pro ExtraLight"/>
                  <a:ea typeface="Source Sans Pro ExtraLight"/>
                  <a:cs typeface="Calibri"/>
                </a:rPr>
              </a:b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WIRD ORGANISIERT VON</a:t>
              </a:r>
              <a:endParaRPr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9D24F17-C22B-C0E5-5507-FC43A1847722}"/>
              </a:ext>
            </a:extLst>
          </p:cNvPr>
          <p:cNvGrpSpPr/>
          <p:nvPr userDrawn="1"/>
        </p:nvGrpSpPr>
        <p:grpSpPr bwMode="auto">
          <a:xfrm>
            <a:off x="1625247" y="6167589"/>
            <a:ext cx="1140056" cy="615677"/>
            <a:chOff x="490120" y="4072376"/>
            <a:chExt cx="1140056" cy="61567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A97B0B3-2AC4-87D3-BE09-040A4DF40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" r="-63"/>
            <a:stretch/>
          </p:blipFill>
          <p:spPr bwMode="auto">
            <a:xfrm>
              <a:off x="506710" y="4367289"/>
              <a:ext cx="1052511" cy="320764"/>
            </a:xfrm>
            <a:prstGeom prst="rect">
              <a:avLst/>
            </a:prstGeom>
            <a:solidFill>
              <a:srgbClr val="E6E6E6"/>
            </a:solidFill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DE09DFF-F45A-6B9F-1691-EABDAD12C63C}"/>
                </a:ext>
              </a:extLst>
            </p:cNvPr>
            <p:cNvSpPr/>
            <p:nvPr/>
          </p:nvSpPr>
          <p:spPr bwMode="auto">
            <a:xfrm>
              <a:off x="490120" y="4072376"/>
              <a:ext cx="114005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KI-NEL-23-NRW</a:t>
              </a:r>
              <a:br>
                <a:rPr lang="de-DE" sz="800" dirty="0">
                  <a:latin typeface="Source Sans Pro ExtraLight"/>
                  <a:ea typeface="Source Sans Pro ExtraLight"/>
                  <a:cs typeface="Calibri"/>
                </a:rPr>
              </a:b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WIRD UMGESETZT VON</a:t>
              </a:r>
              <a:endParaRPr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E2EC4A55-1121-B4E6-BB9E-A6DC7CDCC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" b="482"/>
          <a:stretch/>
        </p:blipFill>
        <p:spPr bwMode="auto">
          <a:xfrm>
            <a:off x="2839255" y="6466096"/>
            <a:ext cx="864240" cy="330098"/>
          </a:xfrm>
          <a:prstGeom prst="rect">
            <a:avLst/>
          </a:prstGeom>
          <a:solidFill>
            <a:srgbClr val="E6E6E6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702" r:id="rId6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accent1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Subline auf erster Ebene // für weitere Ebenen (Text und Aufzählungen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 bwMode="auto">
          <a:xfrm>
            <a:off x="480000" y="7365485"/>
            <a:ext cx="5712011" cy="2399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9pPr>
          </a:lstStyle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 bwMode="auto"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 bwMode="auto"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 bwMode="auto"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/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 bwMode="auto"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/>
              </a:p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/>
              </a:p>
            </p:txBody>
          </p:sp>
          <p:sp>
            <p:nvSpPr>
              <p:cNvPr id="25" name="Listenebenen"/>
              <p:cNvSpPr txBox="1"/>
              <p:nvPr userDrawn="1"/>
            </p:nvSpPr>
            <p:spPr bwMode="auto"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  <a:endParaRPr/>
              </a:p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  <a:endParaRPr/>
              </a:p>
              <a:p>
                <a:pPr marL="0" marR="0" lvl="0" indent="0" algn="r" defTabSz="120790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6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/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/>
            </p:blipFill>
            <p:spPr bwMode="auto"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/>
            </p:blipFill>
            <p:spPr bwMode="auto"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 bwMode="auto"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bringen über Menü:</a:t>
              </a:r>
              <a:endParaRPr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/>
            </a:p>
          </p:txBody>
        </p:sp>
        <p:sp>
          <p:nvSpPr>
            <p:cNvPr id="15" name="Hilfslinien"/>
            <p:cNvSpPr txBox="1"/>
            <p:nvPr userDrawn="1"/>
          </p:nvSpPr>
          <p:spPr bwMode="auto"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lang="de-DE" sz="16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  <a:endParaRPr/>
            </a:p>
          </p:txBody>
        </p:sp>
        <p:sp>
          <p:nvSpPr>
            <p:cNvPr id="16" name="Fußzeile"/>
            <p:cNvSpPr txBox="1"/>
            <p:nvPr userDrawn="1"/>
          </p:nvSpPr>
          <p:spPr bwMode="auto">
            <a:xfrm rot="10800000" flipH="1" flipV="1">
              <a:off x="431799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/>
            </a:p>
          </p:txBody>
        </p:sp>
        <p:sp>
          <p:nvSpPr>
            <p:cNvPr id="30" name="Layoutwechsel"/>
            <p:cNvSpPr txBox="1"/>
            <p:nvPr userDrawn="1"/>
          </p:nvSpPr>
          <p:spPr bwMode="auto"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/>
            </a:p>
            <a:p>
              <a:pPr marL="0" marR="0" lvl="0" indent="0" algn="l" defTabSz="120790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6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/>
            </a:p>
          </p:txBody>
        </p:sp>
      </p:grpSp>
      <p:cxnSp>
        <p:nvCxnSpPr>
          <p:cNvPr id="17" name="Gerader Verbinder 16"/>
          <p:cNvCxnSpPr>
            <a:cxnSpLocks/>
          </p:cNvCxnSpPr>
          <p:nvPr userDrawn="1"/>
        </p:nvCxnSpPr>
        <p:spPr bwMode="auto"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0"/>
          <a:stretch/>
        </p:blipFill>
        <p:spPr bwMode="auto">
          <a:xfrm>
            <a:off x="9744000" y="6239520"/>
            <a:ext cx="2016000" cy="384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hdr="0" dt="0"/>
  <p:txStyles>
    <p:titleStyle>
      <a:lvl1pPr marL="0" indent="0" algn="l" defTabSz="914377">
        <a:lnSpc>
          <a:spcPct val="100000"/>
        </a:lnSpc>
        <a:spcBef>
          <a:spcPts val="0"/>
        </a:spcBef>
        <a:buFont typeface="Arial"/>
        <a:buNone/>
        <a:defRPr sz="3600" b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/>
        <a:buNone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KAPITEL | CHART-HEADLINE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auto"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Subline auf erster Ebene // für weitere Ebenen (Text und Aufzählungen &gt;&gt; Menü &gt; Start &gt; Absatz &gt; Listenebene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960000" y="6336000"/>
            <a:ext cx="7440277" cy="1692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9pPr>
          </a:lstStyle>
          <a:p>
            <a:pPr>
              <a:defRPr/>
            </a:pPr>
            <a:r>
              <a:rPr lang="de-DE"/>
              <a:t>MENSCHLICH – WELTOFFEN – LEISTUNGSSTARK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>
                <a:latin typeface="+mn-lt"/>
              </a:defRPr>
            </a:lvl9pPr>
          </a:lstStyle>
          <a:p>
            <a:pPr>
              <a:defRPr/>
            </a:pPr>
            <a:fld id="{6C8FC03C-C266-4645-ABC5-645062898383}" type="slidenum">
              <a:rPr lang="de-DE"/>
              <a:t>‹Nr.›</a:t>
            </a:fld>
            <a:r>
              <a:rPr lang="de-DE"/>
              <a:t> </a:t>
            </a:r>
            <a:endParaRPr/>
          </a:p>
        </p:txBody>
      </p:sp>
      <p:cxnSp>
        <p:nvCxnSpPr>
          <p:cNvPr id="17" name="Gerader Verbinder 16"/>
          <p:cNvCxnSpPr>
            <a:cxnSpLocks/>
          </p:cNvCxnSpPr>
          <p:nvPr userDrawn="1"/>
        </p:nvCxnSpPr>
        <p:spPr bwMode="auto"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9744000" y="6239520"/>
            <a:ext cx="2016000" cy="3849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92277" y="6191867"/>
            <a:ext cx="959723" cy="4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marL="0" indent="0" algn="l" defTabSz="914377">
        <a:lnSpc>
          <a:spcPct val="100000"/>
        </a:lnSpc>
        <a:spcBef>
          <a:spcPts val="0"/>
        </a:spcBef>
        <a:buFont typeface="Arial"/>
        <a:buNone/>
        <a:defRPr sz="3600" b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/>
        <a:buNone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6206836"/>
            <a:ext cx="12192000" cy="6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720000" y="572400"/>
            <a:ext cx="10633800" cy="27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000" y="1483200"/>
            <a:ext cx="10633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20000" y="6356350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C6DF30-7045-AA0E-0912-5F794120DBC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88488" y="6453336"/>
            <a:ext cx="1512000" cy="2887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0D5268-3CF4-3153-ED16-B7D030B5956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6230169"/>
            <a:ext cx="1188135" cy="5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4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accent1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6206836"/>
            <a:ext cx="12192000" cy="6511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720000" y="572400"/>
            <a:ext cx="10633800" cy="2772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000" y="1483200"/>
            <a:ext cx="106338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5768155" y="6313570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44FD0-5050-4B0E-A1AA-D832B6D5D654}" type="slidenum">
              <a:rPr lang="de-DE"/>
              <a:t>‹Nr.›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D7E1CDF-326F-49A3-5090-5387615DCA69}"/>
              </a:ext>
            </a:extLst>
          </p:cNvPr>
          <p:cNvGrpSpPr/>
          <p:nvPr userDrawn="1"/>
        </p:nvGrpSpPr>
        <p:grpSpPr bwMode="auto">
          <a:xfrm>
            <a:off x="8639253" y="6205848"/>
            <a:ext cx="2026724" cy="525185"/>
            <a:chOff x="3234819" y="4178754"/>
            <a:chExt cx="2026724" cy="52518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DD49818-A095-4F0E-5A3F-F8F0E283ACF8}"/>
                </a:ext>
              </a:extLst>
            </p:cNvPr>
            <p:cNvSpPr/>
            <p:nvPr/>
          </p:nvSpPr>
          <p:spPr bwMode="auto">
            <a:xfrm>
              <a:off x="3234819" y="4178754"/>
              <a:ext cx="1604926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EIN GEMEINSAMES PROJEKT VON:</a:t>
              </a:r>
              <a:endParaRPr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7FE80CB-9161-8FCF-FE99-6ECF23CDC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3294750" y="4431699"/>
              <a:ext cx="1966793" cy="27224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8A07660-6F26-BF19-2291-664CCEDDB8B2}"/>
              </a:ext>
            </a:extLst>
          </p:cNvPr>
          <p:cNvGrpSpPr/>
          <p:nvPr userDrawn="1"/>
        </p:nvGrpSpPr>
        <p:grpSpPr bwMode="auto">
          <a:xfrm>
            <a:off x="10841123" y="6205848"/>
            <a:ext cx="1242719" cy="577961"/>
            <a:chOff x="7118096" y="4178754"/>
            <a:chExt cx="1242719" cy="577961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CB20DE-8DA6-49F4-903F-59D270EFB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6808" t="18250" r="7090" b="19180"/>
            <a:stretch/>
          </p:blipFill>
          <p:spPr bwMode="auto">
            <a:xfrm>
              <a:off x="7175457" y="4378924"/>
              <a:ext cx="1185358" cy="377791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2887B2A-199A-C5F2-AB4A-204CAB16C80A}"/>
                </a:ext>
              </a:extLst>
            </p:cNvPr>
            <p:cNvSpPr/>
            <p:nvPr/>
          </p:nvSpPr>
          <p:spPr bwMode="auto">
            <a:xfrm>
              <a:off x="7118096" y="4178754"/>
              <a:ext cx="90922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>
                  <a:latin typeface="Source Sans Pro ExtraLight"/>
                  <a:ea typeface="Source Sans Pro ExtraLight"/>
                  <a:cs typeface="Calibri"/>
                </a:rPr>
                <a:t>GEFÖRDERT VON:</a:t>
              </a:r>
              <a:endParaRPr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C2B7977-E432-0F0C-9E2E-7834BA6F7EA2}"/>
              </a:ext>
            </a:extLst>
          </p:cNvPr>
          <p:cNvGrpSpPr/>
          <p:nvPr userDrawn="1"/>
        </p:nvGrpSpPr>
        <p:grpSpPr bwMode="auto">
          <a:xfrm>
            <a:off x="209403" y="6166672"/>
            <a:ext cx="1183337" cy="618292"/>
            <a:chOff x="490120" y="4072376"/>
            <a:chExt cx="1183337" cy="618292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714585A-EE7A-D861-F9DF-D44EFA6B0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99" b="17153"/>
            <a:stretch/>
          </p:blipFill>
          <p:spPr bwMode="auto">
            <a:xfrm>
              <a:off x="619890" y="4330627"/>
              <a:ext cx="929945" cy="360041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DFB7F6B-C5B7-922A-B1C5-1B0A0B5ED498}"/>
                </a:ext>
              </a:extLst>
            </p:cNvPr>
            <p:cNvSpPr/>
            <p:nvPr/>
          </p:nvSpPr>
          <p:spPr bwMode="auto">
            <a:xfrm>
              <a:off x="490120" y="4072376"/>
              <a:ext cx="1183337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KI-NEL-23-NRW</a:t>
              </a:r>
              <a:br>
                <a:rPr lang="de-DE" sz="800" dirty="0">
                  <a:latin typeface="Source Sans Pro ExtraLight"/>
                  <a:ea typeface="Source Sans Pro ExtraLight"/>
                  <a:cs typeface="Calibri"/>
                </a:rPr>
              </a:b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WIRD ORGANISIERT VON</a:t>
              </a:r>
              <a:endParaRPr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9D24F17-C22B-C0E5-5507-FC43A1847722}"/>
              </a:ext>
            </a:extLst>
          </p:cNvPr>
          <p:cNvGrpSpPr/>
          <p:nvPr userDrawn="1"/>
        </p:nvGrpSpPr>
        <p:grpSpPr bwMode="auto">
          <a:xfrm>
            <a:off x="1625247" y="6167589"/>
            <a:ext cx="1140056" cy="615677"/>
            <a:chOff x="490120" y="4072376"/>
            <a:chExt cx="1140056" cy="615677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A97B0B3-2AC4-87D3-BE09-040A4DF40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" r="-63"/>
            <a:stretch/>
          </p:blipFill>
          <p:spPr bwMode="auto">
            <a:xfrm>
              <a:off x="506710" y="4367289"/>
              <a:ext cx="1052511" cy="320764"/>
            </a:xfrm>
            <a:prstGeom prst="rect">
              <a:avLst/>
            </a:prstGeom>
            <a:solidFill>
              <a:srgbClr val="E6E6E6"/>
            </a:solidFill>
          </p:spPr>
        </p:pic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DE09DFF-F45A-6B9F-1691-EABDAD12C63C}"/>
                </a:ext>
              </a:extLst>
            </p:cNvPr>
            <p:cNvSpPr/>
            <p:nvPr/>
          </p:nvSpPr>
          <p:spPr bwMode="auto">
            <a:xfrm>
              <a:off x="490120" y="4072376"/>
              <a:ext cx="114005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KI-NEL-23-NRW</a:t>
              </a:r>
              <a:br>
                <a:rPr lang="de-DE" sz="800" dirty="0">
                  <a:latin typeface="Source Sans Pro ExtraLight"/>
                  <a:ea typeface="Source Sans Pro ExtraLight"/>
                  <a:cs typeface="Calibri"/>
                </a:rPr>
              </a:b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WIRD UMGESETZT VON</a:t>
              </a:r>
              <a:endParaRPr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E2EC4A55-1121-B4E6-BB9E-A6DC7CDCC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" b="482"/>
          <a:stretch/>
        </p:blipFill>
        <p:spPr bwMode="auto">
          <a:xfrm>
            <a:off x="2839255" y="6466096"/>
            <a:ext cx="864240" cy="330098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178286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chemeClr val="accent1"/>
        </a:buClr>
        <a:buFont typeface="Wingdings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SzPct val="125000"/>
        <a:buFont typeface="Arial"/>
        <a:buChar char="­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inplaner6.dfn.de/en/e/2b4978608ec1ae5fa9faa4d09a24b4d3-51438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tzwerk-landeseinrichtungen.de/ki-weiterbildung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er-ki.orca.nrw/" TargetMode="External"/><Relationship Id="rId2" Type="http://schemas.openxmlformats.org/officeDocument/2006/relationships/hyperlink" Target="https://zfw.rub.de/ueber-uns/projekte/ki-nel-23-nrw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3" Type="http://schemas.openxmlformats.org/officeDocument/2006/relationships/image" Target="../media/image47.sv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8079C54-B329-347A-B567-07F7D3EC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AAFD5383-34D5-B18B-AF10-45AC36BE95A9}"/>
              </a:ext>
            </a:extLst>
          </p:cNvPr>
          <p:cNvSpPr txBox="1">
            <a:spLocks/>
          </p:cNvSpPr>
          <p:nvPr/>
        </p:nvSpPr>
        <p:spPr bwMode="auto">
          <a:xfrm>
            <a:off x="600001" y="2703592"/>
            <a:ext cx="10751564" cy="725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733" dirty="0">
                <a:latin typeface="RubFlama" panose="02000000000000000000" pitchFamily="2" charset="0"/>
              </a:rPr>
              <a:t>Abschluss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96AB49-8AD6-A4FA-C090-10C3EEE327D4}"/>
              </a:ext>
            </a:extLst>
          </p:cNvPr>
          <p:cNvSpPr/>
          <p:nvPr/>
        </p:nvSpPr>
        <p:spPr bwMode="auto">
          <a:xfrm>
            <a:off x="2063552" y="3382232"/>
            <a:ext cx="6096000" cy="93537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7FD03697-EADF-8A84-E2E7-37CB65F76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65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44268899-824B-5EFF-2725-931732955CCC}"/>
              </a:ext>
            </a:extLst>
          </p:cNvPr>
          <p:cNvSpPr/>
          <p:nvPr/>
        </p:nvSpPr>
        <p:spPr bwMode="auto">
          <a:xfrm>
            <a:off x="431371" y="802385"/>
            <a:ext cx="11233248" cy="899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all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Abschlussfragen</a:t>
            </a: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642552A-C63F-9D1D-697B-51F488307EB6}"/>
              </a:ext>
            </a:extLst>
          </p:cNvPr>
          <p:cNvSpPr/>
          <p:nvPr/>
        </p:nvSpPr>
        <p:spPr bwMode="auto">
          <a:xfrm>
            <a:off x="279490" y="1492766"/>
            <a:ext cx="3128212" cy="85033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4B964D3-345F-6C22-EED3-17F6522A717A}"/>
              </a:ext>
            </a:extLst>
          </p:cNvPr>
          <p:cNvSpPr/>
          <p:nvPr/>
        </p:nvSpPr>
        <p:spPr bwMode="auto">
          <a:xfrm>
            <a:off x="493988" y="1940834"/>
            <a:ext cx="10666533" cy="297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Haben Sie Interesse an einem erneuten Austausch zu diesem Thema?</a:t>
            </a:r>
            <a:b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</a:b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  <a:hlinkClick r:id="rId2"/>
              </a:rPr>
              <a:t>https://terminplaner6.dfn.de/en/e/2b4978608ec1ae5fa9faa4d09a24b4d3-514381</a:t>
            </a: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 </a:t>
            </a:r>
          </a:p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Falls ja, sollten weitere Personen für diesen Austausch eingeladen werden?</a:t>
            </a: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F54C50D7-737E-935B-A2FD-5276DE645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54516A-7D74-6CA2-2201-D26B8D4E6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Peter Salden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E1AD68-9B72-4E48-278D-060C7B150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FNO 02/38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FAAA23-9892-10DF-707F-057236351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+49 (0)234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32-22770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45F33C-D9B4-F051-C0C6-498883AA68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Peter.salden@rub.de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3F2361-0F7A-DCBC-64F1-F63F0E1F0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None/>
            </a:pPr>
            <a:r>
              <a:rPr lang="de-DE" dirty="0">
                <a:solidFill>
                  <a:srgbClr val="17365C"/>
                </a:solidFill>
              </a:rPr>
              <a:t>VIELEN DANK </a:t>
            </a:r>
          </a:p>
          <a:p>
            <a:pPr>
              <a:buNone/>
            </a:pPr>
            <a:r>
              <a:rPr lang="de-DE" dirty="0">
                <a:solidFill>
                  <a:srgbClr val="17365C"/>
                </a:solidFill>
              </a:rPr>
              <a:t>FÜR IHRE </a:t>
            </a:r>
            <a:r>
              <a:rPr lang="de-DE" dirty="0" err="1">
                <a:solidFill>
                  <a:srgbClr val="17365C"/>
                </a:solidFill>
              </a:rPr>
              <a:t>aUFMERKSAMKEIT</a:t>
            </a:r>
            <a:endParaRPr lang="de-DE" dirty="0">
              <a:solidFill>
                <a:srgbClr val="17365C"/>
              </a:solidFill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FC29A7B-C279-F903-71AD-A3ECD6E35F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Stephanie Merten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63DB40B-3EE9-A582-A765-2EE2EB83AA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FNO 02/84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AB3232-B08A-7A1D-180F-A7103017C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+49 (0)234 32-29739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33D6313-1554-5ED8-FD78-95DF1F3C3D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Stephanie.merten@rub.de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03A6D93-A7C7-C8A7-CC3B-CF2226404C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Jonas Leschke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DAD227B-76C0-2AE2-2192-F93CF04EA1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FNO 02/79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9CCEAD-CCAF-1FB4-66B4-489AFB814E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+49 (0)234 32-26416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60623C2-7F2E-0AA4-7EFC-38ED50699A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Jonas.leschke@rub.de</a:t>
            </a:r>
          </a:p>
        </p:txBody>
      </p:sp>
    </p:spTree>
    <p:extLst>
      <p:ext uri="{BB962C8B-B14F-4D97-AF65-F5344CB8AC3E}">
        <p14:creationId xmlns:p14="http://schemas.microsoft.com/office/powerpoint/2010/main" val="216527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54516A-7D74-6CA2-2201-D26B8D4E6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Peter Salden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E1AD68-9B72-4E48-278D-060C7B150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FNO 02/38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FAAA23-9892-10DF-707F-057236351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+49 (0)234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32-22770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45F33C-D9B4-F051-C0C6-498883AA68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Peter.salden@rub.de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23F2361-0F7A-DCBC-64F1-F63F0E1F0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None/>
            </a:pPr>
            <a:r>
              <a:rPr lang="de-DE" dirty="0"/>
              <a:t>VIELEN DANK </a:t>
            </a:r>
          </a:p>
          <a:p>
            <a:pPr>
              <a:buNone/>
            </a:pPr>
            <a:r>
              <a:rPr lang="de-DE" dirty="0"/>
              <a:t>FÜR IHRE AUFMERKSAMKEIT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FC29A7B-C279-F903-71AD-A3ECD6E35F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Stephanie Merten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63DB40B-3EE9-A582-A765-2EE2EB83AA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FNO 02/84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AB3232-B08A-7A1D-180F-A7103017C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+49 (0)234 32-29739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33D6313-1554-5ED8-FD78-95DF1F3C3D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Stephanie.merten@rub.de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03A6D93-A7C7-C8A7-CC3B-CF2226404C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Jonas Leschke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DAD227B-76C0-2AE2-2192-F93CF04EA1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FNO 02/79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9CCEAD-CCAF-1FB4-66B4-489AFB814E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+49 (0)234 32-26416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60623C2-7F2E-0AA4-7EFC-38ED50699A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Jonas.leschke@rub.de</a:t>
            </a:r>
          </a:p>
        </p:txBody>
      </p:sp>
    </p:spTree>
    <p:extLst>
      <p:ext uri="{BB962C8B-B14F-4D97-AF65-F5344CB8AC3E}">
        <p14:creationId xmlns:p14="http://schemas.microsoft.com/office/powerpoint/2010/main" val="270519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platzhalter 4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r="7673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9376" y="4655911"/>
            <a:ext cx="11208531" cy="19731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400" dirty="0">
                <a:latin typeface="RubFlama" panose="02000000000000000000" pitchFamily="2" charset="0"/>
              </a:rPr>
              <a:t>Vernetzungstreffen „Infrastruktur für generative KI“</a:t>
            </a:r>
            <a:br>
              <a:rPr lang="de-DE" sz="1600" b="0" dirty="0">
                <a:latin typeface="RubFlama" panose="02000000000000000000" pitchFamily="2" charset="0"/>
              </a:rPr>
            </a:br>
            <a:br>
              <a:rPr lang="de-DE" sz="1300" dirty="0">
                <a:latin typeface="RubFlama" panose="02000000000000000000" pitchFamily="2" charset="0"/>
              </a:rPr>
            </a:br>
            <a:r>
              <a:rPr lang="de-DE" sz="1800" b="0" dirty="0">
                <a:latin typeface="RubFlama" panose="02000000000000000000" pitchFamily="2" charset="0"/>
              </a:rPr>
              <a:t>Jonas Leschke, Stephanie Merten &amp; Dr. Peter Salden</a:t>
            </a:r>
            <a:br>
              <a:rPr lang="de-DE" sz="1800" b="0" dirty="0">
                <a:latin typeface="RubFlama" panose="02000000000000000000" pitchFamily="2" charset="0"/>
              </a:rPr>
            </a:br>
            <a:r>
              <a:rPr lang="de-DE" sz="1800" b="0" dirty="0">
                <a:latin typeface="RubFlama" panose="02000000000000000000" pitchFamily="2" charset="0"/>
              </a:rPr>
              <a:t>12.12.2023</a:t>
            </a:r>
            <a:endParaRPr lang="de-DE" sz="1300" b="0" dirty="0">
              <a:latin typeface="RubFlama" panose="02000000000000000000" pitchFamily="2" charset="0"/>
            </a:endParaRPr>
          </a:p>
        </p:txBody>
      </p:sp>
      <p:pic>
        <p:nvPicPr>
          <p:cNvPr id="27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94" y="-8150"/>
            <a:ext cx="2027690" cy="19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Bildplatzhalter 4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54"/>
          <a:stretch>
            <a:fillRect/>
          </a:stretch>
        </p:blipFill>
        <p:spPr/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03F821F-B882-3D32-C101-99F2A2462B3E}"/>
              </a:ext>
            </a:extLst>
          </p:cNvPr>
          <p:cNvGrpSpPr/>
          <p:nvPr/>
        </p:nvGrpSpPr>
        <p:grpSpPr bwMode="auto">
          <a:xfrm>
            <a:off x="8656046" y="6085399"/>
            <a:ext cx="2026724" cy="525185"/>
            <a:chOff x="3234819" y="4178754"/>
            <a:chExt cx="2026724" cy="52518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9AACCFC9-7C5E-EF8D-03E6-FC4A18187285}"/>
                </a:ext>
              </a:extLst>
            </p:cNvPr>
            <p:cNvSpPr/>
            <p:nvPr/>
          </p:nvSpPr>
          <p:spPr bwMode="auto">
            <a:xfrm>
              <a:off x="3234819" y="4178754"/>
              <a:ext cx="1604926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EIN GEMEINSAMES PROJEKT VON:</a:t>
              </a:r>
              <a:endParaRPr dirty="0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6BF5385-91C5-9741-02D6-B23924C1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294750" y="4431699"/>
              <a:ext cx="1966793" cy="272240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E378282-7A9F-ECB0-AF71-DA475ED5CB63}"/>
              </a:ext>
            </a:extLst>
          </p:cNvPr>
          <p:cNvGrpSpPr/>
          <p:nvPr/>
        </p:nvGrpSpPr>
        <p:grpSpPr bwMode="auto">
          <a:xfrm>
            <a:off x="10851768" y="6085399"/>
            <a:ext cx="1242719" cy="577961"/>
            <a:chOff x="7118096" y="4178754"/>
            <a:chExt cx="1242719" cy="577961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55409D6-7AD0-560E-F968-57D8A1AA0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808" t="18250" r="7090" b="19180"/>
            <a:stretch/>
          </p:blipFill>
          <p:spPr bwMode="auto">
            <a:xfrm>
              <a:off x="7175457" y="4378924"/>
              <a:ext cx="1185358" cy="377791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85D151A-2E86-F03B-C403-42C2A471B87B}"/>
                </a:ext>
              </a:extLst>
            </p:cNvPr>
            <p:cNvSpPr/>
            <p:nvPr/>
          </p:nvSpPr>
          <p:spPr bwMode="auto">
            <a:xfrm>
              <a:off x="7118096" y="4178754"/>
              <a:ext cx="909223" cy="21544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>
                  <a:latin typeface="Source Sans Pro ExtraLight"/>
                  <a:ea typeface="Source Sans Pro ExtraLight"/>
                  <a:cs typeface="Calibri"/>
                </a:rPr>
                <a:t>GEFÖRDERT VON:</a:t>
              </a:r>
              <a:endParaRPr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76F79DD-F1BE-3187-38B0-8C64BEDA2FBE}"/>
              </a:ext>
            </a:extLst>
          </p:cNvPr>
          <p:cNvGrpSpPr/>
          <p:nvPr/>
        </p:nvGrpSpPr>
        <p:grpSpPr bwMode="auto">
          <a:xfrm>
            <a:off x="5098533" y="6086387"/>
            <a:ext cx="1183337" cy="618292"/>
            <a:chOff x="490120" y="4072376"/>
            <a:chExt cx="1183337" cy="618292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6EFE1CC-551A-D2DB-60FA-0D874C348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99" b="17153"/>
            <a:stretch/>
          </p:blipFill>
          <p:spPr bwMode="auto">
            <a:xfrm>
              <a:off x="619890" y="4330627"/>
              <a:ext cx="929945" cy="360041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07DC7F0-9B01-5934-378F-FA2F60B4287F}"/>
                </a:ext>
              </a:extLst>
            </p:cNvPr>
            <p:cNvSpPr/>
            <p:nvPr/>
          </p:nvSpPr>
          <p:spPr bwMode="auto">
            <a:xfrm>
              <a:off x="490120" y="4072376"/>
              <a:ext cx="1183337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KI-NEL-23-NRW</a:t>
              </a:r>
              <a:br>
                <a:rPr lang="de-DE" sz="800" dirty="0">
                  <a:latin typeface="Source Sans Pro ExtraLight"/>
                  <a:ea typeface="Source Sans Pro ExtraLight"/>
                  <a:cs typeface="Calibri"/>
                </a:rPr>
              </a:b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WIRD ORGANISIERT VON</a:t>
              </a:r>
              <a:endParaRPr dirty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A10CF16-2CCE-C274-F27A-77277E02B27B}"/>
              </a:ext>
            </a:extLst>
          </p:cNvPr>
          <p:cNvGrpSpPr/>
          <p:nvPr/>
        </p:nvGrpSpPr>
        <p:grpSpPr bwMode="auto">
          <a:xfrm>
            <a:off x="6395050" y="6085399"/>
            <a:ext cx="1140056" cy="615677"/>
            <a:chOff x="490120" y="4072376"/>
            <a:chExt cx="1140056" cy="61567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BFB99F5-FAF2-7282-DC2B-F7FABB1CD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" r="-63"/>
            <a:stretch/>
          </p:blipFill>
          <p:spPr bwMode="auto">
            <a:xfrm>
              <a:off x="506710" y="4367289"/>
              <a:ext cx="1052511" cy="320764"/>
            </a:xfrm>
            <a:prstGeom prst="rect">
              <a:avLst/>
            </a:prstGeom>
            <a:solidFill>
              <a:srgbClr val="E6E6E6"/>
            </a:solidFill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CDA2390-D979-4D5C-1D2E-D67B2CAABD81}"/>
                </a:ext>
              </a:extLst>
            </p:cNvPr>
            <p:cNvSpPr/>
            <p:nvPr/>
          </p:nvSpPr>
          <p:spPr bwMode="auto">
            <a:xfrm>
              <a:off x="490120" y="4072376"/>
              <a:ext cx="114005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KI-NEL-23-NRW</a:t>
              </a:r>
              <a:br>
                <a:rPr lang="de-DE" sz="800" dirty="0">
                  <a:latin typeface="Source Sans Pro ExtraLight"/>
                  <a:ea typeface="Source Sans Pro ExtraLight"/>
                  <a:cs typeface="Calibri"/>
                </a:rPr>
              </a:br>
              <a:r>
                <a:rPr lang="de-DE" sz="800" dirty="0">
                  <a:latin typeface="Source Sans Pro ExtraLight"/>
                  <a:ea typeface="Source Sans Pro ExtraLight"/>
                  <a:cs typeface="Calibri"/>
                </a:rPr>
                <a:t>WIRD UMGESETZT VON</a:t>
              </a:r>
              <a:endParaRPr dirty="0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4DAB740B-E1CC-3A65-41F3-505F21D7BE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" b="482"/>
          <a:stretch/>
        </p:blipFill>
        <p:spPr bwMode="auto">
          <a:xfrm>
            <a:off x="7500491" y="6338345"/>
            <a:ext cx="1052511" cy="402008"/>
          </a:xfrm>
          <a:prstGeom prst="rect">
            <a:avLst/>
          </a:prstGeom>
          <a:solidFill>
            <a:srgbClr val="E6E6E6"/>
          </a:solidFill>
        </p:spPr>
      </p:pic>
    </p:spTree>
    <p:extLst>
      <p:ext uri="{BB962C8B-B14F-4D97-AF65-F5344CB8AC3E}">
        <p14:creationId xmlns:p14="http://schemas.microsoft.com/office/powerpoint/2010/main" val="51086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A6BDF8-BBC9-BFDA-7BA5-AF127903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2</a:t>
            </a:fld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4268899-824B-5EFF-2725-931732955CCC}"/>
              </a:ext>
            </a:extLst>
          </p:cNvPr>
          <p:cNvSpPr/>
          <p:nvPr/>
        </p:nvSpPr>
        <p:spPr bwMode="auto">
          <a:xfrm>
            <a:off x="431371" y="802385"/>
            <a:ext cx="11233248" cy="899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all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KI-NEL-23</a:t>
            </a: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642552A-C63F-9D1D-697B-51F488307EB6}"/>
              </a:ext>
            </a:extLst>
          </p:cNvPr>
          <p:cNvSpPr/>
          <p:nvPr/>
        </p:nvSpPr>
        <p:spPr bwMode="auto">
          <a:xfrm>
            <a:off x="279490" y="1492766"/>
            <a:ext cx="3128212" cy="85033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36AB4-E75B-BE6B-347F-A257888D53DB}"/>
              </a:ext>
            </a:extLst>
          </p:cNvPr>
          <p:cNvSpPr/>
          <p:nvPr/>
        </p:nvSpPr>
        <p:spPr bwMode="auto">
          <a:xfrm>
            <a:off x="470027" y="1892829"/>
            <a:ext cx="11098581" cy="43389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Projekt des Netzwerks Landeseinrichtungen für digitale Hochschullehre (</a:t>
            </a:r>
            <a:r>
              <a:rPr kumimoji="0" lang="de-DE" sz="2133" i="0" u="none" strike="noStrike" kern="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NeL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)</a:t>
            </a:r>
          </a:p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Gefördert von Stiftung Innovation in der Hochschullehre (StIL)</a:t>
            </a:r>
          </a:p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  <a:hlinkClick r:id="rId2"/>
              </a:rPr>
              <a:t>https://netzwerk-landeseinrichtungen.de/ki-weiterbildung/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 </a:t>
            </a:r>
          </a:p>
          <a:p>
            <a:pPr marR="0" lvl="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70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44268899-824B-5EFF-2725-931732955CCC}"/>
              </a:ext>
            </a:extLst>
          </p:cNvPr>
          <p:cNvSpPr/>
          <p:nvPr/>
        </p:nvSpPr>
        <p:spPr bwMode="auto">
          <a:xfrm>
            <a:off x="431371" y="802385"/>
            <a:ext cx="11233248" cy="899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all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KI-NEL-23-NRW</a:t>
            </a: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642552A-C63F-9D1D-697B-51F488307EB6}"/>
              </a:ext>
            </a:extLst>
          </p:cNvPr>
          <p:cNvSpPr/>
          <p:nvPr/>
        </p:nvSpPr>
        <p:spPr bwMode="auto">
          <a:xfrm>
            <a:off x="279490" y="1492766"/>
            <a:ext cx="3128212" cy="85033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36AB4-E75B-BE6B-347F-A257888D53DB}"/>
              </a:ext>
            </a:extLst>
          </p:cNvPr>
          <p:cNvSpPr/>
          <p:nvPr/>
        </p:nvSpPr>
        <p:spPr bwMode="auto">
          <a:xfrm>
            <a:off x="470027" y="2204864"/>
            <a:ext cx="11098581" cy="41514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Organisiert von der Digitalen Hochschule Nordrhein-Westfalen (</a:t>
            </a:r>
            <a:r>
              <a:rPr kumimoji="0" lang="de-DE" sz="2133" i="0" u="none" strike="noStrike" kern="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dh.nrw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)</a:t>
            </a:r>
          </a:p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Umgesetzt vom Zentrum für Wissenschaftsdidaktik und </a:t>
            </a:r>
            <a:r>
              <a:rPr kumimoji="0" lang="de-DE" sz="2133" i="0" u="none" strike="noStrike" kern="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ORCA.nrw</a:t>
            </a: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de-DE" sz="300" dirty="0">
              <a:solidFill>
                <a:srgbClr val="003560"/>
              </a:solidFill>
              <a:latin typeface="RubFlama" panose="02000000000000000000" pitchFamily="2" charset="0"/>
              <a:cs typeface="Arial"/>
            </a:endParaRPr>
          </a:p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  <a:p>
            <a:pPr marL="342900" indent="-342900" defTabSz="914377">
              <a:lnSpc>
                <a:spcPct val="125000"/>
              </a:lnSpc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  <a:hlinkClick r:id="rId2"/>
              </a:rPr>
              <a:t>https://zfw.rub.de/ueber-uns/projekte/ki-nel-23-nrw/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 bzw. 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  <a:hlinkClick r:id="rId3"/>
              </a:rPr>
              <a:t>https://oer-ki.orca.nrw/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 </a:t>
            </a:r>
          </a:p>
          <a:p>
            <a:pPr marR="0" lvl="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661F5C-9F42-5E2C-BF6A-2A6C9E334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32899" r="14564" b="13252"/>
          <a:stretch/>
        </p:blipFill>
        <p:spPr>
          <a:xfrm>
            <a:off x="1005151" y="2871837"/>
            <a:ext cx="7632848" cy="2817537"/>
          </a:xfrm>
          <a:prstGeom prst="rect">
            <a:avLst/>
          </a:prstGeom>
        </p:spPr>
      </p:pic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2D4D83BF-68A8-7FB2-058C-E7D0859AD77D}"/>
              </a:ext>
            </a:extLst>
          </p:cNvPr>
          <p:cNvSpPr txBox="1">
            <a:spLocks/>
          </p:cNvSpPr>
          <p:nvPr/>
        </p:nvSpPr>
        <p:spPr bwMode="auto">
          <a:xfrm>
            <a:off x="5827255" y="6381328"/>
            <a:ext cx="53749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83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44268899-824B-5EFF-2725-931732955CCC}"/>
              </a:ext>
            </a:extLst>
          </p:cNvPr>
          <p:cNvSpPr/>
          <p:nvPr/>
        </p:nvSpPr>
        <p:spPr bwMode="auto">
          <a:xfrm>
            <a:off x="431371" y="802385"/>
            <a:ext cx="11233248" cy="899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all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Agenda</a:t>
            </a: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642552A-C63F-9D1D-697B-51F488307EB6}"/>
              </a:ext>
            </a:extLst>
          </p:cNvPr>
          <p:cNvSpPr/>
          <p:nvPr/>
        </p:nvSpPr>
        <p:spPr bwMode="auto">
          <a:xfrm>
            <a:off x="279490" y="1492766"/>
            <a:ext cx="3128212" cy="85033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4B964D3-345F-6C22-EED3-17F6522A717A}"/>
              </a:ext>
            </a:extLst>
          </p:cNvPr>
          <p:cNvSpPr/>
          <p:nvPr/>
        </p:nvSpPr>
        <p:spPr bwMode="auto">
          <a:xfrm>
            <a:off x="470027" y="1892829"/>
            <a:ext cx="10018461" cy="297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Einführung</a:t>
            </a:r>
          </a:p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Sollen</a:t>
            </a: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 Hochschulen KI-Tools bereitstellen? (Diskussion)</a:t>
            </a: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133" i="0" u="none" strike="noStrike" kern="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ChatGPT</a:t>
            </a:r>
            <a:r>
              <a:rPr kumimoji="0" lang="de-DE" sz="2133" i="0" u="none" strike="noStrike" kern="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 via API (Input: Dr.-Ing. Schlösser, FH Dortmund)</a:t>
            </a:r>
          </a:p>
          <a:p>
            <a:pPr marL="380990" marR="0" lvl="0" indent="-380990" defTabSz="914377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2400"/>
              </a:spcAft>
              <a:buClr>
                <a:srgbClr val="8DAE1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sz="2133" dirty="0">
                <a:solidFill>
                  <a:srgbClr val="003560"/>
                </a:solidFill>
                <a:latin typeface="RubFlama" panose="02000000000000000000" pitchFamily="2" charset="0"/>
                <a:cs typeface="Arial"/>
              </a:rPr>
              <a:t>Open Source-Sprachmodelle (Input: Tim Trappen, Ruhr-Universität Bochum)</a:t>
            </a:r>
            <a:endParaRPr kumimoji="0" lang="de-DE" sz="2133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23B3306C-5B69-99AC-6265-17C2C3F9E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68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AAFD5383-34D5-B18B-AF10-45AC36BE95A9}"/>
              </a:ext>
            </a:extLst>
          </p:cNvPr>
          <p:cNvSpPr txBox="1">
            <a:spLocks/>
          </p:cNvSpPr>
          <p:nvPr/>
        </p:nvSpPr>
        <p:spPr bwMode="auto">
          <a:xfrm>
            <a:off x="600001" y="2703592"/>
            <a:ext cx="10751564" cy="725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733" dirty="0">
                <a:latin typeface="RubFlama" panose="02000000000000000000" pitchFamily="2" charset="0"/>
              </a:rPr>
              <a:t>Einführung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96AB49-8AD6-A4FA-C090-10C3EEE327D4}"/>
              </a:ext>
            </a:extLst>
          </p:cNvPr>
          <p:cNvSpPr/>
          <p:nvPr/>
        </p:nvSpPr>
        <p:spPr bwMode="auto">
          <a:xfrm>
            <a:off x="2063552" y="3382232"/>
            <a:ext cx="6096000" cy="93537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510526DF-2DAD-1DD0-FD38-A0E2E4072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5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7DAC8E4-57A3-0FFC-E4AB-7EC828FD41E6}"/>
              </a:ext>
            </a:extLst>
          </p:cNvPr>
          <p:cNvSpPr/>
          <p:nvPr/>
        </p:nvSpPr>
        <p:spPr bwMode="auto">
          <a:xfrm>
            <a:off x="431371" y="802385"/>
            <a:ext cx="6912768" cy="8999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all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RubFlama" panose="02000000000000000000" pitchFamily="2" charset="0"/>
                <a:cs typeface="Arial"/>
              </a:rPr>
              <a:t>Technische Optionen</a:t>
            </a: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06CF2FB-CD88-0466-F55B-E298B018569B}"/>
              </a:ext>
            </a:extLst>
          </p:cNvPr>
          <p:cNvSpPr/>
          <p:nvPr/>
        </p:nvSpPr>
        <p:spPr bwMode="auto">
          <a:xfrm>
            <a:off x="279490" y="1492766"/>
            <a:ext cx="3128212" cy="85033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A96C1EE3-95AA-F8AC-95F7-3034173D82CD}"/>
              </a:ext>
            </a:extLst>
          </p:cNvPr>
          <p:cNvGrpSpPr/>
          <p:nvPr/>
        </p:nvGrpSpPr>
        <p:grpSpPr>
          <a:xfrm>
            <a:off x="887131" y="1856385"/>
            <a:ext cx="8875578" cy="978671"/>
            <a:chOff x="887131" y="1856385"/>
            <a:chExt cx="8875578" cy="978671"/>
          </a:xfrm>
        </p:grpSpPr>
        <p:pic>
          <p:nvPicPr>
            <p:cNvPr id="4" name="Grafik 3" descr="Benutzer mit einfarbiger Füllung">
              <a:extLst>
                <a:ext uri="{FF2B5EF4-FFF2-40B4-BE49-F238E27FC236}">
                  <a16:creationId xmlns:a16="http://schemas.microsoft.com/office/drawing/2014/main" id="{61FE173D-D93F-6515-9603-98D22024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5745" y="1947647"/>
              <a:ext cx="751888" cy="751888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E79B84B-7412-468A-7AB1-51F3319E66DA}"/>
                </a:ext>
              </a:extLst>
            </p:cNvPr>
            <p:cNvSpPr txBox="1"/>
            <p:nvPr/>
          </p:nvSpPr>
          <p:spPr>
            <a:xfrm>
              <a:off x="4488739" y="1856385"/>
              <a:ext cx="3759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RubFlama" panose="02000000000000000000" pitchFamily="2" charset="0"/>
                </a:rPr>
                <a:t>User muss eigene Daten angeben, Eingabedaten werden u.U. weiterverwendet, ggf. entstehen Kosten</a:t>
              </a:r>
            </a:p>
          </p:txBody>
        </p: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2F12425C-2994-147E-8C4D-2222F3AA00C3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2420888"/>
              <a:ext cx="475252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8462848-D715-7759-848F-07E881534F93}"/>
                </a:ext>
              </a:extLst>
            </p:cNvPr>
            <p:cNvSpPr txBox="1"/>
            <p:nvPr/>
          </p:nvSpPr>
          <p:spPr>
            <a:xfrm>
              <a:off x="887131" y="2169702"/>
              <a:ext cx="1614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latin typeface="RubFlama" panose="02000000000000000000" pitchFamily="2" charset="0"/>
                </a:rPr>
                <a:t>Direkter Zugriff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F9889EB-72EB-8E99-3BCF-F501BD431CB5}"/>
                </a:ext>
              </a:extLst>
            </p:cNvPr>
            <p:cNvSpPr txBox="1"/>
            <p:nvPr/>
          </p:nvSpPr>
          <p:spPr>
            <a:xfrm>
              <a:off x="3258711" y="2588835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User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E9BFE71-437E-0B29-C415-AAC30005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533" y="2066816"/>
              <a:ext cx="513550" cy="51355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DD52330-27C9-66E9-6DEF-B3F016499F1B}"/>
                </a:ext>
              </a:extLst>
            </p:cNvPr>
            <p:cNvSpPr txBox="1"/>
            <p:nvPr/>
          </p:nvSpPr>
          <p:spPr>
            <a:xfrm>
              <a:off x="9077906" y="2588835"/>
              <a:ext cx="6848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>
                  <a:latin typeface="RubFlama" panose="02000000000000000000" pitchFamily="2" charset="0"/>
                </a:rPr>
                <a:t>ChatGPT</a:t>
              </a:r>
              <a:endParaRPr lang="de-DE" sz="1000" dirty="0">
                <a:latin typeface="RubFlama" panose="02000000000000000000" pitchFamily="2" charset="0"/>
              </a:endParaRP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B4D5022-6BE3-2681-6686-AF40E4C5CD4B}"/>
              </a:ext>
            </a:extLst>
          </p:cNvPr>
          <p:cNvGrpSpPr/>
          <p:nvPr/>
        </p:nvGrpSpPr>
        <p:grpSpPr>
          <a:xfrm>
            <a:off x="887131" y="3252812"/>
            <a:ext cx="8875578" cy="1328316"/>
            <a:chOff x="887131" y="3126110"/>
            <a:chExt cx="8875578" cy="1328316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BA0E638B-B690-43D0-3D0F-DFF4FFC2839E}"/>
                </a:ext>
              </a:extLst>
            </p:cNvPr>
            <p:cNvSpPr txBox="1"/>
            <p:nvPr/>
          </p:nvSpPr>
          <p:spPr>
            <a:xfrm>
              <a:off x="7028336" y="3126110"/>
              <a:ext cx="18797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RubFlama" panose="02000000000000000000" pitchFamily="2" charset="0"/>
                </a:rPr>
                <a:t>Schnittstelle übermittelt keine Userdaten</a:t>
              </a:r>
            </a:p>
            <a:p>
              <a:pPr algn="ctr"/>
              <a:endParaRPr lang="de-DE" sz="1200" dirty="0">
                <a:latin typeface="RubFlama" panose="02000000000000000000" pitchFamily="2" charset="0"/>
              </a:endParaRPr>
            </a:p>
            <a:p>
              <a:pPr algn="ctr"/>
              <a:r>
                <a:rPr lang="de-DE" sz="1200" dirty="0">
                  <a:latin typeface="RubFlama" panose="02000000000000000000" pitchFamily="2" charset="0"/>
                </a:rPr>
                <a:t>Eingabedaten werden in geringerem Umfang weiterverwendet</a:t>
              </a:r>
            </a:p>
          </p:txBody>
        </p:sp>
        <p:pic>
          <p:nvPicPr>
            <p:cNvPr id="17" name="Grafik 16" descr="Benutzer mit einfarbiger Füllung">
              <a:extLst>
                <a:ext uri="{FF2B5EF4-FFF2-40B4-BE49-F238E27FC236}">
                  <a16:creationId xmlns:a16="http://schemas.microsoft.com/office/drawing/2014/main" id="{2B9FF251-52ED-CD18-BE93-78342F04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5745" y="3166907"/>
              <a:ext cx="751888" cy="751888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DAC3C4B-57CC-E599-3DF6-56D1C5950133}"/>
                </a:ext>
              </a:extLst>
            </p:cNvPr>
            <p:cNvSpPr txBox="1"/>
            <p:nvPr/>
          </p:nvSpPr>
          <p:spPr>
            <a:xfrm>
              <a:off x="4003099" y="3236019"/>
              <a:ext cx="1879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RubFlama" panose="02000000000000000000" pitchFamily="2" charset="0"/>
                </a:rPr>
                <a:t>User gibt Daten an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9425D303-1621-7E5C-B248-BFF704AF9809}"/>
                </a:ext>
              </a:extLst>
            </p:cNvPr>
            <p:cNvCxnSpPr>
              <a:cxnSpLocks/>
            </p:cNvCxnSpPr>
            <p:nvPr/>
          </p:nvCxnSpPr>
          <p:spPr>
            <a:xfrm>
              <a:off x="7104112" y="3640148"/>
              <a:ext cx="172819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60E0159-1195-3FF9-82A5-E46C83723AC7}"/>
                </a:ext>
              </a:extLst>
            </p:cNvPr>
            <p:cNvSpPr txBox="1"/>
            <p:nvPr/>
          </p:nvSpPr>
          <p:spPr>
            <a:xfrm>
              <a:off x="887131" y="3388962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latin typeface="RubFlama" panose="02000000000000000000" pitchFamily="2" charset="0"/>
                </a:rPr>
                <a:t>Zugriff via API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018439D-B578-411D-633E-FCDCDFC4F98B}"/>
                </a:ext>
              </a:extLst>
            </p:cNvPr>
            <p:cNvSpPr txBox="1"/>
            <p:nvPr/>
          </p:nvSpPr>
          <p:spPr>
            <a:xfrm>
              <a:off x="3258711" y="3808095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User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9A8D016-45D5-954D-191C-C0027E21B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533" y="3286076"/>
              <a:ext cx="513550" cy="513550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49ECE45-2D76-64DB-8236-11C47D446EA4}"/>
                </a:ext>
              </a:extLst>
            </p:cNvPr>
            <p:cNvSpPr txBox="1"/>
            <p:nvPr/>
          </p:nvSpPr>
          <p:spPr>
            <a:xfrm>
              <a:off x="9077906" y="3808095"/>
              <a:ext cx="6848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>
                  <a:latin typeface="RubFlama" panose="02000000000000000000" pitchFamily="2" charset="0"/>
                </a:rPr>
                <a:t>ChatGPT</a:t>
              </a:r>
              <a:endParaRPr lang="de-DE" sz="1000" dirty="0">
                <a:latin typeface="RubFlama" panose="02000000000000000000" pitchFamily="2" charset="0"/>
              </a:endParaRPr>
            </a:p>
          </p:txBody>
        </p:sp>
        <p:pic>
          <p:nvPicPr>
            <p:cNvPr id="25" name="Grafik 24" descr="Prozessor mit einfarbiger Füllung">
              <a:extLst>
                <a:ext uri="{FF2B5EF4-FFF2-40B4-BE49-F238E27FC236}">
                  <a16:creationId xmlns:a16="http://schemas.microsoft.com/office/drawing/2014/main" id="{553D4C63-C103-3047-7709-EC23BEF1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0569" y="3182948"/>
              <a:ext cx="914400" cy="914400"/>
            </a:xfrm>
            <a:prstGeom prst="rect">
              <a:avLst/>
            </a:prstGeom>
          </p:spPr>
        </p:pic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7AE1A99B-FCAE-F317-1847-5D4FDE533958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3640148"/>
              <a:ext cx="172819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E9BB9B7-EEE4-2BDA-1BA5-8566EC871551}"/>
                </a:ext>
              </a:extLst>
            </p:cNvPr>
            <p:cNvSpPr txBox="1"/>
            <p:nvPr/>
          </p:nvSpPr>
          <p:spPr>
            <a:xfrm>
              <a:off x="5966675" y="4054316"/>
              <a:ext cx="1002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Web-Interface </a:t>
              </a:r>
            </a:p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mit API</a:t>
              </a:r>
            </a:p>
          </p:txBody>
        </p:sp>
      </p:grpSp>
      <p:pic>
        <p:nvPicPr>
          <p:cNvPr id="32" name="Grafik 31" descr="Bewertung 3 Sterne mit einfarbiger Füllung">
            <a:extLst>
              <a:ext uri="{FF2B5EF4-FFF2-40B4-BE49-F238E27FC236}">
                <a16:creationId xmlns:a16="http://schemas.microsoft.com/office/drawing/2014/main" id="{68C3DD85-4338-9233-3CC5-872707939A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0469" y="4822936"/>
            <a:ext cx="914400" cy="914400"/>
          </a:xfrm>
          <a:prstGeom prst="rect">
            <a:avLst/>
          </a:prstGeom>
        </p:spPr>
      </p:pic>
      <p:pic>
        <p:nvPicPr>
          <p:cNvPr id="36" name="Grafik 35" descr="Stern für Bewertung mit einfarbiger Füllung">
            <a:extLst>
              <a:ext uri="{FF2B5EF4-FFF2-40B4-BE49-F238E27FC236}">
                <a16:creationId xmlns:a16="http://schemas.microsoft.com/office/drawing/2014/main" id="{69CC499F-5E17-0BAC-4427-3A6F2DDE4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83548" y="3284233"/>
            <a:ext cx="914400" cy="9144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42A614B-7903-09D3-4805-2C32B40E7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390469" y="1892587"/>
            <a:ext cx="914400" cy="91440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2DD29BD-1C5D-8455-39AB-1E265806C61E}"/>
              </a:ext>
            </a:extLst>
          </p:cNvPr>
          <p:cNvGrpSpPr/>
          <p:nvPr/>
        </p:nvGrpSpPr>
        <p:grpSpPr>
          <a:xfrm>
            <a:off x="887131" y="4790441"/>
            <a:ext cx="8875578" cy="1319420"/>
            <a:chOff x="887131" y="4472912"/>
            <a:chExt cx="8875578" cy="1319420"/>
          </a:xfrm>
        </p:grpSpPr>
        <p:pic>
          <p:nvPicPr>
            <p:cNvPr id="39" name="Grafik 38" descr="Benutzer mit einfarbiger Füllung">
              <a:extLst>
                <a:ext uri="{FF2B5EF4-FFF2-40B4-BE49-F238E27FC236}">
                  <a16:creationId xmlns:a16="http://schemas.microsoft.com/office/drawing/2014/main" id="{DAD48DCB-04AA-25BB-F966-844BE506D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5745" y="4504813"/>
              <a:ext cx="751888" cy="751888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A3339B20-36A3-8C97-F083-37E98E0F2985}"/>
                </a:ext>
              </a:extLst>
            </p:cNvPr>
            <p:cNvSpPr txBox="1"/>
            <p:nvPr/>
          </p:nvSpPr>
          <p:spPr>
            <a:xfrm>
              <a:off x="4017372" y="4472912"/>
              <a:ext cx="1879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latin typeface="RubFlama" panose="02000000000000000000" pitchFamily="2" charset="0"/>
                </a:rPr>
                <a:t>User interagiert </a:t>
              </a:r>
            </a:p>
            <a:p>
              <a:pPr algn="ctr"/>
              <a:r>
                <a:rPr lang="de-DE" sz="1200" dirty="0">
                  <a:latin typeface="RubFlama" panose="02000000000000000000" pitchFamily="2" charset="0"/>
                </a:rPr>
                <a:t>mit eigenem Server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C28D82F6-1154-E2EE-D1C7-C75E594AF15F}"/>
                </a:ext>
              </a:extLst>
            </p:cNvPr>
            <p:cNvSpPr txBox="1"/>
            <p:nvPr/>
          </p:nvSpPr>
          <p:spPr>
            <a:xfrm>
              <a:off x="887131" y="4726868"/>
              <a:ext cx="13773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latin typeface="RubFlama" panose="02000000000000000000" pitchFamily="2" charset="0"/>
                </a:rPr>
                <a:t>Open Source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55E2194-1E25-7D8F-8CF4-777A7A8367AA}"/>
                </a:ext>
              </a:extLst>
            </p:cNvPr>
            <p:cNvSpPr txBox="1"/>
            <p:nvPr/>
          </p:nvSpPr>
          <p:spPr>
            <a:xfrm>
              <a:off x="3258711" y="5146001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User</a:t>
              </a:r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F328329B-878D-56A2-A6B3-2A89F547B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533" y="4623982"/>
              <a:ext cx="513550" cy="513550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7CF8405E-FDA4-7467-EB73-DDA9A08B550F}"/>
                </a:ext>
              </a:extLst>
            </p:cNvPr>
            <p:cNvSpPr txBox="1"/>
            <p:nvPr/>
          </p:nvSpPr>
          <p:spPr>
            <a:xfrm>
              <a:off x="9077906" y="5146001"/>
              <a:ext cx="6848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>
                  <a:latin typeface="RubFlama" panose="02000000000000000000" pitchFamily="2" charset="0"/>
                </a:rPr>
                <a:t>ChatGPT</a:t>
              </a:r>
              <a:endParaRPr lang="de-DE" sz="1000" dirty="0">
                <a:latin typeface="RubFlama" panose="02000000000000000000" pitchFamily="2" charset="0"/>
              </a:endParaRPr>
            </a:p>
          </p:txBody>
        </p:sp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98E89EBC-750D-81CA-45DB-185264F5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010569" y="4520854"/>
              <a:ext cx="971256" cy="971256"/>
            </a:xfrm>
            <a:prstGeom prst="rect">
              <a:avLst/>
            </a:prstGeom>
          </p:spPr>
        </p:pic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C29B7291-2FC0-78AF-1A8B-B3426FAA071D}"/>
                </a:ext>
              </a:extLst>
            </p:cNvPr>
            <p:cNvCxnSpPr>
              <a:cxnSpLocks/>
            </p:cNvCxnSpPr>
            <p:nvPr/>
          </p:nvCxnSpPr>
          <p:spPr>
            <a:xfrm>
              <a:off x="4079776" y="4978054"/>
              <a:ext cx="172819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A534D8B3-A218-AD1E-9FC2-62F495C871A7}"/>
                </a:ext>
              </a:extLst>
            </p:cNvPr>
            <p:cNvSpPr txBox="1"/>
            <p:nvPr/>
          </p:nvSpPr>
          <p:spPr>
            <a:xfrm>
              <a:off x="6050401" y="5392222"/>
              <a:ext cx="891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Open Source</a:t>
              </a:r>
            </a:p>
            <a:p>
              <a:pPr algn="ctr"/>
              <a:r>
                <a:rPr lang="de-DE" sz="1000" dirty="0">
                  <a:latin typeface="RubFlama" panose="02000000000000000000" pitchFamily="2" charset="0"/>
                </a:rPr>
                <a:t>Lösung</a:t>
              </a:r>
            </a:p>
          </p:txBody>
        </p:sp>
        <p:sp>
          <p:nvSpPr>
            <p:cNvPr id="59" name="Ungleich 58">
              <a:extLst>
                <a:ext uri="{FF2B5EF4-FFF2-40B4-BE49-F238E27FC236}">
                  <a16:creationId xmlns:a16="http://schemas.microsoft.com/office/drawing/2014/main" id="{F9D7C9E1-9F94-6216-7799-441CB55CC091}"/>
                </a:ext>
              </a:extLst>
            </p:cNvPr>
            <p:cNvSpPr/>
            <p:nvPr/>
          </p:nvSpPr>
          <p:spPr bwMode="auto">
            <a:xfrm>
              <a:off x="7766598" y="4800096"/>
              <a:ext cx="554360" cy="412771"/>
            </a:xfrm>
            <a:prstGeom prst="mathNotEqual">
              <a:avLst>
                <a:gd name="adj1" fmla="val 12174"/>
                <a:gd name="adj2" fmla="val 6600000"/>
                <a:gd name="adj3" fmla="val 1176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C14F35A3-6A86-1967-9F31-B72F89AFBBED}"/>
              </a:ext>
            </a:extLst>
          </p:cNvPr>
          <p:cNvSpPr txBox="1"/>
          <p:nvPr/>
        </p:nvSpPr>
        <p:spPr>
          <a:xfrm>
            <a:off x="10119745" y="1120664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latin typeface="RubFlama" panose="02000000000000000000" pitchFamily="2" charset="0"/>
              </a:rPr>
              <a:t>Und der </a:t>
            </a:r>
          </a:p>
          <a:p>
            <a:pPr algn="ctr"/>
            <a:r>
              <a:rPr lang="de-DE" sz="1600" b="1" dirty="0">
                <a:latin typeface="RubFlama" panose="02000000000000000000" pitchFamily="2" charset="0"/>
              </a:rPr>
              <a:t>Datenschutz?</a:t>
            </a: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E4BA8BF3-268F-F770-648B-E3D0D7010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4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AAFD5383-34D5-B18B-AF10-45AC36BE95A9}"/>
              </a:ext>
            </a:extLst>
          </p:cNvPr>
          <p:cNvSpPr txBox="1">
            <a:spLocks/>
          </p:cNvSpPr>
          <p:nvPr/>
        </p:nvSpPr>
        <p:spPr bwMode="auto">
          <a:xfrm>
            <a:off x="2711624" y="2672367"/>
            <a:ext cx="7920880" cy="1513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/>
              <a:t>Sollten Hochschulen generative KI (Tools wie </a:t>
            </a:r>
            <a:r>
              <a:rPr lang="de-DE" dirty="0" err="1"/>
              <a:t>ChatGPT</a:t>
            </a:r>
            <a:r>
              <a:rPr lang="de-DE" dirty="0"/>
              <a:t>) bereitstellen? Was denken Sie und wie verhält sich Ihre Hochschule?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96AB49-8AD6-A4FA-C090-10C3EEE327D4}"/>
              </a:ext>
            </a:extLst>
          </p:cNvPr>
          <p:cNvSpPr/>
          <p:nvPr/>
        </p:nvSpPr>
        <p:spPr bwMode="auto">
          <a:xfrm>
            <a:off x="2063552" y="4487591"/>
            <a:ext cx="6096000" cy="93537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7B14A67A-9D37-F498-201A-C0FAE26E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03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AAFD5383-34D5-B18B-AF10-45AC36BE95A9}"/>
              </a:ext>
            </a:extLst>
          </p:cNvPr>
          <p:cNvSpPr txBox="1">
            <a:spLocks/>
          </p:cNvSpPr>
          <p:nvPr/>
        </p:nvSpPr>
        <p:spPr bwMode="auto">
          <a:xfrm>
            <a:off x="600001" y="2703592"/>
            <a:ext cx="10751564" cy="725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733" dirty="0">
                <a:latin typeface="RubFlama" panose="02000000000000000000" pitchFamily="2" charset="0"/>
              </a:rPr>
              <a:t>Input 1: </a:t>
            </a:r>
            <a:r>
              <a:rPr lang="de-DE" sz="3733" dirty="0" err="1">
                <a:latin typeface="RubFlama" panose="02000000000000000000" pitchFamily="2" charset="0"/>
              </a:rPr>
              <a:t>ChatGPT</a:t>
            </a:r>
            <a:r>
              <a:rPr lang="de-DE" sz="3733" dirty="0">
                <a:latin typeface="RubFlama" panose="02000000000000000000" pitchFamily="2" charset="0"/>
              </a:rPr>
              <a:t> via API (Dr.-Ing. Christian Schlösser)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96AB49-8AD6-A4FA-C090-10C3EEE327D4}"/>
              </a:ext>
            </a:extLst>
          </p:cNvPr>
          <p:cNvSpPr/>
          <p:nvPr/>
        </p:nvSpPr>
        <p:spPr bwMode="auto">
          <a:xfrm>
            <a:off x="2063552" y="3382232"/>
            <a:ext cx="6096000" cy="93537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9782D67D-9B96-FA36-763F-96C3C2776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54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AAFD5383-34D5-B18B-AF10-45AC36BE95A9}"/>
              </a:ext>
            </a:extLst>
          </p:cNvPr>
          <p:cNvSpPr txBox="1">
            <a:spLocks/>
          </p:cNvSpPr>
          <p:nvPr/>
        </p:nvSpPr>
        <p:spPr bwMode="auto">
          <a:xfrm>
            <a:off x="600001" y="2703592"/>
            <a:ext cx="10751564" cy="725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3733" dirty="0">
                <a:latin typeface="RubFlama" panose="02000000000000000000" pitchFamily="2" charset="0"/>
              </a:rPr>
              <a:t>Input 2: Open Source-Sprachmodelle (Tim Trappen)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96AB49-8AD6-A4FA-C090-10C3EEE327D4}"/>
              </a:ext>
            </a:extLst>
          </p:cNvPr>
          <p:cNvSpPr/>
          <p:nvPr/>
        </p:nvSpPr>
        <p:spPr bwMode="auto">
          <a:xfrm>
            <a:off x="2063552" y="3382232"/>
            <a:ext cx="6096000" cy="93537"/>
          </a:xfrm>
          <a:prstGeom prst="rect">
            <a:avLst/>
          </a:prstGeom>
          <a:solidFill>
            <a:srgbClr val="8DAE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0000" tIns="240000" rIns="240000" bIns="240000" rtlCol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33" b="1" i="0" u="none" strike="noStrike" kern="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RubFlama" panose="02000000000000000000" pitchFamily="2" charset="0"/>
              <a:cs typeface="Arial"/>
            </a:endParaRPr>
          </a:p>
        </p:txBody>
      </p:sp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B5DAF11C-512F-679F-740B-D901CE0ED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7255" y="6381328"/>
            <a:ext cx="537490" cy="365125"/>
          </a:xfrm>
        </p:spPr>
        <p:txBody>
          <a:bodyPr/>
          <a:lstStyle/>
          <a:p>
            <a:pPr algn="ctr">
              <a:defRPr/>
            </a:pPr>
            <a:fld id="{EC644FD0-5050-4B0E-A1AA-D832B6D5D654}" type="slidenum">
              <a:rPr lang="de-DE" smtClean="0"/>
              <a:pPr algn="ctr"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508222"/>
      </p:ext>
    </p:extLst>
  </p:cSld>
  <p:clrMapOvr>
    <a:masterClrMapping/>
  </p:clrMapOvr>
</p:sld>
</file>

<file path=ppt/theme/theme1.xml><?xml version="1.0" encoding="utf-8"?>
<a:theme xmlns:a="http://schemas.openxmlformats.org/drawingml/2006/main" name="2_Benutzerdefiniertes Design">
  <a:themeElements>
    <a:clrScheme name="ZfW">
      <a:dk1>
        <a:srgbClr val="003560"/>
      </a:dk1>
      <a:lt1>
        <a:sysClr val="window" lastClr="FFFFFF"/>
      </a:lt1>
      <a:dk2>
        <a:srgbClr val="003560"/>
      </a:dk2>
      <a:lt2>
        <a:srgbClr val="F2F2F2"/>
      </a:lt2>
      <a:accent1>
        <a:srgbClr val="94C01F"/>
      </a:accent1>
      <a:accent2>
        <a:srgbClr val="F2F2F2"/>
      </a:accent2>
      <a:accent3>
        <a:srgbClr val="73D6C2"/>
      </a:accent3>
      <a:accent4>
        <a:srgbClr val="FFD200"/>
      </a:accent4>
      <a:accent5>
        <a:srgbClr val="FA7300"/>
      </a:accent5>
      <a:accent6>
        <a:srgbClr val="96AF23"/>
      </a:accent6>
      <a:hlink>
        <a:srgbClr val="94C01F"/>
      </a:hlink>
      <a:folHlink>
        <a:srgbClr val="954F72"/>
      </a:folHlink>
    </a:clrScheme>
    <a:fontScheme name="Studipo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ZfW">
      <a:dk1>
        <a:srgbClr val="003560"/>
      </a:dk1>
      <a:lt1>
        <a:sysClr val="window" lastClr="FFFFFF"/>
      </a:lt1>
      <a:dk2>
        <a:srgbClr val="003560"/>
      </a:dk2>
      <a:lt2>
        <a:srgbClr val="F2F2F2"/>
      </a:lt2>
      <a:accent1>
        <a:srgbClr val="94C01F"/>
      </a:accent1>
      <a:accent2>
        <a:srgbClr val="F2F2F2"/>
      </a:accent2>
      <a:accent3>
        <a:srgbClr val="73D6C2"/>
      </a:accent3>
      <a:accent4>
        <a:srgbClr val="FFD200"/>
      </a:accent4>
      <a:accent5>
        <a:srgbClr val="FA7300"/>
      </a:accent5>
      <a:accent6>
        <a:srgbClr val="96AF23"/>
      </a:accent6>
      <a:hlink>
        <a:srgbClr val="94C01F"/>
      </a:hlink>
      <a:folHlink>
        <a:srgbClr val="954F72"/>
      </a:folHlink>
    </a:clrScheme>
    <a:fontScheme name="Studipo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2F2F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enutzerdefiniertes Design">
  <a:themeElements>
    <a:clrScheme name="ZfW">
      <a:dk1>
        <a:srgbClr val="003560"/>
      </a:dk1>
      <a:lt1>
        <a:sysClr val="window" lastClr="FFFFFF"/>
      </a:lt1>
      <a:dk2>
        <a:srgbClr val="003560"/>
      </a:dk2>
      <a:lt2>
        <a:srgbClr val="F2F2F2"/>
      </a:lt2>
      <a:accent1>
        <a:srgbClr val="94C01F"/>
      </a:accent1>
      <a:accent2>
        <a:srgbClr val="F2F2F2"/>
      </a:accent2>
      <a:accent3>
        <a:srgbClr val="73D6C2"/>
      </a:accent3>
      <a:accent4>
        <a:srgbClr val="FFD200"/>
      </a:accent4>
      <a:accent5>
        <a:srgbClr val="FA7300"/>
      </a:accent5>
      <a:accent6>
        <a:srgbClr val="96AF23"/>
      </a:accent6>
      <a:hlink>
        <a:srgbClr val="94C01F"/>
      </a:hlink>
      <a:folHlink>
        <a:srgbClr val="954F72"/>
      </a:folHlink>
    </a:clrScheme>
    <a:fontScheme name="Studipo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2F2F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udipo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2F2F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C306BBC-7E47-46F2-876C-8AC5EF99E61A}">
  <we:reference id="wa104038830" version="1.0.0.3" store="de-DE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Office PowerPoint</Application>
  <DocSecurity>0</DocSecurity>
  <PresentationFormat>Breitbild</PresentationFormat>
  <Paragraphs>91</Paragraphs>
  <Slides>14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Arial</vt:lpstr>
      <vt:lpstr>Calibri</vt:lpstr>
      <vt:lpstr>RubFlama</vt:lpstr>
      <vt:lpstr>Source Sans Pro ExtraLight</vt:lpstr>
      <vt:lpstr>Wingdings</vt:lpstr>
      <vt:lpstr>2_Benutzerdefiniertes Design</vt:lpstr>
      <vt:lpstr>Benutzerdefiniertes Design</vt:lpstr>
      <vt:lpstr>PowerPoint Master RUB</vt:lpstr>
      <vt:lpstr>1_PowerPoint Master RUB</vt:lpstr>
      <vt:lpstr>1_Benutzerdefiniertes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Vernetzungstreffen „Infrastruktur für generative KI“  Jonas Leschke, Stephanie Merten &amp; Dr. Peter Salden 12.12.2023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RUBeL</dc:creator>
  <cp:keywords/>
  <dc:description/>
  <cp:lastModifiedBy>Leschke, Jonas</cp:lastModifiedBy>
  <cp:revision>460</cp:revision>
  <dcterms:created xsi:type="dcterms:W3CDTF">2017-09-25T09:15:59Z</dcterms:created>
  <dcterms:modified xsi:type="dcterms:W3CDTF">2023-12-12T13:40:42Z</dcterms:modified>
  <cp:category/>
  <dc:identifier/>
  <cp:contentStatus/>
  <dc:language/>
  <cp:version/>
</cp:coreProperties>
</file>