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8" r:id="rId6"/>
    <p:sldId id="259" r:id="rId7"/>
    <p:sldId id="263" r:id="rId8"/>
    <p:sldId id="260" r:id="rId9"/>
    <p:sldId id="261" r:id="rId10"/>
    <p:sldId id="262" r:id="rId11"/>
    <p:sldId id="266" r:id="rId12"/>
    <p:sldId id="264" r:id="rId13"/>
    <p:sldId id="265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067A4D-0AD0-4FCA-B19C-BD49FC2FD706}" v="1" dt="2024-01-14T22:25:45.462"/>
    <p1510:client id="{8E7481FE-3A74-4290-9BB7-6666AEC87917}" v="15" dt="2024-01-14T21:43:32.819"/>
    <p1510:client id="{F109B63E-6114-42E1-A188-DADF461CA227}" v="4" dt="2024-01-15T00:34:49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3T00:20:53.9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111 189 24575,'-5'-3'0,"1"0"0,-1-1 0,1 0 0,0 0 0,0 0 0,0-1 0,0 1 0,1-1 0,0 0 0,0 0 0,-3-6 0,0 0 0,1 0 0,1 0 0,-1-1 0,-2-14 0,7 24 0,0 0 0,0 0 0,0-1 0,0 1 0,0 0 0,1 0 0,-1 0 0,1 0 0,-1-1 0,1 1 0,0 0 0,0 0 0,0 0 0,0 0 0,0 1 0,0-1 0,1 0 0,-1 0 0,1 1 0,-1-1 0,1 1 0,-1-1 0,1 1 0,0-1 0,0 1 0,0 0 0,0 0 0,0 0 0,0 0 0,0 1 0,0-1 0,3 0 0,-2-1 0,0 1 0,0 0 0,1 1 0,-1-1 0,0 1 0,0-1 0,1 1 0,-1 0 0,0 0 0,0 0 0,1 1 0,-1-1 0,0 1 0,0 0 0,0 0 0,0 0 0,0 0 0,0 0 0,0 1 0,0-1 0,4 4 0,-5-4 0,-1 1 0,1 0 0,0-1 0,-1 1 0,0 0 0,1 0 0,-1 0 0,0 0 0,0 0 0,0 0 0,0 0 0,0 0 0,-1 0 0,1 1 0,-1-1 0,1 0 0,-1 0 0,0 1 0,0-1 0,0 0 0,0 1 0,0-1 0,0 0 0,-1 0 0,1 1 0,-1-1 0,1 0 0,-1 0 0,0 0 0,0 0 0,0 0 0,0 0 0,-1 0 0,1 0 0,0 0 0,-1 0 0,1 0 0,-4 2 0,1-1 0,0 1 0,0-1 0,-1 0 0,1 0 0,-1 0 0,1 0 0,-1-1 0,0 0 0,0 0 0,0-1 0,0 1 0,0-1 0,-1 0 0,1 0 0,-10 0 0,14-1 0,0 0 0,0 0 0,0 0 0,0 0 0,0-1 0,0 1 0,0 0 0,0 0 0,0-1 0,0 1 0,1-1 0,-1 1 0,0 0 0,0-1 0,0 0 0,-1 0 0,2 1 0,0-1 0,0 1 0,0 0 0,-1-1 0,1 1 0,0-1 0,0 1 0,0 0 0,0-1 0,0 1 0,0-1 0,0 1 0,0 0 0,0-1 0,0 1 0,0 0 0,0-1 0,0 1 0,0-1 0,0 1 0,1 0 0,-1-1 0,0 1 0,0 0 0,0-1 0,0 1 0,1-1 0,0 0 0,0-1 0,1 1 0,-1 0 0,0-1 0,1 1 0,-1 0 0,1 0 0,-1 0 0,1 0 0,-1 0 0,1 0 0,0 1 0,0-1 0,-1 0 0,4 0 0,-2 1 0,1 0 0,-1 0 0,1 1 0,0-1 0,-1 1 0,1 0 0,-1 0 0,7 2 0,-10-3 0,1 0 0,-1 0 0,1 0 0,-1 0 0,0 0 0,1 0 0,-1-1 0,1 1 0,-1 0 0,1 0 0,-1 0 0,0-1 0,1 1 0,-1 0 0,1 0 0,-1-1 0,0 1 0,1 0 0,-1-1 0,0 1 0,0-1 0,1 1 0,-1 0 0,0-1 0,0 1 0,1-1 0,-1 1 0,0-1 0,0 1 0,0-1 0,0 1 0,0 0 0,0-1 0,0 1 0,0-1 0,0 1 0,0-1 0,0 1 0,0-1 0,0 1 0,0-1 0,-1-25 0,1 23 0,0-6 0,-2-11 0,1 19 0,1 1 0,0-1 0,0 1 0,-1 0 0,1-1 0,0 1 0,-1 0 0,1-1 0,0 1 0,-1 0 0,1 0 0,-1-1 0,1 1 0,0 0 0,-1 0 0,1 0 0,-1-1 0,1 1 0,0 0 0,-1 0 0,1 0 0,-1 0 0,1 0 0,-1 0 0,1 0 0,-1 0 0,1 0 0,-1 0 0,1 0 0,0 0 0,-1 1 0,1-1 0,-1 0 0,1 0 0,0 0 0,-1 0 0,1 1 0,-1-1 0,0 1 0,-49 17 0,48-17 0,0-1 0,0 1 0,0 0 0,0-1 0,0 0 0,0 1 0,0-1 0,-1 0 0,1 0 0,0 0 0,0-1 0,0 1 0,0 0 0,0-1 0,0 1 0,0-1 0,0 0 0,0 0 0,0 0 0,0 0 0,0 0 0,-2-1 0,4 1 0,0 1 0,-1-1 0,1 0 0,0 1 0,0-1 0,0 1 0,-1-1 0,1 1 0,0-1 0,0 0 0,0 1 0,0-1 0,0 1 0,0-1 0,0 0 0,0 1 0,0-1 0,0 1 0,0-1 0,1 1 0,-1-1 0,0 0 0,0 1 0,1-1 0,-1 1 0,0-1 0,1 1 0,-1-1 0,0 1 0,1-1 0,-1 1 0,1 0 0,-1-1 0,0 1 0,1-1 0,-1 1 0,1 0 0,-1 0 0,1-1 0,0 1 0,-1 0 0,1 0 0,-1-1 0,1 1 0,-1 0 0,2 0 0,1-1 0,-1 0 0,1 0 0,0 0 0,0 0 0,0 1 0,0-1 0,0 1 0,5 0 0,-3 1 0,-1 1 0,1 0 0,0 0 0,-1 0 0,1 1 0,-1-1 0,0 1 0,0 0 0,0 0 0,4 4 0,27 18 0,-13-18 0,2 2 0,-26-6 0,-15-3 0,-28 0-12,-48-4-1341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3T00:21:19.4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3407 108 24575,'-4'-4'0,"-7"-2"0,-10 0 0,-6 2 0,-7 0 0,-16 2 0,-27 1 0,-58 1 0,-60 0 0,-70 0 0,-83-9-2036,-60-7 2036,-32-2-2859,5 4 2859,40 2 0,70 5-1313,89 3-670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9ABB9-71E9-AE2E-A034-896EF6D4E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5560D67-30DA-26F1-E991-735097207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D10687-5982-611A-E33A-1E805F30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F4B7-6E2D-4B81-BD11-65D852411CE6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2D6A0D-6EB1-C1FF-8BDB-57BE879E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6B78A-ABC3-78E4-F852-3956D6CE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4E95-7737-48CC-9110-77CAD1709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52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B5777-56EC-A501-1482-CFFE4B84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8020CC6-7DBD-7AA4-12EE-81CE40B01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27BFD8-17C9-D325-20F8-FAB0E36F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F4B7-6E2D-4B81-BD11-65D852411CE6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498FC0-96DF-F1AE-2BAC-BAE22B6FB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41E584-9A89-9DA2-1348-8E24E9B4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4E95-7737-48CC-9110-77CAD1709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34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FF3070D-0EED-8B5C-7FE7-6BD3A44AF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087976E-6F0B-C534-98C3-BCAF7E4B5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A520F5-331A-94CD-1D70-5875187DD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F4B7-6E2D-4B81-BD11-65D852411CE6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89E860-C785-2522-991A-F348E3DC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AC4DEE-8DC6-D4CE-B172-01DD21047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4E95-7737-48CC-9110-77CAD1709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75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5AAAC-79CF-9B18-EECA-F757EA152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EAB1AD-4F2B-5187-7FE0-5DD32AC60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3454E7-2720-B80C-F0A5-E5E7910A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F4B7-6E2D-4B81-BD11-65D852411CE6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3FD9EF-CD07-2E78-6EB8-FA35196D3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C469CB-329A-7DDC-C06E-84AC6FB3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4E95-7737-48CC-9110-77CAD1709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92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002A8-14CB-BAD5-E9A4-B102ED203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2ED595-E8FF-530D-F24D-77B6E4E41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85950C-A277-ACB5-3449-EF93061E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F4B7-6E2D-4B81-BD11-65D852411CE6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55506F-A9F3-B635-6D8D-4BFE95C8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A0DABC-27AB-0471-48AB-1EB304EE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4E95-7737-48CC-9110-77CAD1709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58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11D25-E240-73FA-0CE2-81F94257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DC1CAA-BE9A-0793-E986-0AA4EB5FC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FC32A8-DE66-5F7B-865B-3AF0CA7A1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3B07A3-BA61-4457-BFAC-545F9A04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F4B7-6E2D-4B81-BD11-65D852411CE6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16EB37-8079-DEE1-090F-13464969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0F057B-6BFF-E866-050E-D9B716DF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4E95-7737-48CC-9110-77CAD1709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51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EDFD4-3482-9423-61B1-3F30874D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EF8AEE-F0BC-A3E4-30F3-CA1C3769B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6F4F34-4370-60ED-6E40-07D24CB60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DD68A0-79F8-A5A6-CCE4-F8E249982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82FC8B1-7F46-5B82-903B-39E4DE69B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E7B859-5619-DBBC-F11D-4CF7B1D2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F4B7-6E2D-4B81-BD11-65D852411CE6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E58B4FF-CEC1-B8C0-0C14-79402275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6D1109D-1379-69E1-601D-25B01281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4E95-7737-48CC-9110-77CAD1709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63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AC9524-8339-4FCD-91DD-0AFB07A1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75F0D3-B050-F9DB-04E3-2AE61E79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F4B7-6E2D-4B81-BD11-65D852411CE6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B0B9A3-604C-FB6D-D2EE-56A4DB53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EE2D57-69A7-F69F-BBAF-1F877FD9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4E95-7737-48CC-9110-77CAD1709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11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44B6033-0410-CA92-C5D5-0269AAF0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F4B7-6E2D-4B81-BD11-65D852411CE6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18598EB-1723-D7A1-50FD-F82E6C1FA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A807DA-62F4-5CD0-CD88-C06E6CC4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4E95-7737-48CC-9110-77CAD1709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42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7FBE3-6C46-BF1E-680B-7B95DF88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D8069-6851-9E0D-5F3E-BC6F7CD12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9C24EE-4434-0F32-6144-3FB8C3D4C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CCB827-4DB9-EBC5-08F9-548D5192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F4B7-6E2D-4B81-BD11-65D852411CE6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612E5A-F1F0-4576-DC3E-23BEAC07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16D815-494A-C1CB-0BA7-2F8AF724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4E95-7737-48CC-9110-77CAD1709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07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08809-00BE-C561-C277-CC2358FD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79D7242-0779-5387-E4B8-38BD03E3A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A6EE51-00ED-6726-1354-17AD31652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7DC004-74C8-D954-538A-6D77B420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F4B7-6E2D-4B81-BD11-65D852411CE6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97D308-AB6F-255C-4DB3-EFA7C20C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C48CC5-ECFE-A276-CD88-2559737F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4E95-7737-48CC-9110-77CAD1709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51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F4CECB3-E216-36AF-D33C-C98673D1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F2E6BC-2F72-DB35-82A8-CE563E76E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25E4CE-97A7-0FE2-8610-625A72957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3F4B7-6E2D-4B81-BD11-65D852411CE6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F50FCE-7AB6-7C5D-C657-9911A8174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1BEA08-6891-56E2-4572-493A06E14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94E95-7737-48CC-9110-77CAD1709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06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736x/83/b1/b9/83b1b9ffa3beebf54e42a8f0b0cc548b--latin-america-santiago.jpg" TargetMode="External"/><Relationship Id="rId7" Type="http://schemas.openxmlformats.org/officeDocument/2006/relationships/hyperlink" Target="https://th.bing.com/th/id/R.873a74cedfce57e20bb547eb066b9936?rik=%2bONEXO0FUL0Ylg&amp;riu=http%3a%2f%2fwww.memoriachilena.gob.cl%2f602%2farticles-126794_thumbnail.jpg&amp;ehk=3wxBy89CHEg3atQzw6kwgBXe1vKYzBLEISjUPd6lSec%3d&amp;risl=&amp;pid=ImgRaw&amp;r=0" TargetMode="External"/><Relationship Id="rId2" Type="http://schemas.openxmlformats.org/officeDocument/2006/relationships/hyperlink" Target="https://oec.world/en/profile/country/ch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atlas.com/r/w1200/upload/1f/b9/d3/chile-administrative-map.png" TargetMode="External"/><Relationship Id="rId5" Type="http://schemas.openxmlformats.org/officeDocument/2006/relationships/hyperlink" Target="https://th.bing.com/th/id/R.a92424bf86763532d6e19d0f15845166?rik=irXIZaV%2fOnmbsA&amp;pid=ImgRaw&amp;r=0" TargetMode="External"/><Relationship Id="rId4" Type="http://schemas.openxmlformats.org/officeDocument/2006/relationships/hyperlink" Target="https://th.bing.com/th/id/OIP.iZzrP7uxEXJr0EEFobVozQHaEc?rs=1&amp;pid=ImgDetMai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995B582-6D03-1B0A-069D-1724A9C55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057" y="21673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000" dirty="0" err="1"/>
              <a:t>Erinnerungsgeschichte</a:t>
            </a:r>
            <a:r>
              <a:rPr lang="en-US" sz="6000" dirty="0"/>
              <a:t> der </a:t>
            </a:r>
            <a:r>
              <a:rPr lang="en-US" sz="6000" dirty="0" err="1"/>
              <a:t>Deindustrialisierung</a:t>
            </a:r>
            <a:r>
              <a:rPr lang="en-US" sz="6000" dirty="0"/>
              <a:t> in Lota, Chile</a:t>
            </a:r>
            <a:endParaRPr lang="de-DE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AE4843B4-03BA-1228-857B-0B3E3EE30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8490" y="4871001"/>
            <a:ext cx="9144000" cy="1044607"/>
          </a:xfrm>
        </p:spPr>
        <p:txBody>
          <a:bodyPr/>
          <a:lstStyle/>
          <a:p>
            <a:r>
              <a:rPr lang="de-DE" dirty="0"/>
              <a:t>Sich erinnern, um zu vergessen?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941F50-81C6-E165-4DC3-FD13DB163467}"/>
              </a:ext>
            </a:extLst>
          </p:cNvPr>
          <p:cNvSpPr txBox="1"/>
          <p:nvPr/>
        </p:nvSpPr>
        <p:spPr>
          <a:xfrm>
            <a:off x="361560" y="267298"/>
            <a:ext cx="114136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Ruhr-Universität Bochum                                                                                                                                                                                                                      15.01.2024</a:t>
            </a:r>
          </a:p>
          <a:p>
            <a:r>
              <a:rPr lang="de-DE" sz="1400" dirty="0"/>
              <a:t>Historisches Institut</a:t>
            </a:r>
          </a:p>
          <a:p>
            <a:r>
              <a:rPr lang="de-DE" sz="1400" dirty="0"/>
              <a:t>Erinnerungsgeschichte der Deindustrialisierung in </a:t>
            </a:r>
            <a:r>
              <a:rPr lang="de-DE" sz="1400" dirty="0" err="1"/>
              <a:t>Lota</a:t>
            </a:r>
            <a:endParaRPr lang="de-DE" sz="1400" dirty="0"/>
          </a:p>
          <a:p>
            <a:r>
              <a:rPr lang="de-DE" sz="1400" dirty="0"/>
              <a:t>Dozent: Prof. Dr. Stefan Berger</a:t>
            </a:r>
          </a:p>
          <a:p>
            <a:r>
              <a:rPr lang="de-DE" sz="1400" dirty="0"/>
              <a:t>Referentin: Lilli Krüger</a:t>
            </a:r>
          </a:p>
          <a:p>
            <a:r>
              <a:rPr lang="de-DE" sz="1400" dirty="0"/>
              <a:t>WS 23/24</a:t>
            </a:r>
          </a:p>
        </p:txBody>
      </p:sp>
    </p:spTree>
    <p:extLst>
      <p:ext uri="{BB962C8B-B14F-4D97-AF65-F5344CB8AC3E}">
        <p14:creationId xmlns:p14="http://schemas.microsoft.com/office/powerpoint/2010/main" val="161843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5CAFAA-0F44-7CD1-3BAC-3F77462D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e-DE" sz="4600"/>
              <a:t>Magdalena Novoa: sich erinnern, um zu vergessen?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852A69-A927-AC12-C16C-6CAE15734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de-DE" sz="1700" dirty="0"/>
              <a:t>Nostalgie als Mittel, Negatives zu beseitigen</a:t>
            </a:r>
          </a:p>
          <a:p>
            <a:r>
              <a:rPr lang="de-DE" sz="1700" dirty="0"/>
              <a:t>Schwerpunkt ist Solidarität, soll soz. Strukturen verstehen u. Erzählungen kontrollieren</a:t>
            </a:r>
          </a:p>
          <a:p>
            <a:r>
              <a:rPr lang="de-DE" sz="1700" dirty="0"/>
              <a:t>Angetrieben vom Gefühl d. Verlustes und Wunsch nach Zugehörigkeit</a:t>
            </a:r>
          </a:p>
          <a:p>
            <a:r>
              <a:rPr lang="de-DE" sz="1700" dirty="0"/>
              <a:t>Ziel ist neue Identität der Stadt</a:t>
            </a:r>
          </a:p>
          <a:p>
            <a:r>
              <a:rPr lang="de-DE" sz="1700" dirty="0"/>
              <a:t>Erinnerungsarbeit als </a:t>
            </a:r>
            <a:r>
              <a:rPr lang="de-DE" sz="1700" dirty="0" err="1"/>
              <a:t>polit</a:t>
            </a:r>
            <a:r>
              <a:rPr lang="de-DE" sz="1700" dirty="0"/>
              <a:t>. Und aktiv. Instrument</a:t>
            </a:r>
          </a:p>
          <a:p>
            <a:r>
              <a:rPr lang="de-DE" sz="1700" dirty="0"/>
              <a:t>Eingeladene vs. Erfundene Partizipationsräume -&gt; Recht auf das Erbe</a:t>
            </a:r>
          </a:p>
          <a:p>
            <a:r>
              <a:rPr lang="de-DE" sz="1700" dirty="0"/>
              <a:t>AHD solle sich Vorstellungen anpassen (Theater zum Denkmal machen)</a:t>
            </a:r>
          </a:p>
          <a:p>
            <a:r>
              <a:rPr lang="de-DE" sz="1700" dirty="0"/>
              <a:t>Zentralisierte Kulturpolitik, nicht ausreichend -&gt; Erfolge seit 2009</a:t>
            </a:r>
          </a:p>
          <a:p>
            <a:r>
              <a:rPr lang="de-DE" sz="1700" dirty="0"/>
              <a:t>Streben nach Anerkennung der Arbeiterklasse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FEB5E6-745C-1747-3D28-F4CF622A0A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7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8DD0A-C83E-29DF-D0A1-D01DF422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/>
              <a:t>Fragen für Diskussion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B405BF-254F-7296-A08F-C1954A6F1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e-DE" sz="2200"/>
              <a:t>Sind die Erinnerung an die Deindustrialisierung in Lota wirklich unzureichend?</a:t>
            </a:r>
          </a:p>
          <a:p>
            <a:r>
              <a:rPr lang="de-DE" sz="2200"/>
              <a:t>Stimmt ihr Novoa zu, dass Nostalgie als Mittel zum Zweck genutzt wird? </a:t>
            </a:r>
          </a:p>
          <a:p>
            <a:r>
              <a:rPr lang="de-DE" sz="2200"/>
              <a:t>Wird absichtlich Negatives ausgeblendet oder nur versucht Kulturtourismus anzukurbeln?</a:t>
            </a:r>
          </a:p>
          <a:p>
            <a:r>
              <a:rPr lang="de-DE" sz="2200"/>
              <a:t>Inwiefern wird erinnert, um zu vergessen? Stimmt ihr dem zu?</a:t>
            </a:r>
          </a:p>
        </p:txBody>
      </p:sp>
    </p:spTree>
    <p:extLst>
      <p:ext uri="{BB962C8B-B14F-4D97-AF65-F5344CB8AC3E}">
        <p14:creationId xmlns:p14="http://schemas.microsoft.com/office/powerpoint/2010/main" val="401461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F0F9E-4176-F35F-A857-FB5B7A4D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7C23B1-2B17-C51A-8C44-FC2338505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/>
              <a:t>Ahumada</a:t>
            </a:r>
            <a:r>
              <a:rPr lang="en-US" sz="1800" dirty="0"/>
              <a:t>, José Miguel: The Political Economy of Peripheral Growth. Chile in the Global Economy, Schweiz 2019.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/>
              <a:t>Contreras, Dante: Poverty and Inequality in a Rapid Growth Economy. Chile 1990-96, in: The Journal of development studies, Band 39 Nr 3 (2003), S. 181-200.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/>
              <a:t>Herzer, Dierk: Exportdiversifizierung und Wirtschaftswachstum in Chile. Eine ökonometrische Analyse, in: Jahrbücher für Nationalökonomie und Statistik, Band 225 Nr. 2 (2005), S. 163- 180) </a:t>
            </a:r>
            <a:endParaRPr lang="de-DE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Novoa, Magdalena: </a:t>
            </a:r>
            <a:r>
              <a:rPr lang="de-DE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Gendered</a:t>
            </a:r>
            <a:r>
              <a:rPr lang="de-DE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nostalgia</a:t>
            </a:r>
            <a:r>
              <a:rPr lang="de-DE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Grassroots</a:t>
            </a:r>
            <a:r>
              <a:rPr lang="de-DE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heritage</a:t>
            </a:r>
            <a:r>
              <a:rPr lang="de-DE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tourism</a:t>
            </a:r>
            <a:r>
              <a:rPr lang="de-DE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(de)</a:t>
            </a:r>
            <a:r>
              <a:rPr lang="de-DE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industrialization</a:t>
            </a:r>
            <a:r>
              <a:rPr lang="de-DE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DE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Lota</a:t>
            </a:r>
            <a:r>
              <a:rPr lang="de-DE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Chile, in: Journal of Heritage </a:t>
            </a:r>
            <a:r>
              <a:rPr lang="de-DE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Tourism</a:t>
            </a:r>
            <a:r>
              <a:rPr lang="de-DE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Nr. 18 (2021), S. 365-383.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Novoa, Magdalena: </a:t>
            </a:r>
            <a:r>
              <a:rPr lang="de-DE" sz="1800" kern="1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Insurgency</a:t>
            </a:r>
            <a:r>
              <a:rPr lang="de-DE" sz="18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800" kern="1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heritage</a:t>
            </a:r>
            <a:r>
              <a:rPr lang="de-DE" sz="18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DE" sz="1800" kern="1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8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de-DE" sz="18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de-DE" sz="18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de-DE" sz="1800" kern="1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de-DE" sz="18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de-DE" sz="1800" kern="1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8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Theatre</a:t>
            </a:r>
            <a:r>
              <a:rPr lang="de-DE" sz="18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Union Nº6 of </a:t>
            </a:r>
            <a:r>
              <a:rPr lang="de-DE" sz="1800" kern="1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8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Coal Miners of </a:t>
            </a:r>
            <a:r>
              <a:rPr lang="de-DE" sz="1800" kern="1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Lota</a:t>
            </a:r>
            <a:r>
              <a:rPr lang="de-DE" sz="18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Chile, in: International Journal of Heritage Studies Nr. 24 (2017), S. 354-373.</a:t>
            </a:r>
            <a:endParaRPr lang="de-DE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903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08D89D-3992-6BE9-B671-7DC278AD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Abbildungsverzeichnis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AF05A9-3977-77E4-55FC-E32C7F1EC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352550"/>
            <a:ext cx="1076325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Chile (CHL) Exports, Imports, and Trade Partners | The Observatory of </a:t>
            </a:r>
            <a:r>
              <a:rPr lang="de-DE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Economic</a:t>
            </a: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Complexity</a:t>
            </a: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de-DE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oec.world</a:t>
            </a: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de-DE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 der streikenden Arbeiter: 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https://i.pinimg.com/736x/83/b1/b9/83b1b9ffa3beebf54e42a8f0b0cc548b--latin-america-santiago.jpg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zuletzte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aufgerufen am 12.01.2024, 14:28.</a:t>
            </a:r>
          </a:p>
          <a:p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 des Theaters: 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https://th.bing.com/th/id/OIP.iZzrP7uxEXJr0EEFobVozQHaEc?rs=1&amp;pid=ImgDetMain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zuletzt aufgerufen am 12.01.2024, 13:16.</a:t>
            </a:r>
          </a:p>
          <a:p>
            <a:r>
              <a:rPr lang="de-DE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 </a:t>
            </a:r>
            <a:r>
              <a:rPr lang="de-DE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Chiflon</a:t>
            </a:r>
            <a:r>
              <a:rPr lang="de-DE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de-DE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diablo</a:t>
            </a:r>
            <a:r>
              <a:rPr lang="de-DE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https://th.bing.com/th/id/R.a92424bf86763532d6e19d0f15845166?rik=irXIZaV%2fOnmbsA&amp;pid=ImgRaw&amp;r=0</a:t>
            </a:r>
            <a:r>
              <a:rPr lang="de-DE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zuletzt aufgerufen am 13.01.2024, 18:37.</a:t>
            </a:r>
          </a:p>
          <a:p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 von </a:t>
            </a:r>
            <a:r>
              <a:rPr lang="de-D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Lota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https://www.worldatlas.com/r/w1200/upload/1f/b9/d3/chile-administrative-map.png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zuletzt aufgerufen am 10.01.2024, 17:09.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 von den Arbeitern: </a:t>
            </a:r>
            <a:r>
              <a:rPr lang="de-DE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https://th.bing.com/th/id/R.873a74cedfce57e20bb547eb066b9936?rik=%2bONEXO0FUL0Ylg&amp;riu=http%3a%2f%2fwww.memoriachilena.gob.cl%2f602%2farticles-126794_thumbnail.jpg&amp;ehk=3wxBy89CHEg3atQzw6kwgBXe1vKYzBLEISjUPd6lSec%3d&amp;risl=&amp;pid=ImgRaw&amp;r=0</a:t>
            </a:r>
            <a:r>
              <a:rPr lang="de-DE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zuletzt aufgerufen am 10.01.2024, 17:03.</a:t>
            </a:r>
          </a:p>
          <a:p>
            <a:r>
              <a:rPr lang="de-DE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 der Mine: https://2.bp.blogspot.com/-s8rUR0CnZW0/VLrJyv6b2iI/AAAAAAAACog/hnmwU3XQzpU/s1600/100-1932mina.jpg, zuletzt aufgerufen am 10.01.2024, 13:57.</a:t>
            </a:r>
          </a:p>
        </p:txBody>
      </p:sp>
    </p:spTree>
    <p:extLst>
      <p:ext uri="{BB962C8B-B14F-4D97-AF65-F5344CB8AC3E}">
        <p14:creationId xmlns:p14="http://schemas.microsoft.com/office/powerpoint/2010/main" val="384178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569E8F-7226-24BE-533B-A5F35801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 err="1"/>
              <a:t>Gliederung</a:t>
            </a:r>
            <a:endParaRPr lang="en-US" sz="3400" dirty="0"/>
          </a:p>
        </p:txBody>
      </p:sp>
      <p:sp>
        <p:nvSpPr>
          <p:cNvPr id="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4E74AF-27FB-C4E1-8C3F-25874D474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indent="-457200">
              <a:buFont typeface="+mj-lt"/>
              <a:buAutoNum type="arabicPeriod"/>
            </a:pPr>
            <a:r>
              <a:rPr lang="en-US" sz="2200" dirty="0" err="1"/>
              <a:t>Einordnung</a:t>
            </a:r>
            <a:endParaRPr lang="en-US" sz="2200" dirty="0"/>
          </a:p>
          <a:p>
            <a:pPr marL="228600" indent="-457200">
              <a:buFont typeface="+mj-lt"/>
              <a:buAutoNum type="arabicPeriod"/>
            </a:pPr>
            <a:r>
              <a:rPr lang="en-US" sz="2200" dirty="0"/>
              <a:t>(De)</a:t>
            </a:r>
            <a:r>
              <a:rPr lang="en-US" sz="2200" dirty="0" err="1"/>
              <a:t>industrialisierung</a:t>
            </a:r>
            <a:endParaRPr lang="en-US" sz="2200" dirty="0"/>
          </a:p>
          <a:p>
            <a:pPr marL="228600" indent="-457200">
              <a:buFont typeface="+mj-lt"/>
              <a:buAutoNum type="arabicPeriod"/>
            </a:pPr>
            <a:r>
              <a:rPr lang="en-US" sz="2200" dirty="0" err="1"/>
              <a:t>Proteste</a:t>
            </a:r>
            <a:r>
              <a:rPr lang="en-US" sz="2200" dirty="0"/>
              <a:t> der </a:t>
            </a:r>
            <a:r>
              <a:rPr lang="en-US" sz="2200" dirty="0" err="1"/>
              <a:t>Arbeiter</a:t>
            </a:r>
            <a:endParaRPr lang="en-US" sz="2200" dirty="0"/>
          </a:p>
          <a:p>
            <a:pPr marL="228600" indent="-457200">
              <a:buFont typeface="+mj-lt"/>
              <a:buAutoNum type="arabicPeriod"/>
            </a:pPr>
            <a:r>
              <a:rPr lang="en-US" sz="2200" dirty="0" err="1"/>
              <a:t>Folgen</a:t>
            </a:r>
            <a:r>
              <a:rPr lang="en-US" sz="2200" dirty="0"/>
              <a:t> und </a:t>
            </a:r>
            <a:r>
              <a:rPr lang="en-US" sz="2200" dirty="0" err="1"/>
              <a:t>aktuelle</a:t>
            </a:r>
            <a:r>
              <a:rPr lang="en-US" sz="2200" dirty="0"/>
              <a:t> Lage</a:t>
            </a:r>
          </a:p>
          <a:p>
            <a:pPr marL="228600" indent="-457200">
              <a:buFont typeface="+mj-lt"/>
              <a:buAutoNum type="arabicPeriod"/>
            </a:pPr>
            <a:r>
              <a:rPr lang="en-US" sz="2200" dirty="0" err="1"/>
              <a:t>Erinnerungsgeschichte</a:t>
            </a:r>
            <a:endParaRPr lang="en-US" sz="2200" dirty="0"/>
          </a:p>
          <a:p>
            <a:pPr marL="228600" indent="-457200">
              <a:buFont typeface="+mj-lt"/>
              <a:buAutoNum type="arabicPeriod"/>
            </a:pPr>
            <a:r>
              <a:rPr lang="en-US" sz="2200" dirty="0"/>
              <a:t>Magdalena </a:t>
            </a:r>
            <a:r>
              <a:rPr lang="en-US" sz="2200" dirty="0" err="1"/>
              <a:t>Novoa</a:t>
            </a:r>
            <a:endParaRPr lang="en-US" sz="2200" dirty="0"/>
          </a:p>
          <a:p>
            <a:pPr marL="228600" indent="-457200">
              <a:buFont typeface="+mj-lt"/>
              <a:buAutoNum type="arabicPeriod"/>
            </a:pPr>
            <a:endParaRPr lang="en-US" sz="2200" dirty="0"/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5ABDA0F4-755F-B9FD-EB69-DD3A60425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166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80BEB5-3F3B-2B65-429B-F07DBECD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Einordnung</a:t>
            </a:r>
            <a:endParaRPr lang="en-US" sz="5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BA9F9A-DD13-5AB6-0E75-CDFBEB510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65973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Hafenstadt</a:t>
            </a:r>
            <a:r>
              <a:rPr lang="en-US" sz="1700" dirty="0"/>
              <a:t> </a:t>
            </a:r>
            <a:r>
              <a:rPr lang="en-US" sz="1700" dirty="0" err="1"/>
              <a:t>im</a:t>
            </a:r>
            <a:r>
              <a:rPr lang="en-US" sz="1700" dirty="0"/>
              <a:t> </a:t>
            </a:r>
            <a:r>
              <a:rPr lang="en-US" sz="1700" dirty="0" err="1"/>
              <a:t>Süden</a:t>
            </a:r>
            <a:r>
              <a:rPr lang="en-US" sz="1700" dirty="0"/>
              <a:t> Chiles am Golf von </a:t>
            </a:r>
            <a:r>
              <a:rPr lang="en-US" sz="1700" dirty="0" err="1"/>
              <a:t>Arauco</a:t>
            </a:r>
            <a:r>
              <a:rPr lang="en-US" sz="1700" dirty="0"/>
              <a:t>, </a:t>
            </a:r>
            <a:r>
              <a:rPr lang="en-US" sz="1700" dirty="0" err="1"/>
              <a:t>ehem</a:t>
            </a:r>
            <a:r>
              <a:rPr lang="en-US" sz="1700" dirty="0"/>
              <a:t>. </a:t>
            </a:r>
            <a:r>
              <a:rPr lang="en-US" sz="1700" dirty="0" err="1"/>
              <a:t>Kohlebergbaustadt</a:t>
            </a:r>
            <a:endParaRPr lang="en-US" sz="17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Im</a:t>
            </a:r>
            <a:r>
              <a:rPr lang="en-US" sz="1700" dirty="0"/>
              <a:t> Jahre 1662 </a:t>
            </a:r>
            <a:r>
              <a:rPr lang="en-US" sz="1700" dirty="0" err="1"/>
              <a:t>gegründet</a:t>
            </a:r>
            <a:endParaRPr lang="en-US" sz="17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Höhere</a:t>
            </a:r>
            <a:r>
              <a:rPr lang="en-US" sz="1700" dirty="0"/>
              <a:t> </a:t>
            </a:r>
            <a:r>
              <a:rPr lang="en-US" sz="1700" dirty="0" err="1"/>
              <a:t>Bevölkerungsdichte</a:t>
            </a:r>
            <a:r>
              <a:rPr lang="en-US" sz="1700" dirty="0"/>
              <a:t> von 335/km² (45,490 </a:t>
            </a:r>
            <a:r>
              <a:rPr lang="en-US" sz="1700" dirty="0" err="1"/>
              <a:t>Einwohner</a:t>
            </a:r>
            <a:r>
              <a:rPr lang="en-US" sz="1700" dirty="0"/>
              <a:t> auf 135,8 km²) (2023)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150 Jahre </a:t>
            </a:r>
            <a:r>
              <a:rPr lang="en-US" sz="1700" dirty="0" err="1"/>
              <a:t>wichtige</a:t>
            </a:r>
            <a:r>
              <a:rPr lang="en-US" sz="1700" dirty="0"/>
              <a:t> </a:t>
            </a:r>
            <a:r>
              <a:rPr lang="en-US" sz="1700" dirty="0" err="1"/>
              <a:t>wirtschaftl</a:t>
            </a:r>
            <a:r>
              <a:rPr lang="en-US" sz="1700" dirty="0"/>
              <a:t>. Und </a:t>
            </a:r>
            <a:r>
              <a:rPr lang="en-US" sz="1700" dirty="0" err="1"/>
              <a:t>industr</a:t>
            </a:r>
            <a:r>
              <a:rPr lang="en-US" sz="1700" dirty="0"/>
              <a:t>. Rolle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Geprägt</a:t>
            </a:r>
            <a:r>
              <a:rPr lang="en-US" sz="1700" dirty="0"/>
              <a:t> </a:t>
            </a:r>
            <a:r>
              <a:rPr lang="en-US" sz="1700" dirty="0" err="1"/>
              <a:t>vom</a:t>
            </a:r>
            <a:r>
              <a:rPr lang="en-US" sz="1700" dirty="0"/>
              <a:t> Kampf für </a:t>
            </a:r>
            <a:r>
              <a:rPr lang="en-US" sz="1700" dirty="0" err="1"/>
              <a:t>soziale</a:t>
            </a:r>
            <a:r>
              <a:rPr lang="en-US" sz="1700" dirty="0"/>
              <a:t> </a:t>
            </a:r>
            <a:r>
              <a:rPr lang="en-US" sz="1700" dirty="0" err="1"/>
              <a:t>Gerechtigkeit</a:t>
            </a:r>
            <a:endParaRPr lang="en-US" sz="17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Heute </a:t>
            </a:r>
            <a:r>
              <a:rPr lang="en-US" sz="1700" dirty="0" err="1"/>
              <a:t>hohe</a:t>
            </a:r>
            <a:r>
              <a:rPr lang="en-US" sz="1700" dirty="0"/>
              <a:t> </a:t>
            </a:r>
            <a:r>
              <a:rPr lang="en-US" sz="1700" dirty="0" err="1"/>
              <a:t>Arbeitslosenquote</a:t>
            </a:r>
            <a:endParaRPr lang="en-US" sz="17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Setzt</a:t>
            </a:r>
            <a:r>
              <a:rPr lang="en-US" sz="1700" dirty="0"/>
              <a:t> auf </a:t>
            </a:r>
            <a:r>
              <a:rPr lang="en-US" sz="1700" dirty="0" err="1"/>
              <a:t>Kulturtourismus</a:t>
            </a:r>
            <a:endParaRPr lang="en-US" sz="17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C5611F7-CAD2-5835-50EE-21C9FC342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E9429F3-D6D9-2264-42EC-48165475F9B8}"/>
                  </a:ext>
                </a:extLst>
              </p14:cNvPr>
              <p14:cNvContentPartPr/>
              <p14:nvPr/>
            </p14:nvContentPartPr>
            <p14:xfrm>
              <a:off x="8332740" y="3113085"/>
              <a:ext cx="64080" cy="684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E9429F3-D6D9-2264-42EC-48165475F9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26620" y="3106965"/>
                <a:ext cx="763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CA8AC6B-1164-9D5A-21C0-9024BC797178}"/>
                  </a:ext>
                </a:extLst>
              </p14:cNvPr>
              <p14:cNvContentPartPr/>
              <p14:nvPr/>
            </p14:nvContentPartPr>
            <p14:xfrm>
              <a:off x="6984180" y="3104445"/>
              <a:ext cx="1226520" cy="388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CA8AC6B-1164-9D5A-21C0-9024BC7971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78060" y="3098325"/>
                <a:ext cx="1238760" cy="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868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389C92-F27C-E501-F1FD-2BA9964D3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(De)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industrialisierung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(1)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4652334-8C57-1CA9-9A04-57FF2637C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Start der </a:t>
            </a:r>
            <a:r>
              <a:rPr lang="en-US" sz="2200" dirty="0" err="1"/>
              <a:t>Industrialisierung</a:t>
            </a:r>
            <a:r>
              <a:rPr lang="en-US" sz="2200" dirty="0"/>
              <a:t> </a:t>
            </a:r>
            <a:r>
              <a:rPr lang="en-US" sz="2200" dirty="0" err="1"/>
              <a:t>im</a:t>
            </a:r>
            <a:r>
              <a:rPr lang="en-US" sz="2200" dirty="0"/>
              <a:t> 19. </a:t>
            </a:r>
            <a:r>
              <a:rPr lang="en-US" sz="2200" dirty="0" err="1"/>
              <a:t>Jahrhundert</a:t>
            </a:r>
            <a:endParaRPr lang="en-US" sz="22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Durch</a:t>
            </a:r>
            <a:r>
              <a:rPr lang="en-US" sz="2200" dirty="0"/>
              <a:t> </a:t>
            </a:r>
            <a:r>
              <a:rPr lang="en-US" sz="2200" dirty="0" err="1"/>
              <a:t>Investoren</a:t>
            </a:r>
            <a:r>
              <a:rPr lang="en-US" sz="2200" dirty="0"/>
              <a:t> </a:t>
            </a:r>
            <a:r>
              <a:rPr lang="en-US" sz="2200" dirty="0" err="1"/>
              <a:t>wie</a:t>
            </a:r>
            <a:r>
              <a:rPr lang="en-US" sz="2200" dirty="0"/>
              <a:t> </a:t>
            </a:r>
            <a:r>
              <a:rPr lang="en-US" sz="2200" dirty="0" err="1"/>
              <a:t>Familie</a:t>
            </a:r>
            <a:r>
              <a:rPr lang="en-US" sz="2200" dirty="0"/>
              <a:t> </a:t>
            </a:r>
            <a:r>
              <a:rPr lang="en-US" sz="2200" dirty="0" err="1"/>
              <a:t>Cousino</a:t>
            </a:r>
            <a:r>
              <a:rPr lang="en-US" sz="2200" dirty="0"/>
              <a:t> (1852) </a:t>
            </a:r>
            <a:r>
              <a:rPr lang="en-US" sz="2200" dirty="0" err="1"/>
              <a:t>bestärkt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       -&gt; </a:t>
            </a:r>
            <a:r>
              <a:rPr lang="en-US" sz="2200" dirty="0" err="1"/>
              <a:t>einflussreiche</a:t>
            </a:r>
            <a:r>
              <a:rPr lang="en-US" sz="2200" dirty="0"/>
              <a:t>, oft </a:t>
            </a:r>
            <a:r>
              <a:rPr lang="en-US" sz="2200" dirty="0" err="1"/>
              <a:t>kritisierte</a:t>
            </a:r>
            <a:r>
              <a:rPr lang="en-US" sz="2200" dirty="0"/>
              <a:t> </a:t>
            </a:r>
            <a:r>
              <a:rPr lang="en-US" sz="2200" dirty="0" err="1"/>
              <a:t>Inhaber</a:t>
            </a:r>
            <a:r>
              <a:rPr lang="en-US" sz="2200" dirty="0"/>
              <a:t> der </a:t>
            </a:r>
            <a:r>
              <a:rPr lang="en-US" sz="2200" dirty="0" err="1"/>
              <a:t>Lotal</a:t>
            </a:r>
            <a:r>
              <a:rPr lang="en-US" sz="2200" dirty="0"/>
              <a:t> Coal Company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Bau</a:t>
            </a:r>
            <a:r>
              <a:rPr lang="en-US" sz="2200" dirty="0"/>
              <a:t> von </a:t>
            </a:r>
            <a:r>
              <a:rPr lang="en-US" sz="2200" dirty="0" err="1"/>
              <a:t>Eisenbaustrecken</a:t>
            </a:r>
            <a:r>
              <a:rPr lang="en-US" sz="2200" dirty="0"/>
              <a:t> (1888) </a:t>
            </a:r>
            <a:r>
              <a:rPr lang="en-US" sz="2200" dirty="0" err="1"/>
              <a:t>begünstigten</a:t>
            </a:r>
            <a:r>
              <a:rPr lang="en-US" sz="2200" dirty="0"/>
              <a:t> </a:t>
            </a:r>
            <a:r>
              <a:rPr lang="en-US" sz="2200" dirty="0" err="1"/>
              <a:t>Industr</a:t>
            </a:r>
            <a:r>
              <a:rPr lang="en-US" sz="2200" dirty="0"/>
              <a:t>. </a:t>
            </a:r>
            <a:r>
              <a:rPr lang="en-US" sz="2200" dirty="0" err="1"/>
              <a:t>ebenfalls</a:t>
            </a:r>
            <a:endParaRPr lang="en-US" sz="22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Kohlevorkommen: </a:t>
            </a:r>
            <a:r>
              <a:rPr lang="en-US" sz="2200" i="0" dirty="0">
                <a:effectLst/>
              </a:rPr>
              <a:t>Schacht von Chiflón del Diablo und Schacht von Schwagermann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Neben </a:t>
            </a:r>
            <a:r>
              <a:rPr lang="en-US" sz="2200" dirty="0" err="1"/>
              <a:t>Kohleabbau</a:t>
            </a:r>
            <a:r>
              <a:rPr lang="en-US" sz="2200" dirty="0"/>
              <a:t> </a:t>
            </a:r>
            <a:r>
              <a:rPr lang="en-US" sz="2200" dirty="0" err="1"/>
              <a:t>auch</a:t>
            </a:r>
            <a:r>
              <a:rPr lang="en-US" sz="2200" dirty="0"/>
              <a:t> </a:t>
            </a:r>
            <a:r>
              <a:rPr lang="en-US" sz="2200" dirty="0" err="1"/>
              <a:t>Nebenzweige</a:t>
            </a:r>
            <a:r>
              <a:rPr lang="en-US" sz="2200" dirty="0"/>
              <a:t> </a:t>
            </a:r>
            <a:r>
              <a:rPr lang="en-US" sz="2200" dirty="0" err="1"/>
              <a:t>wie</a:t>
            </a:r>
            <a:r>
              <a:rPr lang="en-US" sz="2200" dirty="0"/>
              <a:t> </a:t>
            </a:r>
            <a:r>
              <a:rPr lang="en-US" sz="2200" dirty="0" err="1"/>
              <a:t>Kohleverarbeitung</a:t>
            </a:r>
            <a:r>
              <a:rPr lang="en-US" sz="2200" dirty="0"/>
              <a:t> </a:t>
            </a:r>
            <a:r>
              <a:rPr lang="en-US" sz="2200" dirty="0" err="1"/>
              <a:t>oder</a:t>
            </a:r>
            <a:r>
              <a:rPr lang="en-US" sz="2200" dirty="0"/>
              <a:t> </a:t>
            </a:r>
            <a:r>
              <a:rPr lang="en-US" sz="2200" dirty="0" err="1"/>
              <a:t>Energieerzeugung</a:t>
            </a:r>
            <a:endParaRPr lang="en-US" sz="2200" i="0" dirty="0">
              <a:effectLst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Höhepunkt</a:t>
            </a:r>
            <a:r>
              <a:rPr lang="en-US" sz="2200" dirty="0"/>
              <a:t>: </a:t>
            </a:r>
            <a:r>
              <a:rPr lang="en-US" sz="2200" dirty="0" err="1"/>
              <a:t>spätes</a:t>
            </a:r>
            <a:r>
              <a:rPr lang="en-US" sz="2200" dirty="0"/>
              <a:t> 19. </a:t>
            </a:r>
            <a:r>
              <a:rPr lang="en-US" sz="2200" dirty="0" err="1"/>
              <a:t>Jhd</a:t>
            </a:r>
            <a:r>
              <a:rPr lang="en-US" sz="2200" dirty="0"/>
              <a:t> bis </a:t>
            </a:r>
            <a:r>
              <a:rPr lang="en-US" sz="2200" dirty="0" err="1"/>
              <a:t>frühes</a:t>
            </a:r>
            <a:r>
              <a:rPr lang="en-US" sz="2200" dirty="0"/>
              <a:t> 20. </a:t>
            </a:r>
            <a:r>
              <a:rPr lang="en-US" sz="2200" dirty="0" err="1"/>
              <a:t>Jhd</a:t>
            </a:r>
            <a:r>
              <a:rPr lang="en-US" sz="2200" dirty="0"/>
              <a:t>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1897 </a:t>
            </a:r>
            <a:r>
              <a:rPr lang="en-US" sz="2200" dirty="0" err="1"/>
              <a:t>erstes</a:t>
            </a:r>
            <a:r>
              <a:rPr lang="en-US" sz="2200" dirty="0"/>
              <a:t> </a:t>
            </a:r>
            <a:r>
              <a:rPr lang="en-US" sz="2200" dirty="0" err="1"/>
              <a:t>Wasserkraftwerk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940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4">
            <a:extLst>
              <a:ext uri="{FF2B5EF4-FFF2-40B4-BE49-F238E27FC236}">
                <a16:creationId xmlns:a16="http://schemas.microsoft.com/office/drawing/2014/main" id="{6DB60271-CC36-038E-7174-CCC14F968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389C92-F27C-E501-F1FD-2BA9964D3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333497"/>
            <a:ext cx="10593993" cy="10294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latin typeface="+mj-lt"/>
                <a:ea typeface="+mj-ea"/>
                <a:cs typeface="+mj-cs"/>
              </a:rPr>
              <a:t>(De)industrialisierung (2)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4652334-8C57-1CA9-9A04-57FF2637C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520" y="1362916"/>
            <a:ext cx="5494505" cy="56292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Niedergang</a:t>
            </a:r>
            <a:r>
              <a:rPr lang="en-US" sz="2000" dirty="0"/>
              <a:t> des </a:t>
            </a:r>
            <a:r>
              <a:rPr lang="en-US" sz="2000" dirty="0" err="1"/>
              <a:t>Bergbaus</a:t>
            </a:r>
            <a:r>
              <a:rPr lang="en-US" sz="2000" dirty="0"/>
              <a:t> in 2. </a:t>
            </a:r>
            <a:r>
              <a:rPr lang="en-US" sz="2000" dirty="0" err="1"/>
              <a:t>Hälfte</a:t>
            </a:r>
            <a:r>
              <a:rPr lang="en-US" sz="2000" dirty="0"/>
              <a:t> des 20. </a:t>
            </a:r>
            <a:r>
              <a:rPr lang="en-US" sz="2000" dirty="0" err="1"/>
              <a:t>Jhd</a:t>
            </a:r>
            <a:r>
              <a:rPr lang="en-US" sz="2000" dirty="0"/>
              <a:t>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1914 </a:t>
            </a:r>
            <a:r>
              <a:rPr lang="en-US" sz="2000" dirty="0" err="1"/>
              <a:t>Behinderung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</a:t>
            </a:r>
            <a:r>
              <a:rPr lang="en-US" sz="2000" dirty="0" err="1"/>
              <a:t>Eröffnung</a:t>
            </a:r>
            <a:r>
              <a:rPr lang="en-US" sz="2000" dirty="0"/>
              <a:t> des </a:t>
            </a:r>
            <a:r>
              <a:rPr lang="en-US" sz="2000" dirty="0" err="1"/>
              <a:t>Panamakanals</a:t>
            </a:r>
            <a:r>
              <a:rPr lang="en-US" sz="2000" dirty="0"/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Vorrübergehende</a:t>
            </a:r>
            <a:r>
              <a:rPr lang="en-US" sz="2000" dirty="0"/>
              <a:t> </a:t>
            </a:r>
            <a:r>
              <a:rPr lang="en-US" sz="2000" dirty="0" err="1"/>
              <a:t>Entschärfung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</a:t>
            </a:r>
            <a:r>
              <a:rPr lang="en-US" sz="2000" dirty="0" err="1"/>
              <a:t>Kohleknappheit</a:t>
            </a:r>
            <a:r>
              <a:rPr lang="en-US" sz="2000" dirty="0"/>
              <a:t> im 1. WK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Neue </a:t>
            </a:r>
            <a:r>
              <a:rPr lang="en-US" sz="2000" dirty="0" err="1"/>
              <a:t>Produktionssysteme</a:t>
            </a:r>
            <a:r>
              <a:rPr lang="en-US" sz="2000" dirty="0"/>
              <a:t>, </a:t>
            </a:r>
            <a:r>
              <a:rPr lang="en-US" sz="2000" dirty="0" err="1"/>
              <a:t>billigere</a:t>
            </a:r>
            <a:r>
              <a:rPr lang="en-US" sz="2000" dirty="0"/>
              <a:t> </a:t>
            </a:r>
            <a:r>
              <a:rPr lang="en-US" sz="2000" dirty="0" err="1"/>
              <a:t>Konkurrenz</a:t>
            </a:r>
            <a:endParaRPr lang="en-US" sz="2000" dirty="0"/>
          </a:p>
          <a:p>
            <a:pPr marL="114300" algn="l"/>
            <a:r>
              <a:rPr lang="en-US" sz="2000" dirty="0"/>
              <a:t>   -&gt; </a:t>
            </a:r>
            <a:r>
              <a:rPr lang="en-US" sz="2000" dirty="0" err="1"/>
              <a:t>zunehmde</a:t>
            </a:r>
            <a:r>
              <a:rPr lang="en-US" sz="2000" dirty="0"/>
              <a:t> </a:t>
            </a:r>
            <a:r>
              <a:rPr lang="en-US" sz="2000" dirty="0" err="1"/>
              <a:t>Schwächung</a:t>
            </a:r>
            <a:endParaRPr lang="en-US" sz="2000" dirty="0"/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1973 </a:t>
            </a:r>
            <a:r>
              <a:rPr lang="en-US" sz="2000" dirty="0" err="1"/>
              <a:t>Verstaatlichung</a:t>
            </a:r>
            <a:r>
              <a:rPr lang="en-US" sz="2000" dirty="0"/>
              <a:t> des </a:t>
            </a:r>
            <a:r>
              <a:rPr lang="en-US" sz="2000" dirty="0" err="1"/>
              <a:t>Bergbaus</a:t>
            </a:r>
            <a:endParaRPr lang="en-US" sz="2000" dirty="0"/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000" dirty="0" err="1"/>
              <a:t>Kohlekrise</a:t>
            </a:r>
            <a:r>
              <a:rPr lang="en-US" sz="2000" dirty="0"/>
              <a:t>, </a:t>
            </a:r>
            <a:r>
              <a:rPr lang="en-US" sz="2000" dirty="0" err="1"/>
              <a:t>hohe</a:t>
            </a:r>
            <a:r>
              <a:rPr lang="en-US" sz="2000" dirty="0"/>
              <a:t> </a:t>
            </a:r>
            <a:r>
              <a:rPr lang="en-US" sz="2000" dirty="0" err="1"/>
              <a:t>Produktionskosten</a:t>
            </a:r>
            <a:r>
              <a:rPr lang="en-US" sz="2000" dirty="0"/>
              <a:t>, </a:t>
            </a:r>
            <a:r>
              <a:rPr lang="en-US" sz="2000" dirty="0" err="1"/>
              <a:t>Umweltparameter</a:t>
            </a:r>
            <a:endParaRPr lang="en-US" sz="2000" dirty="0"/>
          </a:p>
          <a:p>
            <a:pPr marL="114300" algn="l"/>
            <a:r>
              <a:rPr lang="en-US" sz="2000" dirty="0"/>
              <a:t>   -&gt; 1997 </a:t>
            </a:r>
            <a:r>
              <a:rPr lang="en-US" sz="2000" dirty="0" err="1"/>
              <a:t>Schließung</a:t>
            </a:r>
            <a:r>
              <a:rPr lang="en-US" sz="2000" dirty="0"/>
              <a:t> der Lota </a:t>
            </a:r>
            <a:r>
              <a:rPr lang="en-US" sz="2000" dirty="0" err="1"/>
              <a:t>Minen</a:t>
            </a:r>
            <a:endParaRPr lang="en-US" sz="2000" dirty="0"/>
          </a:p>
          <a:p>
            <a:pPr marL="457200" indent="-342900" algn="l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114E5F-5142-EB39-20D7-85DD005B5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5" y="2332213"/>
            <a:ext cx="4485420" cy="33640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727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85A4C3-AFA9-FF3E-37E0-FD6CE1BE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 dirty="0"/>
              <a:t>Proteste der Arbeiter (1)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42344B-8B22-33D8-B0AF-B5673084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Harte und gefährliche Arbeitsbedingungen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 1920er keine sozialen oder arbeitsrechtlichen Vorschriften zum Schutz </a:t>
            </a:r>
          </a:p>
          <a:p>
            <a:pPr marL="0" indent="0">
              <a:buNone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-&gt; zwei Streiks führten zu Legalisierung von Gewerkschaften u. Reduzierung d. Arbeitszeit</a:t>
            </a:r>
          </a:p>
          <a:p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 erste Gewerkschaft (</a:t>
            </a:r>
            <a:r>
              <a:rPr lang="de-D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Industriewerkschaft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Nr. 6), 1940er fast 11.000 Mitglieder</a:t>
            </a:r>
          </a:p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Proteste wurden zunehmend politischer</a:t>
            </a:r>
          </a:p>
          <a:p>
            <a:pPr marL="0" indent="0">
              <a:buNone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-&gt; Gründung von Parteien, die 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1938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sogar W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ahlen gewann</a:t>
            </a:r>
          </a:p>
          <a:p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Theater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von 1946, wurden 1947 durch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Präs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Videla unterbrochen</a:t>
            </a:r>
          </a:p>
          <a:p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Genehmigter Streik wurde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vom Militär als Vorwand für Einsatz genutzt</a:t>
            </a:r>
          </a:p>
          <a:p>
            <a:pPr marL="0" indent="0">
              <a:buNone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-&gt; Inhaftierung und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Enteignung des Theater Grundstückes</a:t>
            </a:r>
          </a:p>
          <a:p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Legale Streiks bis Ende Amtszeit d. </a:t>
            </a:r>
            <a:r>
              <a:rPr lang="de-D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Präs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Verboten (1952)</a:t>
            </a:r>
          </a:p>
        </p:txBody>
      </p:sp>
    </p:spTree>
    <p:extLst>
      <p:ext uri="{BB962C8B-B14F-4D97-AF65-F5344CB8AC3E}">
        <p14:creationId xmlns:p14="http://schemas.microsoft.com/office/powerpoint/2010/main" val="243925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85A4C3-AFA9-FF3E-37E0-FD6CE1BE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24" y="65575"/>
            <a:ext cx="9392421" cy="1330841"/>
          </a:xfrm>
        </p:spPr>
        <p:txBody>
          <a:bodyPr>
            <a:normAutofit/>
          </a:bodyPr>
          <a:lstStyle/>
          <a:p>
            <a:r>
              <a:rPr lang="de-DE" dirty="0"/>
              <a:t>Proteste der Arbeiter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42344B-8B22-33D8-B0AF-B5673084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267" y="1376162"/>
            <a:ext cx="5945393" cy="5195944"/>
          </a:xfrm>
        </p:spPr>
        <p:txBody>
          <a:bodyPr>
            <a:normAutofit/>
          </a:bodyPr>
          <a:lstStyle/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Während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Präs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Allendes erneutes Aufleben</a:t>
            </a:r>
          </a:p>
          <a:p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1973 Übernahme Militärregime Pinochet</a:t>
            </a:r>
          </a:p>
          <a:p>
            <a:pPr marL="0" indent="0">
              <a:buNone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-&gt; Auflösung der Gewerkschaften, Übernahme des Theaters, Inhaftierungen, Folter, Hinrichtungen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Privatisierung der staatlichen Industrien</a:t>
            </a:r>
          </a:p>
          <a:p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1979 Legalisierung von Gewerkschaften, Zurückgabe des Theaters</a:t>
            </a:r>
          </a:p>
          <a:p>
            <a:pPr marL="0" indent="0"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-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pazif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Demonstrationen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Regierung nach Pinochet entw. keine neuen Strategien für Ko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hleförderung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1997 nur noch 800 Gewerkschaftsmitglieder</a:t>
            </a:r>
          </a:p>
          <a:p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Wunsch nach Aufarbeitung in kommunale Organisationen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B4477C-D2AA-511D-BCEF-ABA562E33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356967"/>
            <a:ext cx="4788505" cy="3411809"/>
          </a:xfrm>
          <a:prstGeom prst="rect">
            <a:avLst/>
          </a:pr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9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E8753A-1596-D1D1-CD65-B980B54E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e-DE" sz="5000"/>
              <a:t>Folgen und aktuelle Lage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C540BA-9AAE-4095-4A0C-9C04EED2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e-DE" sz="1500" dirty="0"/>
              <a:t>Deindustrialisierung drängte Arbeiter an Rand d. Gesellschaft</a:t>
            </a:r>
          </a:p>
          <a:p>
            <a:r>
              <a:rPr lang="de-DE" sz="1500" dirty="0"/>
              <a:t>Nach Verlust d. Gewerkschaften Sinngebung in Tourismus</a:t>
            </a:r>
          </a:p>
          <a:p>
            <a:r>
              <a:rPr lang="de-DE" sz="1500" dirty="0"/>
              <a:t>Umstrukturierung soz. Beziehungen</a:t>
            </a:r>
          </a:p>
          <a:p>
            <a:r>
              <a:rPr lang="de-DE" sz="1500" dirty="0"/>
              <a:t>Resultat oft Alkohol und Depressionen </a:t>
            </a:r>
          </a:p>
          <a:p>
            <a:r>
              <a:rPr lang="de-DE" sz="1500" dirty="0"/>
              <a:t>Nostalgie an </a:t>
            </a:r>
            <a:r>
              <a:rPr lang="de-DE" sz="1500" dirty="0" err="1"/>
              <a:t>polit</a:t>
            </a:r>
            <a:r>
              <a:rPr lang="de-DE" sz="1500" dirty="0"/>
              <a:t>. Teilhabe, Gefühl Erbe zu schützen</a:t>
            </a:r>
          </a:p>
          <a:p>
            <a:r>
              <a:rPr lang="de-DE" sz="1500" dirty="0"/>
              <a:t>Organisation in Kultur- und Denkmalschutzverbänden</a:t>
            </a:r>
          </a:p>
          <a:p>
            <a:r>
              <a:rPr lang="de-DE" sz="1500" dirty="0"/>
              <a:t>Heutzutage wenig Kohleabbau, Fokus auf Kupferabbau</a:t>
            </a:r>
          </a:p>
          <a:p>
            <a:r>
              <a:rPr lang="de-DE" sz="1500" dirty="0"/>
              <a:t>Noch immer Streiks für Gesetzesreformen</a:t>
            </a:r>
          </a:p>
          <a:p>
            <a:r>
              <a:rPr lang="de-DE" sz="1500"/>
              <a:t>Unglück der </a:t>
            </a:r>
            <a:r>
              <a:rPr lang="de-DE" sz="1500" dirty="0"/>
              <a:t>San Jose Mine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7EBF43-5718-46BA-E1D0-437AB50E1A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048" y="643812"/>
            <a:ext cx="5458968" cy="55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7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6EB973-9A1C-C111-52AA-DE566654F6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C170F-50D0-34A6-DA96-DF15C54E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DE" sz="3100"/>
              <a:t>Erinnerungsgeschichte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5F45D5-2773-8854-3723-EF66091F0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de-DE" sz="1700" dirty="0"/>
              <a:t>Historisches Museum von Lota</a:t>
            </a:r>
          </a:p>
          <a:p>
            <a:r>
              <a:rPr lang="de-DE" sz="1700" dirty="0"/>
              <a:t>Cousino Park</a:t>
            </a:r>
          </a:p>
          <a:p>
            <a:r>
              <a:rPr lang="de-DE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Chiflón del Diablo</a:t>
            </a:r>
          </a:p>
          <a:p>
            <a:r>
              <a:rPr lang="es-ES" sz="1700" i="0" dirty="0">
                <a:effectLst/>
              </a:rPr>
              <a:t>Tag von Luis Emilio Recabarren</a:t>
            </a:r>
            <a:endParaRPr lang="de-DE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Basisorganisation Mesa </a:t>
            </a:r>
          </a:p>
          <a:p>
            <a:r>
              <a:rPr lang="de-DE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Descubre</a:t>
            </a:r>
            <a:r>
              <a:rPr lang="de-DE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Lota </a:t>
            </a:r>
            <a:r>
              <a:rPr lang="de-DE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Caminando</a:t>
            </a:r>
            <a:r>
              <a:rPr lang="de-DE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Halle 83</a:t>
            </a:r>
          </a:p>
          <a:p>
            <a:r>
              <a:rPr lang="de-DE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Illustre </a:t>
            </a:r>
            <a:r>
              <a:rPr lang="de-DE" sz="1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Municipalidad</a:t>
            </a:r>
            <a:r>
              <a:rPr lang="de-DE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Lota</a:t>
            </a:r>
            <a:endParaRPr lang="de-DE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700" i="0" dirty="0">
                <a:effectLst/>
              </a:rPr>
              <a:t>Orchester "</a:t>
            </a:r>
            <a:r>
              <a:rPr lang="de-DE" sz="1700" i="0" dirty="0" err="1">
                <a:effectLst/>
              </a:rPr>
              <a:t>Cuerdas</a:t>
            </a:r>
            <a:r>
              <a:rPr lang="de-DE" sz="1700" i="0" dirty="0">
                <a:effectLst/>
              </a:rPr>
              <a:t> </a:t>
            </a:r>
            <a:r>
              <a:rPr lang="de-DE" sz="1700" i="0" dirty="0" err="1">
                <a:effectLst/>
              </a:rPr>
              <a:t>para</a:t>
            </a:r>
            <a:r>
              <a:rPr lang="de-DE" sz="1700" i="0" dirty="0">
                <a:effectLst/>
              </a:rPr>
              <a:t> Lota"</a:t>
            </a:r>
            <a:endParaRPr lang="de-DE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700" i="0" dirty="0" err="1">
                <a:effectLst/>
              </a:rPr>
              <a:t>Canción</a:t>
            </a:r>
            <a:r>
              <a:rPr lang="de-DE" sz="1700" i="0" dirty="0">
                <a:effectLst/>
              </a:rPr>
              <a:t> del </a:t>
            </a:r>
            <a:r>
              <a:rPr lang="de-DE" sz="1700" i="0" dirty="0" err="1">
                <a:effectLst/>
              </a:rPr>
              <a:t>minero</a:t>
            </a:r>
            <a:endParaRPr lang="de-DE" sz="1700" i="0" dirty="0">
              <a:effectLst/>
            </a:endParaRPr>
          </a:p>
          <a:p>
            <a:pPr marL="0" indent="0">
              <a:buNone/>
            </a:pP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2729379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1098</Words>
  <Application>Microsoft Office PowerPoint</Application>
  <PresentationFormat>Breitbild</PresentationFormat>
  <Paragraphs>114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Erinnerungsgeschichte der Deindustrialisierung in Lota, Chile</vt:lpstr>
      <vt:lpstr>Gliederung</vt:lpstr>
      <vt:lpstr>Einordnung</vt:lpstr>
      <vt:lpstr>(De)industrialisierung (1)</vt:lpstr>
      <vt:lpstr>(De)industrialisierung (2)</vt:lpstr>
      <vt:lpstr>Proteste der Arbeiter (1)</vt:lpstr>
      <vt:lpstr>Proteste der Arbeiter (2)</vt:lpstr>
      <vt:lpstr>Folgen und aktuelle Lage</vt:lpstr>
      <vt:lpstr>Erinnerungsgeschichte</vt:lpstr>
      <vt:lpstr>Magdalena Novoa: sich erinnern, um zu vergessen? </vt:lpstr>
      <vt:lpstr>Fragen für Diskussion</vt:lpstr>
      <vt:lpstr>Literaturverzeichnis</vt:lpstr>
      <vt:lpstr>Abbildungsverzeichnis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Erinnerungsgeschichte der Deindustrialisierung in Lota, Chile</dc:title>
  <dc:creator>Lilli Krüger</dc:creator>
  <cp:lastModifiedBy>Lilli Krüger</cp:lastModifiedBy>
  <cp:revision>4</cp:revision>
  <dcterms:created xsi:type="dcterms:W3CDTF">2024-01-12T18:45:49Z</dcterms:created>
  <dcterms:modified xsi:type="dcterms:W3CDTF">2024-01-15T01:39:48Z</dcterms:modified>
</cp:coreProperties>
</file>