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9144000" cy="5143500"/>
  <p:defaultTextStyle>
    <a:defPPr>
      <a:defRPr lang="de-DE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802" y="7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2728AD-B8FF-467B-AF5F-4891412E46D0}" type="datetimeFigureOut">
              <a:rPr lang="de-DE"/>
              <a:t>26.10.2023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045E6-D734-4DB2-BEE5-DF972DD20CA2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781395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11300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Hier noch einmal die erwähnten Anforderungen großer Fördergeber an die Publikation der Forschungsergebnisse und ihre Positionierung in Bezug zu Open Access.</a:t>
            </a:r>
          </a:p>
          <a:p>
            <a:pPr>
              <a:defRPr/>
            </a:pPr>
            <a:r>
              <a:rPr sz="11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Horizon Europe</a:t>
            </a:r>
            <a:endParaRPr/>
          </a:p>
          <a:p>
            <a:pPr marL="206776" indent="-206776">
              <a:buFont typeface="Arial"/>
              <a:buChar char="•"/>
              <a:defRPr/>
            </a:pPr>
            <a:r>
              <a:rPr sz="11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die sofortige Open Access-Veröffentlichung ist verpflichtend; dies gilt auch für Monographien</a:t>
            </a:r>
            <a:endParaRPr/>
          </a:p>
          <a:p>
            <a:pPr marL="206776" indent="-206776">
              <a:buFont typeface="Arial"/>
              <a:buChar char="•"/>
              <a:defRPr/>
            </a:pPr>
            <a:r>
              <a:rPr sz="11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(CC BY-Lizenz ist verpflichtend; für Monographien sind auch CC BY-NC oder CC BY-ND zulässig)</a:t>
            </a:r>
            <a:endParaRPr/>
          </a:p>
          <a:p>
            <a:pPr>
              <a:defRPr/>
            </a:pPr>
            <a:r>
              <a:rPr sz="11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Deutsche Forschungsgemeinschaft (DFG)</a:t>
            </a:r>
            <a:endParaRPr/>
          </a:p>
          <a:p>
            <a:pPr marL="206776" indent="-206776">
              <a:buFont typeface="Arial"/>
              <a:buChar char="•"/>
              <a:defRPr/>
            </a:pPr>
            <a:r>
              <a:rPr sz="11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keine Pflicht, aber eine Aufforderung zur Veröffentlichung im Open Access; Empfehlung CC BY &amp; CC BY-SA für Artikel; Monographien auch CC BY-ND</a:t>
            </a:r>
            <a:endParaRPr/>
          </a:p>
          <a:p>
            <a:pPr>
              <a:defRPr/>
            </a:pPr>
            <a:r>
              <a:rPr sz="11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Bundesministerium für Bildung und Forschung (BMBF)</a:t>
            </a:r>
            <a:endParaRPr/>
          </a:p>
          <a:p>
            <a:pPr marL="206776" indent="-206776">
              <a:buFont typeface="Arial"/>
              <a:buChar char="•"/>
              <a:defRPr/>
            </a:pPr>
            <a:r>
              <a:rPr sz="11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hat Open Access als Standard in seine Projektförderung aufgenommen; bei Monographien wird es besonders begrüßt</a:t>
            </a:r>
            <a:endParaRPr/>
          </a:p>
        </p:txBody>
      </p:sp>
      <p:sp>
        <p:nvSpPr>
          <p:cNvPr id="7330786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 des Vertrags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A045E6-D734-4DB2-BEE5-DF972DD20CA2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824080" cy="324000"/>
          </a:xfrm>
        </p:spPr>
        <p:txBody>
          <a:bodyPr/>
          <a:lstStyle>
            <a:lvl1pPr>
              <a:lnSpc>
                <a:spcPts val="2500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</a:p>
        </p:txBody>
      </p:sp>
      <p:pic>
        <p:nvPicPr>
          <p:cNvPr id="14" name="Bildplatzhalter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24128" y="3906001"/>
            <a:ext cx="2505600" cy="32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68752" y="4637585"/>
            <a:ext cx="2123728" cy="382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367998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768752" y="4637585"/>
            <a:ext cx="2123728" cy="382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411840" cy="108000"/>
          </a:xfrm>
        </p:spPr>
        <p:txBody>
          <a:bodyPr/>
          <a:lstStyle/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platzhalter 2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804248" y="4688096"/>
            <a:ext cx="2070744" cy="2677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6268826" y="4671369"/>
            <a:ext cx="356337" cy="305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7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/>
        <a:buNone/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2.sherpa.ac.uk/rome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uhr-uni-bochum.de/oa/apply.html.d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hr-uni-bochum.de/oa/apply.html.d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www.ruhr-uni-bochum.de/oa/licenses.html.de" TargetMode="External"/><Relationship Id="rId4" Type="http://schemas.openxmlformats.org/officeDocument/2006/relationships/hyperlink" Target="https://doaj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hr-uni-bochum.de/oa/agreements.html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al-operations.d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al-konsortium.de/vertraege/elsevi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hss-opus.ub.ruhr-uni-bochum.de/opus4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4.0/deed.d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ub.rub.d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omp.ub.rub.d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hansmann@rub.de" TargetMode="External"/><Relationship Id="rId7" Type="http://schemas.openxmlformats.org/officeDocument/2006/relationships/image" Target="../media/image20.jpg"/><Relationship Id="rId2" Type="http://schemas.openxmlformats.org/officeDocument/2006/relationships/hyperlink" Target="mailto:kathrin.lucht-roussel@rub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hr-uni-bochum.de/oa" TargetMode="External"/><Relationship Id="rId5" Type="http://schemas.openxmlformats.org/officeDocument/2006/relationships/hyperlink" Target="mailto:publish-oa@rub.de" TargetMode="External"/><Relationship Id="rId4" Type="http://schemas.openxmlformats.org/officeDocument/2006/relationships/hyperlink" Target="mailto:oa@rub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er-Erklaeru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er-Erklaeru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574730" name="Rechteck 402574729"/>
          <p:cNvSpPr/>
          <p:nvPr/>
        </p:nvSpPr>
        <p:spPr bwMode="auto">
          <a:xfrm>
            <a:off x="-4566" y="0"/>
            <a:ext cx="7858125" cy="33677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FFFF"/>
              </a:highlight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Science Week – Open Access-Services an der RUB</a:t>
            </a:r>
            <a:endParaRPr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536048" cy="324000"/>
          </a:xfrm>
        </p:spPr>
        <p:txBody>
          <a:bodyPr/>
          <a:lstStyle/>
          <a:p>
            <a:pPr>
              <a:defRPr/>
            </a:pPr>
            <a:r>
              <a:rPr lang="de-DE"/>
              <a:t>OPEN Access</a:t>
            </a:r>
            <a:endParaRPr/>
          </a:p>
        </p:txBody>
      </p:sp>
      <p:pic>
        <p:nvPicPr>
          <p:cNvPr id="2104955958" name="Bildplatzhalter 210495595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-4567" y="0"/>
            <a:ext cx="5051651" cy="3367767"/>
          </a:xfrm>
          <a:prstGeom prst="rect">
            <a:avLst/>
          </a:prstGeom>
        </p:spPr>
      </p:pic>
      <p:pic>
        <p:nvPicPr>
          <p:cNvPr id="1198346176" name="Bild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70284" y="0"/>
            <a:ext cx="1522411" cy="152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eck 20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324000" y="4772467"/>
            <a:ext cx="252000" cy="67065"/>
          </a:xfrm>
        </p:spPr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10</a:t>
            </a:fld>
            <a:r>
              <a:rPr lang="de-DE"/>
              <a:t> </a:t>
            </a:r>
            <a:endParaRPr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4428064" cy="108000"/>
          </a:xfrm>
        </p:spPr>
        <p:txBody>
          <a:bodyPr/>
          <a:lstStyle/>
          <a:p>
            <a:pPr>
              <a:defRPr/>
            </a:pPr>
            <a:r>
              <a:rPr lang="de-DE"/>
              <a:t>Open Access – Begriffsklärung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1678221" y="1709120"/>
            <a:ext cx="23002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8400"/>
                </a:solidFill>
              </a:rPr>
              <a:t>Grün OA</a:t>
            </a:r>
            <a:endParaRPr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3634042" y="1514343"/>
            <a:ext cx="2437764" cy="966787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958" y="1236211"/>
            <a:ext cx="892025" cy="138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3714132" y="1709120"/>
            <a:ext cx="231727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008400"/>
                </a:solidFill>
              </a:rPr>
              <a:t>Zweitveröffentlichung</a:t>
            </a:r>
            <a:r>
              <a:rPr lang="de-DE" sz="1600"/>
              <a:t> in einem Repositorium </a:t>
            </a:r>
            <a:endParaRPr/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76000" y="2990568"/>
            <a:ext cx="238447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300">
                <a:solidFill>
                  <a:schemeClr val="tx1"/>
                </a:solidFill>
                <a:latin typeface="Calibri"/>
              </a:defRPr>
            </a:lvl1pPr>
            <a:lvl2pPr>
              <a:defRPr sz="1300">
                <a:solidFill>
                  <a:schemeClr val="tx1"/>
                </a:solidFill>
                <a:latin typeface="Calibri"/>
              </a:defRPr>
            </a:lvl2pPr>
            <a:lvl3pPr>
              <a:defRPr sz="1300">
                <a:solidFill>
                  <a:schemeClr val="tx1"/>
                </a:solidFill>
                <a:latin typeface="Calibri"/>
              </a:defRPr>
            </a:lvl3pPr>
            <a:lvl4pPr>
              <a:defRPr sz="1300">
                <a:solidFill>
                  <a:schemeClr val="tx1"/>
                </a:solidFill>
                <a:latin typeface="Calibri"/>
              </a:defRPr>
            </a:lvl4pPr>
            <a:lvl5pPr>
              <a:defRPr sz="1300">
                <a:solidFill>
                  <a:schemeClr val="tx1"/>
                </a:solidFill>
                <a:latin typeface="Calibri"/>
              </a:defRPr>
            </a:lvl5pPr>
            <a:lvl6pPr marL="18288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6pPr>
            <a:lvl7pPr marL="22860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7pPr>
            <a:lvl8pPr marL="27432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8pPr>
            <a:lvl9pPr marL="32004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de-DE" sz="1200">
                <a:latin typeface="+mj-lt"/>
              </a:rPr>
              <a:t>i.d.R. </a:t>
            </a:r>
            <a:r>
              <a:rPr lang="de-DE" sz="1200" b="1">
                <a:latin typeface="+mj-lt"/>
              </a:rPr>
              <a:t>zeitversetzt</a:t>
            </a:r>
            <a:r>
              <a:rPr lang="de-DE" sz="1200">
                <a:latin typeface="+mj-lt"/>
              </a:rPr>
              <a:t> verfügbar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 b="1">
                <a:latin typeface="+mj-lt"/>
              </a:rPr>
              <a:t>kostenfrei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+mj-lt"/>
              </a:rPr>
              <a:t>Urheberrecht beachten (vgl. </a:t>
            </a:r>
            <a:r>
              <a:rPr lang="de-DE" sz="1200" u="sng">
                <a:latin typeface="+mj-lt"/>
                <a:hlinkClick r:id="rId4" tooltip="https://v2.sherpa.ac.uk/romeo/"/>
              </a:rPr>
              <a:t>Sherpa Romeo</a:t>
            </a:r>
            <a:r>
              <a:rPr lang="de-DE" sz="1200">
                <a:latin typeface="+mj-lt"/>
              </a:rPr>
              <a:t>)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000" y="396000"/>
            <a:ext cx="7560000" cy="468000"/>
          </a:xfrm>
        </p:spPr>
        <p:txBody>
          <a:bodyPr/>
          <a:lstStyle/>
          <a:p>
            <a:pPr>
              <a:defRPr/>
            </a:pPr>
            <a:r>
              <a:rPr lang="de-DE"/>
              <a:t>Open Access – Wege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699542"/>
            <a:ext cx="8172000" cy="720000"/>
          </a:xfrm>
        </p:spPr>
        <p:txBody>
          <a:bodyPr/>
          <a:lstStyle/>
          <a:p>
            <a:pPr>
              <a:defRPr/>
            </a:pPr>
            <a:r>
              <a:rPr lang="de-DE" sz="3600"/>
              <a:t>2. Fördermittel und Finanzierung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Publikationsfonds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704400" cy="3366000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de-DE" b="1"/>
              <a:t>Fördergelder für Publikationen in Gold OA-Zeitschriften </a:t>
            </a:r>
            <a:endParaRPr/>
          </a:p>
          <a:p>
            <a:pPr marL="0" lvl="2" indent="0">
              <a:buNone/>
              <a:defRPr/>
            </a:pPr>
            <a:r>
              <a:rPr lang="de-DE" u="sng">
                <a:hlinkClick r:id="rId2" tooltip="https://www.ruhr-uni-bochum.de/oa/apply.html.de"/>
              </a:rPr>
              <a:t>Finanzierung</a:t>
            </a:r>
            <a:r>
              <a:rPr lang="de-DE"/>
              <a:t> ab 2022:</a:t>
            </a:r>
            <a:endParaRPr/>
          </a:p>
          <a:p>
            <a:pPr marL="0" lvl="2" indent="0">
              <a:buNone/>
              <a:defRPr/>
            </a:pPr>
            <a:endParaRPr lang="de-DE" u="sng"/>
          </a:p>
          <a:p>
            <a:pPr lvl="2">
              <a:defRPr/>
            </a:pPr>
            <a:r>
              <a:rPr lang="de-DE"/>
              <a:t>Zentraler Anteil: </a:t>
            </a:r>
            <a:r>
              <a:rPr lang="de-DE" b="1"/>
              <a:t>2.000 € (brutto) pro Artikel</a:t>
            </a:r>
            <a:r>
              <a:rPr lang="de-DE"/>
              <a:t> (DFG / Rektorat / UB)</a:t>
            </a:r>
          </a:p>
          <a:p>
            <a:pPr lvl="2">
              <a:defRPr/>
            </a:pPr>
            <a:r>
              <a:rPr lang="de-DE"/>
              <a:t>Eigenanteil: Mehrkosten (über 2.000 €) </a:t>
            </a:r>
            <a:endParaRPr/>
          </a:p>
          <a:p>
            <a:pPr lvl="2">
              <a:defRPr/>
            </a:pPr>
            <a:r>
              <a:rPr lang="de-DE"/>
              <a:t>Zentrale Rechnungsabwicklung über die UB</a:t>
            </a:r>
            <a:endParaRPr/>
          </a:p>
          <a:p>
            <a:pPr lvl="2">
              <a:defRPr/>
            </a:pPr>
            <a:r>
              <a:rPr lang="de-DE"/>
              <a:t>Mehrkosten werden jährlich im Nachhinein pro Fakultät / Einrichtung </a:t>
            </a:r>
            <a:br>
              <a:rPr lang="de-DE"/>
            </a:br>
            <a:r>
              <a:rPr lang="de-DE"/>
              <a:t>/ Klinik abgerechnet.</a:t>
            </a:r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lvl="3"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12</a:t>
            </a:fld>
            <a:r>
              <a:rPr lang="de-DE"/>
              <a:t> 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131920" cy="196014"/>
          </a:xfrm>
        </p:spPr>
        <p:txBody>
          <a:bodyPr/>
          <a:lstStyle/>
          <a:p>
            <a:pPr>
              <a:defRPr/>
            </a:pPr>
            <a:r>
              <a:rPr lang="de-DE"/>
              <a:t>Open Access – Fördermittel und Finanzierung</a:t>
            </a:r>
          </a:p>
          <a:p>
            <a:pPr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72016" y="254578"/>
            <a:ext cx="720464" cy="112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Publikationsfonds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8568496" cy="3366000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de-DE" b="1"/>
              <a:t>Fördergelder für Publikationen in Gold OA-Zeitschriften </a:t>
            </a:r>
          </a:p>
          <a:p>
            <a:pPr marL="0" lvl="2" indent="0">
              <a:buNone/>
              <a:defRPr/>
            </a:pPr>
            <a:r>
              <a:rPr lang="de-DE" u="sng">
                <a:hlinkClick r:id="rId3" tooltip="https://www.ruhr-uni-bochum.de/oa/apply.html.de"/>
              </a:rPr>
              <a:t>Förderkriterien</a:t>
            </a:r>
            <a:r>
              <a:rPr lang="de-DE"/>
              <a:t> ab 2022:</a:t>
            </a:r>
          </a:p>
          <a:p>
            <a:pPr marL="0" lvl="2" indent="0">
              <a:buNone/>
              <a:defRPr/>
            </a:pPr>
            <a:endParaRPr lang="de-DE"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Artikel erscheint in einer </a:t>
            </a:r>
            <a:r>
              <a:rPr lang="de-DE" b="1"/>
              <a:t>Gold OA-Zeitschrift </a:t>
            </a:r>
            <a:r>
              <a:rPr lang="de-DE"/>
              <a:t>mit Qualitätssicherungsverfahren (s. </a:t>
            </a:r>
            <a:r>
              <a:rPr lang="de-DE" u="sng">
                <a:hlinkClick r:id="rId4" tooltip="https://doaj.org/"/>
              </a:rPr>
              <a:t>DOAJ</a:t>
            </a:r>
            <a:r>
              <a:rPr lang="de-DE"/>
              <a:t>)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Antragsteller*in ist </a:t>
            </a:r>
            <a:r>
              <a:rPr lang="de-DE" b="1"/>
              <a:t>RUB-Mitglied</a:t>
            </a:r>
            <a:r>
              <a:rPr lang="de-DE"/>
              <a:t> und </a:t>
            </a:r>
            <a:r>
              <a:rPr lang="de-DE" b="1"/>
              <a:t>corresponding author</a:t>
            </a:r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Nur </a:t>
            </a:r>
            <a:r>
              <a:rPr lang="de-DE" i="1"/>
              <a:t>research articles </a:t>
            </a:r>
            <a:r>
              <a:rPr lang="de-DE"/>
              <a:t>sind förderfähig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Der Artikel erscheint unter einer </a:t>
            </a:r>
            <a:r>
              <a:rPr lang="de-DE" u="sng">
                <a:hlinkClick r:id="rId5" tooltip="https://www.ruhr-uni-bochum.de/oa/licenses.html.de"/>
              </a:rPr>
              <a:t>Creative-Commons-Lizenz</a:t>
            </a:r>
            <a:r>
              <a:rPr lang="de-DE"/>
              <a:t> (empfohlen: CC BY)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 b="1"/>
              <a:t>Drittmittel</a:t>
            </a:r>
            <a:r>
              <a:rPr lang="de-DE"/>
              <a:t> zur Finanzierung sind nicht vorhanden / wurden ausgeschöpft.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max. Fördersumme pro Artikel</a:t>
            </a:r>
            <a:r>
              <a:rPr lang="de-DE" b="1"/>
              <a:t>: 2.000 €</a:t>
            </a:r>
            <a:r>
              <a:rPr lang="de-DE"/>
              <a:t> (brutto)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>
                <a:solidFill>
                  <a:srgbClr val="003560"/>
                </a:solidFill>
              </a:rPr>
              <a:t>die </a:t>
            </a:r>
            <a:r>
              <a:rPr lang="de-DE" b="1">
                <a:solidFill>
                  <a:srgbClr val="003560"/>
                </a:solidFill>
              </a:rPr>
              <a:t>Übernahme der Mehrkosten </a:t>
            </a:r>
            <a:r>
              <a:rPr lang="de-DE">
                <a:solidFill>
                  <a:srgbClr val="003560"/>
                </a:solidFill>
              </a:rPr>
              <a:t>über 2.000 Euro muss verbindlich zugesagt werden</a:t>
            </a:r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 b="1"/>
          </a:p>
          <a:p>
            <a:pPr marL="0" lvl="3" indent="0">
              <a:buClr>
                <a:schemeClr val="bg2"/>
              </a:buClr>
              <a:buNone/>
              <a:defRPr/>
            </a:pPr>
            <a:r>
              <a:rPr lang="de-DE"/>
              <a:t>     Informationen und Antragsformular: </a:t>
            </a:r>
            <a:r>
              <a:rPr lang="de-DE" u="sng">
                <a:hlinkClick r:id="rId3" tooltip="https://www.ruhr-uni-bochum.de/oa/apply.html.de"/>
              </a:rPr>
              <a:t>https://www.ruhr-uni-bochum.de/oa/apply.html.de</a:t>
            </a:r>
            <a:r>
              <a:rPr lang="de-DE"/>
              <a:t> </a:t>
            </a:r>
            <a:endParaRPr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13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" name="Pfeil nach rechts 1"/>
          <p:cNvSpPr/>
          <p:nvPr/>
        </p:nvSpPr>
        <p:spPr bwMode="auto">
          <a:xfrm>
            <a:off x="360496" y="4319280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131920" cy="196014"/>
          </a:xfrm>
        </p:spPr>
        <p:txBody>
          <a:bodyPr/>
          <a:lstStyle/>
          <a:p>
            <a:pPr>
              <a:defRPr/>
            </a:pPr>
            <a:r>
              <a:rPr lang="de-DE"/>
              <a:t>Open Access – Fördermittel und Finanzierung</a:t>
            </a:r>
          </a:p>
          <a:p>
            <a:pPr>
              <a:defRPr/>
            </a:pPr>
            <a:endParaRPr lang="de-DE"/>
          </a:p>
        </p:txBody>
      </p:sp>
      <p:pic>
        <p:nvPicPr>
          <p:cNvPr id="14" name="Grafik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72016" y="254578"/>
            <a:ext cx="720464" cy="112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Verlagsvereinbarungen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4176008" cy="3366000"/>
          </a:xfrm>
        </p:spPr>
        <p:txBody>
          <a:bodyPr/>
          <a:lstStyle/>
          <a:p>
            <a:pPr lvl="1">
              <a:defRPr/>
            </a:pPr>
            <a:r>
              <a:rPr lang="de-DE" b="1"/>
              <a:t>Zeitschriften</a:t>
            </a:r>
            <a:endParaRPr/>
          </a:p>
          <a:p>
            <a:pPr lvl="1">
              <a:defRPr/>
            </a:pPr>
            <a:endParaRPr lang="de-DE"/>
          </a:p>
          <a:p>
            <a:pPr lvl="2">
              <a:defRPr/>
            </a:pPr>
            <a:r>
              <a:rPr lang="de-DE"/>
              <a:t>OA ohne Zusatzkosten</a:t>
            </a:r>
            <a:endParaRPr/>
          </a:p>
          <a:p>
            <a:pPr lvl="2">
              <a:defRPr/>
            </a:pPr>
            <a:r>
              <a:rPr lang="de-DE"/>
              <a:t>Freiartikel</a:t>
            </a:r>
            <a:endParaRPr/>
          </a:p>
          <a:p>
            <a:pPr lvl="2">
              <a:defRPr/>
            </a:pPr>
            <a:r>
              <a:rPr lang="de-DE"/>
              <a:t>Rabatte für APCs</a:t>
            </a:r>
            <a:endParaRPr/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 sz="1400">
                <a:solidFill>
                  <a:srgbClr val="17365C"/>
                </a:solidFill>
                <a:latin typeface="Arial"/>
                <a:cs typeface="Arial"/>
              </a:rPr>
              <a:t>Aktuelle Informationen: </a:t>
            </a:r>
            <a:r>
              <a:rPr lang="de-DE" sz="1400" u="sng">
                <a:solidFill>
                  <a:srgbClr val="17365C"/>
                </a:solidFill>
                <a:latin typeface="Arial"/>
                <a:cs typeface="Arial"/>
                <a:hlinkClick r:id="rId3" tooltip="https://www.ruhr-uni-bochum.de/oa/agreements.html.de"/>
              </a:rPr>
              <a:t>https://www.ruhr-uni-bochum.de/oa/agreements.html.de</a:t>
            </a:r>
            <a:r>
              <a:rPr lang="de-DE" sz="1400">
                <a:solidFill>
                  <a:srgbClr val="17365C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14</a:t>
            </a:fld>
            <a:r>
              <a:rPr lang="de-DE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rcRect l="10938" r="6843" b="2322"/>
          <a:stretch/>
        </p:blipFill>
        <p:spPr bwMode="auto">
          <a:xfrm>
            <a:off x="4932040" y="1578624"/>
            <a:ext cx="3788962" cy="2649309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131920" cy="196014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– </a:t>
            </a:r>
            <a:r>
              <a:rPr lang="de-DE" sz="900" b="0" i="0" u="none" strike="noStrike" cap="none" spc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Fördermittel und Finanzierung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 bwMode="auto">
          <a:xfrm rot="16199998">
            <a:off x="8400427" y="3776095"/>
            <a:ext cx="9028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tx2"/>
                </a:solidFill>
              </a:rPr>
              <a:t>CC 0, Public Domain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48264" y="195486"/>
            <a:ext cx="2010943" cy="79392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/>
              <a:t>DEAL Konsortium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920424" cy="3597966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Verträge mit Wiley </a:t>
            </a:r>
            <a:r>
              <a:rPr lang="de-DE">
                <a:solidFill>
                  <a:srgbClr val="003560"/>
                </a:solidFill>
              </a:rPr>
              <a:t>(2019-2023) </a:t>
            </a:r>
            <a:r>
              <a:rPr lang="de-DE" b="1">
                <a:solidFill>
                  <a:srgbClr val="003560"/>
                </a:solidFill>
              </a:rPr>
              <a:t>und Springer </a:t>
            </a:r>
            <a:r>
              <a:rPr lang="de-DE">
                <a:solidFill>
                  <a:srgbClr val="003560"/>
                </a:solidFill>
              </a:rPr>
              <a:t>(2020-2023)</a:t>
            </a:r>
            <a:endParaRPr/>
          </a:p>
          <a:p>
            <a:pPr marL="0" lvl="2" indent="0">
              <a:buNone/>
              <a:defRPr/>
            </a:pPr>
            <a:r>
              <a:rPr lang="de-DE">
                <a:solidFill>
                  <a:srgbClr val="003560"/>
                </a:solidFill>
              </a:rPr>
              <a:t>Deutschlandweite Publish &amp; Read-Verträge, verhandelt im Auftrag der HRK</a:t>
            </a:r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 b="1"/>
              <a:t>Hybride Zeitschriften</a:t>
            </a:r>
            <a:r>
              <a:rPr lang="de-DE"/>
              <a:t> (Hybrid OA): </a:t>
            </a:r>
            <a:endParaRPr/>
          </a:p>
          <a:p>
            <a:pPr lvl="2">
              <a:defRPr/>
            </a:pPr>
            <a:r>
              <a:rPr lang="de-DE"/>
              <a:t>Read: Dauerhafter Zugriff auf alle Inhalte </a:t>
            </a:r>
            <a:endParaRPr/>
          </a:p>
          <a:p>
            <a:pPr lvl="2">
              <a:defRPr/>
            </a:pPr>
            <a:r>
              <a:rPr lang="de-DE"/>
              <a:t>Publish: Autor*innen der RUB können ohne zusätzliche Kosten OA publizieren, zukünftig: Kosten pro Artikel!</a:t>
            </a:r>
            <a:endParaRPr/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 b="1"/>
              <a:t>Goldene Zeitschriften</a:t>
            </a:r>
            <a:r>
              <a:rPr lang="de-DE"/>
              <a:t> (Gold OA)</a:t>
            </a:r>
            <a:endParaRPr/>
          </a:p>
          <a:p>
            <a:pPr lvl="2">
              <a:defRPr/>
            </a:pPr>
            <a:r>
              <a:rPr lang="de-DE"/>
              <a:t>Kosten werden den Autor*innen in Rechnung gestellt, Förderantrag möglich</a:t>
            </a:r>
          </a:p>
          <a:p>
            <a:pPr lvl="2"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/>
              <a:t>		Weitere Informationen und Zeitschriften-Listen: </a:t>
            </a:r>
            <a:r>
              <a:rPr lang="de-DE" u="sng">
                <a:hlinkClick r:id="rId3" tooltip="https://deal-operations.de/"/>
              </a:rPr>
              <a:t>https://deal-operations.de</a:t>
            </a:r>
            <a:r>
              <a:rPr lang="de-DE"/>
              <a:t> </a:t>
            </a:r>
            <a:endParaRPr/>
          </a:p>
          <a:p>
            <a:pPr lvl="3"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15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0" name="Pfeil nach rechts 9"/>
          <p:cNvSpPr/>
          <p:nvPr/>
        </p:nvSpPr>
        <p:spPr bwMode="auto">
          <a:xfrm>
            <a:off x="483135" y="4227934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131920" cy="196014"/>
          </a:xfrm>
        </p:spPr>
        <p:txBody>
          <a:bodyPr/>
          <a:lstStyle/>
          <a:p>
            <a:pPr>
              <a:defRPr/>
            </a:pPr>
            <a:r>
              <a:rPr lang="de-DE"/>
              <a:t>Open Access – Fördermittel und Finanzierung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48264" y="195486"/>
            <a:ext cx="2010943" cy="79392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/>
              <a:t>DEAL Konsortium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8352472" cy="3597966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de-DE" b="1">
                <a:solidFill>
                  <a:srgbClr val="003560"/>
                </a:solidFill>
              </a:rPr>
              <a:t>Neu verhandelt: Vertrag mit Elsevier </a:t>
            </a:r>
            <a:r>
              <a:rPr lang="de-DE">
                <a:solidFill>
                  <a:srgbClr val="003560"/>
                </a:solidFill>
              </a:rPr>
              <a:t>(2024-2028), RUB prüft aktuell die Teilnahme</a:t>
            </a:r>
            <a:endParaRPr/>
          </a:p>
          <a:p>
            <a:pPr marL="0" lvl="2" indent="0">
              <a:buNone/>
              <a:defRPr/>
            </a:pPr>
            <a:r>
              <a:rPr lang="de-DE">
                <a:solidFill>
                  <a:srgbClr val="003560"/>
                </a:solidFill>
              </a:rPr>
              <a:t>Deutschlandweiter Publish &amp; Read-Vertrag, verhandelt im Auftrag der HRK</a:t>
            </a:r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 b="1"/>
              <a:t>Hybride Zeitschriften</a:t>
            </a:r>
            <a:r>
              <a:rPr lang="de-DE"/>
              <a:t> (Hybrid OA): </a:t>
            </a:r>
            <a:endParaRPr/>
          </a:p>
          <a:p>
            <a:pPr lvl="2">
              <a:defRPr/>
            </a:pPr>
            <a:r>
              <a:rPr lang="de-DE"/>
              <a:t>Read: Dauerhafter Zugriff auf alle Inhalte </a:t>
            </a:r>
            <a:endParaRPr/>
          </a:p>
          <a:p>
            <a:pPr lvl="2">
              <a:defRPr/>
            </a:pPr>
            <a:r>
              <a:rPr lang="de-DE"/>
              <a:t>Publish: Alle Artikel werden Open Access gestellt, es fallen Kosten pro Artikel an: </a:t>
            </a:r>
            <a:br>
              <a:rPr lang="de-DE"/>
            </a:br>
            <a:r>
              <a:rPr lang="de-DE"/>
              <a:t>„Paper Charge Modell“</a:t>
            </a:r>
          </a:p>
          <a:p>
            <a:pPr marL="0" lvl="2" indent="0">
              <a:buNone/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 b="1"/>
              <a:t>Goldene Zeitschriften</a:t>
            </a:r>
            <a:r>
              <a:rPr lang="de-DE"/>
              <a:t> (Gold OA)</a:t>
            </a:r>
            <a:endParaRPr/>
          </a:p>
          <a:p>
            <a:pPr lvl="2">
              <a:defRPr/>
            </a:pPr>
            <a:r>
              <a:rPr lang="de-DE"/>
              <a:t>Kosten werden den Autor*innen in Rechnung gestellt, Förderantrag möglich</a:t>
            </a:r>
          </a:p>
          <a:p>
            <a:pPr lvl="2">
              <a:defRPr/>
            </a:pPr>
            <a:endParaRPr lang="de-DE"/>
          </a:p>
          <a:p>
            <a:pPr marL="0" lvl="2" indent="0">
              <a:buNone/>
              <a:defRPr/>
            </a:pPr>
            <a:r>
              <a:rPr lang="de-DE"/>
              <a:t>		Weitere Informationen und Zeitschriften-Listen: </a:t>
            </a:r>
            <a:r>
              <a:rPr lang="de-DE" u="sng">
                <a:hlinkClick r:id="rId3" tooltip="https://deal-konsortium.de/vertraege/elsevier"/>
              </a:rPr>
              <a:t>https://deal-konsortium.de/vertraege/elsevier</a:t>
            </a:r>
            <a:r>
              <a:rPr lang="de-DE"/>
              <a:t> </a:t>
            </a:r>
          </a:p>
          <a:p>
            <a:pPr lvl="3">
              <a:defRPr/>
            </a:pPr>
            <a:endParaRPr lang="de-DE" b="1"/>
          </a:p>
          <a:p>
            <a:pPr lvl="4"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16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0" name="Pfeil nach rechts 9"/>
          <p:cNvSpPr/>
          <p:nvPr/>
        </p:nvSpPr>
        <p:spPr bwMode="auto">
          <a:xfrm>
            <a:off x="483135" y="4227934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131920" cy="196014"/>
          </a:xfrm>
        </p:spPr>
        <p:txBody>
          <a:bodyPr/>
          <a:lstStyle/>
          <a:p>
            <a:pPr>
              <a:defRPr/>
            </a:pPr>
            <a:r>
              <a:rPr lang="de-DE"/>
              <a:t>Open Access – Fördermittel und Finanzierung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56176" y="1707653"/>
            <a:ext cx="2660956" cy="26496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/>
              <a:t>Haben Sie Fragen?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699542"/>
            <a:ext cx="8172000" cy="720000"/>
          </a:xfrm>
        </p:spPr>
        <p:txBody>
          <a:bodyPr/>
          <a:lstStyle/>
          <a:p>
            <a:pPr>
              <a:defRPr/>
            </a:pPr>
            <a:r>
              <a:rPr lang="de-DE" sz="3600"/>
              <a:t>3. Publikationsdienste der UB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4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Dokumentenrepositorium der RUB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704400" cy="3366000"/>
          </a:xfrm>
        </p:spPr>
        <p:txBody>
          <a:bodyPr/>
          <a:lstStyle/>
          <a:p>
            <a:pPr marL="0" lvl="2" indent="0">
              <a:buNone/>
              <a:defRPr/>
            </a:pPr>
            <a:endParaRPr lang="de-DE"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Erstveröffentlichungen von Dissertationen, Habilitationen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Open Access-Zweitveröffentlichungen 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Dauerhafte Archivierung des Volltextes </a:t>
            </a:r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Persistente Adressierung (URN, DOI)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Beratung, Unterstützung bei der Rechteprüfung (vgl. </a:t>
            </a:r>
            <a:r>
              <a:rPr lang="de-DE" u="sng">
                <a:hlinkClick r:id="rId3" tooltip="https://v2.sherpa.ac.uk/romeo/"/>
              </a:rPr>
              <a:t>https://v2.sherpa.ac.uk/romeo/</a:t>
            </a:r>
            <a:r>
              <a:rPr lang="de-DE"/>
              <a:t>) 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Langzeitarchivierung durch die Deutsche Nationalbibliothek (DNB)</a:t>
            </a:r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Erfüllung von Vorgaben der Fördergeber</a:t>
            </a:r>
            <a:endParaRPr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r>
              <a:rPr lang="de-DE"/>
              <a:t>      Dokumentenrepositorium RUB: </a:t>
            </a:r>
            <a:r>
              <a:rPr lang="de-DE" u="sng">
                <a:hlinkClick r:id="rId4" tooltip="https://hss-opus.ub.ruhr-uni-bochum.de/opus4/home"/>
              </a:rPr>
              <a:t>https://hss-opus.ub.ruhr-uni-bochum.de/opus4/home </a:t>
            </a:r>
            <a:r>
              <a:rPr lang="de-DE" u="sng">
                <a:hlinkClick r:id="rId3" tooltip="https://v2.sherpa.ac.uk/romeo/"/>
              </a:rPr>
              <a:t>/</a:t>
            </a:r>
            <a:r>
              <a:rPr lang="de-DE"/>
              <a:t>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19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0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65738" y="300127"/>
            <a:ext cx="717610" cy="11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feil nach rechts 8"/>
          <p:cNvSpPr/>
          <p:nvPr/>
        </p:nvSpPr>
        <p:spPr bwMode="auto">
          <a:xfrm>
            <a:off x="395536" y="3723878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968378" cy="196014"/>
          </a:xfrm>
        </p:spPr>
        <p:txBody>
          <a:bodyPr/>
          <a:lstStyle/>
          <a:p>
            <a:pPr>
              <a:defRPr/>
            </a:pPr>
            <a:r>
              <a:rPr lang="de-DE"/>
              <a:t>Publikationsdienste der UB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Überblick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lvl="2" indent="0">
              <a:buNone/>
              <a:defRPr/>
            </a:pPr>
            <a:r>
              <a:rPr lang="de-DE" b="1"/>
              <a:t>1. Open Access - Begriffsklärung</a:t>
            </a:r>
            <a:endParaRPr/>
          </a:p>
          <a:p>
            <a:pPr marL="0" lvl="2" indent="0">
              <a:buNone/>
              <a:defRPr/>
            </a:pPr>
            <a:r>
              <a:rPr lang="de-DE" b="1"/>
              <a:t>2. Fördermittel &amp; Finanzierung</a:t>
            </a:r>
            <a:endParaRPr/>
          </a:p>
          <a:p>
            <a:pPr lvl="3">
              <a:defRPr/>
            </a:pPr>
            <a:r>
              <a:rPr lang="de-DE"/>
              <a:t>Publikationsfonds</a:t>
            </a:r>
            <a:endParaRPr/>
          </a:p>
          <a:p>
            <a:pPr lvl="3">
              <a:defRPr/>
            </a:pPr>
            <a:r>
              <a:rPr lang="de-DE"/>
              <a:t>Verlagsvereinbarungen</a:t>
            </a:r>
            <a:endParaRPr/>
          </a:p>
          <a:p>
            <a:pPr lvl="3">
              <a:defRPr/>
            </a:pPr>
            <a:r>
              <a:rPr lang="de-DE"/>
              <a:t>Projekt DEAL</a:t>
            </a:r>
            <a:endParaRPr/>
          </a:p>
          <a:p>
            <a:pPr marL="0" lvl="2" indent="0">
              <a:buNone/>
              <a:defRPr/>
            </a:pPr>
            <a:r>
              <a:rPr lang="de-DE" b="1"/>
              <a:t>3. Publikationsdienste der UB</a:t>
            </a:r>
            <a:endParaRPr/>
          </a:p>
          <a:p>
            <a:pPr lvl="3">
              <a:defRPr/>
            </a:pPr>
            <a:r>
              <a:rPr lang="de-DE"/>
              <a:t>Dokumentenrepositorium</a:t>
            </a:r>
            <a:endParaRPr/>
          </a:p>
          <a:p>
            <a:pPr lvl="3">
              <a:defRPr/>
            </a:pPr>
            <a:r>
              <a:rPr lang="de-DE"/>
              <a:t>OJS und OMP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915896" cy="108000"/>
          </a:xfrm>
        </p:spPr>
        <p:txBody>
          <a:bodyPr/>
          <a:lstStyle/>
          <a:p>
            <a:pPr>
              <a:defRPr/>
            </a:pPr>
            <a:r>
              <a:rPr lang="de-DE"/>
              <a:t>Open Access Publizieren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</a:t>
            </a:fld>
            <a:r>
              <a:rPr lang="de-DE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rcRect l="-11576" t="-14145"/>
          <a:stretch/>
        </p:blipFill>
        <p:spPr bwMode="auto">
          <a:xfrm>
            <a:off x="4285488" y="0"/>
            <a:ext cx="4858512" cy="44661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20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Zweitveröffentlichungsrecht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b="0" i="0" u="none" strike="noStrike" cap="none" spc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Publikationsdienste der UB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§38 Abs. 4 UrhG: </a:t>
            </a:r>
            <a:br>
              <a:rPr lang="de-DE"/>
            </a:br>
            <a:r>
              <a:rPr lang="de-DE" u="sng"/>
              <a:t>Beiträge zu Zeitschriften oder Periodika</a:t>
            </a:r>
            <a:r>
              <a:rPr lang="de-DE"/>
              <a:t>, die mindestens zweimal im Jahr erscheinen, dürfen </a:t>
            </a:r>
            <a:r>
              <a:rPr lang="de-DE" u="sng"/>
              <a:t>nach Ablauf eines Jahres</a:t>
            </a:r>
            <a:r>
              <a:rPr lang="de-DE"/>
              <a:t> durch den Autor in der </a:t>
            </a:r>
            <a:r>
              <a:rPr lang="de-DE" u="sng"/>
              <a:t>verlagsfertigen Manuskriptversion</a:t>
            </a:r>
            <a:r>
              <a:rPr lang="de-DE"/>
              <a:t> über Repositorien oder Archive frei zugänglich gemacht werden </a:t>
            </a:r>
            <a:br>
              <a:rPr lang="de-DE"/>
            </a:br>
            <a:r>
              <a:rPr lang="de-DE"/>
              <a:t>dürfen, </a:t>
            </a:r>
            <a:r>
              <a:rPr lang="de-DE" u="sng"/>
              <a:t>egal was vertraglich vereinbart</a:t>
            </a:r>
            <a:r>
              <a:rPr lang="de-DE"/>
              <a:t> wurde.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Voraussetzung: „mindestens zur Hälfte mit öffentlichen Mitteln geförderten Forschungstätigkeit“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„Eine zum Nachteil des Urhebers abweichende Vereinbarung ist unwirksam.“</a:t>
            </a:r>
            <a:endParaRPr/>
          </a:p>
        </p:txBody>
      </p:sp>
      <p:pic>
        <p:nvPicPr>
          <p:cNvPr id="15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53381" y="259986"/>
            <a:ext cx="757733" cy="117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21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Rechteprüfung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b="0" i="0" u="none" strike="noStrike" cap="none" spc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Publikationsdienste der UB</a:t>
            </a:r>
            <a:endParaRPr lang="de-DE"/>
          </a:p>
        </p:txBody>
      </p:sp>
      <p:pic>
        <p:nvPicPr>
          <p:cNvPr id="14" name="Grafik 1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8000" y="931627"/>
            <a:ext cx="5448437" cy="2865413"/>
          </a:xfrm>
          <a:prstGeom prst="rect">
            <a:avLst/>
          </a:prstGeom>
        </p:spPr>
      </p:pic>
      <p:pic>
        <p:nvPicPr>
          <p:cNvPr id="15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53381" y="259986"/>
            <a:ext cx="757733" cy="117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/>
        </p:nvSpPr>
        <p:spPr bwMode="auto">
          <a:xfrm>
            <a:off x="4355976" y="413542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800">
                <a:solidFill>
                  <a:srgbClr val="003560"/>
                </a:solidFill>
              </a:rPr>
              <a:t>Sherpa Romeo. </a:t>
            </a:r>
            <a:r>
              <a:rPr lang="de-DE" sz="800" u="sng">
                <a:hlinkClick r:id="rId3" tooltip="https://v2.sherpa.ac.uk/romeo/"/>
              </a:rPr>
              <a:t>https://v2.sherpa.ac.uk/romeo/</a:t>
            </a:r>
            <a:r>
              <a:rPr lang="de-DE" sz="800"/>
              <a:t> </a:t>
            </a:r>
            <a:r>
              <a:rPr lang="de-DE" sz="800">
                <a:solidFill>
                  <a:srgbClr val="003560"/>
                </a:solidFill>
              </a:rPr>
              <a:t>(</a:t>
            </a:r>
            <a:r>
              <a:rPr lang="de-DE" sz="800" u="sng">
                <a:solidFill>
                  <a:srgbClr val="003560"/>
                </a:solidFill>
                <a:hlinkClick r:id="rId6" tooltip="https://creativecommons.org/licenses/by/4.0/legalcode"/>
              </a:rPr>
              <a:t>CC BY-NC-ND 4.0 International</a:t>
            </a:r>
            <a:r>
              <a:rPr lang="de-DE" sz="800">
                <a:solidFill>
                  <a:srgbClr val="003560"/>
                </a:solidFill>
              </a:rPr>
              <a:t>)</a:t>
            </a:r>
            <a:endParaRPr sz="800"/>
          </a:p>
        </p:txBody>
      </p:sp>
      <p:pic>
        <p:nvPicPr>
          <p:cNvPr id="16" name="Grafik 15" descr="Ein Bild, das Text, ClipArt, Schild enthält.&#10;&#10;Automatisch generierte Beschreibung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79913" y="4200642"/>
            <a:ext cx="608714" cy="2129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OJS und OMP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704400" cy="3366000"/>
          </a:xfrm>
        </p:spPr>
        <p:txBody>
          <a:bodyPr/>
          <a:lstStyle/>
          <a:p>
            <a:pPr marL="0" lvl="2" indent="0">
              <a:buNone/>
              <a:defRPr/>
            </a:pPr>
            <a:endParaRPr lang="de-DE"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Open Source-Software zur Verwaltung und Veröffentlichung wissenschaftlicher Zeitschriften (OJS) und Reihen (OMP)</a:t>
            </a:r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Redaktionssystem für Einreichung, Begutachtung und Veröffentlichung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Präsentationsoberfläche mit Blätter-, Lese-, Zitations- und Suchfunktion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Zitierfähigkeit durch die Registrierung von DOIs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Schnittstellen für die verbesserte Auffindbarkeit</a:t>
            </a:r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r>
              <a:rPr lang="de-DE"/>
              <a:t>      Open Journal Systems (OJS): </a:t>
            </a:r>
            <a:r>
              <a:rPr lang="de-DE" u="sng">
                <a:hlinkClick r:id="rId3" tooltip="https://ojs.ub.rub.de/"/>
              </a:rPr>
              <a:t>https://ojs.ub.rub.de/</a:t>
            </a: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r>
              <a:rPr lang="de-DE"/>
              <a:t>      Open Monograph Press (OMP): </a:t>
            </a:r>
            <a:r>
              <a:rPr lang="de-DE" u="sng">
                <a:hlinkClick r:id="rId4" tooltip="https://omp.ub.rub.de/"/>
              </a:rPr>
              <a:t>https://omp.ub.rub.de/</a:t>
            </a:r>
            <a:endParaRPr lang="de-DE"/>
          </a:p>
          <a:p>
            <a:pPr marL="180975" lvl="3" indent="-180975">
              <a:buClr>
                <a:schemeClr val="bg2"/>
              </a:buCl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22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72400" y="308572"/>
            <a:ext cx="710947" cy="1110855"/>
          </a:xfrm>
          <a:prstGeom prst="rect">
            <a:avLst/>
          </a:prstGeom>
        </p:spPr>
      </p:pic>
      <p:sp>
        <p:nvSpPr>
          <p:cNvPr id="14" name="Pfeil nach rechts 13"/>
          <p:cNvSpPr/>
          <p:nvPr/>
        </p:nvSpPr>
        <p:spPr bwMode="auto">
          <a:xfrm>
            <a:off x="395536" y="3651870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Pfeil nach rechts 14"/>
          <p:cNvSpPr/>
          <p:nvPr/>
        </p:nvSpPr>
        <p:spPr bwMode="auto">
          <a:xfrm>
            <a:off x="395536" y="3929254"/>
            <a:ext cx="28848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968378" cy="196014"/>
          </a:xfrm>
        </p:spPr>
        <p:txBody>
          <a:bodyPr/>
          <a:lstStyle/>
          <a:p>
            <a:pPr>
              <a:defRPr/>
            </a:pPr>
            <a:r>
              <a:rPr lang="de-DE"/>
              <a:t>Publikationsdienste der UB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eck 16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OJS und OMP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704400" cy="3366000"/>
          </a:xfrm>
        </p:spPr>
        <p:txBody>
          <a:bodyPr/>
          <a:lstStyle/>
          <a:p>
            <a:pPr marL="180975" lvl="3" indent="-180975">
              <a:buClr>
                <a:schemeClr val="bg2"/>
              </a:buClr>
              <a:defRPr/>
            </a:pPr>
            <a:endParaRPr lang="de-DE"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Hosting der Plattformen durch die UB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Nutzung des Systems für Angehörige der RUB kostenfrei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r>
              <a:rPr lang="de-DE"/>
              <a:t>Unterstützung durch die UB (Beratung, Metadaten, DOI)</a:t>
            </a:r>
            <a:endParaRPr/>
          </a:p>
          <a:p>
            <a:pPr marL="180975" lvl="3" indent="-180975">
              <a:buClr>
                <a:schemeClr val="bg2"/>
              </a:buClr>
              <a:defRPr/>
            </a:pPr>
            <a:endParaRPr lang="de-DE"/>
          </a:p>
          <a:p>
            <a:pPr marL="0" lvl="3" indent="0">
              <a:buClr>
                <a:schemeClr val="bg2"/>
              </a:buClr>
              <a:buNone/>
              <a:defRPr/>
            </a:pPr>
            <a:r>
              <a:rPr lang="de-DE" b="1"/>
              <a:t>Voraussetzung für die Nutzung</a:t>
            </a:r>
            <a:r>
              <a:rPr lang="de-DE"/>
              <a:t>:</a:t>
            </a:r>
            <a:endParaRPr/>
          </a:p>
          <a:p>
            <a:pPr marL="285750" lvl="3" indent="-285750">
              <a:buClr>
                <a:schemeClr val="bg2"/>
              </a:buClr>
              <a:defRPr/>
            </a:pPr>
            <a:r>
              <a:rPr lang="de-DE"/>
              <a:t>Anbindung an die RUB</a:t>
            </a:r>
            <a:endParaRPr/>
          </a:p>
          <a:p>
            <a:pPr marL="285750" lvl="3" indent="-285750">
              <a:buClr>
                <a:schemeClr val="bg2"/>
              </a:buClr>
              <a:defRPr/>
            </a:pPr>
            <a:r>
              <a:rPr lang="de-DE"/>
              <a:t>Zeitschrift/Reihe erscheint Open Access mit CC-Lizenz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23</a:t>
            </a:fld>
            <a:r>
              <a:rPr lang="de-DE"/>
              <a:t> 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72400" y="308572"/>
            <a:ext cx="710947" cy="1110855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968378" cy="196014"/>
          </a:xfrm>
        </p:spPr>
        <p:txBody>
          <a:bodyPr/>
          <a:lstStyle/>
          <a:p>
            <a:pPr>
              <a:defRPr/>
            </a:pPr>
            <a:r>
              <a:rPr lang="de-DE"/>
              <a:t>Publikationsdienste der UB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56176" y="1707653"/>
            <a:ext cx="2660956" cy="26496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/>
              <a:t>Haben Sie Fragen?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Kontakt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25</a:t>
            </a:fld>
            <a:r>
              <a:rPr lang="de-DE"/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95535" y="888850"/>
            <a:ext cx="5775399" cy="304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2" tooltip="mailto:kathrin.lucht-roussel@rub.de"/>
              </a:rPr>
              <a:t>kathrin.lucht-roussel@rub.de</a:t>
            </a:r>
            <a:endParaRPr lang="de-DE" sz="140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0234-32-22053</a:t>
            </a:r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3" tooltip="mailto:carla.hansmann@rub.de"/>
              </a:rPr>
              <a:t>carla.hansmann@rub.de</a:t>
            </a:r>
            <a:endParaRPr lang="de-DE" sz="140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0234-32-25200</a:t>
            </a:r>
            <a:endParaRPr/>
          </a:p>
          <a:p>
            <a:pPr>
              <a:defRPr/>
            </a:pPr>
            <a:endParaRPr lang="de-DE" sz="140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Fördermittel &amp; Finanzierung:</a:t>
            </a:r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4" tooltip="mailto:oa@rub.de"/>
              </a:rPr>
              <a:t>oa@rub.de</a:t>
            </a:r>
            <a:r>
              <a:rPr lang="de-DE" sz="140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r>
              <a:rPr lang="de-DE" sz="1400">
                <a:solidFill>
                  <a:srgbClr val="003560"/>
                </a:solidFill>
              </a:rPr>
              <a:t>Publikationsdienste der UB:</a:t>
            </a:r>
            <a:endParaRPr/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hlinkClick r:id="rId5" tooltip="mailto:publish-oa@rub.de"/>
              </a:rPr>
              <a:t>publish-oa@rub.de</a:t>
            </a:r>
            <a:r>
              <a:rPr lang="de-DE" sz="1400">
                <a:solidFill>
                  <a:srgbClr val="003560"/>
                </a:solidFill>
              </a:rPr>
              <a:t> </a:t>
            </a:r>
            <a:endParaRPr/>
          </a:p>
          <a:p>
            <a:pPr>
              <a:defRPr/>
            </a:pP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r>
              <a:rPr lang="de-DE" sz="1400" u="sng">
                <a:solidFill>
                  <a:srgbClr val="003560"/>
                </a:solidFill>
                <a:latin typeface="Arial"/>
                <a:cs typeface="Arial"/>
                <a:hlinkClick r:id="rId6" tooltip="https://www.ruhr-uni-bochum.de/oa"/>
              </a:rPr>
              <a:t>https://www.ruhr-uni-bochum.de/oa</a:t>
            </a: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endParaRPr lang="de-DE" sz="1400">
              <a:solidFill>
                <a:srgbClr val="003560"/>
              </a:solidFill>
            </a:endParaRPr>
          </a:p>
          <a:p>
            <a:pPr>
              <a:defRPr/>
            </a:pPr>
            <a:endParaRPr lang="de-DE" sz="1200">
              <a:solidFill>
                <a:srgbClr val="00356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16016" y="1491630"/>
            <a:ext cx="4034480" cy="26896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 rot="16199998">
            <a:off x="8544854" y="3736292"/>
            <a:ext cx="7986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tx2"/>
                </a:solidFill>
              </a:rPr>
              <a:t>© RUB, Marquard</a:t>
            </a:r>
            <a:endParaRPr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86609"/>
            <a:ext cx="3968378" cy="196014"/>
          </a:xfrm>
        </p:spPr>
        <p:txBody>
          <a:bodyPr/>
          <a:lstStyle/>
          <a:p>
            <a:pPr>
              <a:defRPr/>
            </a:pPr>
            <a:r>
              <a:rPr lang="de-DE"/>
              <a:t>Open Access – Kontakt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1. Open Access - Begriffsklärung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281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4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Definition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- Begriffsklärung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der </a:t>
            </a:r>
            <a:r>
              <a:rPr lang="de-DE" b="1"/>
              <a:t>kostenfreie</a:t>
            </a:r>
            <a:r>
              <a:rPr lang="de-DE"/>
              <a:t>,</a:t>
            </a:r>
            <a:r>
              <a:rPr lang="de-DE" b="1"/>
              <a:t> uneingeschränkte und unwiderrufliche Zugang </a:t>
            </a:r>
            <a:r>
              <a:rPr lang="de-DE"/>
              <a:t>zu </a:t>
            </a:r>
            <a:r>
              <a:rPr lang="de-DE" b="1"/>
              <a:t>nachnutzbaren wissenschaftlichen Veröffentlichungen</a:t>
            </a:r>
            <a:r>
              <a:rPr lang="de-DE"/>
              <a:t> im </a:t>
            </a:r>
            <a:r>
              <a:rPr lang="de-DE" b="1"/>
              <a:t>Internet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sz="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 u="sng"/>
              <a:t>Berliner Erklärung</a:t>
            </a:r>
            <a:r>
              <a:rPr lang="de-DE"/>
              <a:t>:</a:t>
            </a:r>
            <a:endParaRPr/>
          </a:p>
          <a:p>
            <a:pPr marL="357188" lvl="3" indent="0" algn="just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300" i="1"/>
              <a:t>„Die Urheber und die Rechteinhaber solcher Veröffentlichungen gewähren allen Nutzern unwiderruflich das </a:t>
            </a:r>
            <a:r>
              <a:rPr lang="de-DE" sz="1300" b="1" i="1">
                <a:solidFill>
                  <a:schemeClr val="bg2"/>
                </a:solidFill>
              </a:rPr>
              <a:t>freie, weltweite Zugangsrecht zu diesen Veröffentlichungen </a:t>
            </a:r>
            <a:r>
              <a:rPr lang="de-DE" sz="1300" i="1"/>
              <a:t>und erlauben ihnen, diese Veröffentlichungen – in jedem beliebigen digitalen Medium und für jeden verantwortbaren Zweck – zu </a:t>
            </a:r>
            <a:r>
              <a:rPr lang="de-DE" sz="1300" b="1" i="1">
                <a:solidFill>
                  <a:schemeClr val="bg2"/>
                </a:solidFill>
              </a:rPr>
              <a:t>kopieren, zu nutzen, zu verbreiten, zu übertragen und öffentlich wiederzugeben sowie Bearbeitungen davon zu erstellen und zu verbreiten</a:t>
            </a:r>
            <a:r>
              <a:rPr lang="de-DE" sz="1300" i="1"/>
              <a:t>, sofern die Urheberschaft korrekt angegeben wird.“</a:t>
            </a:r>
            <a:endParaRPr/>
          </a:p>
          <a:p>
            <a:pPr marL="357188" lvl="3" indent="0" algn="r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000" i="1" u="sng">
                <a:hlinkClick r:id="rId3" tooltip="https://openaccess.mpg.de/Berliner-Erklaerung"/>
              </a:rPr>
              <a:t>Berliner Erklärung über den offenen Zugang zu wissenschaftlichem Wissen, 22.10.2003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Definition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5</a:t>
            </a:fld>
            <a:r>
              <a:rPr lang="de-DE"/>
              <a:t> 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- Begriffsklärung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der </a:t>
            </a:r>
            <a:r>
              <a:rPr lang="de-DE" b="1"/>
              <a:t>kostenfreie</a:t>
            </a:r>
            <a:r>
              <a:rPr lang="de-DE"/>
              <a:t>,</a:t>
            </a:r>
            <a:r>
              <a:rPr lang="de-DE" b="1"/>
              <a:t> uneingeschränkte und unwiderrufliche Zugang </a:t>
            </a:r>
            <a:r>
              <a:rPr lang="de-DE"/>
              <a:t>zu </a:t>
            </a:r>
            <a:r>
              <a:rPr lang="de-DE" b="1"/>
              <a:t>nachnutzbaren wissenschaftlichen Veröffentlichungen</a:t>
            </a:r>
            <a:r>
              <a:rPr lang="de-DE"/>
              <a:t> im </a:t>
            </a:r>
            <a:r>
              <a:rPr lang="de-DE" b="1"/>
              <a:t>Internet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sz="5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1" u="sng"/>
              <a:t>Berliner Erklärung</a:t>
            </a:r>
            <a:r>
              <a:rPr lang="de-DE"/>
              <a:t>:</a:t>
            </a:r>
            <a:endParaRPr/>
          </a:p>
          <a:p>
            <a:pPr marL="357188" lvl="3" indent="0" algn="just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300" i="1"/>
              <a:t>„Die Urheber und die Rechteinhaber solcher Veröffentlichungen gewähren allen Nutzern unwiderruflich das </a:t>
            </a:r>
            <a:r>
              <a:rPr lang="de-DE" sz="1300" b="1" i="1">
                <a:solidFill>
                  <a:schemeClr val="bg2"/>
                </a:solidFill>
              </a:rPr>
              <a:t>freie, weltweite Zugangsrecht zu diesen Veröffentlichungen </a:t>
            </a:r>
            <a:r>
              <a:rPr lang="de-DE" sz="1300" i="1"/>
              <a:t>und erlauben ihnen, diese Veröffentlichungen – in jedem beliebigen digitalen Medium und für jeden verantwortbaren Zweck – zu </a:t>
            </a:r>
            <a:r>
              <a:rPr lang="de-DE" sz="1300" b="1" i="1">
                <a:solidFill>
                  <a:schemeClr val="bg2"/>
                </a:solidFill>
              </a:rPr>
              <a:t>kopieren, zu nutzen, zu verbreiten, zu übertragen und öffentlich wiederzugeben sowie Bearbeitungen davon zu erstellen und zu verbreiten</a:t>
            </a:r>
            <a:r>
              <a:rPr lang="de-DE" sz="1300" i="1"/>
              <a:t>, sofern die Urheberschaft korrekt angegeben wird.“</a:t>
            </a:r>
            <a:endParaRPr/>
          </a:p>
          <a:p>
            <a:pPr marL="357188" lvl="3" indent="0" algn="r">
              <a:lnSpc>
                <a:spcPct val="150000"/>
              </a:lnSpc>
              <a:buClr>
                <a:schemeClr val="bg2"/>
              </a:buClr>
              <a:buNone/>
              <a:tabLst>
                <a:tab pos="233363" algn="l"/>
                <a:tab pos="7177088" algn="l"/>
              </a:tabLst>
              <a:defRPr/>
            </a:pPr>
            <a:r>
              <a:rPr lang="de-DE" sz="1000" i="1" u="sng">
                <a:hlinkClick r:id="rId3" tooltip="https://openaccess.mpg.de/Berliner-Erklaerung"/>
              </a:rPr>
              <a:t>Berliner Erklärung über den offenen Zugang zu wissenschaftlichem Wissen, 22.10.2003</a:t>
            </a:r>
            <a:endParaRPr/>
          </a:p>
        </p:txBody>
      </p:sp>
      <p:sp>
        <p:nvSpPr>
          <p:cNvPr id="12" name="Ellipse 11"/>
          <p:cNvSpPr/>
          <p:nvPr/>
        </p:nvSpPr>
        <p:spPr bwMode="auto">
          <a:xfrm>
            <a:off x="6523162" y="1439957"/>
            <a:ext cx="2501832" cy="15121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</a:rPr>
              <a:t>Vergabe von CC-Lizenzen</a:t>
            </a:r>
            <a:endParaRPr/>
          </a:p>
          <a:p>
            <a:pPr algn="ctr">
              <a:defRPr/>
            </a:pPr>
            <a:r>
              <a:rPr lang="de-DE" sz="500" b="1">
                <a:solidFill>
                  <a:schemeClr val="bg1"/>
                </a:solidFill>
              </a:rPr>
              <a:t> </a:t>
            </a:r>
            <a:br>
              <a:rPr lang="de-DE" sz="1300" b="1">
                <a:solidFill>
                  <a:schemeClr val="bg1"/>
                </a:solidFill>
              </a:rPr>
            </a:br>
            <a:r>
              <a:rPr lang="de-DE" sz="1300" b="1">
                <a:solidFill>
                  <a:schemeClr val="bg1"/>
                </a:solidFill>
              </a:rPr>
              <a:t>(</a:t>
            </a:r>
            <a:r>
              <a:rPr lang="de-DE" sz="1300" i="1">
                <a:solidFill>
                  <a:schemeClr val="bg1"/>
                </a:solidFill>
              </a:rPr>
              <a:t>für die rechtssichere Nachnutzung)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Wege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6</a:t>
            </a:fld>
            <a:r>
              <a:rPr lang="de-DE"/>
              <a:t> </a:t>
            </a:r>
            <a:endParaRPr/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1320612" y="1419622"/>
            <a:ext cx="1451188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EAA316"/>
                </a:solidFill>
              </a:rPr>
              <a:t>Gold OA</a:t>
            </a:r>
            <a:endParaRPr/>
          </a:p>
        </p:txBody>
      </p:sp>
      <p:pic>
        <p:nvPicPr>
          <p:cNvPr id="34" name="Grafik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572" y="1203598"/>
            <a:ext cx="781060" cy="121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hteck 43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907282" y="2715766"/>
            <a:ext cx="1728614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555555"/>
                </a:solidFill>
              </a:rPr>
              <a:t>Hybrid OA</a:t>
            </a:r>
            <a:endParaRPr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6648" y="2499742"/>
            <a:ext cx="781056" cy="12204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40233" y="1203598"/>
            <a:ext cx="783695" cy="1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/>
          <p:cNvSpPr txBox="1"/>
          <p:nvPr/>
        </p:nvSpPr>
        <p:spPr bwMode="auto">
          <a:xfrm>
            <a:off x="3950097" y="1419622"/>
            <a:ext cx="148599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8400"/>
                </a:solidFill>
              </a:rPr>
              <a:t>Grün OA</a:t>
            </a:r>
            <a:endParaRPr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62952" y="2499742"/>
            <a:ext cx="781056" cy="12204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 bwMode="auto">
          <a:xfrm>
            <a:off x="4693095" y="2787774"/>
            <a:ext cx="1967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</a:rPr>
              <a:t>Diamant OA</a:t>
            </a:r>
            <a:endParaRPr/>
          </a:p>
        </p:txBody>
      </p:sp>
      <p:sp>
        <p:nvSpPr>
          <p:cNvPr id="26" name="Textfeld 13"/>
          <p:cNvSpPr txBox="1">
            <a:spLocks noChangeArrowheads="1"/>
          </p:cNvSpPr>
          <p:nvPr/>
        </p:nvSpPr>
        <p:spPr bwMode="auto">
          <a:xfrm>
            <a:off x="478572" y="3920440"/>
            <a:ext cx="48104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accent5"/>
                </a:solidFill>
              </a:rPr>
              <a:t>Bronze, </a:t>
            </a:r>
            <a:r>
              <a:rPr lang="de-DE" sz="2000" b="1">
                <a:solidFill>
                  <a:schemeClr val="bg1">
                    <a:lumMod val="75000"/>
                  </a:schemeClr>
                </a:solidFill>
              </a:rPr>
              <a:t>Grau, </a:t>
            </a:r>
            <a:r>
              <a:rPr lang="de-DE" sz="2000" b="1"/>
              <a:t>Schwarz, </a:t>
            </a:r>
            <a:r>
              <a:rPr lang="de-DE" sz="2000" b="1">
                <a:solidFill>
                  <a:srgbClr val="0070C0"/>
                </a:solidFill>
              </a:rPr>
              <a:t>Blau …</a:t>
            </a:r>
            <a:endParaRPr/>
          </a:p>
        </p:txBody>
      </p:sp>
      <p:sp>
        <p:nvSpPr>
          <p:cNvPr id="124185006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- Begriffsklärung</a:t>
            </a: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7</a:t>
            </a:fld>
            <a:r>
              <a:rPr lang="de-DE"/>
              <a:t> </a:t>
            </a:r>
            <a:endParaRPr/>
          </a:p>
        </p:txBody>
      </p:sp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3483077" y="1331705"/>
            <a:ext cx="24145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>
                <a:solidFill>
                  <a:srgbClr val="EAA316"/>
                </a:solidFill>
              </a:rPr>
              <a:t>Erstveröffentlichung</a:t>
            </a:r>
            <a:br>
              <a:rPr lang="de-DE" sz="1600"/>
            </a:br>
            <a:r>
              <a:rPr lang="de-DE" sz="1600"/>
              <a:t>in reiner OA-Zeitschrift / als OA-Buch, </a:t>
            </a:r>
            <a:r>
              <a:rPr lang="de-DE" sz="1600" b="1"/>
              <a:t>Gebühr</a:t>
            </a:r>
            <a:endParaRPr lang="de-DE" sz="1600"/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1523916" y="1543624"/>
            <a:ext cx="23018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EAA316"/>
                </a:solidFill>
              </a:rPr>
              <a:t>Gold OA</a:t>
            </a:r>
            <a:endParaRPr/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3428861" y="1268205"/>
            <a:ext cx="2468804" cy="1107666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4" name="Grafik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6250" y="1157027"/>
            <a:ext cx="781060" cy="121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hteck 43"/>
          <p:cNvSpPr/>
          <p:nvPr/>
        </p:nvSpPr>
        <p:spPr bwMode="auto">
          <a:xfrm>
            <a:off x="6300192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6577152" y="1268205"/>
            <a:ext cx="237712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300">
                <a:solidFill>
                  <a:schemeClr val="tx1"/>
                </a:solidFill>
                <a:latin typeface="Calibri"/>
              </a:defRPr>
            </a:lvl1pPr>
            <a:lvl2pPr>
              <a:defRPr sz="1300">
                <a:solidFill>
                  <a:schemeClr val="tx1"/>
                </a:solidFill>
                <a:latin typeface="Calibri"/>
              </a:defRPr>
            </a:lvl2pPr>
            <a:lvl3pPr>
              <a:defRPr sz="1300">
                <a:solidFill>
                  <a:schemeClr val="tx1"/>
                </a:solidFill>
                <a:latin typeface="Calibri"/>
              </a:defRPr>
            </a:lvl3pPr>
            <a:lvl4pPr>
              <a:defRPr sz="1300">
                <a:solidFill>
                  <a:schemeClr val="tx1"/>
                </a:solidFill>
                <a:latin typeface="Calibri"/>
              </a:defRPr>
            </a:lvl4pPr>
            <a:lvl5pPr>
              <a:defRPr sz="1300">
                <a:solidFill>
                  <a:schemeClr val="tx1"/>
                </a:solidFill>
                <a:latin typeface="Calibri"/>
              </a:defRPr>
            </a:lvl5pPr>
            <a:lvl6pPr marL="18288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6pPr>
            <a:lvl7pPr marL="22860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7pPr>
            <a:lvl8pPr marL="27432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8pPr>
            <a:lvl9pPr marL="3200400" indent="457200" defTabSz="685800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de-DE" sz="1200" b="1">
                <a:latin typeface="Arial"/>
              </a:rPr>
              <a:t>sofort</a:t>
            </a:r>
            <a:r>
              <a:rPr lang="de-DE" sz="1200">
                <a:latin typeface="Arial"/>
              </a:rPr>
              <a:t> frei verfügbar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Begutachtungsverfahren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CC-Lizenz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200">
                <a:latin typeface="Arial"/>
              </a:rPr>
              <a:t>Übertragung einfacher Nutzungsrechte</a:t>
            </a:r>
            <a:endParaRPr/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3452915" y="2842326"/>
            <a:ext cx="2444750" cy="1215390"/>
          </a:xfrm>
          <a:prstGeom prst="roundRect">
            <a:avLst>
              <a:gd name="adj" fmla="val 16667"/>
            </a:avLst>
          </a:prstGeom>
          <a:noFill/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3516158" y="2911065"/>
            <a:ext cx="25781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555555"/>
                </a:solidFill>
              </a:rPr>
              <a:t>Erstveröffentlichung </a:t>
            </a:r>
            <a:r>
              <a:rPr lang="de-DE" sz="1600"/>
              <a:t>einzelner OA-Artikel in </a:t>
            </a:r>
            <a:endParaRPr/>
          </a:p>
          <a:p>
            <a:pPr>
              <a:defRPr/>
            </a:pPr>
            <a:r>
              <a:rPr lang="de-DE" sz="1600"/>
              <a:t>Subskriptionszeitschrift,</a:t>
            </a:r>
            <a:endParaRPr/>
          </a:p>
          <a:p>
            <a:pPr>
              <a:defRPr/>
            </a:pPr>
            <a:r>
              <a:rPr lang="de-DE" sz="1600" b="1"/>
              <a:t>Gebühr</a:t>
            </a:r>
            <a:endParaRPr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422830" y="3174048"/>
            <a:ext cx="23002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555555"/>
                </a:solidFill>
              </a:rPr>
              <a:t>Hybrid OA</a:t>
            </a:r>
            <a:endParaRPr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848" y="2809745"/>
            <a:ext cx="790084" cy="1234507"/>
          </a:xfrm>
          <a:prstGeom prst="rect">
            <a:avLst/>
          </a:prstGeom>
        </p:spPr>
      </p:pic>
      <p:sp>
        <p:nvSpPr>
          <p:cNvPr id="16" name="Titel 5"/>
          <p:cNvSpPr>
            <a:spLocks noGrp="1"/>
          </p:cNvSpPr>
          <p:nvPr>
            <p:ph type="title"/>
          </p:nvPr>
        </p:nvSpPr>
        <p:spPr bwMode="auto">
          <a:xfrm>
            <a:off x="468000" y="396000"/>
            <a:ext cx="7560000" cy="468000"/>
          </a:xfrm>
        </p:spPr>
        <p:txBody>
          <a:bodyPr/>
          <a:lstStyle/>
          <a:p>
            <a:pPr>
              <a:defRPr/>
            </a:pPr>
            <a:r>
              <a:rPr lang="de-DE"/>
              <a:t>Open Access – Wege</a:t>
            </a:r>
            <a:endParaRPr/>
          </a:p>
        </p:txBody>
      </p:sp>
      <p:sp>
        <p:nvSpPr>
          <p:cNvPr id="37143058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- Begriffsklärung</a:t>
            </a: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8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Kosten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4455622" y="2421709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 - Begriffsklärung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endParaRPr lang="en-US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b="1"/>
              <a:t>Article / Book Processing Charges (APC/BPC)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Drittmittelprojekte: Finanzierung durch Fördergeber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Institutionelle Förderung (Publikationsfonds)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Finanzierung durch den Autor / die Autorin</a:t>
            </a:r>
            <a:endParaRPr/>
          </a:p>
          <a:p>
            <a:pPr marL="234000" lvl="4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endParaRPr lang="en-US" b="1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b="1"/>
              <a:t>konsortiale Finanzierungsmodelle</a:t>
            </a:r>
            <a:endParaRPr/>
          </a:p>
          <a:p>
            <a:pPr marL="68580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b="0"/>
              <a:t>ohne Kosten für die Autor*innen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644274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E356BE-70F6-5F1F-C0F1-F0ACA8E7E552}" type="slidenum">
              <a:rPr lang="de-DE"/>
              <a:t>9</a:t>
            </a:fld>
            <a:r>
              <a:rPr lang="de-DE"/>
              <a:t> </a:t>
            </a:r>
            <a:endParaRPr/>
          </a:p>
        </p:txBody>
      </p:sp>
      <p:sp>
        <p:nvSpPr>
          <p:cNvPr id="1470375703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 Access – Anforderungen der Fördergeber</a:t>
            </a:r>
            <a:endParaRPr/>
          </a:p>
        </p:txBody>
      </p:sp>
      <p:sp>
        <p:nvSpPr>
          <p:cNvPr id="474821996" name="Rechteck 12"/>
          <p:cNvSpPr/>
          <p:nvPr/>
        </p:nvSpPr>
        <p:spPr bwMode="auto">
          <a:xfrm>
            <a:off x="4455621" y="2421708"/>
            <a:ext cx="232755" cy="300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pic>
        <p:nvPicPr>
          <p:cNvPr id="1849051004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799620613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59476195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 Access: Eine Einführung für die </a:t>
            </a: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Geistes- und Sozialwissenschaften</a:t>
            </a:r>
            <a:endParaRPr lang="de-DE"/>
          </a:p>
        </p:txBody>
      </p:sp>
      <p:sp>
        <p:nvSpPr>
          <p:cNvPr id="177097994" name="Inhaltsplatzhalter 6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None/>
              <a:defRPr/>
            </a:pPr>
            <a:r>
              <a:rPr lang="de-DE" b="1" u="sng">
                <a:latin typeface="Arial"/>
                <a:ea typeface="Arial"/>
                <a:cs typeface="Arial"/>
              </a:rPr>
              <a:t>Horizon Europe</a:t>
            </a:r>
            <a:endParaRPr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sz="1300" b="0">
                <a:latin typeface="Arial"/>
                <a:ea typeface="Arial"/>
                <a:cs typeface="Arial"/>
              </a:rPr>
              <a:t>die </a:t>
            </a:r>
            <a:r>
              <a:rPr lang="de-DE" sz="1300" b="1">
                <a:latin typeface="Arial"/>
                <a:ea typeface="Arial"/>
                <a:cs typeface="Arial"/>
              </a:rPr>
              <a:t>sofortige Open Access-Veröffentlichung</a:t>
            </a:r>
            <a:r>
              <a:rPr lang="de-DE" sz="1300">
                <a:latin typeface="Arial"/>
                <a:ea typeface="Arial"/>
                <a:cs typeface="Arial"/>
              </a:rPr>
              <a:t> ist verpflichtend; dies gilt auch für Monographien</a:t>
            </a:r>
            <a:endParaRPr sz="1300"/>
          </a:p>
          <a:p>
            <a:pPr marL="285750" lvl="3" indent="-28575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sz="1300">
                <a:latin typeface="Arial"/>
                <a:ea typeface="Arial"/>
                <a:cs typeface="Arial"/>
              </a:rPr>
              <a:t>(</a:t>
            </a:r>
            <a:r>
              <a:rPr lang="de-DE" sz="1300" b="1">
                <a:latin typeface="Arial"/>
                <a:ea typeface="Arial"/>
                <a:cs typeface="Arial"/>
              </a:rPr>
              <a:t>CC BY-Lizenz</a:t>
            </a:r>
            <a:r>
              <a:rPr lang="de-DE" sz="1300">
                <a:latin typeface="Arial"/>
                <a:ea typeface="Arial"/>
                <a:cs typeface="Arial"/>
              </a:rPr>
              <a:t> ist verpflichtend; für Monographien sind auch</a:t>
            </a:r>
            <a:r>
              <a:rPr lang="de-DE" sz="1300" b="1">
                <a:latin typeface="Arial"/>
                <a:ea typeface="Arial"/>
                <a:cs typeface="Arial"/>
              </a:rPr>
              <a:t> CC BY-NC </a:t>
            </a:r>
            <a:r>
              <a:rPr lang="de-DE" sz="1300" b="0">
                <a:latin typeface="Arial"/>
                <a:ea typeface="Arial"/>
                <a:cs typeface="Arial"/>
              </a:rPr>
              <a:t>oder </a:t>
            </a:r>
            <a:r>
              <a:rPr lang="de-DE" sz="1300" b="1">
                <a:latin typeface="Arial"/>
                <a:ea typeface="Arial"/>
                <a:cs typeface="Arial"/>
              </a:rPr>
              <a:t>CC BY-ND</a:t>
            </a:r>
            <a:r>
              <a:rPr lang="de-DE" sz="1300">
                <a:latin typeface="Arial"/>
                <a:ea typeface="Arial"/>
                <a:cs typeface="Arial"/>
              </a:rPr>
              <a:t> zulässig)</a:t>
            </a:r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Deutsche Forschungsgemeinschaft (DFG)</a:t>
            </a:r>
            <a:endParaRPr lang="de-DE" sz="1300" b="1">
              <a:latin typeface="Arial"/>
              <a:ea typeface="Arial"/>
              <a:cs typeface="Arial"/>
            </a:endParaRPr>
          </a:p>
          <a:p>
            <a:pPr marL="285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8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3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keine Pflicht, aber eine </a:t>
            </a:r>
            <a:r>
              <a:rPr lang="de-DE" sz="13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Aufforderung zur Veröffentlichung im Open Access; </a:t>
            </a:r>
            <a:r>
              <a:rPr lang="de-DE" sz="13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Empfehlung</a:t>
            </a:r>
            <a:r>
              <a:rPr lang="de-DE" sz="13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CC BY &amp; CC BY-SA </a:t>
            </a:r>
            <a:r>
              <a:rPr lang="de-DE" sz="13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für Artikel; Monographien auch </a:t>
            </a:r>
            <a:r>
              <a:rPr lang="de-DE" sz="13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CC BY-ND</a:t>
            </a:r>
          </a:p>
          <a:p>
            <a:pPr marL="0" marR="0" lvl="3" indent="0" algn="l">
              <a:lnSpc>
                <a:spcPct val="150000"/>
              </a:lnSpc>
              <a:spcBef>
                <a:spcPts val="0"/>
              </a:spcBef>
              <a:spcAft>
                <a:spcPts val="598"/>
              </a:spcAft>
              <a:buClr>
                <a:schemeClr val="bg2"/>
              </a:buClr>
              <a:buSzPct val="100000"/>
              <a:buFont typeface="Wingdings"/>
              <a:buNone/>
              <a:tabLst>
                <a:tab pos="234000" algn="l"/>
              </a:tabLst>
              <a:defRPr/>
            </a:pPr>
            <a:r>
              <a:rPr lang="de-DE" sz="1500" b="1" i="0" u="sng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Bundesministerium für Bildung und Forschung (BMBF)</a:t>
            </a:r>
            <a:endParaRPr lang="de-DE" sz="1500" b="1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8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3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hat </a:t>
            </a:r>
            <a:r>
              <a:rPr lang="de-DE" sz="13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 Access als Standard</a:t>
            </a:r>
            <a:r>
              <a:rPr lang="de-DE" sz="13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 in seine Projektförderung aufgenommen; bei Monographien wird es besonders begrüßt</a:t>
            </a:r>
            <a:endParaRPr sz="1300" b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Benutzerdefiniert 3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3560"/>
      </a:hlink>
      <a:folHlink>
        <a:srgbClr val="00356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RUB-Praesentation-SoSe2021</Template>
  <TotalTime>0</TotalTime>
  <Words>1420</Words>
  <Application>Microsoft Office PowerPoint</Application>
  <DocSecurity>0</DocSecurity>
  <PresentationFormat>Bildschirmpräsentation (16:9)</PresentationFormat>
  <Paragraphs>241</Paragraphs>
  <Slides>25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PowerPoint Master RUB</vt:lpstr>
      <vt:lpstr>OPEN Access</vt:lpstr>
      <vt:lpstr>Überblick</vt:lpstr>
      <vt:lpstr>1. Open Access - Begriffsklärung</vt:lpstr>
      <vt:lpstr>Open Access – Definition</vt:lpstr>
      <vt:lpstr>Open Access – Definition</vt:lpstr>
      <vt:lpstr>Open Access – Wege</vt:lpstr>
      <vt:lpstr>Open Access – Wege</vt:lpstr>
      <vt:lpstr>Open Access – Kosten</vt:lpstr>
      <vt:lpstr>Open Access – Anforderungen der Fördergeber</vt:lpstr>
      <vt:lpstr>Open Access – Wege</vt:lpstr>
      <vt:lpstr>2. Fördermittel und Finanzierung</vt:lpstr>
      <vt:lpstr>Publikationsfonds</vt:lpstr>
      <vt:lpstr>Publikationsfonds</vt:lpstr>
      <vt:lpstr>Verlagsvereinbarungen</vt:lpstr>
      <vt:lpstr>DEAL Konsortium</vt:lpstr>
      <vt:lpstr>DEAL Konsortium</vt:lpstr>
      <vt:lpstr>Haben Sie Fragen?</vt:lpstr>
      <vt:lpstr>3. Publikationsdienste der UB</vt:lpstr>
      <vt:lpstr>Dokumentenrepositorium der RUB</vt:lpstr>
      <vt:lpstr>Zweitveröffentlichungsrecht</vt:lpstr>
      <vt:lpstr>Rechteprüfung</vt:lpstr>
      <vt:lpstr>OJS und OMP</vt:lpstr>
      <vt:lpstr>OJS und OMP</vt:lpstr>
      <vt:lpstr>Haben Sie Fragen?</vt:lpstr>
      <vt:lpstr>Kontakt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subject/>
  <dc:creator>Natalie Rosenkranz</dc:creator>
  <cp:keywords/>
  <dc:description/>
  <cp:lastModifiedBy>Hansmann, Carla</cp:lastModifiedBy>
  <cp:revision>607</cp:revision>
  <dcterms:created xsi:type="dcterms:W3CDTF">2021-03-23T12:47:06Z</dcterms:created>
  <dcterms:modified xsi:type="dcterms:W3CDTF">2023-10-26T06:55:26Z</dcterms:modified>
  <cp:category/>
  <dc:identifier/>
  <cp:contentStatus/>
  <dc:language/>
  <cp:version/>
</cp:coreProperties>
</file>