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9144000" cy="5143500"/>
  <p:defaultText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807" autoAdjust="0"/>
  </p:normalViewPr>
  <p:slideViewPr>
    <p:cSldViewPr>
      <p:cViewPr varScale="1">
        <p:scale>
          <a:sx n="159" d="100"/>
          <a:sy n="159" d="100"/>
        </p:scale>
        <p:origin x="15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commons.org/groups/open-access-books-networ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Ich heiße Sie ganz herzlich zu unserer Coffee Lecture zum Thema Open Access.</a:t>
            </a:r>
            <a:endParaRPr/>
          </a:p>
          <a:p>
            <a:pPr>
              <a:defRPr/>
            </a:pPr>
            <a:r>
              <a:rPr sz="1200" b="0" i="0" u="none">
                <a:solidFill>
                  <a:srgbClr val="000000"/>
                </a:solidFill>
                <a:latin typeface="Calibri"/>
                <a:ea typeface="Calibri"/>
                <a:cs typeface="Calibri"/>
              </a:rPr>
              <a:t>Mein Name ist Carla Hansmann, ich gehöre zum Open Access-Team der Universitätsbibliothek hier an der RUB. </a:t>
            </a:r>
          </a:p>
          <a:p>
            <a:pPr>
              <a:defRPr/>
            </a:pPr>
            <a:r>
              <a:rPr sz="1200" b="0" i="0" u="none">
                <a:solidFill>
                  <a:srgbClr val="000000"/>
                </a:solidFill>
                <a:latin typeface="Calibri"/>
                <a:ea typeface="Calibri"/>
                <a:cs typeface="Calibri"/>
              </a:rPr>
              <a:t>Der Fokus dieser Coffee Lecture liegt auf der Perspektive von Studierenden.</a:t>
            </a:r>
          </a:p>
          <a:p>
            <a:pPr>
              <a:defRPr/>
            </a:pP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Hierzu noch einmal der Hinweis, dass nur diese beiden Lizenzen wirklich OA-konform im eigentlichen Sinne sind, da sie die Nutzung nicht wie die anderen übermäßig einschränken.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Kommen wi runächstzuder eigentlichen Definition von Open Access. Und zwar beziehtman sich hierin der Regal auf die Berliner Erklärung.</a:t>
            </a:r>
            <a:endParaRPr/>
          </a:p>
          <a:p>
            <a:pPr>
              <a:defRPr/>
            </a:pPr>
            <a:r>
              <a:rPr sz="1200" b="0" i="0" u="none">
                <a:solidFill>
                  <a:srgbClr val="000000"/>
                </a:solidFill>
                <a:latin typeface="Calibri"/>
                <a:ea typeface="Calibri"/>
                <a:cs typeface="Calibri"/>
              </a:rPr>
              <a:t>Kurz zusammengefasst beschreibt Open Access den kostenfreien, uneingeschränkten und unwiderruflichen Zugang zu nachnutzbaren wissenschaftlichen Veröffentlichungen im Internet.</a:t>
            </a:r>
            <a:endParaRPr/>
          </a:p>
          <a:p>
            <a:pPr>
              <a:defRPr/>
            </a:pPr>
            <a:r>
              <a:rPr sz="1200" b="0" i="0" u="none">
                <a:solidFill>
                  <a:srgbClr val="000000"/>
                </a:solidFill>
                <a:latin typeface="Calibri"/>
                <a:ea typeface="Calibri"/>
                <a:cs typeface="Calibri"/>
              </a:rPr>
              <a:t>Nutzerinnenerhalten das freie,weltweite Zugangsrecht und die Erlaubnis diese zu kopieren, zu nutzen, zu verbreiten, zu übertragen und öffentlich wiederzugeben sowie Bearbeitungen davon zu erstellen und zu verbreiten, sofern die Urheberschaft korrekt angegeben wird.</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Und besonders in diesem Kontext ist Vergabe einer CC-Lizenz unerlässlich um eine rechtssichere Nachnutzung zu gewährleisten (mehr dazu später).</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Diese Infografik fasst noch einmal die vielen Vorteilevon Open Access zusammen, in Bezug auf die Nutzung, wie auch im Kontext der eigenen Publikation.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Arial"/>
                <a:ea typeface="Arial"/>
                <a:cs typeface="Arial"/>
              </a:rPr>
              <a:t>•</a:t>
            </a:r>
            <a:r>
              <a:rPr sz="1200" b="0" i="0" u="none">
                <a:solidFill>
                  <a:srgbClr val="000000"/>
                </a:solidFill>
                <a:latin typeface="Calibri"/>
                <a:ea typeface="Calibri"/>
                <a:cs typeface="Calibri"/>
              </a:rPr>
              <a:t> Kommen wir nur zu den </a:t>
            </a:r>
            <a:r>
              <a:rPr sz="1200" b="1" i="0" u="none">
                <a:solidFill>
                  <a:srgbClr val="000000"/>
                </a:solidFill>
                <a:latin typeface="Calibri"/>
                <a:ea typeface="Calibri"/>
                <a:cs typeface="Calibri"/>
              </a:rPr>
              <a:t>unterschiedlichen Wegen und Finanzierungsmöglichkeiten </a:t>
            </a:r>
            <a:r>
              <a:rPr sz="1200" b="0" i="0" u="none">
                <a:solidFill>
                  <a:srgbClr val="000000"/>
                </a:solidFill>
                <a:latin typeface="Calibri"/>
                <a:ea typeface="Calibri"/>
                <a:cs typeface="Calibri"/>
              </a:rPr>
              <a:t>von Open Access</a:t>
            </a:r>
            <a:endParaRPr/>
          </a:p>
          <a:p>
            <a:pPr>
              <a:defRPr/>
            </a:pPr>
            <a:r>
              <a:rPr sz="1200" b="0" i="0" u="none">
                <a:solidFill>
                  <a:srgbClr val="000000"/>
                </a:solidFill>
                <a:latin typeface="Arial"/>
                <a:ea typeface="Arial"/>
                <a:cs typeface="Arial"/>
              </a:rPr>
              <a:t>•</a:t>
            </a:r>
            <a:r>
              <a:rPr sz="1200" b="0" i="0" u="none">
                <a:solidFill>
                  <a:srgbClr val="000000"/>
                </a:solidFill>
                <a:latin typeface="Calibri"/>
                <a:ea typeface="Calibri"/>
                <a:cs typeface="Calibri"/>
              </a:rPr>
              <a:t> Es gibt unterschiedliche </a:t>
            </a:r>
            <a:r>
              <a:rPr sz="1200" b="1" i="0" u="none">
                <a:solidFill>
                  <a:srgbClr val="000000"/>
                </a:solidFill>
                <a:latin typeface="Calibri"/>
                <a:ea typeface="Calibri"/>
                <a:cs typeface="Calibri"/>
              </a:rPr>
              <a:t>OA-Wege mit unterschiedlichen Bezeichnungen</a:t>
            </a:r>
            <a:endParaRPr/>
          </a:p>
          <a:p>
            <a:pPr>
              <a:defRPr/>
            </a:pPr>
            <a:r>
              <a:rPr sz="1200" b="0" i="0" u="none">
                <a:solidFill>
                  <a:srgbClr val="000000"/>
                </a:solidFill>
                <a:latin typeface="Arial"/>
                <a:ea typeface="Arial"/>
                <a:cs typeface="Arial"/>
              </a:rPr>
              <a:t>• </a:t>
            </a:r>
            <a:r>
              <a:rPr sz="1200" b="0" i="0" u="none">
                <a:solidFill>
                  <a:srgbClr val="000000"/>
                </a:solidFill>
                <a:latin typeface="Calibri"/>
                <a:ea typeface="Calibri"/>
                <a:cs typeface="Calibri"/>
              </a:rPr>
              <a:t>Einige </a:t>
            </a:r>
            <a:r>
              <a:rPr sz="1200" b="1" i="0" u="none">
                <a:solidFill>
                  <a:srgbClr val="000000"/>
                </a:solidFill>
                <a:latin typeface="Calibri"/>
                <a:ea typeface="Calibri"/>
                <a:cs typeface="Calibri"/>
              </a:rPr>
              <a:t>klarer definiert </a:t>
            </a:r>
            <a:r>
              <a:rPr sz="1200" b="0" i="0" u="none">
                <a:solidFill>
                  <a:srgbClr val="000000"/>
                </a:solidFill>
                <a:latin typeface="Calibri"/>
                <a:ea typeface="Calibri"/>
                <a:cs typeface="Calibri"/>
              </a:rPr>
              <a:t>als andere, das sind diese großen vier hier, die insbesondere in Bezug auf Zeitschriften klar definiert sind, da sie bereits etablierter sind</a:t>
            </a:r>
            <a:endParaRPr/>
          </a:p>
          <a:p>
            <a:pPr>
              <a:defRPr/>
            </a:pPr>
            <a:endParaRPr/>
          </a:p>
          <a:p>
            <a:pPr>
              <a:defRPr/>
            </a:pPr>
            <a:r>
              <a:rPr sz="1200" b="0" i="0" u="none">
                <a:solidFill>
                  <a:srgbClr val="000000"/>
                </a:solidFill>
                <a:latin typeface="Calibri"/>
                <a:ea typeface="Calibri"/>
                <a:cs typeface="Calibri"/>
              </a:rPr>
              <a:t>Der goldene Weg des OA-Publizierens bezeichnet </a:t>
            </a:r>
            <a:r>
              <a:rPr sz="1200" b="1" i="0" u="none">
                <a:solidFill>
                  <a:srgbClr val="000000"/>
                </a:solidFill>
                <a:latin typeface="Calibri"/>
                <a:ea typeface="Calibri"/>
                <a:cs typeface="Calibri"/>
              </a:rPr>
              <a:t>die unmittelbare Erstveröffentlichung </a:t>
            </a:r>
            <a:r>
              <a:rPr sz="1200" b="0" i="0" u="none">
                <a:solidFill>
                  <a:srgbClr val="000000"/>
                </a:solidFill>
                <a:latin typeface="Calibri"/>
                <a:ea typeface="Calibri"/>
                <a:cs typeface="Calibri"/>
              </a:rPr>
              <a:t>eines Artikels in </a:t>
            </a:r>
            <a:r>
              <a:rPr sz="1200" b="1" i="0" u="none">
                <a:solidFill>
                  <a:srgbClr val="000000"/>
                </a:solidFill>
                <a:latin typeface="Calibri"/>
                <a:ea typeface="Calibri"/>
                <a:cs typeface="Calibri"/>
              </a:rPr>
              <a:t>einer reinen OA-Zeitschift </a:t>
            </a:r>
          </a:p>
          <a:p>
            <a:pPr>
              <a:defRPr/>
            </a:pPr>
            <a:r>
              <a:rPr sz="1200" b="0" i="0" u="none">
                <a:solidFill>
                  <a:srgbClr val="000000"/>
                </a:solidFill>
                <a:latin typeface="Calibri"/>
                <a:ea typeface="Calibri"/>
                <a:cs typeface="Calibri"/>
              </a:rPr>
              <a:t>Der Unterscheid zum </a:t>
            </a:r>
            <a:r>
              <a:rPr sz="1200" b="1" i="0" u="none">
                <a:solidFill>
                  <a:srgbClr val="000000"/>
                </a:solidFill>
                <a:latin typeface="Calibri"/>
                <a:ea typeface="Calibri"/>
                <a:cs typeface="Calibri"/>
              </a:rPr>
              <a:t>hybriden Weg </a:t>
            </a:r>
            <a:r>
              <a:rPr sz="1200" b="0" i="0" u="none">
                <a:solidFill>
                  <a:srgbClr val="000000"/>
                </a:solidFill>
                <a:latin typeface="Calibri"/>
                <a:ea typeface="Calibri"/>
                <a:cs typeface="Calibri"/>
              </a:rPr>
              <a:t>besteht darin, dass bei diesem in einer </a:t>
            </a:r>
            <a:r>
              <a:rPr sz="1200" b="1" i="0" u="none">
                <a:solidFill>
                  <a:srgbClr val="000000"/>
                </a:solidFill>
                <a:latin typeface="Calibri"/>
                <a:ea typeface="Calibri"/>
                <a:cs typeface="Calibri"/>
              </a:rPr>
              <a:t>Subskriptionszeitschrift publiziert</a:t>
            </a:r>
            <a:r>
              <a:rPr sz="1200" b="0" i="0" u="none">
                <a:solidFill>
                  <a:srgbClr val="000000"/>
                </a:solidFill>
                <a:latin typeface="Calibri"/>
                <a:ea typeface="Calibri"/>
                <a:cs typeface="Calibri"/>
              </a:rPr>
              <a:t> wird, sprich </a:t>
            </a:r>
            <a:r>
              <a:rPr sz="1200" b="1" i="0" u="none">
                <a:solidFill>
                  <a:srgbClr val="000000"/>
                </a:solidFill>
                <a:latin typeface="Calibri"/>
                <a:ea typeface="Calibri"/>
                <a:cs typeface="Calibri"/>
              </a:rPr>
              <a:t>nicht alle Artikel OA verfügbar </a:t>
            </a:r>
            <a:r>
              <a:rPr sz="1200" b="0" i="0" u="none">
                <a:solidFill>
                  <a:srgbClr val="000000"/>
                </a:solidFill>
                <a:latin typeface="Calibri"/>
                <a:ea typeface="Calibri"/>
                <a:cs typeface="Calibri"/>
              </a:rPr>
              <a:t>sind.</a:t>
            </a:r>
          </a:p>
          <a:p>
            <a:pPr>
              <a:defRPr/>
            </a:pPr>
            <a:r>
              <a:rPr sz="1200" b="0" i="0" u="none">
                <a:solidFill>
                  <a:srgbClr val="000000"/>
                </a:solidFill>
                <a:latin typeface="Calibri"/>
                <a:ea typeface="Calibri"/>
                <a:cs typeface="Calibri"/>
              </a:rPr>
              <a:t>Der grüne weg beschreibt </a:t>
            </a:r>
            <a:r>
              <a:rPr sz="1200" b="1" i="0" u="none">
                <a:solidFill>
                  <a:srgbClr val="000000"/>
                </a:solidFill>
                <a:latin typeface="Calibri"/>
                <a:ea typeface="Calibri"/>
                <a:cs typeface="Calibri"/>
              </a:rPr>
              <a:t>die Zweitveröffentlichung einer Publikation </a:t>
            </a:r>
            <a:r>
              <a:rPr sz="1200" b="0" i="0" u="none">
                <a:solidFill>
                  <a:srgbClr val="000000"/>
                </a:solidFill>
                <a:latin typeface="Calibri"/>
                <a:ea typeface="Calibri"/>
                <a:cs typeface="Calibri"/>
              </a:rPr>
              <a:t>auf einem </a:t>
            </a:r>
            <a:r>
              <a:rPr sz="1200" b="1" i="0" u="none">
                <a:solidFill>
                  <a:srgbClr val="000000"/>
                </a:solidFill>
                <a:latin typeface="Calibri"/>
                <a:ea typeface="Calibri"/>
                <a:cs typeface="Calibri"/>
              </a:rPr>
              <a:t>fachlichen oder institutionellemRepositorium.</a:t>
            </a:r>
            <a:endParaRPr/>
          </a:p>
          <a:p>
            <a:pPr>
              <a:defRPr/>
            </a:pPr>
            <a:r>
              <a:rPr sz="1200" b="0" i="0" u="none">
                <a:solidFill>
                  <a:srgbClr val="000000"/>
                </a:solidFill>
                <a:latin typeface="Calibri"/>
                <a:ea typeface="Calibri"/>
                <a:cs typeface="Calibri"/>
              </a:rPr>
              <a:t>Diese ist </a:t>
            </a:r>
            <a:r>
              <a:rPr sz="1200" b="1" i="0" u="none">
                <a:solidFill>
                  <a:srgbClr val="000000"/>
                </a:solidFill>
                <a:latin typeface="Calibri"/>
                <a:ea typeface="Calibri"/>
                <a:cs typeface="Calibri"/>
              </a:rPr>
              <a:t>meist zeitversetzt </a:t>
            </a:r>
            <a:r>
              <a:rPr sz="1200" b="0" i="0" u="none">
                <a:solidFill>
                  <a:srgbClr val="000000"/>
                </a:solidFill>
                <a:latin typeface="Calibri"/>
                <a:ea typeface="Calibri"/>
                <a:cs typeface="Calibri"/>
              </a:rPr>
              <a:t>und in der Regel </a:t>
            </a:r>
            <a:r>
              <a:rPr sz="1200" b="1" i="0" u="none">
                <a:solidFill>
                  <a:srgbClr val="000000"/>
                </a:solidFill>
                <a:latin typeface="Calibri"/>
                <a:ea typeface="Calibri"/>
                <a:cs typeface="Calibri"/>
              </a:rPr>
              <a:t>kostenfrei für die Autor:innen</a:t>
            </a:r>
            <a:r>
              <a:rPr sz="1200" b="0" i="0" u="none">
                <a:solidFill>
                  <a:srgbClr val="000000"/>
                </a:solidFill>
                <a:latin typeface="Calibri"/>
                <a:ea typeface="Calibri"/>
                <a:cs typeface="Calibri"/>
              </a:rPr>
              <a:t>. </a:t>
            </a:r>
          </a:p>
          <a:p>
            <a:pPr>
              <a:defRPr/>
            </a:pPr>
            <a:endParaRPr/>
          </a:p>
          <a:p>
            <a:pPr>
              <a:defRPr/>
            </a:pPr>
            <a:r>
              <a:rPr sz="1200" b="1" i="0" u="none">
                <a:solidFill>
                  <a:srgbClr val="000000"/>
                </a:solidFill>
                <a:latin typeface="Calibri"/>
                <a:ea typeface="Calibri"/>
                <a:cs typeface="Calibri"/>
              </a:rPr>
              <a:t>Diamond ohne APC/BPC</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1" i="0" u="none">
                <a:solidFill>
                  <a:srgbClr val="000000"/>
                </a:solidFill>
                <a:latin typeface="Calibri"/>
                <a:ea typeface="Calibri"/>
                <a:cs typeface="Calibri"/>
              </a:rPr>
              <a:t>BASE (Bielefeld Academic Search Engine)</a:t>
            </a:r>
            <a:r>
              <a:rPr sz="1200" b="0" i="0" u="none">
                <a:solidFill>
                  <a:srgbClr val="000000"/>
                </a:solidFill>
                <a:latin typeface="Calibri"/>
                <a:ea typeface="Calibri"/>
                <a:cs typeface="Calibri"/>
              </a:rPr>
              <a:t> Eine der weltweit größten Suchmaschinen für wissenschaftliche Web-Dokumente. Der Index umfasst über 340 Millionen Dokumente. Bei etwa 60% der in BASE indexierten Dokumente sind die Volltexte Open Access. </a:t>
            </a:r>
          </a:p>
          <a:p>
            <a:pPr>
              <a:defRPr/>
            </a:pPr>
            <a:endParaRPr/>
          </a:p>
          <a:p>
            <a:pPr>
              <a:defRPr/>
            </a:pPr>
            <a:r>
              <a:rPr sz="1200" b="1" i="0" u="none">
                <a:solidFill>
                  <a:srgbClr val="000000"/>
                </a:solidFill>
                <a:latin typeface="Calibri"/>
                <a:ea typeface="Calibri"/>
                <a:cs typeface="Calibri"/>
              </a:rPr>
              <a:t>DOAB – Directory of Open Access Books</a:t>
            </a:r>
          </a:p>
          <a:p>
            <a:pPr>
              <a:defRPr/>
            </a:pPr>
            <a:r>
              <a:rPr sz="1200" b="0" i="0" u="none">
                <a:solidFill>
                  <a:srgbClr val="000000"/>
                </a:solidFill>
                <a:latin typeface="Calibri"/>
                <a:ea typeface="Calibri"/>
                <a:cs typeface="Calibri"/>
              </a:rPr>
              <a:t>DOAB ist ein von der Community betriebener Discovery Service, der wissenschaftliche, peer-reviewte Open-Access-Bücher indexiert.</a:t>
            </a:r>
            <a:endParaRPr sz="1200" b="1" i="0" u="none">
              <a:solidFill>
                <a:srgbClr val="000000"/>
              </a:solidFill>
              <a:latin typeface="Calibri"/>
              <a:ea typeface="Calibri"/>
              <a:cs typeface="Calibri"/>
            </a:endParaRPr>
          </a:p>
          <a:p>
            <a:pPr>
              <a:defRPr/>
            </a:pPr>
            <a:endParaRPr/>
          </a:p>
          <a:p>
            <a:pPr>
              <a:defRPr/>
            </a:pPr>
            <a:r>
              <a:rPr sz="1200" b="1" i="0" u="none">
                <a:solidFill>
                  <a:srgbClr val="000000"/>
                </a:solidFill>
                <a:latin typeface="Calibri"/>
                <a:ea typeface="Calibri"/>
                <a:cs typeface="Calibri"/>
              </a:rPr>
              <a:t>DOAJ:</a:t>
            </a:r>
          </a:p>
          <a:p>
            <a:pPr>
              <a:defRPr/>
            </a:pPr>
            <a:r>
              <a:rPr sz="1200" b="0" i="0" u="none">
                <a:solidFill>
                  <a:srgbClr val="000000"/>
                </a:solidFill>
                <a:latin typeface="Calibri"/>
                <a:ea typeface="Calibri"/>
                <a:cs typeface="Calibri"/>
              </a:rPr>
              <a:t>Es steht für Directory of Open Access Journals und ist ein </a:t>
            </a:r>
            <a:r>
              <a:rPr sz="1200" b="1" i="0" u="none">
                <a:solidFill>
                  <a:srgbClr val="000000"/>
                </a:solidFill>
                <a:latin typeface="Calibri"/>
                <a:ea typeface="Calibri"/>
                <a:cs typeface="Calibri"/>
              </a:rPr>
              <a:t>Verzeichnis von reinen OA-Zeitschriften</a:t>
            </a:r>
            <a:r>
              <a:rPr sz="1200" b="0" i="0" u="none">
                <a:solidFill>
                  <a:srgbClr val="000000"/>
                </a:solidFill>
                <a:latin typeface="Calibri"/>
                <a:ea typeface="Calibri"/>
                <a:cs typeface="Calibri"/>
              </a:rPr>
              <a:t>, goldene Journale (darauf gehen wir später noch einmal ein), die ein </a:t>
            </a:r>
            <a:r>
              <a:rPr sz="1200" b="1" i="0" u="none">
                <a:solidFill>
                  <a:srgbClr val="000000"/>
                </a:solidFill>
                <a:latin typeface="Calibri"/>
                <a:ea typeface="Calibri"/>
                <a:cs typeface="Calibri"/>
              </a:rPr>
              <a:t>Qualitätssicherungsverfahren anwenden</a:t>
            </a:r>
            <a:r>
              <a:rPr sz="1200" b="0" i="0" u="none">
                <a:solidFill>
                  <a:srgbClr val="000000"/>
                </a:solidFill>
                <a:latin typeface="Calibri"/>
                <a:ea typeface="Calibri"/>
                <a:cs typeface="Calibri"/>
              </a:rPr>
              <a:t> (beispielsweisePeer-Review-Verfahren</a:t>
            </a:r>
            <a:endParaRPr/>
          </a:p>
          <a:p>
            <a:pPr>
              <a:defRPr/>
            </a:pPr>
            <a:endParaRPr/>
          </a:p>
          <a:p>
            <a:pPr>
              <a:defRPr/>
            </a:pPr>
            <a:r>
              <a:rPr lang="de-DE" sz="1200" b="1" i="0" u="none" strike="noStrike" cap="none" spc="0">
                <a:solidFill>
                  <a:srgbClr val="000000"/>
                </a:solidFill>
                <a:latin typeface="Calibri"/>
                <a:ea typeface="Calibri"/>
                <a:cs typeface="Calibri"/>
              </a:rPr>
              <a:t>Open Access Button</a:t>
            </a:r>
            <a:r>
              <a:rPr lang="de-DE" sz="1200" b="0" i="0" u="none" strike="noStrike" cap="none" spc="0">
                <a:solidFill>
                  <a:srgbClr val="000000"/>
                </a:solidFill>
                <a:latin typeface="Calibri"/>
                <a:ea typeface="Calibri"/>
                <a:cs typeface="Calibri"/>
              </a:rPr>
              <a:t> prüft die freie Verfügbarkeit von wissenschaftlichen Artikeln nach Eingabe von DOI, Titel, URL.. Die Browser-Extension bietet auch die Möglichkeit automatisch nach kostenlosen und legalen Zugriff auf Fachpublikationen zu suchen, beispielsweise Postprint-Versionen der Publikation.</a:t>
            </a:r>
            <a:endParaRPr sz="1200"/>
          </a:p>
          <a:p>
            <a:pPr>
              <a:defRPr/>
            </a:pPr>
            <a:r>
              <a:rPr lang="de-DE" sz="1200" b="1" i="0" u="none" strike="noStrike" cap="none" spc="0">
                <a:solidFill>
                  <a:srgbClr val="000000"/>
                </a:solidFill>
                <a:latin typeface="Calibri"/>
                <a:ea typeface="Calibri"/>
                <a:cs typeface="Calibri"/>
              </a:rPr>
              <a:t>Unpaywall</a:t>
            </a:r>
            <a:r>
              <a:rPr lang="de-DE" sz="1200" b="0" i="0" u="none" strike="noStrike" cap="none" spc="0">
                <a:solidFill>
                  <a:srgbClr val="000000"/>
                </a:solidFill>
                <a:latin typeface="Calibri"/>
                <a:ea typeface="Calibri"/>
                <a:cs typeface="Calibri"/>
              </a:rPr>
              <a:t> Eine Browser-Extension, die ebenfalls die freie Verfügbarkeit von wissenschaftlichen Artikeln prüft und auf Open Access-Titel verlinkt. </a:t>
            </a:r>
            <a:endParaRPr/>
          </a:p>
          <a:p>
            <a:pPr>
              <a:defRPr/>
            </a:pPr>
            <a:endParaRPr/>
          </a:p>
          <a:p>
            <a:pPr>
              <a:defRPr/>
            </a:pPr>
            <a:r>
              <a:rPr sz="1200" b="0" i="0" u="none">
                <a:solidFill>
                  <a:srgbClr val="000000"/>
                </a:solidFill>
                <a:latin typeface="Calibri"/>
                <a:ea typeface="Calibri"/>
                <a:cs typeface="Calibri"/>
              </a:rPr>
              <a:t>Auf der Seite des open-access.network finden Sie </a:t>
            </a:r>
            <a:r>
              <a:rPr sz="1200" b="1" i="0" u="none">
                <a:solidFill>
                  <a:srgbClr val="000000"/>
                </a:solidFill>
                <a:latin typeface="Calibri"/>
                <a:ea typeface="Calibri"/>
                <a:cs typeface="Calibri"/>
              </a:rPr>
              <a:t>fachspezifische Informationen </a:t>
            </a:r>
            <a:r>
              <a:rPr sz="1200" b="0" i="0" u="none">
                <a:solidFill>
                  <a:srgbClr val="000000"/>
                </a:solidFill>
                <a:latin typeface="Calibri"/>
                <a:ea typeface="Calibri"/>
                <a:cs typeface="Calibri"/>
              </a:rPr>
              <a:t>zumThema Open Access. Dazu gehören </a:t>
            </a:r>
            <a:r>
              <a:rPr sz="1200" b="1" i="0" u="none">
                <a:solidFill>
                  <a:srgbClr val="000000"/>
                </a:solidFill>
                <a:latin typeface="Calibri"/>
                <a:ea typeface="Calibri"/>
                <a:cs typeface="Calibri"/>
              </a:rPr>
              <a:t>fachspezifische Repositorien</a:t>
            </a:r>
            <a:r>
              <a:rPr sz="1200" b="0" i="0" u="none">
                <a:solidFill>
                  <a:srgbClr val="000000"/>
                </a:solidFill>
                <a:latin typeface="Calibri"/>
                <a:ea typeface="Calibri"/>
                <a:cs typeface="Calibri"/>
              </a:rPr>
              <a:t>, </a:t>
            </a:r>
            <a:r>
              <a:rPr sz="1200" b="1" i="0" u="none">
                <a:solidFill>
                  <a:srgbClr val="000000"/>
                </a:solidFill>
                <a:latin typeface="Calibri"/>
                <a:ea typeface="Calibri"/>
                <a:cs typeface="Calibri"/>
              </a:rPr>
              <a:t>relevante Open Access Zeitschriften</a:t>
            </a:r>
            <a:r>
              <a:rPr sz="1200" b="0" i="0" u="none">
                <a:solidFill>
                  <a:srgbClr val="000000"/>
                </a:solidFill>
                <a:latin typeface="Calibri"/>
                <a:ea typeface="Calibri"/>
                <a:cs typeface="Calibri"/>
              </a:rPr>
              <a:t>und auch allgemeine Informationen zur </a:t>
            </a:r>
            <a:r>
              <a:rPr sz="1200" b="1" i="0" u="none">
                <a:solidFill>
                  <a:srgbClr val="000000"/>
                </a:solidFill>
                <a:latin typeface="Calibri"/>
                <a:ea typeface="Calibri"/>
                <a:cs typeface="Calibri"/>
              </a:rPr>
              <a:t>Verbreitung und Akzeptanz von Open Access in dem jeweiligen Fach.</a:t>
            </a:r>
            <a:endParaRPr/>
          </a:p>
          <a:p>
            <a:pPr>
              <a:defRPr/>
            </a:pPr>
            <a:endParaRPr/>
          </a:p>
          <a:p>
            <a:pPr>
              <a:defRPr/>
            </a:pPr>
            <a:r>
              <a:rPr lang="de-DE" sz="1200" b="0" i="0" u="none" strike="noStrike" cap="none" spc="0">
                <a:solidFill>
                  <a:schemeClr val="tx1"/>
                </a:solidFill>
                <a:latin typeface="Arial"/>
                <a:ea typeface="Arial"/>
                <a:cs typeface="Arial"/>
              </a:rPr>
              <a:t>OpenDOAR: Directory of Open Access Repositories ist eine in Großbritannien ansässige Website, die Open Access Repositories auflistet.</a:t>
            </a:r>
            <a:endParaRPr sz="1200" b="0" i="0" u="none" strike="noStrike" cap="none" spc="0">
              <a:solidFill>
                <a:schemeClr val="tx1"/>
              </a:solidFill>
              <a:latin typeface="Arial"/>
              <a:ea typeface="Arial"/>
              <a:cs typeface="Arial"/>
            </a:endParaRPr>
          </a:p>
          <a:p>
            <a:pPr>
              <a:defRPr/>
            </a:pPr>
            <a:r>
              <a:rPr lang="de-DE" sz="1200" b="0" i="0" u="none" strike="noStrike" cap="none" spc="0">
                <a:solidFill>
                  <a:schemeClr val="tx1"/>
                </a:solidFill>
                <a:latin typeface="Arial"/>
                <a:ea typeface="Arial"/>
                <a:cs typeface="Arial"/>
              </a:rPr>
              <a:t>Das Registry of Open Access Repositories (ROAR) ist eine Liste mit institutionellen, fachbezogenen und thematischen Repositorien </a:t>
            </a:r>
            <a:endParaRPr sz="1200"/>
          </a:p>
          <a:p>
            <a:pPr>
              <a:defRPr/>
            </a:pPr>
            <a:endParaRPr/>
          </a:p>
          <a:p>
            <a:pPr>
              <a:defRPr/>
            </a:pPr>
            <a:r>
              <a:rPr sz="1200" b="1" i="0" u="none">
                <a:solidFill>
                  <a:srgbClr val="000000"/>
                </a:solidFill>
                <a:latin typeface="Calibri"/>
                <a:ea typeface="Calibri"/>
                <a:cs typeface="Calibri"/>
              </a:rPr>
              <a:t>Go Triple</a:t>
            </a:r>
            <a:endParaRPr/>
          </a:p>
          <a:p>
            <a:pPr>
              <a:defRPr/>
            </a:pPr>
            <a:r>
              <a:rPr sz="1200" b="0" i="0" u="none">
                <a:solidFill>
                  <a:srgbClr val="000000"/>
                </a:solidFill>
                <a:latin typeface="Calibri"/>
                <a:ea typeface="Calibri"/>
                <a:cs typeface="Calibri"/>
              </a:rPr>
              <a:t>Ist ein  Discovery Service für die Sozial- und Geisteswissenschaften, der unter Berücksichtigung verschiedener europäischer Sprachen entwickelt wurde. Das Tool hilft Studierenden und Forschenden im Rahmen der ESOC (European Open Science Cloud) frei verfügbare Literatur zu finden.Die Plattform ist einService von OPERAS, der Forschungsinfrastruktur für “Open ScholarlyCommunication in the European Research Area for Social Sciences and Humanities”.</a:t>
            </a:r>
            <a:endParaRPr/>
          </a:p>
          <a:p>
            <a:pPr>
              <a:defRPr/>
            </a:pPr>
            <a:endParaRPr/>
          </a:p>
          <a:p>
            <a:pPr>
              <a:defRPr/>
            </a:pPr>
            <a:r>
              <a:rPr sz="1200" u="sng">
                <a:solidFill>
                  <a:schemeClr val="hlink"/>
                </a:solidFill>
                <a:latin typeface="Arial"/>
                <a:ea typeface="Arial"/>
                <a:cs typeface="Arial"/>
                <a:hlinkClick r:id="rId3" tooltip="https://hcommons.org/groups/open-access-books-network/"/>
              </a:rPr>
              <a:t>https://hcommons.org/groups/open-access-books-network/</a:t>
            </a:r>
            <a:endParaRPr sz="1200">
              <a:latin typeface="Arial"/>
              <a:cs typeface="Arial"/>
            </a:endParaRPr>
          </a:p>
          <a:p>
            <a:pPr>
              <a:defRPr/>
            </a:pPr>
            <a:r>
              <a:rPr sz="1200" b="1" i="0" u="none">
                <a:solidFill>
                  <a:srgbClr val="000000"/>
                </a:solidFill>
                <a:latin typeface="Arial"/>
                <a:ea typeface="Arial"/>
                <a:cs typeface="Arial"/>
              </a:rPr>
              <a:t>Humanities Commons</a:t>
            </a:r>
            <a:endParaRPr sz="1200">
              <a:latin typeface="Arial"/>
              <a:cs typeface="Arial"/>
            </a:endParaRPr>
          </a:p>
          <a:p>
            <a:pPr>
              <a:defRPr/>
            </a:pPr>
            <a:r>
              <a:rPr sz="1200" b="0" i="0" u="none">
                <a:solidFill>
                  <a:srgbClr val="000000"/>
                </a:solidFill>
                <a:latin typeface="Arial"/>
                <a:ea typeface="Arial"/>
                <a:cs typeface="Arial"/>
              </a:rPr>
              <a:t>-Humanities Commons ist ein Netzwerk für Geisteswissenschafter:innen</a:t>
            </a:r>
            <a:endParaRPr sz="1200">
              <a:latin typeface="Arial"/>
              <a:cs typeface="Arial"/>
            </a:endParaRPr>
          </a:p>
          <a:p>
            <a:pPr>
              <a:defRPr/>
            </a:pPr>
            <a:r>
              <a:rPr sz="1200" b="0" i="0" u="none">
                <a:solidFill>
                  <a:srgbClr val="000000"/>
                </a:solidFill>
                <a:latin typeface="Arial"/>
                <a:ea typeface="Arial"/>
                <a:cs typeface="Arial"/>
              </a:rPr>
              <a:t>-Wie der Name schon sagt, es dient der Vernetzung; auch über den eigenen Fachbereich hinaus</a:t>
            </a:r>
            <a:endParaRPr sz="1200">
              <a:latin typeface="Arial"/>
              <a:cs typeface="Arial"/>
            </a:endParaRPr>
          </a:p>
          <a:p>
            <a:pPr>
              <a:defRPr/>
            </a:pPr>
            <a:r>
              <a:rPr sz="1200" b="0" i="0" u="none">
                <a:solidFill>
                  <a:srgbClr val="000000"/>
                </a:solidFill>
                <a:latin typeface="Arial"/>
                <a:ea typeface="Arial"/>
                <a:cs typeface="Arial"/>
              </a:rPr>
              <a:t>-Man kann Gruppen zu verschiedenen Themenbereichen bilden; insbesondere Offene Gruppen kann man beitreten</a:t>
            </a:r>
            <a:endParaRPr sz="1200">
              <a:latin typeface="Arial"/>
              <a:cs typeface="Arial"/>
            </a:endParaRPr>
          </a:p>
          <a:p>
            <a:pPr>
              <a:defRPr/>
            </a:pPr>
            <a:r>
              <a:rPr sz="1200" b="0" i="0" u="none">
                <a:solidFill>
                  <a:srgbClr val="000000"/>
                </a:solidFill>
                <a:latin typeface="Arial"/>
                <a:ea typeface="Arial"/>
                <a:cs typeface="Arial"/>
              </a:rPr>
              <a:t>-Wie zum Beispiel dem Open Access Books Network</a:t>
            </a:r>
            <a:endParaRPr sz="1200">
              <a:latin typeface="Arial"/>
              <a:cs typeface="Arial"/>
            </a:endParaRPr>
          </a:p>
          <a:p>
            <a:pPr>
              <a:defRPr/>
            </a:pPr>
            <a:r>
              <a:rPr sz="1200" b="0" i="0" u="none">
                <a:solidFill>
                  <a:srgbClr val="000000"/>
                </a:solidFill>
                <a:latin typeface="Arial"/>
                <a:ea typeface="Arial"/>
                <a:cs typeface="Arial"/>
              </a:rPr>
              <a:t>-</a:t>
            </a:r>
            <a:endParaRPr sz="1200">
              <a:latin typeface="Arial"/>
              <a:cs typeface="Arial"/>
            </a:endParaRPr>
          </a:p>
          <a:p>
            <a:pPr>
              <a:defRPr/>
            </a:pPr>
            <a:r>
              <a:rPr sz="1200" b="0" i="0" u="none">
                <a:solidFill>
                  <a:srgbClr val="000000"/>
                </a:solidFill>
                <a:latin typeface="Arial"/>
                <a:ea typeface="Arial"/>
                <a:cs typeface="Arial"/>
              </a:rPr>
              <a:t>-Es ist ein interessanter Ort zum Diskutieren und Teilen von Informationen von Informationen</a:t>
            </a:r>
            <a:endParaRPr sz="1200">
              <a:latin typeface="Arial"/>
              <a:cs typeface="Arial"/>
            </a:endParaRPr>
          </a:p>
          <a:p>
            <a:pPr>
              <a:defRPr/>
            </a:pPr>
            <a:r>
              <a:rPr sz="1200" b="0" i="0" u="none">
                <a:solidFill>
                  <a:srgbClr val="000000"/>
                </a:solidFill>
                <a:latin typeface="Arial"/>
                <a:ea typeface="Arial"/>
                <a:cs typeface="Arial"/>
              </a:rPr>
              <a:t>-CORE ist ein interdisziplinäres Open Access-Repositorium für die Geisteswissenschaften, welches Teil der Humanities Commons-Plattform ist und u.a. von der MLA betrieben wird. Es enthält ebenfalls graue Literatur, wie Lehrmaterialien oder Vortragsmanuskripte.</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Arial"/>
                <a:ea typeface="Arial"/>
                <a:cs typeface="Arial"/>
              </a:rPr>
              <a:t>An dieser Stelle möchte ich auf die Open-Access-Publikationsdieste der RUB hinweisen, welche auch für Studierende interessant sein können</a:t>
            </a:r>
          </a:p>
          <a:p>
            <a:pPr>
              <a:defRPr/>
            </a:pPr>
            <a:r>
              <a:rPr lang="de-DE" sz="1200" b="0" i="0" u="none" strike="noStrike" cap="none" spc="0">
                <a:solidFill>
                  <a:schemeClr val="tx1"/>
                </a:solidFill>
                <a:latin typeface="Arial"/>
                <a:ea typeface="Arial"/>
                <a:cs typeface="Arial"/>
              </a:rPr>
              <a:t>Abschlussarbeiten (insbesondere Dissertationen) können über das Dokumentenrepositorium der RUB veröffentlicht werden.</a:t>
            </a:r>
          </a:p>
          <a:p>
            <a:pPr>
              <a:defRPr/>
            </a:pPr>
            <a:r>
              <a:rPr lang="de-DE" sz="1200" b="0" i="0" u="none" strike="noStrike" cap="none" spc="0">
                <a:solidFill>
                  <a:schemeClr val="tx1"/>
                </a:solidFill>
                <a:latin typeface="Arial"/>
                <a:ea typeface="Arial"/>
                <a:cs typeface="Arial"/>
              </a:rPr>
              <a:t>An der UB hosten wir auch zwei weitere Publikationsplattformen, Open Journal Systems (für Zeitschriften)  und Open Monograph Press (für Reihen). </a:t>
            </a:r>
          </a:p>
          <a:p>
            <a:pPr>
              <a:defRPr/>
            </a:pPr>
            <a:r>
              <a:rPr lang="de-DE" sz="1200" b="0" i="0" u="none" strike="noStrike" cap="none" spc="0">
                <a:solidFill>
                  <a:schemeClr val="tx1"/>
                </a:solidFill>
                <a:latin typeface="Arial"/>
                <a:ea typeface="Arial"/>
                <a:cs typeface="Arial"/>
              </a:rPr>
              <a:t>In zwei Zeitschriften auf der Publikationsplattform OJS (Open Journal Systems) RUB werden die Ergebnisse studentischer Forschung publiziert (GA2 &amp; MARE NOSTRUM).</a:t>
            </a:r>
          </a:p>
          <a:p>
            <a:pPr>
              <a:defRPr/>
            </a:pPr>
            <a:endParaRPr/>
          </a:p>
          <a:p>
            <a:pPr>
              <a:defRPr/>
            </a:pPr>
            <a:r>
              <a:rPr lang="de-DE" sz="1200" b="0" i="0" u="none" strike="noStrike" cap="none" spc="0">
                <a:solidFill>
                  <a:schemeClr val="tx1"/>
                </a:solidFill>
                <a:latin typeface="Arial"/>
                <a:ea typeface="Arial"/>
                <a:cs typeface="Arial"/>
              </a:rPr>
              <a:t>Des weiteren gibt es wie bereits erwähnt ebenfalls Fachrepositorien, die für eine Veröffentlichung in Frage kommen könnten.</a:t>
            </a:r>
          </a:p>
          <a:p>
            <a:pPr>
              <a:defRPr/>
            </a:pPr>
            <a:endParaRPr lang="de-DE" sz="1200" b="0" i="0" u="none" strike="noStrike" cap="none" spc="0">
              <a:solidFill>
                <a:schemeClr val="tx1"/>
              </a:solidFill>
              <a:latin typeface="Arial"/>
              <a:ea typeface="Arial"/>
              <a:cs typeface="Arial"/>
            </a:endParaRPr>
          </a:p>
          <a:p>
            <a:pPr>
              <a:defRPr/>
            </a:pPr>
            <a:endParaRPr lang="de-DE" sz="1200" b="0" i="0" u="none" strike="noStrike" cap="none" spc="0">
              <a:solidFill>
                <a:schemeClr val="tx1"/>
              </a:solidFill>
              <a:latin typeface="Arial"/>
              <a:ea typeface="Arial"/>
              <a:cs typeface="Arial"/>
            </a:endParaRPr>
          </a:p>
          <a:p>
            <a:pPr>
              <a:defRPr/>
            </a:pPr>
            <a:endParaRPr lang="de-DE" sz="1200" b="0" i="0" u="none" strike="noStrike" cap="none" spc="0">
              <a:solidFill>
                <a:schemeClr val="tx1"/>
              </a:solidFill>
              <a:latin typeface="Arial"/>
              <a:ea typeface="Arial"/>
              <a:cs typeface="Arial"/>
            </a:endParaRPr>
          </a:p>
          <a:p>
            <a:pPr>
              <a:defRPr/>
            </a:pPr>
            <a:endParaRPr lang="de-DE" sz="1200" b="0" i="0" u="none" strike="noStrike" cap="none" spc="0">
              <a:solidFill>
                <a:schemeClr val="tx1"/>
              </a:solidFill>
              <a:latin typeface="Arial"/>
              <a:ea typeface="Arial"/>
              <a:cs typeface="Arial"/>
            </a:endParaRPr>
          </a:p>
          <a:p>
            <a:pPr>
              <a:defRPr/>
            </a:pPr>
            <a:endParaRPr lang="de-DE" sz="1200" b="0" i="0" u="none" strike="noStrike" cap="none" spc="0">
              <a:solidFill>
                <a:schemeClr val="tx1"/>
              </a:solidFill>
              <a:latin typeface="Arial"/>
              <a:ea typeface="Arial"/>
              <a:cs typeface="Arial"/>
            </a:endParaRPr>
          </a:p>
          <a:p>
            <a:pPr>
              <a:defRPr/>
            </a:pPr>
            <a:r>
              <a:t>_______</a:t>
            </a:r>
          </a:p>
          <a:p>
            <a:pPr>
              <a:defRPr/>
            </a:pPr>
            <a:endParaRPr/>
          </a:p>
          <a:p>
            <a:pPr>
              <a:defRPr/>
            </a:pPr>
            <a:r>
              <a:rPr lang="de-DE" sz="1200" b="0" i="0" u="none" strike="noStrike" cap="none" spc="0">
                <a:solidFill>
                  <a:schemeClr val="tx1"/>
                </a:solidFill>
                <a:latin typeface="Arial"/>
                <a:ea typeface="Arial"/>
                <a:cs typeface="Arial"/>
              </a:rPr>
              <a:t>As of 2015, ROAR and the UK-based Directory of Open Access Repositories (OpenDOAR) "are considered the two leading open access directories worldwide. ROAR is the larger directory and allows direct submissions to the directory. OpenDOAR controls submission of materials and is dependent on the discretion of its staff. OpenDOAR requires open access of scholarly publications; whereas ROAR allows other types of materials to be included. ROAR allows filtering by country, type of repository, and sorting by repository name.</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Wie bereits erwähnt, sind diese CC-Lizenzen im Kontext von Open Access besonders wichtig, denn ohne sie ....</a:t>
            </a:r>
            <a:endParaRPr/>
          </a:p>
          <a:p>
            <a:pPr>
              <a:defRPr/>
            </a:pPr>
            <a:r>
              <a:rPr sz="1200" b="0" i="0" u="none">
                <a:solidFill>
                  <a:srgbClr val="000000"/>
                </a:solidFill>
                <a:latin typeface="Calibri"/>
                <a:ea typeface="Calibri"/>
                <a:cs typeface="Calibri"/>
              </a:rPr>
              <a:t>Denn ohne sie gilt auch bei OA Publikationen nur das Lesen, Herunterladen und Weiterverwenden im Rahmen des Zitationsrechts </a:t>
            </a:r>
            <a:endParaRPr/>
          </a:p>
          <a:p>
            <a:pPr>
              <a:defRPr/>
            </a:pPr>
            <a:r>
              <a:rPr sz="1200" b="0" i="0" u="none">
                <a:solidFill>
                  <a:srgbClr val="000000"/>
                </a:solidFill>
                <a:latin typeface="Calibri"/>
                <a:ea typeface="Calibri"/>
                <a:cs typeface="Calibri"/>
              </a:rPr>
              <a:t>nur mit CC-Lizenz kann die Nachnutzung darüber hinaus rechtssicher gewährleistet werden </a:t>
            </a:r>
            <a:endParaRPr/>
          </a:p>
          <a:p>
            <a:pPr>
              <a:defRPr/>
            </a:pPr>
            <a:r>
              <a:rPr sz="1200" b="0" i="0" u="none">
                <a:solidFill>
                  <a:srgbClr val="000000"/>
                </a:solidFill>
                <a:latin typeface="Calibri"/>
                <a:ea typeface="Calibri"/>
                <a:cs typeface="Calibri"/>
              </a:rPr>
              <a:t>ein anerkanntes Lizenzmodell der amerikanischenNon-Profit-Organisation </a:t>
            </a:r>
            <a:r>
              <a:rPr sz="1200" b="1" i="0" u="none">
                <a:solidFill>
                  <a:srgbClr val="000000"/>
                </a:solidFill>
                <a:latin typeface="Calibri"/>
                <a:ea typeface="Calibri"/>
                <a:cs typeface="Calibri"/>
              </a:rPr>
              <a:t>Creative Commons</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Hier haben wir einmal die Hauptkomponenten der CC-Lizenzen aufgelistet</a:t>
            </a:r>
            <a:endParaRPr/>
          </a:p>
          <a:p>
            <a:pPr>
              <a:defRPr/>
            </a:pPr>
            <a:r>
              <a:rPr sz="1200" b="1" i="0" u="none">
                <a:solidFill>
                  <a:srgbClr val="000000"/>
                </a:solidFill>
                <a:latin typeface="Calibri"/>
                <a:ea typeface="Calibri"/>
                <a:cs typeface="Calibri"/>
              </a:rPr>
              <a:t>vorlesen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p:spTree>
      <p:nvGrpSpPr>
        <p:cNvPr id="1" name=""/>
        <p:cNvGrpSpPr/>
        <p:nvPr/>
      </p:nvGrpSpPr>
      <p:grpSpPr bwMode="auto">
        <a:xfrm>
          <a:off x="0" y="0"/>
          <a:ext cx="0" cy="0"/>
          <a:chOff x="0" y="0"/>
          <a:chExt cx="0" cy="0"/>
        </a:xfrm>
      </p:grpSpPr>
      <p:sp>
        <p:nvSpPr>
          <p:cNvPr id="3" name="Untertitel 2"/>
          <p:cNvSpPr>
            <a:spLocks noGrp="1"/>
          </p:cNvSpPr>
          <p:nvPr>
            <p:ph type="subTitle" idx="1" hasCustomPrompt="1"/>
          </p:nvPr>
        </p:nvSpPr>
        <p:spPr bwMode="auto">
          <a:xfrm>
            <a:off x="468000" y="4230000"/>
            <a:ext cx="7560000" cy="324000"/>
          </a:xfrm>
        </p:spPr>
        <p:txBody>
          <a:bodyPr/>
          <a:lstStyle>
            <a:lvl1pPr marL="0" indent="0" algn="l">
              <a:lnSpc>
                <a:spcPts val="2400"/>
              </a:lnSpc>
              <a:spcAft>
                <a:spcPts val="0"/>
              </a:spcAft>
              <a:buFont typeface="Arial"/>
              <a:buNone/>
              <a:defRPr sz="1500" b="0">
                <a:solidFill>
                  <a:schemeClr val="bg2"/>
                </a:solidFill>
              </a:defRPr>
            </a:lvl1pPr>
            <a:lvl2pPr marL="0" indent="0" algn="l">
              <a:lnSpc>
                <a:spcPts val="2400"/>
              </a:lnSpc>
              <a:spcAft>
                <a:spcPts val="0"/>
              </a:spcAft>
              <a:buFont typeface="Arial"/>
              <a:buNone/>
              <a:defRPr sz="1500" b="0">
                <a:solidFill>
                  <a:schemeClr val="bg2"/>
                </a:solidFill>
              </a:defRPr>
            </a:lvl2pPr>
            <a:lvl3pPr marL="0" indent="0" algn="l">
              <a:lnSpc>
                <a:spcPts val="2400"/>
              </a:lnSpc>
              <a:spcAft>
                <a:spcPts val="0"/>
              </a:spcAft>
              <a:buFont typeface="Arial"/>
              <a:buNone/>
              <a:defRPr sz="1500" b="0">
                <a:solidFill>
                  <a:schemeClr val="bg2"/>
                </a:solidFill>
              </a:defRPr>
            </a:lvl3pPr>
            <a:lvl4pPr marL="0" indent="0" algn="l">
              <a:lnSpc>
                <a:spcPts val="2400"/>
              </a:lnSpc>
              <a:spcAft>
                <a:spcPts val="0"/>
              </a:spcAft>
              <a:buFont typeface="Arial"/>
              <a:buNone/>
              <a:defRPr sz="1500" b="0">
                <a:solidFill>
                  <a:schemeClr val="bg2"/>
                </a:solidFill>
              </a:defRPr>
            </a:lvl4pPr>
            <a:lvl5pPr marL="0" indent="0" algn="l">
              <a:lnSpc>
                <a:spcPts val="2400"/>
              </a:lnSpc>
              <a:spcAft>
                <a:spcPts val="0"/>
              </a:spcAft>
              <a:buFont typeface="Arial"/>
              <a:buNone/>
              <a:defRPr sz="1500" b="0">
                <a:solidFill>
                  <a:schemeClr val="bg2"/>
                </a:solidFill>
              </a:defRPr>
            </a:lvl5pPr>
            <a:lvl6pPr marL="0" indent="0" algn="l">
              <a:lnSpc>
                <a:spcPts val="2400"/>
              </a:lnSpc>
              <a:spcAft>
                <a:spcPts val="0"/>
              </a:spcAft>
              <a:buFont typeface="Arial"/>
              <a:buNone/>
              <a:defRPr sz="1500" b="0">
                <a:solidFill>
                  <a:schemeClr val="bg2"/>
                </a:solidFill>
              </a:defRPr>
            </a:lvl6pPr>
            <a:lvl7pPr marL="0" indent="0" algn="l">
              <a:lnSpc>
                <a:spcPts val="2400"/>
              </a:lnSpc>
              <a:spcAft>
                <a:spcPts val="0"/>
              </a:spcAft>
              <a:buFont typeface="Arial"/>
              <a:buNone/>
              <a:defRPr sz="1500" b="0">
                <a:solidFill>
                  <a:schemeClr val="bg2"/>
                </a:solidFill>
              </a:defRPr>
            </a:lvl7pPr>
            <a:lvl8pPr marL="0" indent="0" algn="l">
              <a:lnSpc>
                <a:spcPts val="2400"/>
              </a:lnSpc>
              <a:spcAft>
                <a:spcPts val="0"/>
              </a:spcAft>
              <a:buFont typeface="Arial"/>
              <a:buNone/>
              <a:defRPr sz="1500" b="0">
                <a:solidFill>
                  <a:schemeClr val="bg2"/>
                </a:solidFill>
              </a:defRPr>
            </a:lvl8pPr>
            <a:lvl9pPr marL="0" indent="0" algn="l">
              <a:lnSpc>
                <a:spcPts val="2400"/>
              </a:lnSpc>
              <a:spcAft>
                <a:spcPts val="0"/>
              </a:spcAft>
              <a:buFont typeface="Arial"/>
              <a:buNone/>
              <a:defRPr sz="1500" b="0">
                <a:solidFill>
                  <a:schemeClr val="bg2"/>
                </a:solidFill>
              </a:defRPr>
            </a:lvl9pPr>
          </a:lstStyle>
          <a:p>
            <a:pPr lvl="0">
              <a:defRPr/>
            </a:pPr>
            <a:r>
              <a:rPr lang="de-DE"/>
              <a:t>Untertitel</a:t>
            </a:r>
            <a:endParaRPr/>
          </a:p>
        </p:txBody>
      </p:sp>
      <p:sp>
        <p:nvSpPr>
          <p:cNvPr id="7" name="Datumsplatzhalter 6"/>
          <p:cNvSpPr>
            <a:spLocks noGrp="1"/>
          </p:cNvSpPr>
          <p:nvPr>
            <p:ph type="dt" sz="half" idx="10"/>
          </p:nvPr>
        </p:nvSpPr>
        <p:spPr bwMode="auto">
          <a:xfrm>
            <a:off x="468000" y="4680000"/>
            <a:ext cx="7560000" cy="144000"/>
          </a:xfrm>
          <a:prstGeom prst="rect">
            <a:avLst/>
          </a:prstGeom>
        </p:spPr>
        <p:txBody>
          <a:bodyPr/>
          <a:lstStyle>
            <a:lvl1pPr>
              <a:defRPr sz="900">
                <a:solidFill>
                  <a:schemeClr val="tx2"/>
                </a:solidFill>
              </a:defRPr>
            </a:lvl1pPr>
          </a:lstStyle>
          <a:p>
            <a:pPr>
              <a:defRPr/>
            </a:pPr>
            <a:endParaRPr lang="de-DE"/>
          </a:p>
        </p:txBody>
      </p:sp>
      <p:pic>
        <p:nvPicPr>
          <p:cNvPr id="6" name="Grafik 5"/>
          <p:cNvPicPr>
            <a:picLocks noChangeAspect="1"/>
          </p:cNvPicPr>
          <p:nvPr userDrawn="1"/>
        </p:nvPicPr>
        <p:blipFill>
          <a:blip r:embed="rId2"/>
          <a:stretch/>
        </p:blipFill>
        <p:spPr bwMode="auto">
          <a:xfrm>
            <a:off x="468000" y="3499200"/>
            <a:ext cx="2505600" cy="173898"/>
          </a:xfrm>
          <a:prstGeom prst="rect">
            <a:avLst/>
          </a:prstGeom>
        </p:spPr>
      </p:pic>
      <p:sp>
        <p:nvSpPr>
          <p:cNvPr id="22" name="Bildplatzhalter 21"/>
          <p:cNvSpPr>
            <a:spLocks noGrp="1"/>
          </p:cNvSpPr>
          <p:nvPr>
            <p:ph type="pic" sz="quarter" idx="13"/>
          </p:nvPr>
        </p:nvSpPr>
        <p:spPr bwMode="auto">
          <a:xfrm>
            <a:off x="-1" y="-1"/>
            <a:ext cx="8182800" cy="3186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extrusionOk="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pPr>
              <a:defRPr/>
            </a:pPr>
            <a:r>
              <a:rPr lang="de-DE"/>
              <a:t>Bild durch Klicken auf Symbol hinzufügen</a:t>
            </a:r>
          </a:p>
        </p:txBody>
      </p:sp>
      <p:pic>
        <p:nvPicPr>
          <p:cNvPr id="16" name="Grafik 15"/>
          <p:cNvPicPr>
            <a:picLocks noChangeAspect="1"/>
          </p:cNvPicPr>
          <p:nvPr userDrawn="1"/>
        </p:nvPicPr>
        <p:blipFill>
          <a:blip r:embed="rId3"/>
          <a:stretch/>
        </p:blipFill>
        <p:spPr bwMode="auto">
          <a:xfrm>
            <a:off x="7225200" y="0"/>
            <a:ext cx="1440362" cy="1440000"/>
          </a:xfrm>
          <a:prstGeom prst="rect">
            <a:avLst/>
          </a:prstGeom>
        </p:spPr>
      </p:pic>
      <p:sp>
        <p:nvSpPr>
          <p:cNvPr id="23" name="Titel 22"/>
          <p:cNvSpPr>
            <a:spLocks noGrp="1"/>
          </p:cNvSpPr>
          <p:nvPr>
            <p:ph type="title"/>
          </p:nvPr>
        </p:nvSpPr>
        <p:spPr bwMode="auto">
          <a:xfrm>
            <a:off x="468000" y="3895200"/>
            <a:ext cx="4824080" cy="324000"/>
          </a:xfrm>
        </p:spPr>
        <p:txBody>
          <a:bodyPr/>
          <a:lstStyle>
            <a:lvl1pPr>
              <a:lnSpc>
                <a:spcPts val="2500"/>
              </a:lnSpc>
              <a:defRPr cap="all"/>
            </a:lvl1pPr>
          </a:lstStyle>
          <a:p>
            <a:pPr lvl="0">
              <a:defRPr/>
            </a:pPr>
            <a:r>
              <a:rPr lang="de-DE"/>
              <a:t>Titelmasterformat durch Klicken bearbeiten</a:t>
            </a:r>
            <a:endParaRPr/>
          </a:p>
        </p:txBody>
      </p:sp>
      <p:pic>
        <p:nvPicPr>
          <p:cNvPr id="14" name="Bildplatzhalter 2"/>
          <p:cNvPicPr>
            <a:picLocks noChangeAspect="1"/>
          </p:cNvPicPr>
          <p:nvPr userDrawn="1"/>
        </p:nvPicPr>
        <p:blipFill>
          <a:blip r:embed="rId4"/>
          <a:stretch/>
        </p:blipFill>
        <p:spPr bwMode="auto">
          <a:xfrm>
            <a:off x="5724128" y="3906001"/>
            <a:ext cx="2505600" cy="323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KAPITEL HERVORHEBUNG MIT VIEL INHALT">
    <p:spTree>
      <p:nvGrpSpPr>
        <p:cNvPr id="1" name=""/>
        <p:cNvGrpSpPr/>
        <p:nvPr/>
      </p:nvGrpSpPr>
      <p:grpSpPr bwMode="auto">
        <a:xfrm>
          <a:off x="0" y="0"/>
          <a:ext cx="0" cy="0"/>
          <a:chOff x="0" y="0"/>
          <a:chExt cx="0" cy="0"/>
        </a:xfrm>
      </p:grpSpPr>
      <p:sp>
        <p:nvSpPr>
          <p:cNvPr id="6" name="Rechteck 5"/>
          <p:cNvSpPr/>
          <p:nvPr userDrawn="1"/>
        </p:nvSpPr>
        <p:spPr bwMode="auto">
          <a:xfrm>
            <a:off x="0" y="0"/>
            <a:ext cx="9144000"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de-DE"/>
          </a:p>
        </p:txBody>
      </p:sp>
      <p:sp>
        <p:nvSpPr>
          <p:cNvPr id="2" name="Titel 1"/>
          <p:cNvSpPr>
            <a:spLocks noGrp="1"/>
          </p:cNvSpPr>
          <p:nvPr>
            <p:ph type="title" hasCustomPrompt="1"/>
          </p:nvPr>
        </p:nvSpPr>
        <p:spPr bwMode="auto">
          <a:xfrm>
            <a:off x="468000" y="756000"/>
            <a:ext cx="8172000" cy="720000"/>
          </a:xfrm>
        </p:spPr>
        <p:txBody>
          <a:bodyPr/>
          <a:lstStyle>
            <a:lvl1pPr>
              <a:lnSpc>
                <a:spcPts val="5700"/>
              </a:lnSpc>
              <a:defRPr sz="4800" b="0">
                <a:solidFill>
                  <a:schemeClr val="bg1"/>
                </a:solidFill>
              </a:defRPr>
            </a:lvl1pPr>
          </a:lstStyle>
          <a:p>
            <a:pPr>
              <a:defRPr/>
            </a:pPr>
            <a:r>
              <a:rPr lang="de-DE"/>
              <a:t>Kapitel</a:t>
            </a:r>
            <a:endParaRPr/>
          </a:p>
        </p:txBody>
      </p:sp>
      <p:sp>
        <p:nvSpPr>
          <p:cNvPr id="9" name="Textplatzhalter 8"/>
          <p:cNvSpPr>
            <a:spLocks noGrp="1"/>
          </p:cNvSpPr>
          <p:nvPr>
            <p:ph type="body" sz="quarter" idx="10" hasCustomPrompt="1"/>
          </p:nvPr>
        </p:nvSpPr>
        <p:spPr bwMode="auto">
          <a:xfrm>
            <a:off x="468000" y="1476441"/>
            <a:ext cx="8172000" cy="1439863"/>
          </a:xfrm>
        </p:spPr>
        <p:txBody>
          <a:bodyPr/>
          <a:lstStyle>
            <a:lvl1pPr>
              <a:lnSpc>
                <a:spcPts val="5700"/>
              </a:lnSpc>
              <a:defRPr sz="4800" b="1">
                <a:solidFill>
                  <a:schemeClr val="bg1"/>
                </a:solidFill>
              </a:defRPr>
            </a:lvl1pPr>
            <a:lvl2pPr>
              <a:lnSpc>
                <a:spcPts val="5700"/>
              </a:lnSpc>
              <a:defRPr sz="4800" b="1">
                <a:solidFill>
                  <a:schemeClr val="bg1"/>
                </a:solidFill>
              </a:defRPr>
            </a:lvl2pPr>
            <a:lvl3pPr>
              <a:lnSpc>
                <a:spcPts val="5700"/>
              </a:lnSpc>
              <a:defRPr sz="4800" b="1">
                <a:solidFill>
                  <a:schemeClr val="bg1"/>
                </a:solidFill>
              </a:defRPr>
            </a:lvl3pPr>
            <a:lvl4pPr>
              <a:lnSpc>
                <a:spcPts val="5700"/>
              </a:lnSpc>
              <a:defRPr sz="4800" b="1">
                <a:solidFill>
                  <a:schemeClr val="bg1"/>
                </a:solidFill>
              </a:defRPr>
            </a:lvl4pPr>
            <a:lvl5pPr>
              <a:lnSpc>
                <a:spcPts val="5700"/>
              </a:lnSpc>
              <a:defRPr sz="4800" b="1">
                <a:solidFill>
                  <a:schemeClr val="bg1"/>
                </a:solidFill>
              </a:defRPr>
            </a:lvl5pPr>
            <a:lvl6pPr>
              <a:lnSpc>
                <a:spcPts val="5700"/>
              </a:lnSpc>
              <a:defRPr sz="4800" b="1">
                <a:solidFill>
                  <a:schemeClr val="bg1"/>
                </a:solidFill>
              </a:defRPr>
            </a:lvl6pPr>
            <a:lvl7pPr>
              <a:lnSpc>
                <a:spcPts val="5700"/>
              </a:lnSpc>
              <a:defRPr sz="4800" b="1">
                <a:solidFill>
                  <a:schemeClr val="bg1"/>
                </a:solidFill>
              </a:defRPr>
            </a:lvl7pPr>
            <a:lvl8pPr>
              <a:lnSpc>
                <a:spcPts val="5700"/>
              </a:lnSpc>
              <a:defRPr sz="4800" b="1">
                <a:solidFill>
                  <a:schemeClr val="bg1"/>
                </a:solidFill>
              </a:defRPr>
            </a:lvl8pPr>
            <a:lvl9pPr>
              <a:lnSpc>
                <a:spcPts val="5700"/>
              </a:lnSpc>
              <a:defRPr sz="4800" b="1">
                <a:solidFill>
                  <a:schemeClr val="bg1"/>
                </a:solidFill>
              </a:defRPr>
            </a:lvl9pPr>
          </a:lstStyle>
          <a:p>
            <a:pPr lvl="0">
              <a:defRPr/>
            </a:pPr>
            <a:r>
              <a:rPr lang="de-DE"/>
              <a:t>Hervorhebung</a:t>
            </a:r>
            <a:endParaRPr/>
          </a:p>
        </p:txBody>
      </p:sp>
      <p:pic>
        <p:nvPicPr>
          <p:cNvPr id="5" name="Grafik 4"/>
          <p:cNvPicPr>
            <a:picLocks noChangeAspect="1"/>
          </p:cNvPicPr>
          <p:nvPr userDrawn="1"/>
        </p:nvPicPr>
        <p:blipFill>
          <a:blip r:embed="rId2"/>
          <a:stretch/>
        </p:blipFill>
        <p:spPr bwMode="auto">
          <a:xfrm>
            <a:off x="6768752" y="4637585"/>
            <a:ext cx="2123728" cy="382437"/>
          </a:xfrm>
          <a:prstGeom prst="rect">
            <a:avLst/>
          </a:prstGeom>
        </p:spPr>
      </p:pic>
      <p:pic>
        <p:nvPicPr>
          <p:cNvPr id="7" name="Grafik 6"/>
          <p:cNvPicPr>
            <a:picLocks noChangeAspect="1"/>
          </p:cNvPicPr>
          <p:nvPr userDrawn="1"/>
        </p:nvPicPr>
        <p:blipFill>
          <a:blip r:embed="rId3"/>
          <a:stretch/>
        </p:blipFill>
        <p:spPr bwMode="auto">
          <a:xfrm>
            <a:off x="6264281" y="4690006"/>
            <a:ext cx="323943" cy="2775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KAPITEL HERVORHEBUNG MIT VIEL INHALT.">
    <p:spTree>
      <p:nvGrpSpPr>
        <p:cNvPr id="1" name=""/>
        <p:cNvGrpSpPr/>
        <p:nvPr/>
      </p:nvGrpSpPr>
      <p:grpSpPr bwMode="auto">
        <a:xfrm>
          <a:off x="0" y="0"/>
          <a:ext cx="0" cy="0"/>
          <a:chOff x="0" y="0"/>
          <a:chExt cx="0" cy="0"/>
        </a:xfrm>
      </p:grpSpPr>
      <p:sp>
        <p:nvSpPr>
          <p:cNvPr id="6" name="Rechteck 5"/>
          <p:cNvSpPr/>
          <p:nvPr userDrawn="1"/>
        </p:nvSpPr>
        <p:spPr bwMode="auto">
          <a:xfrm>
            <a:off x="0" y="0"/>
            <a:ext cx="9144000"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de-DE"/>
          </a:p>
        </p:txBody>
      </p:sp>
      <p:sp>
        <p:nvSpPr>
          <p:cNvPr id="2" name="Titel 1"/>
          <p:cNvSpPr>
            <a:spLocks noGrp="1"/>
          </p:cNvSpPr>
          <p:nvPr>
            <p:ph type="title" hasCustomPrompt="1"/>
          </p:nvPr>
        </p:nvSpPr>
        <p:spPr bwMode="auto">
          <a:xfrm>
            <a:off x="468000" y="828000"/>
            <a:ext cx="8172000" cy="540000"/>
          </a:xfrm>
        </p:spPr>
        <p:txBody>
          <a:bodyPr/>
          <a:lstStyle>
            <a:lvl1pPr>
              <a:lnSpc>
                <a:spcPts val="4400"/>
              </a:lnSpc>
              <a:defRPr sz="3600">
                <a:solidFill>
                  <a:schemeClr val="bg1"/>
                </a:solidFill>
              </a:defRPr>
            </a:lvl1pPr>
          </a:lstStyle>
          <a:p>
            <a:pPr>
              <a:defRPr/>
            </a:pPr>
            <a:r>
              <a:rPr lang="de-DE"/>
              <a:t>Kapitel</a:t>
            </a:r>
            <a:endParaRPr/>
          </a:p>
        </p:txBody>
      </p:sp>
      <p:sp>
        <p:nvSpPr>
          <p:cNvPr id="9" name="Textplatzhalter 8"/>
          <p:cNvSpPr>
            <a:spLocks noGrp="1"/>
          </p:cNvSpPr>
          <p:nvPr>
            <p:ph type="body" sz="quarter" idx="10" hasCustomPrompt="1"/>
          </p:nvPr>
        </p:nvSpPr>
        <p:spPr bwMode="auto">
          <a:xfrm>
            <a:off x="468000" y="1367998"/>
            <a:ext cx="8172000" cy="2916000"/>
          </a:xfrm>
        </p:spPr>
        <p:txBody>
          <a:bodyPr/>
          <a:lstStyle>
            <a:lvl1pPr>
              <a:lnSpc>
                <a:spcPts val="4400"/>
              </a:lnSpc>
              <a:spcAft>
                <a:spcPts val="0"/>
              </a:spcAft>
              <a:defRPr sz="3600" b="0">
                <a:solidFill>
                  <a:schemeClr val="bg1"/>
                </a:solidFill>
              </a:defRPr>
            </a:lvl1pPr>
            <a:lvl2pPr>
              <a:lnSpc>
                <a:spcPts val="4400"/>
              </a:lnSpc>
              <a:defRPr sz="3600" b="0">
                <a:solidFill>
                  <a:schemeClr val="bg1"/>
                </a:solidFill>
              </a:defRPr>
            </a:lvl2pPr>
            <a:lvl3pPr>
              <a:lnSpc>
                <a:spcPts val="4400"/>
              </a:lnSpc>
              <a:defRPr sz="3600" b="0">
                <a:solidFill>
                  <a:schemeClr val="bg1"/>
                </a:solidFill>
              </a:defRPr>
            </a:lvl3pPr>
            <a:lvl4pPr>
              <a:lnSpc>
                <a:spcPts val="4400"/>
              </a:lnSpc>
              <a:defRPr sz="3600" b="0">
                <a:solidFill>
                  <a:schemeClr val="bg1"/>
                </a:solidFill>
              </a:defRPr>
            </a:lvl4pPr>
            <a:lvl5pPr>
              <a:lnSpc>
                <a:spcPts val="4400"/>
              </a:lnSpc>
              <a:defRPr sz="3600" b="0">
                <a:solidFill>
                  <a:schemeClr val="bg1"/>
                </a:solidFill>
              </a:defRPr>
            </a:lvl5pPr>
            <a:lvl6pPr>
              <a:lnSpc>
                <a:spcPts val="4400"/>
              </a:lnSpc>
              <a:defRPr sz="3600" b="0">
                <a:solidFill>
                  <a:schemeClr val="bg1"/>
                </a:solidFill>
              </a:defRPr>
            </a:lvl6pPr>
            <a:lvl7pPr>
              <a:lnSpc>
                <a:spcPts val="4400"/>
              </a:lnSpc>
              <a:defRPr sz="3600" b="0">
                <a:solidFill>
                  <a:schemeClr val="bg1"/>
                </a:solidFill>
              </a:defRPr>
            </a:lvl7pPr>
            <a:lvl8pPr>
              <a:lnSpc>
                <a:spcPts val="4400"/>
              </a:lnSpc>
              <a:defRPr sz="3600" b="0">
                <a:solidFill>
                  <a:schemeClr val="bg1"/>
                </a:solidFill>
              </a:defRPr>
            </a:lvl8pPr>
            <a:lvl9pPr>
              <a:lnSpc>
                <a:spcPts val="4400"/>
              </a:lnSpc>
              <a:defRPr sz="3600" b="0">
                <a:solidFill>
                  <a:schemeClr val="bg1"/>
                </a:solidFill>
              </a:defRPr>
            </a:lvl9pPr>
          </a:lstStyle>
          <a:p>
            <a:pPr lvl="0">
              <a:defRPr/>
            </a:pPr>
            <a:r>
              <a:rPr lang="de-DE"/>
              <a:t>Hervorhebung</a:t>
            </a:r>
            <a:endParaRPr/>
          </a:p>
          <a:p>
            <a:pPr lvl="1">
              <a:defRPr/>
            </a:pPr>
            <a:endParaRPr lang="de-DE"/>
          </a:p>
        </p:txBody>
      </p:sp>
      <p:pic>
        <p:nvPicPr>
          <p:cNvPr id="7" name="Grafik 6"/>
          <p:cNvPicPr>
            <a:picLocks noChangeAspect="1"/>
          </p:cNvPicPr>
          <p:nvPr userDrawn="1"/>
        </p:nvPicPr>
        <p:blipFill>
          <a:blip r:embed="rId2"/>
          <a:stretch/>
        </p:blipFill>
        <p:spPr bwMode="auto">
          <a:xfrm>
            <a:off x="6768752" y="4637585"/>
            <a:ext cx="2123728" cy="382437"/>
          </a:xfrm>
          <a:prstGeom prst="rect">
            <a:avLst/>
          </a:prstGeom>
        </p:spPr>
      </p:pic>
      <p:pic>
        <p:nvPicPr>
          <p:cNvPr id="8" name="Grafik 7"/>
          <p:cNvPicPr>
            <a:picLocks noChangeAspect="1"/>
          </p:cNvPicPr>
          <p:nvPr userDrawn="1"/>
        </p:nvPicPr>
        <p:blipFill>
          <a:blip r:embed="rId3"/>
          <a:stretch/>
        </p:blipFill>
        <p:spPr bwMode="auto">
          <a:xfrm>
            <a:off x="6264281" y="4690006"/>
            <a:ext cx="323943" cy="2775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Headline //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p:txBody>
          <a:bodyPr/>
          <a:lstStyle>
            <a:lvl1pPr>
              <a:defRPr/>
            </a:lvl1pPr>
          </a:lstStyle>
          <a:p>
            <a:pPr>
              <a:defRPr/>
            </a:pPr>
            <a:r>
              <a:rPr lang="de-DE"/>
              <a:t>KAPITEL | CHART-HEADLINE</a:t>
            </a:r>
            <a:endParaRPr/>
          </a:p>
        </p:txBody>
      </p:sp>
      <p:sp>
        <p:nvSpPr>
          <p:cNvPr id="3" name="Inhaltsplatzhalter 2"/>
          <p:cNvSpPr>
            <a:spLocks noGrp="1"/>
          </p:cNvSpPr>
          <p:nvPr>
            <p:ph idx="1" hasCustomPrompt="1"/>
          </p:nvPr>
        </p:nvSpPr>
        <p:spPr bwMode="auto"/>
        <p:txBody>
          <a:bodyPr/>
          <a:lstStyle>
            <a:lvl1pPr>
              <a:defRPr/>
            </a:lvl1pPr>
            <a:lvl2pPr defTabSz="234000">
              <a:tabLst>
                <a:tab pos="234000" algn="l"/>
              </a:tabLst>
              <a:defRPr/>
            </a:lvl2pPr>
            <a:lvl3pPr defTabSz="234000">
              <a:tabLst>
                <a:tab pos="234000" algn="l"/>
              </a:tabLst>
              <a:defRPr/>
            </a:lvl3pPr>
            <a:lvl4pPr defTabSz="234000">
              <a:tabLst>
                <a:tab pos="234000" algn="l"/>
              </a:tabLst>
              <a:defRPr/>
            </a:lvl4pPr>
            <a:lvl5pPr defTabSz="234000">
              <a:tabLst>
                <a:tab pos="234000" algn="l"/>
              </a:tabLst>
              <a:defRPr/>
            </a:lvl5pPr>
            <a:lvl6pPr marL="0" indent="0" defTabSz="234000">
              <a:buFont typeface="+mj-lt"/>
              <a:buNone/>
              <a:tabLst>
                <a:tab pos="234000" algn="l"/>
              </a:tabLst>
              <a:defRPr/>
            </a:lvl6pPr>
            <a:lvl7pPr defTabSz="234000">
              <a:tabLst>
                <a:tab pos="234000" algn="l"/>
              </a:tabLst>
              <a:defRPr/>
            </a:lvl7pPr>
            <a:lvl8pPr defTabSz="234000">
              <a:tabLst>
                <a:tab pos="234000" algn="l"/>
              </a:tabLst>
              <a:defRPr/>
            </a:lvl8pPr>
            <a:lvl9pPr defTabSz="234000">
              <a:tabLst>
                <a:tab pos="234000" algn="l"/>
              </a:tabLst>
              <a:defRPr/>
            </a:lvl9pPr>
          </a:lstStyle>
          <a:p>
            <a:pPr lvl="0">
              <a:defRPr/>
            </a:pPr>
            <a:r>
              <a:rPr lang="de-DE"/>
              <a:t>Subline auf erster Ebene // für weitere Ebenen &gt;&gt; Menü &gt; Start &gt; Absatz &gt; Listenebene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8" name="Fußzeilenplatzhalter 7"/>
          <p:cNvSpPr>
            <a:spLocks noGrp="1"/>
          </p:cNvSpPr>
          <p:nvPr>
            <p:ph type="ftr" sz="quarter" idx="11"/>
          </p:nvPr>
        </p:nvSpPr>
        <p:spPr bwMode="auto">
          <a:xfrm>
            <a:off x="720000" y="4752000"/>
            <a:ext cx="2411840" cy="108000"/>
          </a:xfrm>
        </p:spPr>
        <p:txBody>
          <a:bodyPr/>
          <a:lstStyle/>
          <a:p>
            <a:pPr>
              <a:defRPr/>
            </a:pPr>
            <a:r>
              <a:rPr lang="de-DE"/>
              <a:t>Titel | ggf. weitere Angaben</a:t>
            </a:r>
            <a:endParaRPr/>
          </a:p>
        </p:txBody>
      </p:sp>
      <p:sp>
        <p:nvSpPr>
          <p:cNvPr id="9" name="Foliennummernplatzhalter 8"/>
          <p:cNvSpPr>
            <a:spLocks noGrp="1"/>
          </p:cNvSpPr>
          <p:nvPr>
            <p:ph type="sldNum" sz="quarter" idx="12"/>
          </p:nvPr>
        </p:nvSpPr>
        <p:spPr bwMode="auto"/>
        <p:txBody>
          <a:bodyPr/>
          <a:lstStyle/>
          <a:p>
            <a:pPr>
              <a:defRPr/>
            </a:pPr>
            <a:fld id="{6C8FC03C-C266-4645-ABC5-645062898383}" type="slidenum">
              <a:rPr lang="de-DE"/>
              <a:t>‹Nr.›</a:t>
            </a:fld>
            <a:r>
              <a:rPr lang="de-DE"/>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Bild vollflächig">
    <p:spTree>
      <p:nvGrpSpPr>
        <p:cNvPr id="1" name=""/>
        <p:cNvGrpSpPr/>
        <p:nvPr/>
      </p:nvGrpSpPr>
      <p:grpSpPr bwMode="auto">
        <a:xfrm>
          <a:off x="0" y="0"/>
          <a:ext cx="0" cy="0"/>
          <a:chOff x="0" y="0"/>
          <a:chExt cx="0" cy="0"/>
        </a:xfrm>
      </p:grpSpPr>
      <p:sp>
        <p:nvSpPr>
          <p:cNvPr id="7" name="Bildplatzhalter 6"/>
          <p:cNvSpPr>
            <a:spLocks noGrp="1" noChangeAspect="1"/>
          </p:cNvSpPr>
          <p:nvPr>
            <p:ph type="pic" sz="quarter" idx="10" hasCustomPrompt="1"/>
          </p:nvPr>
        </p:nvSpPr>
        <p:spPr bwMode="auto">
          <a:xfrm>
            <a:off x="0" y="0"/>
            <a:ext cx="9144000" cy="5148000"/>
          </a:xfrm>
        </p:spPr>
        <p:txBody>
          <a:bodyPr anchor="ctr"/>
          <a:lstStyle>
            <a:lvl1pPr algn="ctr">
              <a:defRPr/>
            </a:lvl1pPr>
          </a:lstStyle>
          <a:p>
            <a:pPr>
              <a:defRPr/>
            </a:pPr>
            <a:r>
              <a:rPr lang="de-DE"/>
              <a:t>Vollbild durch klicken einfügen.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Textformat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userDrawn="1">
  <p:cSld name="1_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685800" y="1597820"/>
            <a:ext cx="7772400" cy="1102519"/>
          </a:xfrm>
        </p:spPr>
        <p:txBody>
          <a:bodyPr/>
          <a:lstStyle/>
          <a:p>
            <a:pPr>
              <a:defRPr/>
            </a:pPr>
            <a:r>
              <a:rPr lang="de-DE"/>
              <a:t>Titelmasterformat durch Klicken bearbeiten</a:t>
            </a:r>
            <a:endParaRPr/>
          </a:p>
        </p:txBody>
      </p:sp>
      <p:sp>
        <p:nvSpPr>
          <p:cNvPr id="3" name="Untertitel 2"/>
          <p:cNvSpPr>
            <a:spLocks noGrp="1"/>
          </p:cNvSpPr>
          <p:nvPr>
            <p:ph type="subTitle" idx="1"/>
          </p:nvPr>
        </p:nvSpPr>
        <p:spPr bwMode="auto">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4" name="Datumsplatzhalter 3"/>
          <p:cNvSpPr>
            <a:spLocks noGrp="1"/>
          </p:cNvSpPr>
          <p:nvPr>
            <p:ph type="dt" sz="half" idx="10"/>
          </p:nvPr>
        </p:nvSpPr>
        <p:spPr bwMode="auto"/>
        <p:txBody>
          <a:bodyPr/>
          <a:lstStyle/>
          <a:p>
            <a:pPr>
              <a:defRPr/>
            </a:pPr>
            <a:fld id="{29485CFA-B1C4-4519-A103-C943752CAC40}" type="datetimeFigureOut">
              <a:rPr lang="de-DE"/>
              <a:t>25.10.2023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DF6DD50C-C86C-4532-87A9-481D411358B8}"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userDrawn="1">
            <p:ph type="title"/>
          </p:nvPr>
        </p:nvSpPr>
        <p:spPr bwMode="auto">
          <a:xfrm>
            <a:off x="468000" y="396000"/>
            <a:ext cx="7560000" cy="468000"/>
          </a:xfrm>
          <a:prstGeom prst="rect">
            <a:avLst/>
          </a:prstGeom>
        </p:spPr>
        <p:txBody>
          <a:bodyPr vert="horz" lIns="0" tIns="0" rIns="0" bIns="0" rtlCol="0" anchor="t" anchorCtr="0">
            <a:noAutofit/>
          </a:bodyPr>
          <a:lstStyle/>
          <a:p>
            <a:pPr>
              <a:defRPr/>
            </a:pPr>
            <a:r>
              <a:rPr lang="de-DE"/>
              <a:t>KAPITEL | CHART-HEADLINE</a:t>
            </a:r>
            <a:endParaRPr/>
          </a:p>
        </p:txBody>
      </p:sp>
      <p:sp>
        <p:nvSpPr>
          <p:cNvPr id="3" name="Textplatzhalter 2"/>
          <p:cNvSpPr>
            <a:spLocks noGrp="1"/>
          </p:cNvSpPr>
          <p:nvPr userDrawn="1">
            <p:ph type="body" idx="1"/>
          </p:nvPr>
        </p:nvSpPr>
        <p:spPr bwMode="auto">
          <a:xfrm>
            <a:off x="468000" y="918000"/>
            <a:ext cx="7560000" cy="3366000"/>
          </a:xfrm>
          <a:prstGeom prst="rect">
            <a:avLst/>
          </a:prstGeom>
        </p:spPr>
        <p:txBody>
          <a:bodyPr vert="horz" lIns="0" tIns="0" rIns="0" bIns="0" rtlCol="0" anchor="t" anchorCtr="0">
            <a:noAutofit/>
          </a:bodyPr>
          <a:lstStyle/>
          <a:p>
            <a:pPr lvl="0">
              <a:defRPr/>
            </a:pPr>
            <a:r>
              <a:rPr lang="de-DE"/>
              <a:t>Subline auf erster Ebene // für weitere Ebenen (Text und Aufzählungen &gt;&gt; Menü &gt; Start &gt; Absatz &gt; Listenebene erhöhen </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5" name="Fußzeilenplatzhalter 4"/>
          <p:cNvSpPr>
            <a:spLocks noGrp="1"/>
          </p:cNvSpPr>
          <p:nvPr userDrawn="1">
            <p:ph type="ftr" sz="quarter" idx="3"/>
          </p:nvPr>
        </p:nvSpPr>
        <p:spPr bwMode="auto">
          <a:xfrm>
            <a:off x="720000" y="4752000"/>
            <a:ext cx="6300000" cy="108000"/>
          </a:xfrm>
          <a:prstGeom prst="rect">
            <a:avLst/>
          </a:prstGeom>
        </p:spPr>
        <p:txBody>
          <a:bodyPr vert="horz" lIns="0" tIns="0" rIns="0" bIns="0" rtlCol="0" anchor="ctr" anchorCtr="0">
            <a:noAutofit/>
          </a:bodyPr>
          <a:lstStyle>
            <a:lvl1pPr marL="0" indent="0" algn="l">
              <a:lnSpc>
                <a:spcPct val="100000"/>
              </a:lnSpc>
              <a:spcBef>
                <a:spcPts val="0"/>
              </a:spcBef>
              <a:buFont typeface="Arial"/>
              <a:buNone/>
              <a:defRPr sz="900">
                <a:solidFill>
                  <a:schemeClr val="tx2"/>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pPr>
              <a:defRPr/>
            </a:pPr>
            <a:r>
              <a:rPr lang="de-DE"/>
              <a:t>Titel | ggf. weitere Angaben</a:t>
            </a:r>
            <a:endParaRPr/>
          </a:p>
        </p:txBody>
      </p:sp>
      <p:sp>
        <p:nvSpPr>
          <p:cNvPr id="6" name="Foliennummernplatzhalter 5"/>
          <p:cNvSpPr>
            <a:spLocks noGrp="1"/>
          </p:cNvSpPr>
          <p:nvPr userDrawn="1">
            <p:ph type="sldNum" sz="quarter" idx="4"/>
          </p:nvPr>
        </p:nvSpPr>
        <p:spPr bwMode="auto">
          <a:xfrm>
            <a:off x="324000" y="4752000"/>
            <a:ext cx="252000" cy="108000"/>
          </a:xfrm>
          <a:prstGeom prst="rect">
            <a:avLst/>
          </a:prstGeom>
        </p:spPr>
        <p:txBody>
          <a:bodyPr vert="horz" lIns="0" tIns="0" rIns="0" bIns="0" rtlCol="0" anchor="ctr" anchorCtr="0">
            <a:noAutofit/>
          </a:bodyPr>
          <a:lstStyle>
            <a:lvl1pPr marL="0" indent="0" algn="l">
              <a:lnSpc>
                <a:spcPct val="100000"/>
              </a:lnSpc>
              <a:spcBef>
                <a:spcPts val="0"/>
              </a:spcBef>
              <a:buFont typeface="Arial"/>
              <a:buNone/>
              <a:defRPr sz="900">
                <a:solidFill>
                  <a:schemeClr val="tx2"/>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pPr>
              <a:defRPr/>
            </a:pPr>
            <a:fld id="{6C8FC03C-C266-4645-ABC5-645062898383}" type="slidenum">
              <a:rPr lang="de-DE"/>
              <a:t>‹Nr.›</a:t>
            </a:fld>
            <a:r>
              <a:rPr lang="de-DE"/>
              <a:t> </a:t>
            </a:r>
          </a:p>
        </p:txBody>
      </p:sp>
      <p:cxnSp>
        <p:nvCxnSpPr>
          <p:cNvPr id="17" name="Gerader Verbinder 16"/>
          <p:cNvCxnSpPr>
            <a:cxnSpLocks/>
          </p:cNvCxnSpPr>
          <p:nvPr userDrawn="1"/>
        </p:nvCxnSpPr>
        <p:spPr bwMode="auto">
          <a:xfrm>
            <a:off x="0" y="448560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Bildplatzhalter 2"/>
          <p:cNvPicPr>
            <a:picLocks noChangeAspect="1"/>
          </p:cNvPicPr>
          <p:nvPr userDrawn="1"/>
        </p:nvPicPr>
        <p:blipFill>
          <a:blip r:embed="rId9"/>
          <a:stretch/>
        </p:blipFill>
        <p:spPr bwMode="auto">
          <a:xfrm>
            <a:off x="6804248" y="4688096"/>
            <a:ext cx="2070744" cy="267768"/>
          </a:xfrm>
          <a:prstGeom prst="rect">
            <a:avLst/>
          </a:prstGeom>
        </p:spPr>
      </p:pic>
      <p:pic>
        <p:nvPicPr>
          <p:cNvPr id="9" name="Grafik 8"/>
          <p:cNvPicPr>
            <a:picLocks noChangeAspect="1"/>
          </p:cNvPicPr>
          <p:nvPr userDrawn="1"/>
        </p:nvPicPr>
        <p:blipFill>
          <a:blip r:embed="rId10"/>
          <a:stretch/>
        </p:blipFill>
        <p:spPr bwMode="auto">
          <a:xfrm>
            <a:off x="6268826" y="4671369"/>
            <a:ext cx="356337" cy="3053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marL="0" indent="0" algn="l" defTabSz="685800">
        <a:lnSpc>
          <a:spcPct val="100000"/>
        </a:lnSpc>
        <a:spcBef>
          <a:spcPts val="0"/>
        </a:spcBef>
        <a:buFont typeface="Arial"/>
        <a:buNone/>
        <a:defRPr sz="2700" b="0">
          <a:solidFill>
            <a:schemeClr val="tx2"/>
          </a:solidFill>
          <a:latin typeface="+mn-lt"/>
          <a:ea typeface="+mj-ea"/>
          <a:cs typeface="+mj-cs"/>
        </a:defRPr>
      </a:lvl1pPr>
    </p:titleStyle>
    <p:bodyStyle>
      <a:lvl1pPr marL="0" indent="0" algn="l" defTabSz="685800">
        <a:lnSpc>
          <a:spcPts val="1800"/>
        </a:lnSpc>
        <a:spcBef>
          <a:spcPts val="0"/>
        </a:spcBef>
        <a:spcAft>
          <a:spcPts val="1200"/>
        </a:spcAft>
        <a:buSzPct val="75000"/>
        <a:buFont typeface="Arial"/>
        <a:buNone/>
        <a:defRPr sz="1500" b="1">
          <a:solidFill>
            <a:schemeClr val="tx2"/>
          </a:solidFill>
          <a:latin typeface="+mn-lt"/>
          <a:ea typeface="+mn-ea"/>
          <a:cs typeface="+mn-cs"/>
        </a:defRPr>
      </a:lvl1pPr>
      <a:lvl2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2pPr>
      <a:lvl3pPr marL="234000" indent="-234000" algn="l" defTabSz="685800">
        <a:lnSpc>
          <a:spcPts val="1800"/>
        </a:lnSpc>
        <a:spcBef>
          <a:spcPts val="0"/>
        </a:spcBef>
        <a:spcAft>
          <a:spcPts val="600"/>
        </a:spcAft>
        <a:buClr>
          <a:schemeClr val="bg2"/>
        </a:buClr>
        <a:buSzPct val="100000"/>
        <a:buFont typeface="Wingdings"/>
        <a:buChar char="§"/>
        <a:defRPr sz="1500">
          <a:solidFill>
            <a:schemeClr val="tx2"/>
          </a:solidFill>
          <a:latin typeface="+mn-lt"/>
          <a:ea typeface="+mn-ea"/>
          <a:cs typeface="+mn-cs"/>
        </a:defRPr>
      </a:lvl3pPr>
      <a:lvl4pPr marL="468000" indent="-234000" algn="l" defTabSz="685800">
        <a:lnSpc>
          <a:spcPts val="1800"/>
        </a:lnSpc>
        <a:spcBef>
          <a:spcPts val="0"/>
        </a:spcBef>
        <a:spcAft>
          <a:spcPts val="600"/>
        </a:spcAft>
        <a:buClr>
          <a:schemeClr val="tx2"/>
        </a:buClr>
        <a:buSzPct val="100000"/>
        <a:buFont typeface="Wingdings"/>
        <a:buChar char="§"/>
        <a:defRPr sz="1500">
          <a:solidFill>
            <a:schemeClr val="tx2"/>
          </a:solidFill>
          <a:latin typeface="+mn-lt"/>
          <a:ea typeface="+mn-ea"/>
          <a:cs typeface="+mn-cs"/>
        </a:defRPr>
      </a:lvl4pPr>
      <a:lvl5pPr marL="702000" indent="-234000" algn="l" defTabSz="685800">
        <a:lnSpc>
          <a:spcPts val="1800"/>
        </a:lnSpc>
        <a:spcBef>
          <a:spcPts val="0"/>
        </a:spcBef>
        <a:spcAft>
          <a:spcPts val="600"/>
        </a:spcAft>
        <a:buClr>
          <a:schemeClr val="tx2"/>
        </a:buClr>
        <a:buSzPct val="100000"/>
        <a:buFont typeface="Wingdings"/>
        <a:buChar char="§"/>
        <a:defRPr sz="1500">
          <a:solidFill>
            <a:schemeClr val="tx2"/>
          </a:solidFill>
          <a:latin typeface="+mn-lt"/>
          <a:ea typeface="+mn-ea"/>
          <a:cs typeface="+mn-cs"/>
        </a:defRPr>
      </a:lvl5pPr>
      <a:lvl6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6pPr>
      <a:lvl7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7pPr>
      <a:lvl8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8pPr>
      <a:lvl9pPr marL="0" indent="0" algn="l" defTabSz="685800">
        <a:lnSpc>
          <a:spcPts val="1800"/>
        </a:lnSpc>
        <a:spcBef>
          <a:spcPts val="0"/>
        </a:spcBef>
        <a:spcAft>
          <a:spcPts val="600"/>
        </a:spcAft>
        <a:buSzPct val="75000"/>
        <a:buFont typeface="Arial"/>
        <a:buNone/>
        <a:defRPr sz="1500">
          <a:solidFill>
            <a:schemeClr val="tx2"/>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philosophymindscience.org/index.php/index" TargetMode="External"/><Relationship Id="rId3" Type="http://schemas.openxmlformats.org/officeDocument/2006/relationships/image" Target="../media/image10.png"/><Relationship Id="rId7" Type="http://schemas.openxmlformats.org/officeDocument/2006/relationships/hyperlink" Target="http://roar.eprints.org/" TargetMode="External"/><Relationship Id="rId12" Type="http://schemas.openxmlformats.org/officeDocument/2006/relationships/hyperlink" Target="https://www.ruhr-uni-bochum.de/oa/publish.html.d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v2.sherpa.ac.uk/opendoar/" TargetMode="External"/><Relationship Id="rId11" Type="http://schemas.openxmlformats.org/officeDocument/2006/relationships/hyperlink" Target="https://www.ruhr-uni-bochum.de/oa/apply.html.de" TargetMode="External"/><Relationship Id="rId5" Type="http://schemas.openxmlformats.org/officeDocument/2006/relationships/hyperlink" Target="https://wikis.sub.uni-hamburg.de/webis/index.php/FID-Einrichtungen" TargetMode="External"/><Relationship Id="rId10" Type="http://schemas.openxmlformats.org/officeDocument/2006/relationships/hyperlink" Target="https://hss-opus.ub.ruhr-uni-bochum.de/opus4/home" TargetMode="External"/><Relationship Id="rId4" Type="http://schemas.openxmlformats.org/officeDocument/2006/relationships/hyperlink" Target="https://open-access.network/informieren/open-access-in-fachdisziplinen" TargetMode="External"/><Relationship Id="rId9" Type="http://schemas.openxmlformats.org/officeDocument/2006/relationships/hyperlink" Target="https://omp.ub.rub.de/index.php/RUB"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hyperlink" Target="https://creativecommons.org/licenses/by-nc/4.0/deed.de" TargetMode="External"/><Relationship Id="rId13" Type="http://schemas.openxmlformats.org/officeDocument/2006/relationships/image" Target="../media/image44.png"/><Relationship Id="rId3" Type="http://schemas.openxmlformats.org/officeDocument/2006/relationships/image" Target="../media/image10.png"/><Relationship Id="rId7" Type="http://schemas.openxmlformats.org/officeDocument/2006/relationships/image" Target="../media/image41.png"/><Relationship Id="rId12" Type="http://schemas.openxmlformats.org/officeDocument/2006/relationships/hyperlink" Target="https://creativecommons.org/licenses/by-nc-sa/4.0/deed.de" TargetMode="External"/><Relationship Id="rId17" Type="http://schemas.openxmlformats.org/officeDocument/2006/relationships/image" Target="../media/image46.png"/><Relationship Id="rId2" Type="http://schemas.openxmlformats.org/officeDocument/2006/relationships/notesSlide" Target="../notesSlides/notesSlide10.xml"/><Relationship Id="rId16" Type="http://schemas.openxmlformats.org/officeDocument/2006/relationships/hyperlink" Target="https://creativecommons.org/publicdomain/zero/1.0/" TargetMode="External"/><Relationship Id="rId1" Type="http://schemas.openxmlformats.org/officeDocument/2006/relationships/slideLayout" Target="../slideLayouts/slideLayout4.xml"/><Relationship Id="rId6" Type="http://schemas.openxmlformats.org/officeDocument/2006/relationships/hyperlink" Target="https://creativecommons.org/licenses/by-sa/4.0/deed.de" TargetMode="External"/><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5.png"/><Relationship Id="rId10" Type="http://schemas.openxmlformats.org/officeDocument/2006/relationships/hyperlink" Target="https://creativecommons.org/licenses/by-nd/4.0/deed.de" TargetMode="External"/><Relationship Id="rId4" Type="http://schemas.openxmlformats.org/officeDocument/2006/relationships/hyperlink" Target="https://creativecommons.org/licenses/by/4.0/deed.de" TargetMode="External"/><Relationship Id="rId9" Type="http://schemas.openxmlformats.org/officeDocument/2006/relationships/image" Target="../media/image42.png"/><Relationship Id="rId14" Type="http://schemas.openxmlformats.org/officeDocument/2006/relationships/hyperlink" Target="https://creativecommons.org/licenses/by-nc-nd/4.0/deed.d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de/" TargetMode="External"/><Relationship Id="rId3" Type="http://schemas.openxmlformats.org/officeDocument/2006/relationships/hyperlink" Target="https://wordpress.org/openverse/?referrer=creativecommons.org" TargetMode="External"/><Relationship Id="rId7" Type="http://schemas.openxmlformats.org/officeDocument/2006/relationships/hyperlink" Target="https://wordpress.org/openverse/" TargetMode="Externa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open-access.network/informieren/rechtsfragen/lizenzen" TargetMode="External"/><Relationship Id="rId5" Type="http://schemas.openxmlformats.org/officeDocument/2006/relationships/hyperlink" Target="https://open.ruhr-uni-bochum.de/lernangebot/bildrechte" TargetMode="External"/><Relationship Id="rId4" Type="http://schemas.openxmlformats.org/officeDocument/2006/relationships/hyperlink" Target="https://pixabay.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open-access.network/startseite" TargetMode="External"/><Relationship Id="rId7" Type="http://schemas.openxmlformats.org/officeDocument/2006/relationships/hyperlink" Target="https://www.rubel.rub.de/themen/oer-an-der-rub" TargetMode="Externa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www.bildung-forschung.digital/digitalezukunft/de/wissen/open-access/_functions/teaserlist_46c4afd930.html" TargetMode="External"/><Relationship Id="rId5" Type="http://schemas.openxmlformats.org/officeDocument/2006/relationships/hyperlink" Target="https://www.ruhr-uni-bochum.de/oa/index.html.de" TargetMode="External"/><Relationship Id="rId4" Type="http://schemas.openxmlformats.org/officeDocument/2006/relationships/hyperlink" Target="https://doi.org/10.5281/zenodo.473036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hyperlink" Target="https://doi.org/10.5281/zenodo.4643859"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hyperlink" Target="https://creativecommons.org/licenses/by/4.0/" TargetMode="Externa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hyperlink" Target="https://creativecommons.org/licenses/by/4.0/legalcode" TargetMode="External"/><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hyperlink" Target="https://creativecommons.org/licenses/by/4.0/legalcode"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hyperlink" Target="https://doi.org/10.5281/zenodo.4643859" TargetMode="External"/><Relationship Id="rId2" Type="http://schemas.openxmlformats.org/officeDocument/2006/relationships/image" Target="../media/image10.png"/><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hyperlink" Target="https://creativecommons.org/licenses/by/4.0/" TargetMode="Externa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unpaywall.org/" TargetMode="Externa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hyperlink" Target="https://openaccessbutton.org/" TargetMode="External"/><Relationship Id="rId12" Type="http://schemas.openxmlformats.org/officeDocument/2006/relationships/hyperlink" Target="http://roar.eprints.org/" TargetMode="External"/><Relationship Id="rId17"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hyperlink" Target="http://doaj.org/" TargetMode="External"/><Relationship Id="rId11" Type="http://schemas.openxmlformats.org/officeDocument/2006/relationships/hyperlink" Target="https://v2.sherpa.ac.uk/opendoar/" TargetMode="External"/><Relationship Id="rId5" Type="http://schemas.openxmlformats.org/officeDocument/2006/relationships/hyperlink" Target="https://www.doabooks.org/" TargetMode="External"/><Relationship Id="rId15" Type="http://schemas.openxmlformats.org/officeDocument/2006/relationships/image" Target="../media/image30.png"/><Relationship Id="rId10" Type="http://schemas.openxmlformats.org/officeDocument/2006/relationships/hyperlink" Target="https://wikis.sub.uni-hamburg.de/webis/index.php/FID-Einrichtungen" TargetMode="External"/><Relationship Id="rId19" Type="http://schemas.openxmlformats.org/officeDocument/2006/relationships/image" Target="../media/image34.png"/><Relationship Id="rId4" Type="http://schemas.openxmlformats.org/officeDocument/2006/relationships/hyperlink" Target="https://www.base-search.net/" TargetMode="External"/><Relationship Id="rId9" Type="http://schemas.openxmlformats.org/officeDocument/2006/relationships/hyperlink" Target="https://open-access.network/informieren/open-access-in-fachdisziplinen" TargetMode="External"/><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tertitel 1"/>
          <p:cNvSpPr>
            <a:spLocks noGrp="1"/>
          </p:cNvSpPr>
          <p:nvPr>
            <p:ph type="subTitle" idx="1"/>
          </p:nvPr>
        </p:nvSpPr>
        <p:spPr bwMode="auto"/>
        <p:txBody>
          <a:bodyPr/>
          <a:lstStyle/>
          <a:p>
            <a:pPr>
              <a:defRPr/>
            </a:pPr>
            <a:r>
              <a:rPr lang="de-DE">
                <a:solidFill>
                  <a:srgbClr val="003560"/>
                </a:solidFill>
              </a:rPr>
              <a:t>Open Access – Dein freier Zugang zur Wissenschaft!</a:t>
            </a:r>
            <a:endParaRPr/>
          </a:p>
        </p:txBody>
      </p:sp>
      <p:sp>
        <p:nvSpPr>
          <p:cNvPr id="4" name="Titel 3"/>
          <p:cNvSpPr>
            <a:spLocks noGrp="1"/>
          </p:cNvSpPr>
          <p:nvPr>
            <p:ph type="title"/>
          </p:nvPr>
        </p:nvSpPr>
        <p:spPr bwMode="auto">
          <a:xfrm>
            <a:off x="468000" y="3895200"/>
            <a:ext cx="4536048" cy="324000"/>
          </a:xfrm>
        </p:spPr>
        <p:txBody>
          <a:bodyPr/>
          <a:lstStyle/>
          <a:p>
            <a:pPr>
              <a:defRPr/>
            </a:pPr>
            <a:r>
              <a:rPr lang="de-DE"/>
              <a:t>Herzlich willkommen</a:t>
            </a:r>
            <a:endParaRPr/>
          </a:p>
        </p:txBody>
      </p:sp>
      <p:pic>
        <p:nvPicPr>
          <p:cNvPr id="5" name="Bildplatzhalter 4"/>
          <p:cNvPicPr>
            <a:picLocks noGrp="1" noChangeAspect="1"/>
          </p:cNvPicPr>
          <p:nvPr>
            <p:ph type="pic" sz="quarter" idx="13"/>
          </p:nvPr>
        </p:nvPicPr>
        <p:blipFill>
          <a:blip r:embed="rId3"/>
          <a:srcRect t="6366" b="6366"/>
          <a:stretch/>
        </p:blipFill>
        <p:spPr bwMode="auto">
          <a:xfrm>
            <a:off x="-1" y="-1"/>
            <a:ext cx="8182800" cy="3186000"/>
          </a:xfrm>
          <a:prstGeom prst="rect">
            <a:avLst/>
          </a:prstGeom>
        </p:spPr>
      </p:pic>
      <p:sp>
        <p:nvSpPr>
          <p:cNvPr id="6" name="Textfeld 13"/>
          <p:cNvSpPr txBox="1">
            <a:spLocks noChangeArrowheads="1"/>
          </p:cNvSpPr>
          <p:nvPr/>
        </p:nvSpPr>
        <p:spPr bwMode="auto">
          <a:xfrm rot="5399976">
            <a:off x="5037216" y="2859139"/>
            <a:ext cx="289919" cy="943637"/>
          </a:xfrm>
          <a:prstGeom prst="rect">
            <a:avLst/>
          </a:prstGeom>
          <a:noFill/>
          <a:ln>
            <a:noFill/>
          </a:ln>
        </p:spPr>
        <p:txBody>
          <a:bodyPr vert="vert270" wrap="square">
            <a:spAutoFit/>
          </a:bodyPr>
          <a:lstStyle/>
          <a:p>
            <a:pPr>
              <a:defRPr/>
            </a:pPr>
            <a:r>
              <a:rPr lang="de-DE" sz="1000">
                <a:solidFill>
                  <a:srgbClr val="003560"/>
                </a:solidFill>
              </a:rPr>
              <a:t>© nrosenkranz</a:t>
            </a:r>
          </a:p>
        </p:txBody>
      </p:sp>
      <p:pic>
        <p:nvPicPr>
          <p:cNvPr id="1787239158" name="Grafik 1787239157"/>
          <p:cNvPicPr>
            <a:picLocks noChangeAspect="1"/>
          </p:cNvPicPr>
          <p:nvPr/>
        </p:nvPicPr>
        <p:blipFill>
          <a:blip r:embed="rId4"/>
          <a:srcRect l="1480" t="12760" b="13116"/>
          <a:stretch/>
        </p:blipFill>
        <p:spPr bwMode="auto">
          <a:xfrm>
            <a:off x="5653995" y="1522413"/>
            <a:ext cx="3032577" cy="1711231"/>
          </a:xfrm>
          <a:prstGeom prst="rect">
            <a:avLst/>
          </a:prstGeom>
        </p:spPr>
      </p:pic>
      <p:pic>
        <p:nvPicPr>
          <p:cNvPr id="685349141" name="Bild 5"/>
          <p:cNvPicPr>
            <a:picLocks noChangeAspect="1"/>
          </p:cNvPicPr>
          <p:nvPr/>
        </p:nvPicPr>
        <p:blipFill>
          <a:blip r:embed="rId5"/>
          <a:stretch/>
        </p:blipFill>
        <p:spPr bwMode="auto">
          <a:xfrm>
            <a:off x="7170283" y="0"/>
            <a:ext cx="1522410" cy="15224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68000" y="828000"/>
            <a:ext cx="8172000" cy="1095678"/>
          </a:xfrm>
        </p:spPr>
        <p:txBody>
          <a:bodyPr/>
          <a:lstStyle/>
          <a:p>
            <a:pPr>
              <a:defRPr/>
            </a:pPr>
            <a:r>
              <a:rPr lang="de-DE"/>
              <a:t>Open Access anwenden?</a:t>
            </a:r>
            <a:br>
              <a:rPr lang="de-DE"/>
            </a:br>
            <a:r>
              <a:rPr lang="de-DE" b="1"/>
              <a:t>Publizieren</a:t>
            </a:r>
            <a:endParaRPr lang="de-DE"/>
          </a:p>
        </p:txBody>
      </p:sp>
      <p:pic>
        <p:nvPicPr>
          <p:cNvPr id="5" name="Grafik 4"/>
          <p:cNvPicPr>
            <a:picLocks noChangeAspect="1"/>
          </p:cNvPicPr>
          <p:nvPr/>
        </p:nvPicPr>
        <p:blipFill>
          <a:blip r:embed="rId2"/>
          <a:stretch/>
        </p:blipFill>
        <p:spPr bwMode="auto">
          <a:xfrm>
            <a:off x="6264281" y="4690006"/>
            <a:ext cx="323943" cy="2775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Publikationsmöglichkeiten</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11</a:t>
            </a:fld>
            <a:r>
              <a:rPr lang="de-DE"/>
              <a:t> </a:t>
            </a:r>
            <a:endParaRPr/>
          </a:p>
        </p:txBody>
      </p:sp>
      <p:pic>
        <p:nvPicPr>
          <p:cNvPr id="9" name="Grafik 16"/>
          <p:cNvPicPr>
            <a:picLocks noChangeAspect="1"/>
          </p:cNvPicPr>
          <p:nvPr/>
        </p:nvPicPr>
        <p:blipFill>
          <a:blip r:embed="rId3"/>
          <a:srcRect r="15831" b="39265"/>
          <a:stretch/>
        </p:blipFill>
        <p:spPr bwMode="auto">
          <a:xfrm>
            <a:off x="6215732" y="1182350"/>
            <a:ext cx="2928267" cy="3301629"/>
          </a:xfrm>
          <a:prstGeom prst="rect">
            <a:avLst/>
          </a:prstGeom>
          <a:noFill/>
          <a:ln>
            <a:noFill/>
          </a:ln>
        </p:spPr>
      </p:pic>
      <p:sp>
        <p:nvSpPr>
          <p:cNvPr id="10" name="Rechteck 9"/>
          <p:cNvSpPr/>
          <p:nvPr/>
        </p:nvSpPr>
        <p:spPr bwMode="auto">
          <a:xfrm>
            <a:off x="6065043" y="1092213"/>
            <a:ext cx="3084472"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Publizieren</a:t>
            </a:r>
            <a:endParaRPr/>
          </a:p>
        </p:txBody>
      </p:sp>
      <p:sp>
        <p:nvSpPr>
          <p:cNvPr id="7"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b="1"/>
              <a:t>an der RUB</a:t>
            </a:r>
            <a:endParaRPr/>
          </a:p>
          <a:p>
            <a:pPr marL="285750" lvl="3" indent="-285750">
              <a:lnSpc>
                <a:spcPct val="150000"/>
              </a:lnSpc>
              <a:buClr>
                <a:schemeClr val="bg2"/>
              </a:buClr>
              <a:defRPr/>
            </a:pPr>
            <a:endParaRPr lang="de-DE" b="1"/>
          </a:p>
          <a:p>
            <a:pPr marL="0" lvl="3" indent="0">
              <a:lnSpc>
                <a:spcPct val="150000"/>
              </a:lnSpc>
              <a:buClr>
                <a:schemeClr val="bg2"/>
              </a:buClr>
              <a:buNone/>
              <a:defRPr/>
            </a:pPr>
            <a:endParaRPr lang="de-DE" b="1"/>
          </a:p>
          <a:p>
            <a:pPr marL="0" lvl="3" indent="0">
              <a:lnSpc>
                <a:spcPct val="150000"/>
              </a:lnSpc>
              <a:buClr>
                <a:schemeClr val="bg2"/>
              </a:buClr>
              <a:buNone/>
              <a:defRPr/>
            </a:pPr>
            <a:r>
              <a:rPr lang="de-DE" b="1"/>
              <a:t> </a:t>
            </a:r>
            <a:endParaRPr/>
          </a:p>
          <a:p>
            <a:pPr marL="0" lvl="3" indent="0">
              <a:lnSpc>
                <a:spcPct val="150000"/>
              </a:lnSpc>
              <a:buClr>
                <a:schemeClr val="bg2"/>
              </a:buClr>
              <a:buSzPct val="100000"/>
              <a:buFont typeface="Wingdings"/>
              <a:buNone/>
              <a:defRPr/>
            </a:pPr>
            <a:r>
              <a:rPr lang="de-DE" b="1"/>
              <a:t>Fachrepositorien</a:t>
            </a:r>
            <a:endParaRPr/>
          </a:p>
          <a:p>
            <a:pPr marL="468000" lvl="4" indent="0">
              <a:buNone/>
              <a:defRPr/>
            </a:pPr>
            <a:endParaRPr lang="de-DE"/>
          </a:p>
        </p:txBody>
      </p:sp>
      <p:sp>
        <p:nvSpPr>
          <p:cNvPr id="35" name="Rechteck: abgerundete Ecken 39"/>
          <p:cNvSpPr/>
          <p:nvPr/>
        </p:nvSpPr>
        <p:spPr bwMode="auto">
          <a:xfrm>
            <a:off x="4714972" y="715527"/>
            <a:ext cx="1441204" cy="472481"/>
          </a:xfrm>
          <a:prstGeom prst="roundRect">
            <a:avLst>
              <a:gd name="adj" fmla="val 16667"/>
            </a:avLst>
          </a:prstGeom>
          <a:solidFill>
            <a:srgbClr val="003560"/>
          </a:solidFill>
          <a:ln>
            <a:solidFill>
              <a:srgbClr val="003560"/>
            </a:solidFill>
          </a:ln>
          <a:effectLst>
            <a:reflection blurRad="6350" stA="52000" endA="300" endPos="35000" dir="21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000" b="1">
                <a:solidFill>
                  <a:schemeClr val="bg1"/>
                </a:solidFill>
              </a:rPr>
              <a:t>Open Access publizieren</a:t>
            </a:r>
            <a:endParaRPr sz="1000"/>
          </a:p>
        </p:txBody>
      </p:sp>
      <p:sp>
        <p:nvSpPr>
          <p:cNvPr id="36" name="Rechteck: abgerundete Ecken 53"/>
          <p:cNvSpPr/>
          <p:nvPr/>
        </p:nvSpPr>
        <p:spPr bwMode="auto">
          <a:xfrm>
            <a:off x="827584" y="3019154"/>
            <a:ext cx="1800200" cy="1094036"/>
          </a:xfrm>
          <a:prstGeom prst="roundRect">
            <a:avLst>
              <a:gd name="adj" fmla="val 16667"/>
            </a:avLst>
          </a:prstGeom>
          <a:solidFill>
            <a:srgbClr val="8DAE10"/>
          </a:solidFill>
          <a:ln>
            <a:solidFill>
              <a:srgbClr val="8DAE10"/>
            </a:solidFill>
          </a:ln>
          <a:effectLst>
            <a:reflection blurRad="6350" stA="52000" endA="300" endPos="35000" dir="21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000" b="1">
                <a:solidFill>
                  <a:schemeClr val="bg1"/>
                </a:solidFill>
              </a:rPr>
              <a:t>zu finden über:</a:t>
            </a:r>
            <a:endParaRPr/>
          </a:p>
          <a:p>
            <a:pPr>
              <a:defRPr/>
            </a:pPr>
            <a:r>
              <a:rPr lang="de-DE" sz="1000" b="1">
                <a:solidFill>
                  <a:schemeClr val="bg1"/>
                </a:solidFill>
              </a:rPr>
              <a:t> </a:t>
            </a:r>
            <a:endParaRPr sz="1000"/>
          </a:p>
          <a:p>
            <a:pPr marL="185687" indent="-185687">
              <a:buFont typeface="Arial"/>
              <a:buChar char="•"/>
              <a:defRPr/>
            </a:pPr>
            <a:r>
              <a:rPr lang="de-DE" sz="1000">
                <a:solidFill>
                  <a:schemeClr val="bg1"/>
                </a:solidFill>
              </a:rPr>
              <a:t>open-access.network</a:t>
            </a:r>
          </a:p>
          <a:p>
            <a:pPr marL="185687" indent="-185687">
              <a:buFont typeface="Arial"/>
              <a:buChar char="•"/>
              <a:defRPr/>
            </a:pPr>
            <a:r>
              <a:rPr lang="de-DE" sz="1000">
                <a:solidFill>
                  <a:schemeClr val="bg1"/>
                </a:solidFill>
              </a:rPr>
              <a:t>FID</a:t>
            </a:r>
            <a:endParaRPr sz="1000"/>
          </a:p>
          <a:p>
            <a:pPr marL="185687" indent="-185687">
              <a:buFont typeface="Arial"/>
              <a:buChar char="•"/>
              <a:defRPr/>
            </a:pPr>
            <a:r>
              <a:rPr lang="de-DE" sz="1000">
                <a:solidFill>
                  <a:schemeClr val="bg1"/>
                </a:solidFill>
              </a:rPr>
              <a:t>Open DOAR</a:t>
            </a:r>
            <a:endParaRPr sz="1000"/>
          </a:p>
          <a:p>
            <a:pPr marL="185687" indent="-185687">
              <a:buFont typeface="Arial"/>
              <a:buChar char="•"/>
              <a:defRPr/>
            </a:pPr>
            <a:r>
              <a:rPr lang="de-DE" sz="1000">
                <a:solidFill>
                  <a:schemeClr val="bg1"/>
                </a:solidFill>
              </a:rPr>
              <a:t>ROAR</a:t>
            </a:r>
            <a:endParaRPr sz="1000"/>
          </a:p>
        </p:txBody>
      </p:sp>
      <p:cxnSp>
        <p:nvCxnSpPr>
          <p:cNvPr id="37" name="Gerader Verbinder 36"/>
          <p:cNvCxnSpPr>
            <a:cxnSpLocks/>
            <a:stCxn id="35" idx="2"/>
            <a:endCxn id="35" idx="2"/>
          </p:cNvCxnSpPr>
          <p:nvPr/>
        </p:nvCxnSpPr>
        <p:spPr bwMode="auto">
          <a:xfrm>
            <a:off x="5435574" y="118800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hteck: abgerundete Ecken 57"/>
          <p:cNvSpPr/>
          <p:nvPr/>
        </p:nvSpPr>
        <p:spPr bwMode="auto">
          <a:xfrm>
            <a:off x="771213" y="1347887"/>
            <a:ext cx="1928579" cy="986188"/>
          </a:xfrm>
          <a:prstGeom prst="roundRect">
            <a:avLst>
              <a:gd name="adj" fmla="val 16667"/>
            </a:avLst>
          </a:prstGeom>
          <a:solidFill>
            <a:srgbClr val="8DAE10"/>
          </a:solidFill>
          <a:ln>
            <a:solidFill>
              <a:srgbClr val="8DAE10"/>
            </a:solidFill>
          </a:ln>
          <a:effectLst>
            <a:reflection blurRad="6350" stA="52000" endA="300" endPos="35000" dir="21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000" b="1">
                <a:solidFill>
                  <a:schemeClr val="bg1"/>
                </a:solidFill>
              </a:rPr>
              <a:t>Infrastruktur</a:t>
            </a:r>
            <a:endParaRPr/>
          </a:p>
          <a:p>
            <a:pPr>
              <a:defRPr/>
            </a:pPr>
            <a:r>
              <a:rPr lang="de-DE" sz="500" b="1">
                <a:solidFill>
                  <a:schemeClr val="bg1"/>
                </a:solidFill>
              </a:rPr>
              <a:t> </a:t>
            </a:r>
            <a:endParaRPr sz="500"/>
          </a:p>
          <a:p>
            <a:pPr marL="185687" indent="-185687">
              <a:buFont typeface="Arial"/>
              <a:buChar char="•"/>
              <a:defRPr/>
            </a:pPr>
            <a:r>
              <a:rPr lang="de-DE" sz="1000">
                <a:solidFill>
                  <a:schemeClr val="bg1"/>
                </a:solidFill>
              </a:rPr>
              <a:t>Dokumentenrepositorium</a:t>
            </a:r>
            <a:endParaRPr/>
          </a:p>
          <a:p>
            <a:pPr marL="185687" indent="-185687">
              <a:buFont typeface="Arial"/>
              <a:buChar char="•"/>
              <a:defRPr/>
            </a:pPr>
            <a:r>
              <a:rPr lang="de-DE" sz="1000">
                <a:solidFill>
                  <a:schemeClr val="bg1"/>
                </a:solidFill>
              </a:rPr>
              <a:t>Open Journal Systems</a:t>
            </a:r>
            <a:endParaRPr sz="1000"/>
          </a:p>
          <a:p>
            <a:pPr marL="185687" indent="-185687">
              <a:buFont typeface="Arial"/>
              <a:buChar char="•"/>
              <a:defRPr/>
            </a:pPr>
            <a:r>
              <a:rPr lang="de-DE" sz="1000">
                <a:solidFill>
                  <a:schemeClr val="bg1"/>
                </a:solidFill>
              </a:rPr>
              <a:t>Open Monograph Press</a:t>
            </a:r>
            <a:endParaRPr sz="1000"/>
          </a:p>
        </p:txBody>
      </p:sp>
      <p:sp>
        <p:nvSpPr>
          <p:cNvPr id="46" name="Rechteck 45">
            <a:hlinkClick r:id="rId4"/>
          </p:cNvPr>
          <p:cNvSpPr/>
          <p:nvPr/>
        </p:nvSpPr>
        <p:spPr bwMode="auto">
          <a:xfrm>
            <a:off x="1043608" y="3422097"/>
            <a:ext cx="1152128" cy="134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47" name="Rechteck 46">
            <a:hlinkClick r:id="rId5"/>
          </p:cNvPr>
          <p:cNvSpPr/>
          <p:nvPr/>
        </p:nvSpPr>
        <p:spPr bwMode="auto">
          <a:xfrm>
            <a:off x="1043608" y="3590017"/>
            <a:ext cx="204029" cy="94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48" name="Rechteck 47">
            <a:hlinkClick r:id="rId6"/>
          </p:cNvPr>
          <p:cNvSpPr/>
          <p:nvPr/>
        </p:nvSpPr>
        <p:spPr bwMode="auto">
          <a:xfrm>
            <a:off x="1063728" y="3726023"/>
            <a:ext cx="585078" cy="94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49" name="Rechteck 48">
            <a:hlinkClick r:id="rId7"/>
          </p:cNvPr>
          <p:cNvSpPr/>
          <p:nvPr/>
        </p:nvSpPr>
        <p:spPr bwMode="auto">
          <a:xfrm>
            <a:off x="1090153" y="3918718"/>
            <a:ext cx="313495" cy="84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50" name="Rechteck 49">
            <a:hlinkClick r:id="rId8"/>
          </p:cNvPr>
          <p:cNvSpPr/>
          <p:nvPr/>
        </p:nvSpPr>
        <p:spPr bwMode="auto">
          <a:xfrm>
            <a:off x="986487" y="1908828"/>
            <a:ext cx="1209249" cy="95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51" name="Rechteck 50">
            <a:hlinkClick r:id="rId9"/>
          </p:cNvPr>
          <p:cNvSpPr/>
          <p:nvPr/>
        </p:nvSpPr>
        <p:spPr bwMode="auto">
          <a:xfrm>
            <a:off x="927818" y="2055310"/>
            <a:ext cx="1296144" cy="114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52" name="Rechteck 51">
            <a:hlinkClick r:id="rId10"/>
          </p:cNvPr>
          <p:cNvSpPr/>
          <p:nvPr/>
        </p:nvSpPr>
        <p:spPr bwMode="auto">
          <a:xfrm>
            <a:off x="1106965" y="2170200"/>
            <a:ext cx="1296144"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53" name="Rechteck 52">
            <a:hlinkClick r:id="rId11"/>
          </p:cNvPr>
          <p:cNvSpPr/>
          <p:nvPr/>
        </p:nvSpPr>
        <p:spPr bwMode="auto">
          <a:xfrm>
            <a:off x="3189628" y="1919937"/>
            <a:ext cx="1022332" cy="295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54" name="Rechteck 53">
            <a:hlinkClick r:id="rId12"/>
          </p:cNvPr>
          <p:cNvSpPr/>
          <p:nvPr/>
        </p:nvSpPr>
        <p:spPr bwMode="auto">
          <a:xfrm>
            <a:off x="927818" y="1766651"/>
            <a:ext cx="1411933" cy="109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68000" y="828000"/>
            <a:ext cx="8172000" cy="1095678"/>
          </a:xfrm>
        </p:spPr>
        <p:txBody>
          <a:bodyPr/>
          <a:lstStyle/>
          <a:p>
            <a:pPr>
              <a:defRPr/>
            </a:pPr>
            <a:r>
              <a:rPr lang="de-DE"/>
              <a:t>Exkurs:</a:t>
            </a:r>
            <a:br>
              <a:rPr lang="de-DE"/>
            </a:br>
            <a:r>
              <a:rPr lang="de-DE" b="1"/>
              <a:t>CC-Lizenzen</a:t>
            </a:r>
            <a:endParaRPr lang="de-DE"/>
          </a:p>
        </p:txBody>
      </p:sp>
      <p:pic>
        <p:nvPicPr>
          <p:cNvPr id="5" name="Grafik 4"/>
          <p:cNvPicPr>
            <a:picLocks noChangeAspect="1"/>
          </p:cNvPicPr>
          <p:nvPr/>
        </p:nvPicPr>
        <p:blipFill>
          <a:blip r:embed="rId2"/>
          <a:stretch/>
        </p:blipFill>
        <p:spPr bwMode="auto">
          <a:xfrm>
            <a:off x="6264281" y="4690006"/>
            <a:ext cx="323943" cy="2775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CC-Lizenzen</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13</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Exkurs: CC-Lizenzen</a:t>
            </a:r>
            <a:endParaRPr/>
          </a:p>
        </p:txBody>
      </p:sp>
      <p:sp>
        <p:nvSpPr>
          <p:cNvPr id="7" name="Inhaltsplatzhalter 6"/>
          <p:cNvSpPr>
            <a:spLocks noGrp="1"/>
          </p:cNvSpPr>
          <p:nvPr>
            <p:ph idx="1"/>
          </p:nvPr>
        </p:nvSpPr>
        <p:spPr bwMode="auto"/>
        <p:txBody>
          <a:bodyPr/>
          <a:lstStyle/>
          <a:p>
            <a:pPr marL="285750" lvl="3" indent="-285750">
              <a:lnSpc>
                <a:spcPct val="150000"/>
              </a:lnSpc>
              <a:buClr>
                <a:schemeClr val="bg2"/>
              </a:buClr>
              <a:defRPr/>
            </a:pPr>
            <a:r>
              <a:rPr lang="de-DE"/>
              <a:t>Open Access-Veröffentlichungen sollten ebenfalls unter eine CC-Lizenz gestellt werden</a:t>
            </a:r>
            <a:endParaRPr/>
          </a:p>
          <a:p>
            <a:pPr marL="285750" lvl="3" indent="-285750">
              <a:lnSpc>
                <a:spcPct val="150000"/>
              </a:lnSpc>
              <a:buClr>
                <a:schemeClr val="bg2"/>
              </a:buClr>
              <a:defRPr/>
            </a:pPr>
            <a:r>
              <a:rPr lang="de-DE"/>
              <a:t>ohne CC-Lizenz gilt auch bei OA Publikationen nur das Lesen, Herunterladen und Weiterverwenden im Rahmen des Zitationsrechts</a:t>
            </a:r>
            <a:endParaRPr/>
          </a:p>
          <a:p>
            <a:pPr marL="285750" lvl="3" indent="-285750">
              <a:lnSpc>
                <a:spcPct val="150000"/>
              </a:lnSpc>
              <a:buClr>
                <a:schemeClr val="bg2"/>
              </a:buClr>
              <a:defRPr/>
            </a:pPr>
            <a:r>
              <a:rPr lang="de-DE"/>
              <a:t>nur so können weitere Möglichkeiten der Nachnutzung darüber hinaus rechtssicher gewährleistet werden (bei Erhalt des Urheberrechts)</a:t>
            </a:r>
            <a:endParaRPr/>
          </a:p>
          <a:p>
            <a:pPr marL="519750" lvl="4" indent="-285750">
              <a:lnSpc>
                <a:spcPct val="150000"/>
              </a:lnSpc>
              <a:buClr>
                <a:schemeClr val="bg2"/>
              </a:buClr>
              <a:buFont typeface="Wingdings"/>
              <a:buChar char="Ø"/>
              <a:defRPr/>
            </a:pPr>
            <a:r>
              <a:rPr lang="de-DE"/>
              <a:t>ein anerkanntes Lizenzmodell der amerikanischen Non-Profit-Organisation </a:t>
            </a:r>
            <a:r>
              <a:rPr lang="de-DE" b="1"/>
              <a:t>Creative Commons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Die Lizenzen – Baukasten-Prinzip</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14</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Exkurs: CC-Lizenzen</a:t>
            </a:r>
            <a:endParaRPr/>
          </a:p>
        </p:txBody>
      </p:sp>
      <p:sp>
        <p:nvSpPr>
          <p:cNvPr id="7" name="Inhaltsplatzhalter 6"/>
          <p:cNvSpPr>
            <a:spLocks noGrp="1"/>
          </p:cNvSpPr>
          <p:nvPr>
            <p:ph idx="1"/>
          </p:nvPr>
        </p:nvSpPr>
        <p:spPr bwMode="auto"/>
        <p:txBody>
          <a:bodyPr/>
          <a:lstStyle/>
          <a:p>
            <a:pPr marL="0" lvl="3" indent="0">
              <a:lnSpc>
                <a:spcPct val="150000"/>
              </a:lnSpc>
              <a:buClr>
                <a:schemeClr val="bg2"/>
              </a:buClr>
              <a:buNone/>
              <a:defRPr/>
            </a:pPr>
            <a:r>
              <a:rPr lang="de-DE" b="1"/>
              <a:t>Die Komponenten:</a:t>
            </a:r>
            <a:endParaRPr/>
          </a:p>
          <a:p>
            <a:pPr marL="285750" lvl="3" indent="-285750">
              <a:lnSpc>
                <a:spcPct val="150000"/>
              </a:lnSpc>
              <a:buClr>
                <a:schemeClr val="bg2"/>
              </a:buClr>
              <a:defRPr/>
            </a:pPr>
            <a:r>
              <a:rPr lang="de-DE" b="1"/>
              <a:t>       BY </a:t>
            </a:r>
            <a:r>
              <a:rPr lang="de-DE"/>
              <a:t>– Attribution (Namensnennung)</a:t>
            </a:r>
            <a:endParaRPr/>
          </a:p>
          <a:p>
            <a:pPr marL="285750" lvl="3" indent="-285750">
              <a:lnSpc>
                <a:spcPct val="150000"/>
              </a:lnSpc>
              <a:buClr>
                <a:schemeClr val="bg2"/>
              </a:buClr>
              <a:defRPr/>
            </a:pPr>
            <a:r>
              <a:rPr lang="de-DE" b="1"/>
              <a:t>       SA </a:t>
            </a:r>
            <a:r>
              <a:rPr lang="de-DE"/>
              <a:t>– Share Alike (Weitergabe unter gleichen Bedingungen)</a:t>
            </a:r>
            <a:endParaRPr/>
          </a:p>
          <a:p>
            <a:pPr marL="285750" lvl="3" indent="-285750">
              <a:lnSpc>
                <a:spcPct val="150000"/>
              </a:lnSpc>
              <a:buClr>
                <a:schemeClr val="bg2"/>
              </a:buClr>
              <a:defRPr/>
            </a:pPr>
            <a:r>
              <a:rPr lang="de-DE" b="1"/>
              <a:t>       ND</a:t>
            </a:r>
            <a:r>
              <a:rPr lang="de-DE"/>
              <a:t> – Non Derivate (keine Bearbeitung)</a:t>
            </a:r>
            <a:endParaRPr/>
          </a:p>
          <a:p>
            <a:pPr marL="285750" lvl="3" indent="-285750">
              <a:lnSpc>
                <a:spcPct val="150000"/>
              </a:lnSpc>
              <a:buClr>
                <a:schemeClr val="bg2"/>
              </a:buClr>
              <a:defRPr/>
            </a:pPr>
            <a:r>
              <a:rPr lang="de-DE" b="1"/>
              <a:t>       NC </a:t>
            </a:r>
            <a:r>
              <a:rPr lang="de-DE"/>
              <a:t>– Non Commercial (nicht kommerziell)</a:t>
            </a:r>
            <a:endParaRPr lang="de-DE" b="1"/>
          </a:p>
        </p:txBody>
      </p:sp>
      <p:pic>
        <p:nvPicPr>
          <p:cNvPr id="3" name="Grafik 2"/>
          <p:cNvPicPr>
            <a:picLocks noChangeAspect="1"/>
          </p:cNvPicPr>
          <p:nvPr/>
        </p:nvPicPr>
        <p:blipFill>
          <a:blip r:embed="rId4"/>
          <a:stretch/>
        </p:blipFill>
        <p:spPr bwMode="auto">
          <a:xfrm>
            <a:off x="692794" y="1332000"/>
            <a:ext cx="324000" cy="324000"/>
          </a:xfrm>
          <a:prstGeom prst="rect">
            <a:avLst/>
          </a:prstGeom>
        </p:spPr>
      </p:pic>
      <p:pic>
        <p:nvPicPr>
          <p:cNvPr id="8" name="Grafik 7" descr="Ein Bild, das Text, ClipArt enthält.&#10;&#10;Automatisch generierte Beschreibung"/>
          <p:cNvPicPr>
            <a:picLocks noChangeAspect="1"/>
          </p:cNvPicPr>
          <p:nvPr/>
        </p:nvPicPr>
        <p:blipFill>
          <a:blip r:embed="rId5"/>
          <a:stretch/>
        </p:blipFill>
        <p:spPr bwMode="auto">
          <a:xfrm>
            <a:off x="690861" y="1757378"/>
            <a:ext cx="324000" cy="324000"/>
          </a:xfrm>
          <a:prstGeom prst="rect">
            <a:avLst/>
          </a:prstGeom>
        </p:spPr>
      </p:pic>
      <p:pic>
        <p:nvPicPr>
          <p:cNvPr id="14" name="Grafik 13" descr="Ein Bild, das ClipArt enthält.&#10;&#10;Automatisch generierte Beschreibung"/>
          <p:cNvPicPr>
            <a:picLocks noChangeAspect="1"/>
          </p:cNvPicPr>
          <p:nvPr/>
        </p:nvPicPr>
        <p:blipFill>
          <a:blip r:embed="rId6"/>
          <a:stretch/>
        </p:blipFill>
        <p:spPr bwMode="auto">
          <a:xfrm>
            <a:off x="690861" y="2182757"/>
            <a:ext cx="324000" cy="324000"/>
          </a:xfrm>
          <a:prstGeom prst="rect">
            <a:avLst/>
          </a:prstGeom>
        </p:spPr>
      </p:pic>
      <p:pic>
        <p:nvPicPr>
          <p:cNvPr id="16" name="Grafik 15" descr="Ein Bild, das Text, ClipArt enthält.&#10;&#10;Automatisch generierte Beschreibung"/>
          <p:cNvPicPr>
            <a:picLocks noChangeAspect="1"/>
          </p:cNvPicPr>
          <p:nvPr/>
        </p:nvPicPr>
        <p:blipFill>
          <a:blip r:embed="rId7"/>
          <a:stretch/>
        </p:blipFill>
        <p:spPr bwMode="auto">
          <a:xfrm>
            <a:off x="692794" y="2608136"/>
            <a:ext cx="324000" cy="324000"/>
          </a:xfrm>
          <a:prstGeom prst="rect">
            <a:avLst/>
          </a:prstGeom>
        </p:spPr>
      </p:pic>
      <p:pic>
        <p:nvPicPr>
          <p:cNvPr id="18" name="Grafik 17" descr="Ein Bild, das Text, ClipArt enthält.&#10;&#10;Automatisch generierte Beschreibung"/>
          <p:cNvPicPr>
            <a:picLocks noChangeAspect="1"/>
          </p:cNvPicPr>
          <p:nvPr/>
        </p:nvPicPr>
        <p:blipFill>
          <a:blip r:embed="rId8"/>
          <a:stretch/>
        </p:blipFill>
        <p:spPr bwMode="auto">
          <a:xfrm>
            <a:off x="692794" y="2961968"/>
            <a:ext cx="324000" cy="324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Die Lizenzen</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15</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Exkurs: CC-Lizenzen</a:t>
            </a:r>
            <a:endParaRPr/>
          </a:p>
        </p:txBody>
      </p:sp>
      <p:pic>
        <p:nvPicPr>
          <p:cNvPr id="4" name="Inhaltsplatzhalter 3" descr="Ein Bild, das Text, ClipArt enthält.&#10;&#10;Automatisch generierte Beschreibung">
            <a:hlinkClick r:id="rId4"/>
          </p:cNvPr>
          <p:cNvPicPr>
            <a:picLocks noGrp="1" noChangeAspect="1"/>
          </p:cNvPicPr>
          <p:nvPr>
            <p:ph idx="1"/>
          </p:nvPr>
        </p:nvPicPr>
        <p:blipFill>
          <a:blip r:embed="rId5"/>
          <a:stretch/>
        </p:blipFill>
        <p:spPr bwMode="auto">
          <a:xfrm>
            <a:off x="449999" y="1131590"/>
            <a:ext cx="1227411" cy="429442"/>
          </a:xfrm>
          <a:prstGeom prst="rect">
            <a:avLst/>
          </a:prstGeom>
        </p:spPr>
      </p:pic>
      <p:pic>
        <p:nvPicPr>
          <p:cNvPr id="15" name="Grafik 14" descr="Ein Bild, das Text, ClipArt enthält.&#10;&#10;Automatisch generierte Beschreibung">
            <a:hlinkClick r:id="rId6"/>
          </p:cNvPr>
          <p:cNvPicPr>
            <a:picLocks noChangeAspect="1"/>
          </p:cNvPicPr>
          <p:nvPr/>
        </p:nvPicPr>
        <p:blipFill>
          <a:blip r:embed="rId7"/>
          <a:stretch/>
        </p:blipFill>
        <p:spPr bwMode="auto">
          <a:xfrm>
            <a:off x="437221" y="1779662"/>
            <a:ext cx="1227411" cy="429442"/>
          </a:xfrm>
          <a:prstGeom prst="rect">
            <a:avLst/>
          </a:prstGeom>
        </p:spPr>
      </p:pic>
      <p:pic>
        <p:nvPicPr>
          <p:cNvPr id="19" name="Grafik 18" descr="Ein Bild, das Text, ClipArt enthält.&#10;&#10;Automatisch generierte Beschreibung">
            <a:hlinkClick r:id="rId8"/>
          </p:cNvPr>
          <p:cNvPicPr>
            <a:picLocks noChangeAspect="1"/>
          </p:cNvPicPr>
          <p:nvPr/>
        </p:nvPicPr>
        <p:blipFill>
          <a:blip r:embed="rId9"/>
          <a:stretch/>
        </p:blipFill>
        <p:spPr bwMode="auto">
          <a:xfrm>
            <a:off x="431422" y="2427734"/>
            <a:ext cx="1227411" cy="429442"/>
          </a:xfrm>
          <a:prstGeom prst="rect">
            <a:avLst/>
          </a:prstGeom>
        </p:spPr>
      </p:pic>
      <p:pic>
        <p:nvPicPr>
          <p:cNvPr id="21" name="Grafik 20" descr="Ein Bild, das Text, ClipArt enthält.&#10;&#10;Automatisch generierte Beschreibung">
            <a:hlinkClick r:id="rId10"/>
          </p:cNvPr>
          <p:cNvPicPr>
            <a:picLocks noChangeAspect="1"/>
          </p:cNvPicPr>
          <p:nvPr/>
        </p:nvPicPr>
        <p:blipFill>
          <a:blip r:embed="rId11"/>
          <a:stretch/>
        </p:blipFill>
        <p:spPr bwMode="auto">
          <a:xfrm>
            <a:off x="3131840" y="1131590"/>
            <a:ext cx="1227411" cy="429442"/>
          </a:xfrm>
          <a:prstGeom prst="rect">
            <a:avLst/>
          </a:prstGeom>
        </p:spPr>
      </p:pic>
      <p:pic>
        <p:nvPicPr>
          <p:cNvPr id="23" name="Grafik 22" descr="Ein Bild, das Text, ClipArt enthält.&#10;&#10;Automatisch generierte Beschreibung">
            <a:hlinkClick r:id="rId12"/>
          </p:cNvPr>
          <p:cNvPicPr>
            <a:picLocks noChangeAspect="1"/>
          </p:cNvPicPr>
          <p:nvPr/>
        </p:nvPicPr>
        <p:blipFill>
          <a:blip r:embed="rId13"/>
          <a:stretch/>
        </p:blipFill>
        <p:spPr bwMode="auto">
          <a:xfrm>
            <a:off x="3131840" y="1779662"/>
            <a:ext cx="1227411" cy="429442"/>
          </a:xfrm>
          <a:prstGeom prst="rect">
            <a:avLst/>
          </a:prstGeom>
        </p:spPr>
      </p:pic>
      <p:pic>
        <p:nvPicPr>
          <p:cNvPr id="25" name="Grafik 24" descr="Ein Bild, das Text, ClipArt, Schild enthält.&#10;&#10;Automatisch generierte Beschreibung">
            <a:hlinkClick r:id="rId14"/>
          </p:cNvPr>
          <p:cNvPicPr>
            <a:picLocks noChangeAspect="1"/>
          </p:cNvPicPr>
          <p:nvPr/>
        </p:nvPicPr>
        <p:blipFill>
          <a:blip r:embed="rId15"/>
          <a:stretch/>
        </p:blipFill>
        <p:spPr bwMode="auto">
          <a:xfrm>
            <a:off x="3131840" y="2427734"/>
            <a:ext cx="1227411" cy="429442"/>
          </a:xfrm>
          <a:prstGeom prst="rect">
            <a:avLst/>
          </a:prstGeom>
        </p:spPr>
      </p:pic>
      <p:pic>
        <p:nvPicPr>
          <p:cNvPr id="27" name="Grafik 26">
            <a:hlinkClick r:id="rId16"/>
          </p:cNvPr>
          <p:cNvPicPr>
            <a:picLocks noChangeAspect="1"/>
          </p:cNvPicPr>
          <p:nvPr/>
        </p:nvPicPr>
        <p:blipFill>
          <a:blip r:embed="rId17"/>
          <a:stretch/>
        </p:blipFill>
        <p:spPr bwMode="auto">
          <a:xfrm>
            <a:off x="2248952" y="3799533"/>
            <a:ext cx="1215811" cy="428400"/>
          </a:xfrm>
          <a:prstGeom prst="rect">
            <a:avLst/>
          </a:prstGeom>
        </p:spPr>
      </p:pic>
      <p:sp>
        <p:nvSpPr>
          <p:cNvPr id="28" name="Textfeld 13"/>
          <p:cNvSpPr txBox="1">
            <a:spLocks noChangeArrowheads="1"/>
          </p:cNvSpPr>
          <p:nvPr/>
        </p:nvSpPr>
        <p:spPr bwMode="auto">
          <a:xfrm>
            <a:off x="1680652" y="1203598"/>
            <a:ext cx="1091148" cy="276999"/>
          </a:xfrm>
          <a:prstGeom prst="rect">
            <a:avLst/>
          </a:prstGeom>
          <a:noFill/>
          <a:ln>
            <a:noFill/>
          </a:ln>
        </p:spPr>
        <p:txBody>
          <a:bodyPr wrap="square">
            <a:spAutoFit/>
          </a:bodyPr>
          <a:lstStyle/>
          <a:p>
            <a:pPr>
              <a:defRPr/>
            </a:pPr>
            <a:r>
              <a:rPr lang="de-DE" sz="1200" b="1">
                <a:solidFill>
                  <a:srgbClr val="003560"/>
                </a:solidFill>
              </a:rPr>
              <a:t>CC BY</a:t>
            </a:r>
            <a:endParaRPr/>
          </a:p>
        </p:txBody>
      </p:sp>
      <p:sp>
        <p:nvSpPr>
          <p:cNvPr id="29" name="Textfeld 13"/>
          <p:cNvSpPr txBox="1">
            <a:spLocks noChangeArrowheads="1"/>
          </p:cNvSpPr>
          <p:nvPr/>
        </p:nvSpPr>
        <p:spPr bwMode="auto">
          <a:xfrm>
            <a:off x="1688289" y="1851670"/>
            <a:ext cx="1091148" cy="276999"/>
          </a:xfrm>
          <a:prstGeom prst="rect">
            <a:avLst/>
          </a:prstGeom>
          <a:noFill/>
          <a:ln>
            <a:noFill/>
          </a:ln>
        </p:spPr>
        <p:txBody>
          <a:bodyPr wrap="square">
            <a:spAutoFit/>
          </a:bodyPr>
          <a:lstStyle/>
          <a:p>
            <a:pPr>
              <a:defRPr/>
            </a:pPr>
            <a:r>
              <a:rPr lang="de-DE" sz="1200" b="1">
                <a:solidFill>
                  <a:srgbClr val="003560"/>
                </a:solidFill>
              </a:rPr>
              <a:t>CC BY-SA</a:t>
            </a:r>
            <a:endParaRPr/>
          </a:p>
        </p:txBody>
      </p:sp>
      <p:sp>
        <p:nvSpPr>
          <p:cNvPr id="30" name="Textfeld 13"/>
          <p:cNvSpPr txBox="1">
            <a:spLocks noChangeArrowheads="1"/>
          </p:cNvSpPr>
          <p:nvPr/>
        </p:nvSpPr>
        <p:spPr bwMode="auto">
          <a:xfrm>
            <a:off x="1680652" y="2499742"/>
            <a:ext cx="1091148" cy="276999"/>
          </a:xfrm>
          <a:prstGeom prst="rect">
            <a:avLst/>
          </a:prstGeom>
          <a:noFill/>
          <a:ln>
            <a:noFill/>
          </a:ln>
        </p:spPr>
        <p:txBody>
          <a:bodyPr wrap="square">
            <a:spAutoFit/>
          </a:bodyPr>
          <a:lstStyle/>
          <a:p>
            <a:pPr>
              <a:defRPr/>
            </a:pPr>
            <a:r>
              <a:rPr lang="de-DE" sz="1200" b="1">
                <a:solidFill>
                  <a:srgbClr val="003560"/>
                </a:solidFill>
              </a:rPr>
              <a:t>CC BY-NC</a:t>
            </a:r>
            <a:endParaRPr/>
          </a:p>
        </p:txBody>
      </p:sp>
      <p:sp>
        <p:nvSpPr>
          <p:cNvPr id="31" name="Textfeld 13"/>
          <p:cNvSpPr txBox="1">
            <a:spLocks noChangeArrowheads="1"/>
          </p:cNvSpPr>
          <p:nvPr/>
        </p:nvSpPr>
        <p:spPr bwMode="auto">
          <a:xfrm>
            <a:off x="1692794" y="3878927"/>
            <a:ext cx="1091148" cy="276999"/>
          </a:xfrm>
          <a:prstGeom prst="rect">
            <a:avLst/>
          </a:prstGeom>
          <a:noFill/>
          <a:ln>
            <a:noFill/>
          </a:ln>
        </p:spPr>
        <p:txBody>
          <a:bodyPr wrap="square">
            <a:spAutoFit/>
          </a:bodyPr>
          <a:lstStyle/>
          <a:p>
            <a:pPr>
              <a:defRPr/>
            </a:pPr>
            <a:r>
              <a:rPr lang="de-DE" sz="1200" b="1">
                <a:solidFill>
                  <a:srgbClr val="003560"/>
                </a:solidFill>
              </a:rPr>
              <a:t>CC0</a:t>
            </a:r>
            <a:endParaRPr/>
          </a:p>
        </p:txBody>
      </p:sp>
      <p:sp>
        <p:nvSpPr>
          <p:cNvPr id="32" name="Textfeld 13"/>
          <p:cNvSpPr txBox="1">
            <a:spLocks noChangeArrowheads="1"/>
          </p:cNvSpPr>
          <p:nvPr/>
        </p:nvSpPr>
        <p:spPr bwMode="auto">
          <a:xfrm>
            <a:off x="4359251" y="1203598"/>
            <a:ext cx="1091148" cy="276999"/>
          </a:xfrm>
          <a:prstGeom prst="rect">
            <a:avLst/>
          </a:prstGeom>
          <a:noFill/>
          <a:ln>
            <a:noFill/>
          </a:ln>
        </p:spPr>
        <p:txBody>
          <a:bodyPr wrap="square">
            <a:spAutoFit/>
          </a:bodyPr>
          <a:lstStyle/>
          <a:p>
            <a:pPr>
              <a:defRPr/>
            </a:pPr>
            <a:r>
              <a:rPr lang="de-DE" sz="1200" b="1">
                <a:solidFill>
                  <a:srgbClr val="003560"/>
                </a:solidFill>
              </a:rPr>
              <a:t>CC BY-ND</a:t>
            </a:r>
            <a:endParaRPr/>
          </a:p>
        </p:txBody>
      </p:sp>
      <p:sp>
        <p:nvSpPr>
          <p:cNvPr id="33" name="Textfeld 13"/>
          <p:cNvSpPr txBox="1">
            <a:spLocks noChangeArrowheads="1"/>
          </p:cNvSpPr>
          <p:nvPr/>
        </p:nvSpPr>
        <p:spPr bwMode="auto">
          <a:xfrm>
            <a:off x="4359250" y="1851670"/>
            <a:ext cx="1227411" cy="276999"/>
          </a:xfrm>
          <a:prstGeom prst="rect">
            <a:avLst/>
          </a:prstGeom>
          <a:noFill/>
          <a:ln>
            <a:noFill/>
          </a:ln>
        </p:spPr>
        <p:txBody>
          <a:bodyPr wrap="square">
            <a:spAutoFit/>
          </a:bodyPr>
          <a:lstStyle/>
          <a:p>
            <a:pPr>
              <a:defRPr/>
            </a:pPr>
            <a:r>
              <a:rPr lang="de-DE" sz="1200" b="1">
                <a:solidFill>
                  <a:srgbClr val="003560"/>
                </a:solidFill>
              </a:rPr>
              <a:t>CC BY-NC-SA</a:t>
            </a:r>
            <a:endParaRPr/>
          </a:p>
        </p:txBody>
      </p:sp>
      <p:sp>
        <p:nvSpPr>
          <p:cNvPr id="34" name="Textfeld 13"/>
          <p:cNvSpPr txBox="1">
            <a:spLocks noChangeArrowheads="1"/>
          </p:cNvSpPr>
          <p:nvPr/>
        </p:nvSpPr>
        <p:spPr bwMode="auto">
          <a:xfrm>
            <a:off x="4359249" y="2499742"/>
            <a:ext cx="1227411" cy="276999"/>
          </a:xfrm>
          <a:prstGeom prst="rect">
            <a:avLst/>
          </a:prstGeom>
          <a:noFill/>
          <a:ln>
            <a:noFill/>
          </a:ln>
        </p:spPr>
        <p:txBody>
          <a:bodyPr wrap="square">
            <a:spAutoFit/>
          </a:bodyPr>
          <a:lstStyle/>
          <a:p>
            <a:pPr>
              <a:defRPr/>
            </a:pPr>
            <a:r>
              <a:rPr lang="de-DE" sz="1200" b="1">
                <a:solidFill>
                  <a:srgbClr val="003560"/>
                </a:solidFill>
              </a:rPr>
              <a:t>CC BY-NC-ND</a:t>
            </a:r>
            <a:endParaRPr/>
          </a:p>
        </p:txBody>
      </p:sp>
      <p:sp>
        <p:nvSpPr>
          <p:cNvPr id="35" name="Textfeld 13"/>
          <p:cNvSpPr txBox="1">
            <a:spLocks noChangeArrowheads="1"/>
          </p:cNvSpPr>
          <p:nvPr/>
        </p:nvSpPr>
        <p:spPr bwMode="auto">
          <a:xfrm>
            <a:off x="431422" y="3200077"/>
            <a:ext cx="4932666" cy="600164"/>
          </a:xfrm>
          <a:prstGeom prst="rect">
            <a:avLst/>
          </a:prstGeom>
          <a:noFill/>
          <a:ln>
            <a:noFill/>
          </a:ln>
        </p:spPr>
        <p:txBody>
          <a:bodyPr wrap="square">
            <a:spAutoFit/>
          </a:bodyPr>
          <a:lstStyle/>
          <a:p>
            <a:pPr>
              <a:defRPr/>
            </a:pPr>
            <a:r>
              <a:rPr lang="de-DE" sz="1400" b="0" i="0" u="none" strike="noStrike">
                <a:solidFill>
                  <a:srgbClr val="16365C"/>
                </a:solidFill>
                <a:latin typeface="RubFlama"/>
              </a:rPr>
              <a:t>Es gibt verschiedene Lizenzversionen (aktuell: 4.0 International)</a:t>
            </a:r>
            <a:br>
              <a:rPr lang="de-DE" sz="1400" b="0" i="0" u="none" strike="noStrike">
                <a:solidFill>
                  <a:srgbClr val="16365C"/>
                </a:solidFill>
                <a:latin typeface="RubFlama"/>
              </a:rPr>
            </a:br>
            <a:r>
              <a:rPr lang="de-DE" sz="500" b="0" i="0" u="none" strike="noStrike">
                <a:solidFill>
                  <a:srgbClr val="16365C"/>
                </a:solidFill>
                <a:latin typeface="RubFlama"/>
              </a:rPr>
              <a:t> </a:t>
            </a:r>
            <a:endParaRPr/>
          </a:p>
          <a:p>
            <a:pPr>
              <a:defRPr/>
            </a:pPr>
            <a:r>
              <a:rPr lang="de-DE" sz="1400" b="1" i="0" u="none" strike="noStrike">
                <a:solidFill>
                  <a:srgbClr val="16365C"/>
                </a:solidFill>
                <a:latin typeface="RubFlama"/>
              </a:rPr>
              <a:t>Sonderfall:</a:t>
            </a:r>
            <a:endParaRPr lang="de-DE" sz="1400" b="1">
              <a:solidFill>
                <a:srgbClr val="003560"/>
              </a:solidFill>
            </a:endParaRPr>
          </a:p>
        </p:txBody>
      </p:sp>
      <p:sp>
        <p:nvSpPr>
          <p:cNvPr id="2" name="Ellipse 1"/>
          <p:cNvSpPr/>
          <p:nvPr/>
        </p:nvSpPr>
        <p:spPr bwMode="auto">
          <a:xfrm>
            <a:off x="1734699" y="1223917"/>
            <a:ext cx="589254" cy="236359"/>
          </a:xfrm>
          <a:prstGeom prst="ellipse">
            <a:avLst/>
          </a:prstGeom>
          <a:noFill/>
          <a:ln>
            <a:solidFill>
              <a:srgbClr val="94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Ellipse 23"/>
          <p:cNvSpPr/>
          <p:nvPr/>
        </p:nvSpPr>
        <p:spPr bwMode="auto">
          <a:xfrm>
            <a:off x="1717245" y="1876165"/>
            <a:ext cx="883490" cy="252504"/>
          </a:xfrm>
          <a:prstGeom prst="ellipse">
            <a:avLst/>
          </a:prstGeom>
          <a:noFill/>
          <a:ln>
            <a:solidFill>
              <a:srgbClr val="94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Beispiel: Bilder mit CC-Lizenz finden</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16</a:t>
            </a:fld>
            <a:r>
              <a:rPr lang="de-DE"/>
              <a:t> </a:t>
            </a:r>
            <a:endParaRPr/>
          </a:p>
        </p:txBody>
      </p:sp>
      <p:pic>
        <p:nvPicPr>
          <p:cNvPr id="9" name="Grafik 16"/>
          <p:cNvPicPr>
            <a:picLocks noChangeAspect="1"/>
          </p:cNvPicPr>
          <p:nvPr/>
        </p:nvPicPr>
        <p:blipFill>
          <a:blip r:embed="rId2"/>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Exkurs: CC-Lizenzen</a:t>
            </a:r>
            <a:endParaRPr/>
          </a:p>
        </p:txBody>
      </p:sp>
      <p:sp>
        <p:nvSpPr>
          <p:cNvPr id="12" name="Rechteck 11">
            <a:hlinkClick r:id="rId3"/>
          </p:cNvPr>
          <p:cNvSpPr/>
          <p:nvPr/>
        </p:nvSpPr>
        <p:spPr bwMode="auto">
          <a:xfrm>
            <a:off x="721562" y="987574"/>
            <a:ext cx="5146582" cy="56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14" name="Rechteck 13">
            <a:hlinkClick r:id="rId4"/>
          </p:cNvPr>
          <p:cNvSpPr/>
          <p:nvPr/>
        </p:nvSpPr>
        <p:spPr bwMode="auto">
          <a:xfrm>
            <a:off x="719999" y="1635646"/>
            <a:ext cx="514658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7" name="Inhaltsplatzhalter 6"/>
          <p:cNvSpPr>
            <a:spLocks noGrp="1"/>
          </p:cNvSpPr>
          <p:nvPr>
            <p:ph idx="1"/>
          </p:nvPr>
        </p:nvSpPr>
        <p:spPr bwMode="auto">
          <a:xfrm>
            <a:off x="468000" y="918000"/>
            <a:ext cx="5544159" cy="3366000"/>
          </a:xfrm>
        </p:spPr>
        <p:txBody>
          <a:bodyPr/>
          <a:lstStyle/>
          <a:p>
            <a:pPr marL="285750" lvl="3" indent="-285750">
              <a:lnSpc>
                <a:spcPct val="150000"/>
              </a:lnSpc>
              <a:buClr>
                <a:schemeClr val="bg2"/>
              </a:buClr>
              <a:defRPr/>
            </a:pPr>
            <a:r>
              <a:rPr lang="de-DE" b="1"/>
              <a:t>openverse </a:t>
            </a:r>
            <a:r>
              <a:rPr lang="de-DE"/>
              <a:t>– Datenbank von Creative Commons mit Bildern unter CC-Lizenz</a:t>
            </a:r>
            <a:endParaRPr/>
          </a:p>
          <a:p>
            <a:pPr marL="285750" lvl="3" indent="-285750">
              <a:lnSpc>
                <a:spcPct val="150000"/>
              </a:lnSpc>
              <a:buClr>
                <a:schemeClr val="bg2"/>
              </a:buClr>
              <a:defRPr/>
            </a:pPr>
            <a:r>
              <a:rPr lang="de-DE" b="1"/>
              <a:t>Pixabay</a:t>
            </a:r>
            <a:r>
              <a:rPr lang="de-DE"/>
              <a:t> – Datenbank mit kostenlosen &amp; lizenzfreien Bildern (Public Domain, CC0)</a:t>
            </a:r>
            <a:endParaRPr lang="de-DE" b="1"/>
          </a:p>
          <a:p>
            <a:pPr marL="285750" lvl="3" indent="-285750">
              <a:lnSpc>
                <a:spcPct val="150000"/>
              </a:lnSpc>
              <a:buClr>
                <a:schemeClr val="bg2"/>
              </a:buClr>
              <a:defRPr/>
            </a:pPr>
            <a:r>
              <a:rPr lang="de-DE" b="1"/>
              <a:t>Tipp: </a:t>
            </a:r>
            <a:r>
              <a:rPr lang="de-DE"/>
              <a:t>offener Kurs zu Bildrechten der eScouts OER</a:t>
            </a:r>
            <a:endParaRPr/>
          </a:p>
          <a:p>
            <a:pPr marL="285750" lvl="3" indent="-285750">
              <a:lnSpc>
                <a:spcPct val="150000"/>
              </a:lnSpc>
              <a:buClr>
                <a:schemeClr val="bg2"/>
              </a:buClr>
              <a:defRPr/>
            </a:pPr>
            <a:r>
              <a:rPr lang="de-DE" b="1"/>
              <a:t>Tipp: </a:t>
            </a:r>
            <a:r>
              <a:rPr lang="de-DE"/>
              <a:t>Zusammenfassende Videos rund um die Nutzung von CC-Lizenzen des open-access.networks</a:t>
            </a:r>
          </a:p>
        </p:txBody>
      </p:sp>
      <p:sp>
        <p:nvSpPr>
          <p:cNvPr id="15" name="Rechteck 14">
            <a:hlinkClick r:id="rId5"/>
          </p:cNvPr>
          <p:cNvSpPr/>
          <p:nvPr/>
        </p:nvSpPr>
        <p:spPr bwMode="auto">
          <a:xfrm>
            <a:off x="794025" y="2544926"/>
            <a:ext cx="4121235" cy="175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16" name="Rechteck 15">
            <a:hlinkClick r:id="rId6"/>
          </p:cNvPr>
          <p:cNvSpPr/>
          <p:nvPr/>
        </p:nvSpPr>
        <p:spPr bwMode="auto">
          <a:xfrm>
            <a:off x="721562" y="2971250"/>
            <a:ext cx="5074574" cy="56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2" name="Rechteck 1">
            <a:hlinkClick r:id="rId7"/>
          </p:cNvPr>
          <p:cNvSpPr/>
          <p:nvPr/>
        </p:nvSpPr>
        <p:spPr bwMode="auto">
          <a:xfrm>
            <a:off x="719999" y="987574"/>
            <a:ext cx="104368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12">
            <a:hlinkClick r:id="rId8"/>
          </p:cNvPr>
          <p:cNvSpPr/>
          <p:nvPr/>
        </p:nvSpPr>
        <p:spPr bwMode="auto">
          <a:xfrm>
            <a:off x="721563" y="1728892"/>
            <a:ext cx="82610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7"/>
          <p:cNvPicPr>
            <a:picLocks noChangeAspect="1"/>
          </p:cNvPicPr>
          <p:nvPr/>
        </p:nvPicPr>
        <p:blipFill>
          <a:blip r:embed="rId2"/>
          <a:stretch/>
        </p:blipFill>
        <p:spPr bwMode="auto">
          <a:xfrm>
            <a:off x="0" y="0"/>
            <a:ext cx="9144000" cy="4486894"/>
          </a:xfrm>
          <a:prstGeom prst="rect">
            <a:avLst/>
          </a:prstGeom>
        </p:spPr>
      </p:pic>
      <p:sp>
        <p:nvSpPr>
          <p:cNvPr id="9" name="Rechteck 8"/>
          <p:cNvSpPr/>
          <p:nvPr/>
        </p:nvSpPr>
        <p:spPr bwMode="auto">
          <a:xfrm>
            <a:off x="0" y="-6928"/>
            <a:ext cx="9144000" cy="449382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itel 1"/>
          <p:cNvSpPr txBox="1"/>
          <p:nvPr/>
        </p:nvSpPr>
        <p:spPr bwMode="auto">
          <a:xfrm>
            <a:off x="0" y="0"/>
            <a:ext cx="9144000" cy="4486893"/>
          </a:xfrm>
          <a:prstGeom prst="rect">
            <a:avLst/>
          </a:prstGeom>
        </p:spPr>
        <p:txBody>
          <a:bodyPr anchor="ctr" anchorCtr="0"/>
          <a:lstStyle>
            <a:lvl1pPr marL="0" indent="0" algn="l" defTabSz="685800">
              <a:lnSpc>
                <a:spcPct val="100000"/>
              </a:lnSpc>
              <a:spcBef>
                <a:spcPts val="0"/>
              </a:spcBef>
              <a:buFont typeface="Arial"/>
              <a:buNone/>
              <a:defRPr sz="2700" b="0">
                <a:solidFill>
                  <a:schemeClr val="tx2"/>
                </a:solidFill>
                <a:latin typeface="+mn-lt"/>
                <a:ea typeface="+mj-ea"/>
                <a:cs typeface="+mj-cs"/>
              </a:defRPr>
            </a:lvl1pPr>
          </a:lstStyle>
          <a:p>
            <a:pPr algn="ctr">
              <a:defRPr/>
            </a:pPr>
            <a:r>
              <a:rPr lang="de-DE" sz="3600" b="1">
                <a:solidFill>
                  <a:schemeClr val="bg1"/>
                </a:solidFill>
              </a:rPr>
              <a:t>Vielen Dank!</a:t>
            </a:r>
            <a:endParaRPr/>
          </a:p>
          <a:p>
            <a:pPr algn="ctr">
              <a:defRPr/>
            </a:pPr>
            <a:r>
              <a:rPr lang="de-DE" sz="3600" b="1">
                <a:solidFill>
                  <a:schemeClr val="bg1"/>
                </a:solidFill>
              </a:rPr>
              <a:t>Ihr Bibliotheksteam</a:t>
            </a:r>
            <a:endParaRPr/>
          </a:p>
          <a:p>
            <a:pPr algn="ctr">
              <a:defRPr/>
            </a:pPr>
            <a:endParaRPr lang="de-DE" sz="3600" b="1">
              <a:solidFill>
                <a:schemeClr val="bg1"/>
              </a:solidFill>
            </a:endParaRPr>
          </a:p>
          <a:p>
            <a:pPr algn="ctr">
              <a:defRPr/>
            </a:pPr>
            <a:endParaRPr lang="de-DE" sz="3600" b="1">
              <a:solidFill>
                <a:schemeClr val="bg1"/>
              </a:solidFill>
            </a:endParaRPr>
          </a:p>
        </p:txBody>
      </p:sp>
      <p:sp>
        <p:nvSpPr>
          <p:cNvPr id="2" name="Textfeld 1"/>
          <p:cNvSpPr txBox="1"/>
          <p:nvPr/>
        </p:nvSpPr>
        <p:spPr bwMode="auto">
          <a:xfrm rot="16199998">
            <a:off x="8544854" y="3952316"/>
            <a:ext cx="798617" cy="184666"/>
          </a:xfrm>
          <a:prstGeom prst="rect">
            <a:avLst/>
          </a:prstGeom>
          <a:noFill/>
        </p:spPr>
        <p:txBody>
          <a:bodyPr wrap="none" rtlCol="0">
            <a:spAutoFit/>
          </a:bodyPr>
          <a:lstStyle/>
          <a:p>
            <a:pPr>
              <a:defRPr/>
            </a:pPr>
            <a:r>
              <a:rPr lang="de-DE" sz="600">
                <a:solidFill>
                  <a:schemeClr val="bg1"/>
                </a:solidFill>
              </a:rPr>
              <a:t>© RUB, Marquard</a:t>
            </a:r>
            <a:endParaRPr/>
          </a:p>
        </p:txBody>
      </p:sp>
      <p:sp>
        <p:nvSpPr>
          <p:cNvPr id="3" name="Rechteck 2"/>
          <p:cNvSpPr/>
          <p:nvPr/>
        </p:nvSpPr>
        <p:spPr bwMode="auto">
          <a:xfrm>
            <a:off x="251520" y="3291829"/>
            <a:ext cx="2376264" cy="864096"/>
          </a:xfrm>
          <a:prstGeom prst="rect">
            <a:avLst/>
          </a:prstGeom>
          <a:solidFill>
            <a:schemeClr val="tx2"/>
          </a:solidFill>
          <a:ln>
            <a:solidFill>
              <a:srgbClr val="003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00" b="1"/>
              <a:t>Carla Hansmann</a:t>
            </a:r>
            <a:endParaRPr/>
          </a:p>
          <a:p>
            <a:pPr>
              <a:defRPr/>
            </a:pPr>
            <a:r>
              <a:rPr lang="de-DE" sz="500"/>
              <a:t> </a:t>
            </a:r>
            <a:br>
              <a:rPr lang="de-DE" sz="1100"/>
            </a:br>
            <a:r>
              <a:rPr lang="de-DE" sz="1100"/>
              <a:t>E-Mail: carla.hansmann@rub.de Tel.: +49-(0)234/32-25200</a:t>
            </a:r>
            <a:endParaRPr/>
          </a:p>
        </p:txBody>
      </p:sp>
      <p:sp>
        <p:nvSpPr>
          <p:cNvPr id="11" name="Textfeld 10"/>
          <p:cNvSpPr txBox="1"/>
          <p:nvPr/>
        </p:nvSpPr>
        <p:spPr bwMode="auto">
          <a:xfrm>
            <a:off x="2987628" y="3921538"/>
            <a:ext cx="5956534" cy="246221"/>
          </a:xfrm>
          <a:prstGeom prst="rect">
            <a:avLst/>
          </a:prstGeom>
          <a:noFill/>
        </p:spPr>
        <p:txBody>
          <a:bodyPr wrap="square">
            <a:spAutoFit/>
          </a:bodyPr>
          <a:lstStyle/>
          <a:p>
            <a:pPr>
              <a:defRPr/>
            </a:pPr>
            <a:r>
              <a:rPr lang="de-DE" sz="1000" b="0" i="0" u="none" strike="noStrike">
                <a:solidFill>
                  <a:srgbClr val="FFFFFF"/>
                </a:solidFill>
                <a:latin typeface="RubFlama"/>
              </a:rPr>
              <a:t>Die Texte und Grafiken stehen, soweit nicht anders gekennzeichnet, unter der Lizenz </a:t>
            </a:r>
            <a:r>
              <a:rPr lang="de-DE" sz="1000" b="0" i="0" u="sng" strike="noStrike">
                <a:solidFill>
                  <a:srgbClr val="FFFFFF"/>
                </a:solidFill>
                <a:latin typeface="RubFlama"/>
              </a:rPr>
              <a:t>CC BY 4.0</a:t>
            </a:r>
            <a:r>
              <a:rPr lang="de-DE" sz="1000" b="0" i="0" u="none" strike="noStrike">
                <a:solidFill>
                  <a:srgbClr val="FFFFFF"/>
                </a:solidFill>
                <a:latin typeface="RubFlama"/>
              </a:rPr>
              <a:t>.</a:t>
            </a:r>
            <a:endParaRPr lang="de-DE" sz="1000"/>
          </a:p>
        </p:txBody>
      </p:sp>
      <p:pic>
        <p:nvPicPr>
          <p:cNvPr id="12" name="Picture 2">
            <a:hlinkClick r:id="rId3"/>
          </p:cNvPr>
          <p:cNvPicPr>
            <a:picLocks noChangeAspect="1" noChangeArrowheads="1"/>
          </p:cNvPicPr>
          <p:nvPr/>
        </p:nvPicPr>
        <p:blipFill>
          <a:blip r:embed="rId4"/>
          <a:stretch/>
        </p:blipFill>
        <p:spPr bwMode="auto">
          <a:xfrm>
            <a:off x="3059832" y="3760960"/>
            <a:ext cx="458958" cy="160578"/>
          </a:xfrm>
          <a:prstGeom prst="rect">
            <a:avLst/>
          </a:prstGeom>
          <a:noFill/>
        </p:spPr>
      </p:pic>
      <p:sp>
        <p:nvSpPr>
          <p:cNvPr id="13" name="Rechteck 12">
            <a:hlinkClick r:id="rId3"/>
          </p:cNvPr>
          <p:cNvSpPr/>
          <p:nvPr/>
        </p:nvSpPr>
        <p:spPr bwMode="auto">
          <a:xfrm>
            <a:off x="7935121" y="3964359"/>
            <a:ext cx="508503" cy="160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Nützliche Links</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18</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2"/>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Nützliche Links</a:t>
            </a:r>
            <a:endParaRPr/>
          </a:p>
        </p:txBody>
      </p:sp>
      <p:sp>
        <p:nvSpPr>
          <p:cNvPr id="7" name="Inhaltsplatzhalter 6"/>
          <p:cNvSpPr>
            <a:spLocks noGrp="1"/>
          </p:cNvSpPr>
          <p:nvPr>
            <p:ph idx="1"/>
          </p:nvPr>
        </p:nvSpPr>
        <p:spPr bwMode="auto"/>
        <p:txBody>
          <a:bodyPr/>
          <a:lstStyle/>
          <a:p>
            <a:pPr marL="285750" lvl="3" indent="-285750">
              <a:lnSpc>
                <a:spcPct val="150000"/>
              </a:lnSpc>
              <a:buClr>
                <a:schemeClr val="bg2"/>
              </a:buClr>
              <a:defRPr/>
            </a:pPr>
            <a:r>
              <a:rPr lang="de-DE"/>
              <a:t>Open Access an der RUB</a:t>
            </a:r>
            <a:endParaRPr/>
          </a:p>
          <a:p>
            <a:pPr marL="519750" lvl="4" indent="-285750">
              <a:lnSpc>
                <a:spcPct val="150000"/>
              </a:lnSpc>
              <a:buClr>
                <a:schemeClr val="bg2"/>
              </a:buClr>
              <a:defRPr/>
            </a:pPr>
            <a:r>
              <a:rPr lang="de-DE"/>
              <a:t>Open Access für Studierende (Merkblatt und Informationssammlung)</a:t>
            </a:r>
            <a:endParaRPr/>
          </a:p>
          <a:p>
            <a:pPr marL="285750" lvl="3" indent="-285750">
              <a:lnSpc>
                <a:spcPct val="150000"/>
              </a:lnSpc>
              <a:buClr>
                <a:schemeClr val="bg2"/>
              </a:buClr>
              <a:defRPr/>
            </a:pPr>
            <a:r>
              <a:rPr lang="de-DE"/>
              <a:t>OER an der RUB</a:t>
            </a:r>
            <a:endParaRPr/>
          </a:p>
          <a:p>
            <a:pPr marL="285750" lvl="3" indent="-285750">
              <a:lnSpc>
                <a:spcPct val="150000"/>
              </a:lnSpc>
              <a:buClr>
                <a:schemeClr val="bg2"/>
              </a:buClr>
              <a:defRPr/>
            </a:pPr>
            <a:r>
              <a:rPr lang="de-DE"/>
              <a:t>open-access.network</a:t>
            </a:r>
          </a:p>
          <a:p>
            <a:pPr marL="519750" lvl="4" indent="-285750">
              <a:lnSpc>
                <a:spcPct val="150000"/>
              </a:lnSpc>
              <a:buClr>
                <a:schemeClr val="bg2"/>
              </a:buClr>
              <a:defRPr/>
            </a:pPr>
            <a:r>
              <a:rPr lang="en-US"/>
              <a:t>open-access.network - Praxistipps "Open-Access-Literatur finden"</a:t>
            </a:r>
            <a:endParaRPr lang="de-DE"/>
          </a:p>
          <a:p>
            <a:pPr marL="285750" lvl="3" indent="-285750">
              <a:lnSpc>
                <a:spcPct val="150000"/>
              </a:lnSpc>
              <a:buClr>
                <a:schemeClr val="bg2"/>
              </a:buClr>
              <a:defRPr/>
            </a:pPr>
            <a:r>
              <a:rPr lang="de-DE"/>
              <a:t>Bundesministerium für Bildung und Forschung</a:t>
            </a:r>
            <a:endParaRPr/>
          </a:p>
          <a:p>
            <a:pPr lvl="4">
              <a:defRPr/>
            </a:pPr>
            <a:endParaRPr lang="de-DE"/>
          </a:p>
        </p:txBody>
      </p:sp>
      <p:sp>
        <p:nvSpPr>
          <p:cNvPr id="12" name="Rechteck 11">
            <a:hlinkClick r:id="rId3"/>
          </p:cNvPr>
          <p:cNvSpPr/>
          <p:nvPr/>
        </p:nvSpPr>
        <p:spPr bwMode="auto">
          <a:xfrm>
            <a:off x="709907" y="2365298"/>
            <a:ext cx="1808615" cy="45719"/>
          </a:xfrm>
          <a:prstGeom prst="rect">
            <a:avLst/>
          </a:prstGeom>
        </p:spPr>
        <p:txBody>
          <a:bodyPr wrap="square">
            <a:spAutoFit/>
          </a:bodyPr>
          <a:lstStyle/>
          <a:p>
            <a:pPr>
              <a:defRPr/>
            </a:pPr>
            <a:endParaRPr lang="de-DE"/>
          </a:p>
        </p:txBody>
      </p:sp>
      <p:sp>
        <p:nvSpPr>
          <p:cNvPr id="14" name="Rechteck 13">
            <a:hlinkClick r:id="rId4"/>
          </p:cNvPr>
          <p:cNvSpPr/>
          <p:nvPr/>
        </p:nvSpPr>
        <p:spPr bwMode="auto">
          <a:xfrm>
            <a:off x="971601" y="2762911"/>
            <a:ext cx="5544616" cy="116105"/>
          </a:xfrm>
          <a:prstGeom prst="rect">
            <a:avLst/>
          </a:prstGeom>
        </p:spPr>
        <p:txBody>
          <a:bodyPr wrap="square">
            <a:spAutoFit/>
          </a:bodyPr>
          <a:lstStyle/>
          <a:p>
            <a:pPr>
              <a:defRPr/>
            </a:pPr>
            <a:endParaRPr lang="de-DE"/>
          </a:p>
        </p:txBody>
      </p:sp>
      <p:sp>
        <p:nvSpPr>
          <p:cNvPr id="15" name="Rechteck 14">
            <a:hlinkClick r:id="rId5"/>
          </p:cNvPr>
          <p:cNvSpPr/>
          <p:nvPr/>
        </p:nvSpPr>
        <p:spPr bwMode="auto">
          <a:xfrm flipV="1">
            <a:off x="850126" y="1077143"/>
            <a:ext cx="2065688" cy="45719"/>
          </a:xfrm>
          <a:prstGeom prst="rect">
            <a:avLst/>
          </a:prstGeom>
        </p:spPr>
        <p:txBody>
          <a:bodyPr wrap="square">
            <a:spAutoFit/>
          </a:bodyPr>
          <a:lstStyle/>
          <a:p>
            <a:pPr>
              <a:defRPr/>
            </a:pPr>
            <a:endParaRPr lang="de-DE"/>
          </a:p>
        </p:txBody>
      </p:sp>
      <p:sp>
        <p:nvSpPr>
          <p:cNvPr id="17" name="Rechteck 16">
            <a:hlinkClick r:id="rId6"/>
          </p:cNvPr>
          <p:cNvSpPr/>
          <p:nvPr/>
        </p:nvSpPr>
        <p:spPr bwMode="auto">
          <a:xfrm>
            <a:off x="731161" y="3209910"/>
            <a:ext cx="4040863" cy="45719"/>
          </a:xfrm>
          <a:prstGeom prst="rect">
            <a:avLst/>
          </a:prstGeom>
        </p:spPr>
        <p:txBody>
          <a:bodyPr wrap="square">
            <a:spAutoFit/>
          </a:bodyPr>
          <a:lstStyle/>
          <a:p>
            <a:pPr>
              <a:defRPr/>
            </a:pPr>
            <a:endParaRPr lang="de-DE"/>
          </a:p>
        </p:txBody>
      </p:sp>
      <p:sp>
        <p:nvSpPr>
          <p:cNvPr id="18" name="Rechteck 17">
            <a:hlinkClick r:id="rId7"/>
          </p:cNvPr>
          <p:cNvSpPr/>
          <p:nvPr/>
        </p:nvSpPr>
        <p:spPr bwMode="auto">
          <a:xfrm>
            <a:off x="783769" y="1897613"/>
            <a:ext cx="1376568" cy="45719"/>
          </a:xfrm>
          <a:prstGeom prst="rect">
            <a:avLst/>
          </a:prstGeom>
        </p:spPr>
        <p:txBody>
          <a:bodyPr wrap="square">
            <a:spAutoFit/>
          </a:bodyPr>
          <a:lstStyle/>
          <a:p>
            <a:pPr>
              <a:defRPr/>
            </a:pPr>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3600"/>
              <a:t>Fragen?</a:t>
            </a:r>
            <a:endParaRPr/>
          </a:p>
        </p:txBody>
      </p:sp>
      <p:sp>
        <p:nvSpPr>
          <p:cNvPr id="5" name="Sprechblase: oval 4"/>
          <p:cNvSpPr/>
          <p:nvPr/>
        </p:nvSpPr>
        <p:spPr bwMode="auto">
          <a:xfrm>
            <a:off x="5436096" y="1368344"/>
            <a:ext cx="1512168" cy="1275414"/>
          </a:xfrm>
          <a:prstGeom prst="wedgeEllipseCallout">
            <a:avLst>
              <a:gd name="adj1" fmla="val -20833"/>
              <a:gd name="adj2" fmla="val 62500"/>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6000" b="1"/>
              <a:t>?</a:t>
            </a:r>
            <a:endParaRPr/>
          </a:p>
        </p:txBody>
      </p:sp>
      <p:sp>
        <p:nvSpPr>
          <p:cNvPr id="7" name="Sprechblase: oval 6"/>
          <p:cNvSpPr/>
          <p:nvPr/>
        </p:nvSpPr>
        <p:spPr bwMode="auto">
          <a:xfrm>
            <a:off x="6876256" y="1008304"/>
            <a:ext cx="1512168" cy="1275414"/>
          </a:xfrm>
          <a:prstGeom prst="wedgeEllipseCallout">
            <a:avLst>
              <a:gd name="adj1" fmla="val -20833"/>
              <a:gd name="adj2" fmla="val 62500"/>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6000" b="1"/>
              <a:t>?</a:t>
            </a:r>
            <a:endParaRPr/>
          </a:p>
        </p:txBody>
      </p:sp>
      <p:sp>
        <p:nvSpPr>
          <p:cNvPr id="6" name="Sprechblase: oval 5"/>
          <p:cNvSpPr/>
          <p:nvPr/>
        </p:nvSpPr>
        <p:spPr bwMode="auto">
          <a:xfrm>
            <a:off x="6444208" y="2091372"/>
            <a:ext cx="1944216" cy="1632506"/>
          </a:xfrm>
          <a:prstGeom prst="wedgeEllipseCallout">
            <a:avLst>
              <a:gd name="adj1" fmla="val -20833"/>
              <a:gd name="adj2" fmla="val 62500"/>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6000" b="1"/>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68000" y="828000"/>
            <a:ext cx="8172000" cy="1095678"/>
          </a:xfrm>
        </p:spPr>
        <p:txBody>
          <a:bodyPr/>
          <a:lstStyle/>
          <a:p>
            <a:pPr>
              <a:defRPr/>
            </a:pPr>
            <a:r>
              <a:rPr lang="de-DE"/>
              <a:t>Was ist Open Access?</a:t>
            </a:r>
            <a:br>
              <a:rPr lang="de-DE"/>
            </a:br>
            <a:r>
              <a:rPr lang="de-DE" b="1"/>
              <a:t>Definition</a:t>
            </a:r>
            <a:endParaRPr lang="de-DE"/>
          </a:p>
        </p:txBody>
      </p:sp>
      <p:pic>
        <p:nvPicPr>
          <p:cNvPr id="5" name="Grafik 4"/>
          <p:cNvPicPr>
            <a:picLocks noChangeAspect="1"/>
          </p:cNvPicPr>
          <p:nvPr/>
        </p:nvPicPr>
        <p:blipFill>
          <a:blip r:embed="rId2"/>
          <a:stretch/>
        </p:blipFill>
        <p:spPr bwMode="auto">
          <a:xfrm>
            <a:off x="6264281" y="4690006"/>
            <a:ext cx="323943" cy="2775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Open Access</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3</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Definition</a:t>
            </a:r>
            <a:endParaRPr/>
          </a:p>
        </p:txBody>
      </p:sp>
      <p:sp>
        <p:nvSpPr>
          <p:cNvPr id="7" name="Inhaltsplatzhalter 6"/>
          <p:cNvSpPr>
            <a:spLocks noGrp="1"/>
          </p:cNvSpPr>
          <p:nvPr>
            <p:ph idx="1"/>
          </p:nvPr>
        </p:nvSpPr>
        <p:spPr bwMode="auto"/>
        <p:txBody>
          <a:bodyPr/>
          <a:lstStyle/>
          <a:p>
            <a:pPr marL="285750" lvl="3" indent="-285750">
              <a:lnSpc>
                <a:spcPct val="150000"/>
              </a:lnSpc>
              <a:buClr>
                <a:schemeClr val="bg2"/>
              </a:buClr>
              <a:defRPr/>
            </a:pPr>
            <a:r>
              <a:rPr lang="de-DE"/>
              <a:t>der </a:t>
            </a:r>
            <a:r>
              <a:rPr lang="de-DE" b="1"/>
              <a:t>kostenfreie</a:t>
            </a:r>
            <a:r>
              <a:rPr lang="de-DE"/>
              <a:t>,</a:t>
            </a:r>
            <a:r>
              <a:rPr lang="de-DE" b="1"/>
              <a:t> uneingeschränkte und unwiderrufliche Zugang </a:t>
            </a:r>
            <a:r>
              <a:rPr lang="de-DE"/>
              <a:t>zu </a:t>
            </a:r>
            <a:r>
              <a:rPr lang="de-DE" b="1"/>
              <a:t>nachnutzbaren wissenschaftlichen Veröffentlichungen</a:t>
            </a:r>
            <a:r>
              <a:rPr lang="de-DE"/>
              <a:t> im </a:t>
            </a:r>
            <a:r>
              <a:rPr lang="de-DE" b="1"/>
              <a:t>Internet</a:t>
            </a:r>
            <a:endParaRPr/>
          </a:p>
          <a:p>
            <a:pPr marL="0" lvl="3" indent="0">
              <a:lnSpc>
                <a:spcPct val="150000"/>
              </a:lnSpc>
              <a:buClr>
                <a:schemeClr val="bg2"/>
              </a:buClr>
              <a:buNone/>
              <a:defRPr/>
            </a:pPr>
            <a:endParaRPr lang="de-DE" sz="500"/>
          </a:p>
          <a:p>
            <a:pPr marL="285750" lvl="3" indent="-285750">
              <a:lnSpc>
                <a:spcPct val="150000"/>
              </a:lnSpc>
              <a:buClr>
                <a:schemeClr val="bg2"/>
              </a:buClr>
              <a:defRPr/>
            </a:pPr>
            <a:r>
              <a:rPr lang="de-DE" b="1" u="sng"/>
              <a:t>Berliner Erklärung</a:t>
            </a:r>
            <a:r>
              <a:rPr lang="de-DE"/>
              <a:t>:</a:t>
            </a:r>
            <a:endParaRPr/>
          </a:p>
          <a:p>
            <a:pPr marL="357188" lvl="3" indent="0" algn="just">
              <a:lnSpc>
                <a:spcPct val="150000"/>
              </a:lnSpc>
              <a:buClr>
                <a:schemeClr val="bg2"/>
              </a:buClr>
              <a:buNone/>
              <a:tabLst>
                <a:tab pos="233363" algn="l"/>
                <a:tab pos="7177088" algn="l"/>
              </a:tabLst>
              <a:defRPr/>
            </a:pPr>
            <a:r>
              <a:rPr lang="de-DE" sz="1300" i="1"/>
              <a:t>„Die Urheber und die Rechteinhaber solcher Veröffentlichungen gewähren allen Nutzern unwiderruflich das </a:t>
            </a:r>
            <a:r>
              <a:rPr lang="de-DE" sz="1300" b="1" i="1">
                <a:solidFill>
                  <a:schemeClr val="bg2"/>
                </a:solidFill>
              </a:rPr>
              <a:t>freie, weltweite Zugangsrecht zu diesen Veröffentlichungen </a:t>
            </a:r>
            <a:r>
              <a:rPr lang="de-DE" sz="1300" i="1"/>
              <a:t>und erlauben ihnen, diese Veröffentlichungen – in jedem beliebigen digitalen Medium und für jeden verantwortbaren Zweck – zu </a:t>
            </a:r>
            <a:r>
              <a:rPr lang="de-DE" sz="1300" b="1" i="1">
                <a:solidFill>
                  <a:schemeClr val="bg2"/>
                </a:solidFill>
              </a:rPr>
              <a:t>kopieren, zu nutzen, zu verbreiten, zu übertragen und öffentlich wiederzugeben sowie Bearbeitungen davon zu erstellen und zu verbreiten</a:t>
            </a:r>
            <a:r>
              <a:rPr lang="de-DE" sz="1300" i="1"/>
              <a:t>, sofern die Urheberschaft korrekt angegeben wird.“</a:t>
            </a:r>
            <a:endParaRPr/>
          </a:p>
          <a:p>
            <a:pPr marL="357188" lvl="3" indent="0" algn="r">
              <a:lnSpc>
                <a:spcPct val="150000"/>
              </a:lnSpc>
              <a:buClr>
                <a:schemeClr val="bg2"/>
              </a:buClr>
              <a:buNone/>
              <a:tabLst>
                <a:tab pos="233363" algn="l"/>
                <a:tab pos="7177088" algn="l"/>
              </a:tabLst>
              <a:defRPr/>
            </a:pPr>
            <a:r>
              <a:rPr lang="de-DE" sz="1000" i="1"/>
              <a:t>Berliner Erklärung über den offenen Zugang zu wissenschaftlichem Wissen, 22.10.2003</a:t>
            </a:r>
            <a:endParaRPr/>
          </a:p>
          <a:p>
            <a:pPr lvl="3">
              <a:defRPr/>
            </a:pPr>
            <a:endParaRPr lang="de-DE" b="1"/>
          </a:p>
          <a:p>
            <a:pPr lvl="4">
              <a:defRPr/>
            </a:pPr>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Open Access</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4</a:t>
            </a:fld>
            <a:r>
              <a:rPr lang="de-DE"/>
              <a:t> </a:t>
            </a:r>
            <a:endParaRPr/>
          </a:p>
        </p:txBody>
      </p:sp>
      <p:sp>
        <p:nvSpPr>
          <p:cNvPr id="13" name="Rechteck 12"/>
          <p:cNvSpPr/>
          <p:nvPr/>
        </p:nvSpPr>
        <p:spPr bwMode="auto">
          <a:xfrm>
            <a:off x="4455622" y="2421709"/>
            <a:ext cx="232756" cy="300082"/>
          </a:xfrm>
          <a:prstGeom prst="rect">
            <a:avLst/>
          </a:prstGeom>
        </p:spPr>
        <p:txBody>
          <a:bodyPr wrap="none">
            <a:spAutoFit/>
          </a:bodyPr>
          <a:lstStyle/>
          <a:p>
            <a:pPr>
              <a:defRPr/>
            </a:pPr>
            <a:r>
              <a:rPr lang="de-DE"/>
              <a:t> </a:t>
            </a:r>
            <a:endParaRPr/>
          </a:p>
        </p:txBody>
      </p:sp>
      <p:pic>
        <p:nvPicPr>
          <p:cNvPr id="9"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10" name="Rechteck 9"/>
          <p:cNvSpPr/>
          <p:nvPr/>
        </p:nvSpPr>
        <p:spPr bwMode="auto">
          <a:xfrm>
            <a:off x="6300191"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Definition</a:t>
            </a:r>
            <a:endParaRPr/>
          </a:p>
        </p:txBody>
      </p:sp>
      <p:sp>
        <p:nvSpPr>
          <p:cNvPr id="7" name="Inhaltsplatzhalter 6"/>
          <p:cNvSpPr>
            <a:spLocks noGrp="1"/>
          </p:cNvSpPr>
          <p:nvPr>
            <p:ph idx="1"/>
          </p:nvPr>
        </p:nvSpPr>
        <p:spPr bwMode="auto"/>
        <p:txBody>
          <a:bodyPr/>
          <a:lstStyle/>
          <a:p>
            <a:pPr marL="285750" lvl="3" indent="-285750">
              <a:lnSpc>
                <a:spcPct val="150000"/>
              </a:lnSpc>
              <a:buClr>
                <a:schemeClr val="bg2"/>
              </a:buClr>
              <a:defRPr/>
            </a:pPr>
            <a:r>
              <a:rPr lang="de-DE"/>
              <a:t>der </a:t>
            </a:r>
            <a:r>
              <a:rPr lang="de-DE" b="1"/>
              <a:t>kostenfreie</a:t>
            </a:r>
            <a:r>
              <a:rPr lang="de-DE"/>
              <a:t>,</a:t>
            </a:r>
            <a:r>
              <a:rPr lang="de-DE" b="1"/>
              <a:t> uneingeschränkte und unwiderrufliche Zugang </a:t>
            </a:r>
            <a:r>
              <a:rPr lang="de-DE"/>
              <a:t>zu </a:t>
            </a:r>
            <a:r>
              <a:rPr lang="de-DE" b="1"/>
              <a:t>nachnutzbaren wissenschaftlichen Veröffentlichungen</a:t>
            </a:r>
            <a:r>
              <a:rPr lang="de-DE"/>
              <a:t> im </a:t>
            </a:r>
            <a:r>
              <a:rPr lang="de-DE" b="1"/>
              <a:t>Internet</a:t>
            </a:r>
            <a:endParaRPr/>
          </a:p>
          <a:p>
            <a:pPr marL="0" lvl="3" indent="0">
              <a:lnSpc>
                <a:spcPct val="150000"/>
              </a:lnSpc>
              <a:buClr>
                <a:schemeClr val="bg2"/>
              </a:buClr>
              <a:buNone/>
              <a:defRPr/>
            </a:pPr>
            <a:endParaRPr lang="de-DE" sz="500"/>
          </a:p>
          <a:p>
            <a:pPr marL="285750" lvl="3" indent="-285750">
              <a:lnSpc>
                <a:spcPct val="150000"/>
              </a:lnSpc>
              <a:buClr>
                <a:schemeClr val="bg2"/>
              </a:buClr>
              <a:defRPr/>
            </a:pPr>
            <a:r>
              <a:rPr lang="de-DE" b="1" u="sng"/>
              <a:t>Berliner Erklärung</a:t>
            </a:r>
            <a:r>
              <a:rPr lang="de-DE"/>
              <a:t>:</a:t>
            </a:r>
            <a:endParaRPr/>
          </a:p>
          <a:p>
            <a:pPr marL="357188" lvl="3" indent="0" algn="just">
              <a:lnSpc>
                <a:spcPct val="150000"/>
              </a:lnSpc>
              <a:buClr>
                <a:schemeClr val="bg2"/>
              </a:buClr>
              <a:buNone/>
              <a:tabLst>
                <a:tab pos="233363" algn="l"/>
                <a:tab pos="7177088" algn="l"/>
              </a:tabLst>
              <a:defRPr/>
            </a:pPr>
            <a:r>
              <a:rPr lang="de-DE" sz="1300" i="1"/>
              <a:t>„Die Urheber und die Rechteinhaber solcher Veröffentlichungen gewähren allen Nutzern unwiderruflich das </a:t>
            </a:r>
            <a:r>
              <a:rPr lang="de-DE" sz="1300" b="1" i="1">
                <a:solidFill>
                  <a:schemeClr val="bg2"/>
                </a:solidFill>
              </a:rPr>
              <a:t>freie, weltweite Zugangsrecht zu diesen Veröffentlichungen </a:t>
            </a:r>
            <a:r>
              <a:rPr lang="de-DE" sz="1300" i="1"/>
              <a:t>und erlauben ihnen, diese Veröffentlichungen – in jedem beliebigen digitalen Medium und für jeden verantwortbaren Zweck – zu </a:t>
            </a:r>
            <a:r>
              <a:rPr lang="de-DE" sz="1300" b="1" i="1">
                <a:solidFill>
                  <a:schemeClr val="bg2"/>
                </a:solidFill>
              </a:rPr>
              <a:t>kopieren, zu nutzen, zu verbreiten, zu übertragen und öffentlich wiederzugeben sowie Bearbeitungen davon zu erstellen und zu verbreiten</a:t>
            </a:r>
            <a:r>
              <a:rPr lang="de-DE" sz="1300" i="1"/>
              <a:t>, sofern die Urheberschaft korrekt angegeben wird.“</a:t>
            </a:r>
            <a:endParaRPr/>
          </a:p>
          <a:p>
            <a:pPr marL="357188" lvl="3" indent="0" algn="r">
              <a:lnSpc>
                <a:spcPct val="150000"/>
              </a:lnSpc>
              <a:buClr>
                <a:schemeClr val="bg2"/>
              </a:buClr>
              <a:buNone/>
              <a:tabLst>
                <a:tab pos="233363" algn="l"/>
                <a:tab pos="7177088" algn="l"/>
              </a:tabLst>
              <a:defRPr/>
            </a:pPr>
            <a:r>
              <a:rPr lang="de-DE" sz="1000" i="1"/>
              <a:t>Berliner Erklärung über den offenen Zugang zu wissenschaftlichem Wissen, 22.10.2003</a:t>
            </a:r>
            <a:endParaRPr/>
          </a:p>
          <a:p>
            <a:pPr lvl="3">
              <a:defRPr/>
            </a:pPr>
            <a:endParaRPr lang="de-DE" b="1"/>
          </a:p>
          <a:p>
            <a:pPr lvl="4">
              <a:defRPr/>
            </a:pPr>
            <a:endParaRPr lang="de-DE"/>
          </a:p>
        </p:txBody>
      </p:sp>
      <p:sp>
        <p:nvSpPr>
          <p:cNvPr id="12" name="Ellipse 11"/>
          <p:cNvSpPr/>
          <p:nvPr/>
        </p:nvSpPr>
        <p:spPr bwMode="auto">
          <a:xfrm>
            <a:off x="6228184" y="1563638"/>
            <a:ext cx="2501832"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b="1">
                <a:solidFill>
                  <a:schemeClr val="bg1"/>
                </a:solidFill>
              </a:rPr>
              <a:t>Vergabe von CC-Lizenzen</a:t>
            </a:r>
            <a:endParaRPr/>
          </a:p>
          <a:p>
            <a:pPr algn="ctr">
              <a:defRPr/>
            </a:pPr>
            <a:r>
              <a:rPr lang="de-DE" sz="500" b="1">
                <a:solidFill>
                  <a:schemeClr val="bg1"/>
                </a:solidFill>
              </a:rPr>
              <a:t> </a:t>
            </a:r>
            <a:br>
              <a:rPr lang="de-DE" sz="1300" b="1">
                <a:solidFill>
                  <a:schemeClr val="bg1"/>
                </a:solidFill>
              </a:rPr>
            </a:br>
            <a:r>
              <a:rPr lang="de-DE" sz="1300" b="1">
                <a:solidFill>
                  <a:schemeClr val="bg1"/>
                </a:solidFill>
              </a:rPr>
              <a:t>(</a:t>
            </a:r>
            <a:r>
              <a:rPr lang="de-DE" sz="1300" i="1">
                <a:solidFill>
                  <a:schemeClr val="bg1"/>
                </a:solidFill>
              </a:rPr>
              <a:t>für die rechtssichere Nachnutzung)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0" name="Grafik 16"/>
          <p:cNvPicPr>
            <a:picLocks noChangeAspect="1"/>
          </p:cNvPicPr>
          <p:nvPr/>
        </p:nvPicPr>
        <p:blipFill>
          <a:blip r:embed="rId3"/>
          <a:srcRect r="15831" b="39265"/>
          <a:stretch/>
        </p:blipFill>
        <p:spPr bwMode="auto">
          <a:xfrm>
            <a:off x="6444208" y="1439957"/>
            <a:ext cx="2699791" cy="3044022"/>
          </a:xfrm>
          <a:prstGeom prst="rect">
            <a:avLst/>
          </a:prstGeom>
          <a:noFill/>
          <a:ln>
            <a:noFill/>
          </a:ln>
        </p:spPr>
      </p:pic>
      <p:sp>
        <p:nvSpPr>
          <p:cNvPr id="51" name="Rechteck 50"/>
          <p:cNvSpPr/>
          <p:nvPr/>
        </p:nvSpPr>
        <p:spPr bwMode="auto">
          <a:xfrm>
            <a:off x="6300192"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Rechteck 7"/>
          <p:cNvSpPr/>
          <p:nvPr/>
        </p:nvSpPr>
        <p:spPr bwMode="auto">
          <a:xfrm>
            <a:off x="4346976" y="1068951"/>
            <a:ext cx="1593175" cy="4556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Effiziente Forschung </a:t>
            </a:r>
            <a:endParaRPr/>
          </a:p>
          <a:p>
            <a:pPr>
              <a:defRPr/>
            </a:pPr>
            <a:r>
              <a:rPr lang="de-DE" sz="1100">
                <a:solidFill>
                  <a:srgbClr val="003560"/>
                </a:solidFill>
                <a:ea typeface="Open Sans"/>
                <a:cs typeface="Open Sans"/>
              </a:rPr>
              <a:t>&amp; Innovation </a:t>
            </a:r>
            <a:endParaRPr/>
          </a:p>
        </p:txBody>
      </p:sp>
      <p:sp>
        <p:nvSpPr>
          <p:cNvPr id="5" name="Rechteck 4"/>
          <p:cNvSpPr/>
          <p:nvPr/>
        </p:nvSpPr>
        <p:spPr bwMode="auto">
          <a:xfrm>
            <a:off x="1249729" y="2460955"/>
            <a:ext cx="2078825" cy="6168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Freier &amp; schneller Zugang zu wissenschaftlichen Informationen</a:t>
            </a:r>
            <a:endParaRPr/>
          </a:p>
          <a:p>
            <a:pPr>
              <a:defRPr/>
            </a:pPr>
            <a:endParaRPr lang="de-DE" sz="1050">
              <a:latin typeface="Open Sans"/>
              <a:ea typeface="Open Sans"/>
              <a:cs typeface="Open Sans"/>
            </a:endParaRPr>
          </a:p>
        </p:txBody>
      </p:sp>
      <p:sp>
        <p:nvSpPr>
          <p:cNvPr id="7" name="Rechteck 6"/>
          <p:cNvSpPr/>
          <p:nvPr/>
        </p:nvSpPr>
        <p:spPr bwMode="auto">
          <a:xfrm>
            <a:off x="4361341" y="1674363"/>
            <a:ext cx="1436245" cy="6562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Gute Auffindbarkeit </a:t>
            </a:r>
            <a:endParaRPr/>
          </a:p>
          <a:p>
            <a:pPr>
              <a:defRPr/>
            </a:pPr>
            <a:r>
              <a:rPr lang="de-DE" sz="1100">
                <a:solidFill>
                  <a:srgbClr val="003560"/>
                </a:solidFill>
                <a:ea typeface="Open Sans"/>
                <a:cs typeface="Open Sans"/>
              </a:rPr>
              <a:t>&amp; permanenter </a:t>
            </a:r>
            <a:endParaRPr/>
          </a:p>
          <a:p>
            <a:pPr>
              <a:defRPr/>
            </a:pPr>
            <a:r>
              <a:rPr lang="de-DE" sz="1100">
                <a:solidFill>
                  <a:srgbClr val="003560"/>
                </a:solidFill>
                <a:ea typeface="Open Sans"/>
                <a:cs typeface="Open Sans"/>
              </a:rPr>
              <a:t>Zugang</a:t>
            </a:r>
            <a:endParaRPr/>
          </a:p>
        </p:txBody>
      </p:sp>
      <p:sp>
        <p:nvSpPr>
          <p:cNvPr id="11" name="Rechteck 10"/>
          <p:cNvSpPr/>
          <p:nvPr/>
        </p:nvSpPr>
        <p:spPr bwMode="auto">
          <a:xfrm>
            <a:off x="1221200" y="3867894"/>
            <a:ext cx="1478592" cy="502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Höhere Sichtbarkeit </a:t>
            </a:r>
            <a:endParaRPr/>
          </a:p>
          <a:p>
            <a:pPr>
              <a:defRPr/>
            </a:pPr>
            <a:r>
              <a:rPr lang="de-DE" sz="1100">
                <a:solidFill>
                  <a:srgbClr val="003560"/>
                </a:solidFill>
                <a:ea typeface="Open Sans"/>
                <a:cs typeface="Open Sans"/>
              </a:rPr>
              <a:t>&amp; mehr Zitate</a:t>
            </a:r>
            <a:endParaRPr/>
          </a:p>
        </p:txBody>
      </p:sp>
      <p:sp>
        <p:nvSpPr>
          <p:cNvPr id="12" name="Rechteck 11"/>
          <p:cNvSpPr/>
          <p:nvPr/>
        </p:nvSpPr>
        <p:spPr bwMode="auto">
          <a:xfrm>
            <a:off x="1251568" y="1740006"/>
            <a:ext cx="2076987" cy="4599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Faire &amp; transparente </a:t>
            </a:r>
            <a:endParaRPr/>
          </a:p>
          <a:p>
            <a:pPr>
              <a:defRPr/>
            </a:pPr>
            <a:r>
              <a:rPr lang="de-DE" sz="1100">
                <a:solidFill>
                  <a:srgbClr val="003560"/>
                </a:solidFill>
                <a:ea typeface="Open Sans"/>
                <a:cs typeface="Open Sans"/>
              </a:rPr>
              <a:t>Nutzung von Steuergeldern</a:t>
            </a:r>
            <a:endParaRPr/>
          </a:p>
        </p:txBody>
      </p:sp>
      <p:sp>
        <p:nvSpPr>
          <p:cNvPr id="13" name="Rechteck 12"/>
          <p:cNvSpPr/>
          <p:nvPr/>
        </p:nvSpPr>
        <p:spPr bwMode="auto">
          <a:xfrm>
            <a:off x="1185525" y="1100860"/>
            <a:ext cx="2205399" cy="3493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Gute Informationsversorgung</a:t>
            </a:r>
            <a:endParaRPr/>
          </a:p>
        </p:txBody>
      </p:sp>
      <p:sp>
        <p:nvSpPr>
          <p:cNvPr id="30" name="Rechteck 29"/>
          <p:cNvSpPr/>
          <p:nvPr/>
        </p:nvSpPr>
        <p:spPr bwMode="auto">
          <a:xfrm>
            <a:off x="4406368" y="3819176"/>
            <a:ext cx="1623188" cy="63466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Richtlinien von Forschungsförderern &amp; Institutionen</a:t>
            </a:r>
            <a:endParaRPr/>
          </a:p>
        </p:txBody>
      </p:sp>
      <p:sp>
        <p:nvSpPr>
          <p:cNvPr id="79" name="Rechteck 78"/>
          <p:cNvSpPr/>
          <p:nvPr/>
        </p:nvSpPr>
        <p:spPr bwMode="auto">
          <a:xfrm>
            <a:off x="1264664" y="3189934"/>
            <a:ext cx="1345973" cy="4813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Neue Methoden, neues Wissen</a:t>
            </a:r>
            <a:endParaRPr/>
          </a:p>
        </p:txBody>
      </p:sp>
      <p:sp>
        <p:nvSpPr>
          <p:cNvPr id="83" name="Rechteck 82"/>
          <p:cNvSpPr/>
          <p:nvPr/>
        </p:nvSpPr>
        <p:spPr bwMode="auto">
          <a:xfrm>
            <a:off x="4361341" y="2460955"/>
            <a:ext cx="1341957" cy="5172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Rechtefreiheit für</a:t>
            </a:r>
            <a:endParaRPr/>
          </a:p>
          <a:p>
            <a:pPr>
              <a:defRPr/>
            </a:pPr>
            <a:r>
              <a:rPr lang="de-DE" sz="1100">
                <a:solidFill>
                  <a:srgbClr val="003560"/>
                </a:solidFill>
                <a:ea typeface="Open Sans"/>
                <a:cs typeface="Open Sans"/>
              </a:rPr>
              <a:t>Autor*innen</a:t>
            </a:r>
            <a:endParaRPr/>
          </a:p>
        </p:txBody>
      </p:sp>
      <p:sp>
        <p:nvSpPr>
          <p:cNvPr id="84" name="Rechteck 83"/>
          <p:cNvSpPr/>
          <p:nvPr/>
        </p:nvSpPr>
        <p:spPr bwMode="auto">
          <a:xfrm>
            <a:off x="4361341" y="3182844"/>
            <a:ext cx="1341957" cy="5172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Zusammenarbeit </a:t>
            </a:r>
            <a:endParaRPr/>
          </a:p>
          <a:p>
            <a:pPr>
              <a:defRPr/>
            </a:pPr>
            <a:r>
              <a:rPr lang="de-DE" sz="1100">
                <a:solidFill>
                  <a:srgbClr val="003560"/>
                </a:solidFill>
                <a:ea typeface="Open Sans"/>
                <a:cs typeface="Open Sans"/>
              </a:rPr>
              <a:t>&amp; Vernetzung</a:t>
            </a:r>
            <a:endParaRPr/>
          </a:p>
        </p:txBody>
      </p:sp>
      <p:grpSp>
        <p:nvGrpSpPr>
          <p:cNvPr id="21" name="Gruppieren 20"/>
          <p:cNvGrpSpPr/>
          <p:nvPr/>
        </p:nvGrpSpPr>
        <p:grpSpPr bwMode="auto">
          <a:xfrm>
            <a:off x="538714" y="986987"/>
            <a:ext cx="3715313" cy="3456387"/>
            <a:chOff x="-973308" y="1268106"/>
            <a:chExt cx="5188709" cy="4892186"/>
          </a:xfrm>
        </p:grpSpPr>
        <p:grpSp>
          <p:nvGrpSpPr>
            <p:cNvPr id="15" name="Gruppieren 14"/>
            <p:cNvGrpSpPr/>
            <p:nvPr/>
          </p:nvGrpSpPr>
          <p:grpSpPr bwMode="auto">
            <a:xfrm>
              <a:off x="3353471" y="1268107"/>
              <a:ext cx="856234" cy="856237"/>
              <a:chOff x="6551906" y="2588363"/>
              <a:chExt cx="856234" cy="856237"/>
            </a:xfrm>
          </p:grpSpPr>
          <p:sp>
            <p:nvSpPr>
              <p:cNvPr id="48" name="Ellipse 47"/>
              <p:cNvSpPr>
                <a:spLocks noChangeAspect="1"/>
              </p:cNvSpPr>
              <p:nvPr/>
            </p:nvSpPr>
            <p:spPr bwMode="auto">
              <a:xfrm>
                <a:off x="6551906" y="2588363"/>
                <a:ext cx="856234" cy="856237"/>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1" name="Picture 7" descr="\\tib.tibub.de\DFS0\Home\BrinkenH\Documents\Bilder\PNG\PNG\rocket.png"/>
              <p:cNvPicPr>
                <a:picLocks noChangeAspect="1" noChangeArrowheads="1"/>
              </p:cNvPicPr>
              <p:nvPr/>
            </p:nvPicPr>
            <p:blipFill>
              <a:blip r:embed="rId4">
                <a:biLevel thresh="75000"/>
              </a:blip>
              <a:stretch/>
            </p:blipFill>
            <p:spPr bwMode="auto">
              <a:xfrm rot="3133935">
                <a:off x="6655296" y="2718613"/>
                <a:ext cx="633486" cy="633486"/>
              </a:xfrm>
              <a:prstGeom prst="rect">
                <a:avLst/>
              </a:prstGeom>
              <a:noFill/>
            </p:spPr>
          </p:pic>
        </p:grpSp>
        <p:grpSp>
          <p:nvGrpSpPr>
            <p:cNvPr id="63" name="Gruppieren 62"/>
            <p:cNvGrpSpPr/>
            <p:nvPr/>
          </p:nvGrpSpPr>
          <p:grpSpPr bwMode="auto">
            <a:xfrm>
              <a:off x="-941381" y="3290069"/>
              <a:ext cx="856236" cy="856237"/>
              <a:chOff x="-4062027" y="2897776"/>
              <a:chExt cx="856236" cy="856237"/>
            </a:xfrm>
          </p:grpSpPr>
          <p:sp>
            <p:nvSpPr>
              <p:cNvPr id="64" name="Ellipse 63"/>
              <p:cNvSpPr>
                <a:spLocks noChangeAspect="1"/>
              </p:cNvSpPr>
              <p:nvPr/>
            </p:nvSpPr>
            <p:spPr bwMode="auto">
              <a:xfrm>
                <a:off x="-4062027" y="2897776"/>
                <a:ext cx="856236" cy="856237"/>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65" name="Picture 11" descr="\\tib.tibub.de\DFS0\Home\BrinkenH\Documents\Bilder\PNG\PNG\open_scholarship.png"/>
              <p:cNvPicPr>
                <a:picLocks noChangeAspect="1" noChangeArrowheads="1"/>
              </p:cNvPicPr>
              <p:nvPr/>
            </p:nvPicPr>
            <p:blipFill>
              <a:blip r:embed="rId5">
                <a:biLevel thresh="75000"/>
              </a:blip>
              <a:stretch/>
            </p:blipFill>
            <p:spPr bwMode="auto">
              <a:xfrm>
                <a:off x="-3976214" y="3006706"/>
                <a:ext cx="638377" cy="638378"/>
              </a:xfrm>
              <a:prstGeom prst="rect">
                <a:avLst/>
              </a:prstGeom>
              <a:noFill/>
            </p:spPr>
          </p:pic>
        </p:grpSp>
        <p:grpSp>
          <p:nvGrpSpPr>
            <p:cNvPr id="16" name="Gruppieren 15"/>
            <p:cNvGrpSpPr/>
            <p:nvPr/>
          </p:nvGrpSpPr>
          <p:grpSpPr bwMode="auto">
            <a:xfrm>
              <a:off x="-954724" y="1268106"/>
              <a:ext cx="871055" cy="853563"/>
              <a:chOff x="-954724" y="1696225"/>
              <a:chExt cx="871055" cy="853563"/>
            </a:xfrm>
          </p:grpSpPr>
          <p:sp>
            <p:nvSpPr>
              <p:cNvPr id="40" name="Ellipse 39"/>
              <p:cNvSpPr>
                <a:spLocks noChangeAspect="1"/>
              </p:cNvSpPr>
              <p:nvPr/>
            </p:nvSpPr>
            <p:spPr bwMode="auto">
              <a:xfrm>
                <a:off x="-954724" y="1696225"/>
                <a:ext cx="871055" cy="853563"/>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3" name="Picture 9" descr="\\tib.tibub.de\DFS0\Home\BrinkenH\Documents\Bilder\PNG\PNG\archive.png"/>
              <p:cNvPicPr>
                <a:picLocks noChangeAspect="1" noChangeArrowheads="1"/>
              </p:cNvPicPr>
              <p:nvPr/>
            </p:nvPicPr>
            <p:blipFill>
              <a:blip r:embed="rId6">
                <a:biLevel thresh="75000"/>
              </a:blip>
              <a:stretch/>
            </p:blipFill>
            <p:spPr bwMode="auto">
              <a:xfrm>
                <a:off x="-837642" y="1795078"/>
                <a:ext cx="636308" cy="636308"/>
              </a:xfrm>
              <a:prstGeom prst="rect">
                <a:avLst/>
              </a:prstGeom>
              <a:noFill/>
            </p:spPr>
          </p:pic>
        </p:grpSp>
        <p:grpSp>
          <p:nvGrpSpPr>
            <p:cNvPr id="20" name="Gruppieren 19"/>
            <p:cNvGrpSpPr/>
            <p:nvPr/>
          </p:nvGrpSpPr>
          <p:grpSpPr bwMode="auto">
            <a:xfrm>
              <a:off x="-954723" y="2277750"/>
              <a:ext cx="864325" cy="856236"/>
              <a:chOff x="-914968" y="2910564"/>
              <a:chExt cx="864325" cy="856236"/>
            </a:xfrm>
          </p:grpSpPr>
          <p:sp>
            <p:nvSpPr>
              <p:cNvPr id="41" name="Ellipse 40"/>
              <p:cNvSpPr>
                <a:spLocks noChangeAspect="1"/>
              </p:cNvSpPr>
              <p:nvPr/>
            </p:nvSpPr>
            <p:spPr bwMode="auto">
              <a:xfrm>
                <a:off x="-906879" y="2910564"/>
                <a:ext cx="856236" cy="856236"/>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44" name="Picture 15" descr="\\tib.tibub.de\DFS0\Home\BrinkenH\Documents\Bilder\PNG\PNG\pillar.png"/>
              <p:cNvPicPr>
                <a:picLocks noChangeAspect="1" noChangeArrowheads="1"/>
              </p:cNvPicPr>
              <p:nvPr/>
            </p:nvPicPr>
            <p:blipFill>
              <a:blip r:embed="rId7">
                <a:biLevel thresh="75000"/>
              </a:blip>
              <a:stretch/>
            </p:blipFill>
            <p:spPr bwMode="auto">
              <a:xfrm>
                <a:off x="-914968" y="3030143"/>
                <a:ext cx="638377" cy="638379"/>
              </a:xfrm>
              <a:prstGeom prst="rect">
                <a:avLst/>
              </a:prstGeom>
              <a:noFill/>
            </p:spPr>
          </p:pic>
          <p:pic>
            <p:nvPicPr>
              <p:cNvPr id="1029" name="Picture 5" descr="\\tib.tibub.de\DFS0\Home\BrinkenH\Documents\Bilder\PNG\PNG\funder.png"/>
              <p:cNvPicPr>
                <a:picLocks noChangeAspect="1" noChangeArrowheads="1"/>
              </p:cNvPicPr>
              <p:nvPr/>
            </p:nvPicPr>
            <p:blipFill>
              <a:blip r:embed="rId8">
                <a:biLevel thresh="75000"/>
              </a:blip>
              <a:stretch/>
            </p:blipFill>
            <p:spPr bwMode="auto">
              <a:xfrm>
                <a:off x="-481868" y="3140207"/>
                <a:ext cx="319553" cy="319552"/>
              </a:xfrm>
              <a:prstGeom prst="rect">
                <a:avLst/>
              </a:prstGeom>
              <a:noFill/>
            </p:spPr>
          </p:pic>
        </p:grpSp>
        <p:grpSp>
          <p:nvGrpSpPr>
            <p:cNvPr id="18" name="Gruppieren 17"/>
            <p:cNvGrpSpPr/>
            <p:nvPr/>
          </p:nvGrpSpPr>
          <p:grpSpPr bwMode="auto">
            <a:xfrm>
              <a:off x="3360354" y="2280873"/>
              <a:ext cx="855046" cy="856236"/>
              <a:chOff x="2932773" y="2544001"/>
              <a:chExt cx="855046" cy="856236"/>
            </a:xfrm>
          </p:grpSpPr>
          <p:sp>
            <p:nvSpPr>
              <p:cNvPr id="42" name="Ellipse 41"/>
              <p:cNvSpPr>
                <a:spLocks noChangeAspect="1"/>
              </p:cNvSpPr>
              <p:nvPr/>
            </p:nvSpPr>
            <p:spPr bwMode="auto">
              <a:xfrm>
                <a:off x="2932773" y="2544001"/>
                <a:ext cx="855046" cy="856236"/>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4" name="Picture 10" descr="\\tib.tibub.de\DFS0\Home\BrinkenH\Documents\Bilder\PNG\PNG\server.png"/>
              <p:cNvPicPr>
                <a:picLocks noChangeAspect="1" noChangeArrowheads="1"/>
              </p:cNvPicPr>
              <p:nvPr/>
            </p:nvPicPr>
            <p:blipFill>
              <a:blip r:embed="rId9">
                <a:biLevel thresh="75000"/>
              </a:blip>
              <a:stretch/>
            </p:blipFill>
            <p:spPr bwMode="auto">
              <a:xfrm>
                <a:off x="3032794" y="2661361"/>
                <a:ext cx="638377" cy="638378"/>
              </a:xfrm>
              <a:prstGeom prst="rect">
                <a:avLst/>
              </a:prstGeom>
              <a:noFill/>
            </p:spPr>
          </p:pic>
        </p:grpSp>
        <p:grpSp>
          <p:nvGrpSpPr>
            <p:cNvPr id="19" name="Gruppieren 18"/>
            <p:cNvGrpSpPr/>
            <p:nvPr/>
          </p:nvGrpSpPr>
          <p:grpSpPr bwMode="auto">
            <a:xfrm>
              <a:off x="3348921" y="3297450"/>
              <a:ext cx="856237" cy="856239"/>
              <a:chOff x="2905438" y="3395946"/>
              <a:chExt cx="856237" cy="856239"/>
            </a:xfrm>
          </p:grpSpPr>
          <p:sp>
            <p:nvSpPr>
              <p:cNvPr id="43" name="Ellipse 42"/>
              <p:cNvSpPr>
                <a:spLocks noChangeAspect="1"/>
              </p:cNvSpPr>
              <p:nvPr/>
            </p:nvSpPr>
            <p:spPr bwMode="auto">
              <a:xfrm>
                <a:off x="2905438" y="3395946"/>
                <a:ext cx="856237" cy="856239"/>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38" name="Picture 14" descr="\\tib.tibub.de\DFS0\Home\BrinkenH\Documents\Bilder\PNG\PNG\open_licenses.png"/>
              <p:cNvPicPr>
                <a:picLocks noChangeAspect="1" noChangeArrowheads="1"/>
              </p:cNvPicPr>
              <p:nvPr/>
            </p:nvPicPr>
            <p:blipFill>
              <a:blip r:embed="rId10">
                <a:biLevel thresh="75000"/>
              </a:blip>
              <a:stretch/>
            </p:blipFill>
            <p:spPr bwMode="auto">
              <a:xfrm>
                <a:off x="3401029" y="3754868"/>
                <a:ext cx="228600" cy="228601"/>
              </a:xfrm>
              <a:prstGeom prst="rect">
                <a:avLst/>
              </a:prstGeom>
              <a:noFill/>
            </p:spPr>
          </p:pic>
          <p:pic>
            <p:nvPicPr>
              <p:cNvPr id="1032" name="Picture 8" descr="\\tib.tibub.de\DFS0\Home\BrinkenH\Documents\Bilder\PNG\PNG\researcher.png"/>
              <p:cNvPicPr>
                <a:picLocks noChangeAspect="1" noChangeArrowheads="1"/>
              </p:cNvPicPr>
              <p:nvPr/>
            </p:nvPicPr>
            <p:blipFill>
              <a:blip r:embed="rId11">
                <a:biLevel thresh="75000"/>
              </a:blip>
              <a:stretch/>
            </p:blipFill>
            <p:spPr bwMode="auto">
              <a:xfrm>
                <a:off x="2949795" y="3479550"/>
                <a:ext cx="638377" cy="638379"/>
              </a:xfrm>
              <a:prstGeom prst="rect">
                <a:avLst/>
              </a:prstGeom>
              <a:noFill/>
            </p:spPr>
          </p:pic>
        </p:grpSp>
        <p:grpSp>
          <p:nvGrpSpPr>
            <p:cNvPr id="2" name="Gruppieren 1"/>
            <p:cNvGrpSpPr/>
            <p:nvPr/>
          </p:nvGrpSpPr>
          <p:grpSpPr bwMode="auto">
            <a:xfrm>
              <a:off x="3328827" y="4289139"/>
              <a:ext cx="856236" cy="856236"/>
              <a:chOff x="3388537" y="4576426"/>
              <a:chExt cx="856236" cy="856236"/>
            </a:xfrm>
          </p:grpSpPr>
          <p:sp>
            <p:nvSpPr>
              <p:cNvPr id="45" name="Ellipse 44"/>
              <p:cNvSpPr>
                <a:spLocks noChangeAspect="1"/>
              </p:cNvSpPr>
              <p:nvPr/>
            </p:nvSpPr>
            <p:spPr bwMode="auto">
              <a:xfrm>
                <a:off x="3388537" y="4576426"/>
                <a:ext cx="856236" cy="856236"/>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7" name="Picture 13" descr="\\tib.tibub.de\DFS0\Home\BrinkenH\Documents\Bilder\PNG\PNG\collaborate.png"/>
              <p:cNvPicPr>
                <a:picLocks noChangeAspect="1" noChangeArrowheads="1"/>
              </p:cNvPicPr>
              <p:nvPr/>
            </p:nvPicPr>
            <p:blipFill>
              <a:blip r:embed="rId12">
                <a:biLevel thresh="75000"/>
              </a:blip>
              <a:stretch/>
            </p:blipFill>
            <p:spPr bwMode="auto">
              <a:xfrm>
                <a:off x="3534455" y="4706779"/>
                <a:ext cx="638380" cy="638378"/>
              </a:xfrm>
              <a:prstGeom prst="rect">
                <a:avLst/>
              </a:prstGeom>
              <a:noFill/>
            </p:spPr>
          </p:pic>
        </p:grpSp>
        <p:grpSp>
          <p:nvGrpSpPr>
            <p:cNvPr id="6" name="Gruppieren 5"/>
            <p:cNvGrpSpPr/>
            <p:nvPr/>
          </p:nvGrpSpPr>
          <p:grpSpPr bwMode="auto">
            <a:xfrm>
              <a:off x="3328694" y="5297837"/>
              <a:ext cx="856236" cy="856237"/>
              <a:chOff x="3466010" y="5417551"/>
              <a:chExt cx="856236" cy="856237"/>
            </a:xfrm>
          </p:grpSpPr>
          <p:sp>
            <p:nvSpPr>
              <p:cNvPr id="46" name="Ellipse 45"/>
              <p:cNvSpPr>
                <a:spLocks noChangeAspect="1"/>
              </p:cNvSpPr>
              <p:nvPr/>
            </p:nvSpPr>
            <p:spPr bwMode="auto">
              <a:xfrm>
                <a:off x="3466010" y="5417551"/>
                <a:ext cx="856236" cy="856237"/>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26" name="Picture 2" descr="\\tib.tibub.de\DFS0\Home\BrinkenH\Documents\Bilder\PNG\PNG\compliant.png"/>
              <p:cNvPicPr>
                <a:picLocks noChangeAspect="1" noChangeArrowheads="1"/>
              </p:cNvPicPr>
              <p:nvPr/>
            </p:nvPicPr>
            <p:blipFill>
              <a:blip r:embed="rId13">
                <a:biLevel thresh="75000"/>
              </a:blip>
              <a:stretch/>
            </p:blipFill>
            <p:spPr bwMode="auto">
              <a:xfrm>
                <a:off x="3563672" y="5552196"/>
                <a:ext cx="638378" cy="638380"/>
              </a:xfrm>
              <a:prstGeom prst="rect">
                <a:avLst/>
              </a:prstGeom>
              <a:noFill/>
            </p:spPr>
          </p:pic>
        </p:grpSp>
        <p:grpSp>
          <p:nvGrpSpPr>
            <p:cNvPr id="10" name="Gruppieren 9"/>
            <p:cNvGrpSpPr/>
            <p:nvPr/>
          </p:nvGrpSpPr>
          <p:grpSpPr bwMode="auto">
            <a:xfrm>
              <a:off x="-952671" y="4302387"/>
              <a:ext cx="856235" cy="856237"/>
              <a:chOff x="-698380" y="4297443"/>
              <a:chExt cx="856235" cy="856237"/>
            </a:xfrm>
          </p:grpSpPr>
          <p:sp>
            <p:nvSpPr>
              <p:cNvPr id="47" name="Ellipse 46"/>
              <p:cNvSpPr>
                <a:spLocks noChangeAspect="1"/>
              </p:cNvSpPr>
              <p:nvPr/>
            </p:nvSpPr>
            <p:spPr bwMode="auto">
              <a:xfrm>
                <a:off x="-698380" y="4297443"/>
                <a:ext cx="856235" cy="856237"/>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26" name="Picture 6" descr="\\tib.tibub.de\DFS0\Home\BrinkenH\Documents\Bilder\PNG\PNG\idea.png"/>
              <p:cNvPicPr>
                <a:picLocks noChangeAspect="1" noChangeArrowheads="1"/>
              </p:cNvPicPr>
              <p:nvPr/>
            </p:nvPicPr>
            <p:blipFill>
              <a:blip r:embed="rId14">
                <a:biLevel thresh="75000"/>
              </a:blip>
              <a:stretch/>
            </p:blipFill>
            <p:spPr bwMode="auto">
              <a:xfrm>
                <a:off x="-594262" y="4406373"/>
                <a:ext cx="638378" cy="638378"/>
              </a:xfrm>
              <a:prstGeom prst="rect">
                <a:avLst/>
              </a:prstGeom>
              <a:noFill/>
            </p:spPr>
          </p:pic>
        </p:grpSp>
        <p:grpSp>
          <p:nvGrpSpPr>
            <p:cNvPr id="9" name="Gruppieren 8"/>
            <p:cNvGrpSpPr/>
            <p:nvPr/>
          </p:nvGrpSpPr>
          <p:grpSpPr bwMode="auto">
            <a:xfrm>
              <a:off x="-973308" y="5304055"/>
              <a:ext cx="855049" cy="856237"/>
              <a:chOff x="-740468" y="5437941"/>
              <a:chExt cx="855049" cy="856237"/>
            </a:xfrm>
          </p:grpSpPr>
          <p:sp>
            <p:nvSpPr>
              <p:cNvPr id="49" name="Ellipse 48"/>
              <p:cNvSpPr>
                <a:spLocks noChangeAspect="1"/>
              </p:cNvSpPr>
              <p:nvPr/>
            </p:nvSpPr>
            <p:spPr bwMode="auto">
              <a:xfrm>
                <a:off x="-740468" y="5437941"/>
                <a:ext cx="855049" cy="856237"/>
              </a:xfrm>
              <a:prstGeom prst="ellipse">
                <a:avLst/>
              </a:prstGeom>
              <a:solidFill>
                <a:srgbClr val="E7E7E7"/>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3" name="Picture 3" descr="\\tib.tibub.de\DFS0\Home\BrinkenH\Documents\Bilder\PNG\PNG\exposure.png"/>
              <p:cNvPicPr>
                <a:picLocks noChangeAspect="1" noChangeArrowheads="1"/>
              </p:cNvPicPr>
              <p:nvPr/>
            </p:nvPicPr>
            <p:blipFill>
              <a:blip r:embed="rId15">
                <a:biLevel thresh="75000"/>
              </a:blip>
              <a:stretch/>
            </p:blipFill>
            <p:spPr bwMode="auto">
              <a:xfrm>
                <a:off x="-632131" y="5541808"/>
                <a:ext cx="638377" cy="638378"/>
              </a:xfrm>
              <a:prstGeom prst="rect">
                <a:avLst/>
              </a:prstGeom>
              <a:noFill/>
            </p:spPr>
          </p:pic>
        </p:grpSp>
      </p:grpSp>
      <p:sp>
        <p:nvSpPr>
          <p:cNvPr id="22" name="Titel 21"/>
          <p:cNvSpPr>
            <a:spLocks noGrp="1"/>
          </p:cNvSpPr>
          <p:nvPr>
            <p:ph type="title"/>
          </p:nvPr>
        </p:nvSpPr>
        <p:spPr bwMode="auto"/>
        <p:txBody>
          <a:bodyPr/>
          <a:lstStyle/>
          <a:p>
            <a:pPr>
              <a:defRPr/>
            </a:pPr>
            <a:r>
              <a:rPr lang="de-DE"/>
              <a:t>10 Gründe für Open Access</a:t>
            </a:r>
            <a:endParaRPr/>
          </a:p>
        </p:txBody>
      </p:sp>
      <p:pic>
        <p:nvPicPr>
          <p:cNvPr id="53" name="Picture 2">
            <a:hlinkClick r:id="rId16"/>
          </p:cNvPr>
          <p:cNvPicPr>
            <a:picLocks noChangeAspect="1" noChangeArrowheads="1"/>
          </p:cNvPicPr>
          <p:nvPr/>
        </p:nvPicPr>
        <p:blipFill>
          <a:blip r:embed="rId17"/>
          <a:stretch/>
        </p:blipFill>
        <p:spPr bwMode="auto">
          <a:xfrm>
            <a:off x="6759206" y="3929168"/>
            <a:ext cx="458958" cy="160578"/>
          </a:xfrm>
          <a:prstGeom prst="rect">
            <a:avLst/>
          </a:prstGeom>
          <a:noFill/>
        </p:spPr>
      </p:pic>
      <p:sp>
        <p:nvSpPr>
          <p:cNvPr id="54" name="Rechteck 53"/>
          <p:cNvSpPr/>
          <p:nvPr/>
        </p:nvSpPr>
        <p:spPr bwMode="auto">
          <a:xfrm>
            <a:off x="6631920" y="3929168"/>
            <a:ext cx="2548908" cy="584775"/>
          </a:xfrm>
          <a:prstGeom prst="rect">
            <a:avLst/>
          </a:prstGeom>
        </p:spPr>
        <p:txBody>
          <a:bodyPr wrap="square">
            <a:spAutoFit/>
          </a:bodyPr>
          <a:lstStyle/>
          <a:p>
            <a:pPr algn="just">
              <a:defRPr/>
            </a:pPr>
            <a:r>
              <a:rPr lang="de-DE" sz="800">
                <a:solidFill>
                  <a:srgbClr val="003560"/>
                </a:solidFill>
              </a:rPr>
              <a:t>                  Grafik verändert nach Brinken, Helene. 10 Gründe für Open Access. open-access.network.  </a:t>
            </a:r>
            <a:r>
              <a:rPr lang="de-DE" sz="800" u="sng">
                <a:solidFill>
                  <a:srgbClr val="003560"/>
                </a:solidFill>
                <a:hlinkClick r:id="rId18" tooltip="https://doi.org/10.5281/zenodo.4643859"/>
              </a:rPr>
              <a:t>https://doi.org/10.5281/zenodo.4643859</a:t>
            </a:r>
            <a:r>
              <a:rPr lang="de-DE" sz="800">
                <a:solidFill>
                  <a:srgbClr val="003560"/>
                </a:solidFill>
              </a:rPr>
              <a:t> (</a:t>
            </a:r>
            <a:r>
              <a:rPr lang="de-DE" sz="800" u="sng">
                <a:solidFill>
                  <a:srgbClr val="003560"/>
                </a:solidFill>
                <a:hlinkClick r:id="rId19" tooltip="https://creativecommons.org/licenses/by/4.0/legalcode"/>
              </a:rPr>
              <a:t>CC BY 4.0 International</a:t>
            </a:r>
            <a:r>
              <a:rPr lang="de-DE" sz="800">
                <a:solidFill>
                  <a:srgbClr val="003560"/>
                </a:solidFill>
              </a:rPr>
              <a:t>)</a:t>
            </a:r>
            <a:endParaRPr sz="800"/>
          </a:p>
        </p:txBody>
      </p:sp>
      <p:sp>
        <p:nvSpPr>
          <p:cNvPr id="56"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Definition</a:t>
            </a:r>
            <a:endParaRPr/>
          </a:p>
        </p:txBody>
      </p:sp>
      <p:sp>
        <p:nvSpPr>
          <p:cNvPr id="57" name="Foliennummernplatzhalter 4"/>
          <p:cNvSpPr>
            <a:spLocks noGrp="1"/>
          </p:cNvSpPr>
          <p:nvPr>
            <p:ph type="sldNum" sz="quarter" idx="12"/>
          </p:nvPr>
        </p:nvSpPr>
        <p:spPr bwMode="auto">
          <a:xfrm>
            <a:off x="324000" y="4752000"/>
            <a:ext cx="252000" cy="108000"/>
          </a:xfrm>
        </p:spPr>
        <p:txBody>
          <a:bodyPr/>
          <a:lstStyle/>
          <a:p>
            <a:pPr>
              <a:defRPr/>
            </a:pPr>
            <a:fld id="{6C8FC03C-C266-4645-ABC5-645062898383}" type="slidenum">
              <a:rPr lang="de-DE"/>
              <a:t>5</a:t>
            </a:fld>
            <a:r>
              <a:rPr lang="de-DE"/>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0" name="Grafik 16"/>
          <p:cNvPicPr>
            <a:picLocks noChangeAspect="1"/>
          </p:cNvPicPr>
          <p:nvPr/>
        </p:nvPicPr>
        <p:blipFill>
          <a:blip r:embed="rId2"/>
          <a:srcRect r="15831" b="39265"/>
          <a:stretch/>
        </p:blipFill>
        <p:spPr bwMode="auto">
          <a:xfrm>
            <a:off x="6444208" y="1439957"/>
            <a:ext cx="2699791" cy="3044022"/>
          </a:xfrm>
          <a:prstGeom prst="rect">
            <a:avLst/>
          </a:prstGeom>
          <a:noFill/>
          <a:ln>
            <a:noFill/>
          </a:ln>
        </p:spPr>
      </p:pic>
      <p:sp>
        <p:nvSpPr>
          <p:cNvPr id="51" name="Rechteck 50"/>
          <p:cNvSpPr/>
          <p:nvPr/>
        </p:nvSpPr>
        <p:spPr bwMode="auto">
          <a:xfrm>
            <a:off x="6300192"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Rechteck 7"/>
          <p:cNvSpPr/>
          <p:nvPr/>
        </p:nvSpPr>
        <p:spPr bwMode="auto">
          <a:xfrm>
            <a:off x="4346976" y="1068951"/>
            <a:ext cx="1593175" cy="4556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Effiziente Forschung </a:t>
            </a:r>
            <a:endParaRPr/>
          </a:p>
          <a:p>
            <a:pPr>
              <a:defRPr/>
            </a:pPr>
            <a:r>
              <a:rPr lang="de-DE" sz="1100">
                <a:solidFill>
                  <a:srgbClr val="003560"/>
                </a:solidFill>
                <a:ea typeface="Open Sans"/>
                <a:cs typeface="Open Sans"/>
              </a:rPr>
              <a:t>&amp; Innovation </a:t>
            </a:r>
            <a:endParaRPr/>
          </a:p>
        </p:txBody>
      </p:sp>
      <p:sp>
        <p:nvSpPr>
          <p:cNvPr id="5" name="Rechteck 4"/>
          <p:cNvSpPr/>
          <p:nvPr/>
        </p:nvSpPr>
        <p:spPr bwMode="auto">
          <a:xfrm>
            <a:off x="1249729" y="2460955"/>
            <a:ext cx="2078825" cy="6168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Freier &amp; schneller Zugang zu wissenschaftlichen Informationen</a:t>
            </a:r>
            <a:endParaRPr/>
          </a:p>
          <a:p>
            <a:pPr>
              <a:defRPr/>
            </a:pPr>
            <a:endParaRPr lang="de-DE" sz="1050">
              <a:latin typeface="Open Sans"/>
              <a:ea typeface="Open Sans"/>
              <a:cs typeface="Open Sans"/>
            </a:endParaRPr>
          </a:p>
        </p:txBody>
      </p:sp>
      <p:sp>
        <p:nvSpPr>
          <p:cNvPr id="7" name="Rechteck 6"/>
          <p:cNvSpPr/>
          <p:nvPr/>
        </p:nvSpPr>
        <p:spPr bwMode="auto">
          <a:xfrm>
            <a:off x="4361341" y="1674363"/>
            <a:ext cx="1436245" cy="6562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Gute Auffindbarkeit </a:t>
            </a:r>
            <a:endParaRPr/>
          </a:p>
          <a:p>
            <a:pPr>
              <a:defRPr/>
            </a:pPr>
            <a:r>
              <a:rPr lang="de-DE" sz="1100">
                <a:solidFill>
                  <a:srgbClr val="003560"/>
                </a:solidFill>
                <a:ea typeface="Open Sans"/>
                <a:cs typeface="Open Sans"/>
              </a:rPr>
              <a:t>&amp; permanenter </a:t>
            </a:r>
            <a:endParaRPr/>
          </a:p>
          <a:p>
            <a:pPr>
              <a:defRPr/>
            </a:pPr>
            <a:r>
              <a:rPr lang="de-DE" sz="1100">
                <a:solidFill>
                  <a:srgbClr val="003560"/>
                </a:solidFill>
                <a:ea typeface="Open Sans"/>
                <a:cs typeface="Open Sans"/>
              </a:rPr>
              <a:t>Zugang</a:t>
            </a:r>
            <a:endParaRPr/>
          </a:p>
        </p:txBody>
      </p:sp>
      <p:sp>
        <p:nvSpPr>
          <p:cNvPr id="11" name="Rechteck 10"/>
          <p:cNvSpPr/>
          <p:nvPr/>
        </p:nvSpPr>
        <p:spPr bwMode="auto">
          <a:xfrm>
            <a:off x="1221200" y="3867894"/>
            <a:ext cx="1478592" cy="502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Höhere Sichtbarkeit </a:t>
            </a:r>
            <a:endParaRPr/>
          </a:p>
          <a:p>
            <a:pPr>
              <a:defRPr/>
            </a:pPr>
            <a:r>
              <a:rPr lang="de-DE" sz="1100">
                <a:solidFill>
                  <a:srgbClr val="003560"/>
                </a:solidFill>
                <a:ea typeface="Open Sans"/>
                <a:cs typeface="Open Sans"/>
              </a:rPr>
              <a:t>&amp; mehr Zitate</a:t>
            </a:r>
            <a:endParaRPr/>
          </a:p>
        </p:txBody>
      </p:sp>
      <p:sp>
        <p:nvSpPr>
          <p:cNvPr id="12" name="Rechteck 11"/>
          <p:cNvSpPr/>
          <p:nvPr/>
        </p:nvSpPr>
        <p:spPr bwMode="auto">
          <a:xfrm>
            <a:off x="1251568" y="1740006"/>
            <a:ext cx="2076987" cy="4599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Faire &amp; transparente </a:t>
            </a:r>
            <a:endParaRPr/>
          </a:p>
          <a:p>
            <a:pPr>
              <a:defRPr/>
            </a:pPr>
            <a:r>
              <a:rPr lang="de-DE" sz="1100">
                <a:solidFill>
                  <a:srgbClr val="003560"/>
                </a:solidFill>
                <a:ea typeface="Open Sans"/>
                <a:cs typeface="Open Sans"/>
              </a:rPr>
              <a:t>Nutzung von Steuergeldern</a:t>
            </a:r>
            <a:endParaRPr/>
          </a:p>
        </p:txBody>
      </p:sp>
      <p:sp>
        <p:nvSpPr>
          <p:cNvPr id="13" name="Rechteck 12"/>
          <p:cNvSpPr/>
          <p:nvPr/>
        </p:nvSpPr>
        <p:spPr bwMode="auto">
          <a:xfrm>
            <a:off x="1185525" y="1100860"/>
            <a:ext cx="2205399" cy="3493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Gute Informationsversorgung</a:t>
            </a:r>
            <a:endParaRPr/>
          </a:p>
        </p:txBody>
      </p:sp>
      <p:sp>
        <p:nvSpPr>
          <p:cNvPr id="30" name="Rechteck 29"/>
          <p:cNvSpPr/>
          <p:nvPr/>
        </p:nvSpPr>
        <p:spPr bwMode="auto">
          <a:xfrm>
            <a:off x="4406368" y="3819176"/>
            <a:ext cx="1623188" cy="63466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Richtlinien von Forschungsförderern &amp; Institutionen</a:t>
            </a:r>
            <a:endParaRPr/>
          </a:p>
        </p:txBody>
      </p:sp>
      <p:sp>
        <p:nvSpPr>
          <p:cNvPr id="79" name="Rechteck 78"/>
          <p:cNvSpPr/>
          <p:nvPr/>
        </p:nvSpPr>
        <p:spPr bwMode="auto">
          <a:xfrm>
            <a:off x="1264664" y="3189934"/>
            <a:ext cx="1345973" cy="4813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Ins="135000" rtlCol="0" anchor="ctr"/>
          <a:lstStyle/>
          <a:p>
            <a:pPr>
              <a:defRPr/>
            </a:pPr>
            <a:r>
              <a:rPr lang="de-DE" sz="1100">
                <a:solidFill>
                  <a:srgbClr val="003560"/>
                </a:solidFill>
                <a:ea typeface="Open Sans"/>
                <a:cs typeface="Open Sans"/>
              </a:rPr>
              <a:t>Neue Methoden, neues Wissen</a:t>
            </a:r>
            <a:endParaRPr/>
          </a:p>
        </p:txBody>
      </p:sp>
      <p:sp>
        <p:nvSpPr>
          <p:cNvPr id="83" name="Rechteck 82"/>
          <p:cNvSpPr/>
          <p:nvPr/>
        </p:nvSpPr>
        <p:spPr bwMode="auto">
          <a:xfrm>
            <a:off x="4361341" y="2460955"/>
            <a:ext cx="1341957" cy="5172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Rechtefreiheit für</a:t>
            </a:r>
            <a:endParaRPr/>
          </a:p>
          <a:p>
            <a:pPr>
              <a:defRPr/>
            </a:pPr>
            <a:r>
              <a:rPr lang="de-DE" sz="1100">
                <a:solidFill>
                  <a:srgbClr val="003560"/>
                </a:solidFill>
                <a:ea typeface="Open Sans"/>
                <a:cs typeface="Open Sans"/>
              </a:rPr>
              <a:t>Autor*innen</a:t>
            </a:r>
            <a:endParaRPr/>
          </a:p>
        </p:txBody>
      </p:sp>
      <p:sp>
        <p:nvSpPr>
          <p:cNvPr id="84" name="Rechteck 83"/>
          <p:cNvSpPr/>
          <p:nvPr/>
        </p:nvSpPr>
        <p:spPr bwMode="auto">
          <a:xfrm>
            <a:off x="4361341" y="3182844"/>
            <a:ext cx="1341957" cy="5172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5000" rtlCol="0" anchor="ctr"/>
          <a:lstStyle/>
          <a:p>
            <a:pPr>
              <a:defRPr/>
            </a:pPr>
            <a:r>
              <a:rPr lang="de-DE" sz="1100">
                <a:solidFill>
                  <a:srgbClr val="003560"/>
                </a:solidFill>
                <a:ea typeface="Open Sans"/>
                <a:cs typeface="Open Sans"/>
              </a:rPr>
              <a:t>Zusammenarbeit </a:t>
            </a:r>
            <a:endParaRPr/>
          </a:p>
          <a:p>
            <a:pPr>
              <a:defRPr/>
            </a:pPr>
            <a:r>
              <a:rPr lang="de-DE" sz="1100">
                <a:solidFill>
                  <a:srgbClr val="003560"/>
                </a:solidFill>
                <a:ea typeface="Open Sans"/>
                <a:cs typeface="Open Sans"/>
              </a:rPr>
              <a:t>&amp; Vernetzung</a:t>
            </a:r>
            <a:endParaRPr/>
          </a:p>
        </p:txBody>
      </p:sp>
      <p:grpSp>
        <p:nvGrpSpPr>
          <p:cNvPr id="21" name="Gruppieren 20"/>
          <p:cNvGrpSpPr/>
          <p:nvPr/>
        </p:nvGrpSpPr>
        <p:grpSpPr bwMode="auto">
          <a:xfrm>
            <a:off x="538714" y="986987"/>
            <a:ext cx="3715313" cy="3456387"/>
            <a:chOff x="-973308" y="1268106"/>
            <a:chExt cx="5188709" cy="4892186"/>
          </a:xfrm>
        </p:grpSpPr>
        <p:grpSp>
          <p:nvGrpSpPr>
            <p:cNvPr id="15" name="Gruppieren 14"/>
            <p:cNvGrpSpPr/>
            <p:nvPr/>
          </p:nvGrpSpPr>
          <p:grpSpPr bwMode="auto">
            <a:xfrm>
              <a:off x="3353471" y="1268107"/>
              <a:ext cx="856234" cy="856237"/>
              <a:chOff x="6551906" y="2588363"/>
              <a:chExt cx="856234" cy="856237"/>
            </a:xfrm>
          </p:grpSpPr>
          <p:sp>
            <p:nvSpPr>
              <p:cNvPr id="48" name="Ellipse 47"/>
              <p:cNvSpPr>
                <a:spLocks noChangeAspect="1"/>
              </p:cNvSpPr>
              <p:nvPr/>
            </p:nvSpPr>
            <p:spPr bwMode="auto">
              <a:xfrm>
                <a:off x="6551906" y="2588363"/>
                <a:ext cx="856234" cy="856237"/>
              </a:xfrm>
              <a:prstGeom prst="ellipse">
                <a:avLst/>
              </a:prstGeom>
              <a:solidFill>
                <a:schemeClr val="bg2">
                  <a:lumMod val="60000"/>
                  <a:lumOff val="4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1" name="Picture 7" descr="\\tib.tibub.de\DFS0\Home\BrinkenH\Documents\Bilder\PNG\PNG\rocket.png"/>
              <p:cNvPicPr>
                <a:picLocks noChangeAspect="1" noChangeArrowheads="1"/>
              </p:cNvPicPr>
              <p:nvPr/>
            </p:nvPicPr>
            <p:blipFill>
              <a:blip r:embed="rId3">
                <a:biLevel thresh="75000"/>
              </a:blip>
              <a:stretch/>
            </p:blipFill>
            <p:spPr bwMode="auto">
              <a:xfrm rot="3133935">
                <a:off x="6655296" y="2718613"/>
                <a:ext cx="633486" cy="633486"/>
              </a:xfrm>
              <a:prstGeom prst="rect">
                <a:avLst/>
              </a:prstGeom>
              <a:noFill/>
            </p:spPr>
          </p:pic>
        </p:grpSp>
        <p:grpSp>
          <p:nvGrpSpPr>
            <p:cNvPr id="63" name="Gruppieren 62"/>
            <p:cNvGrpSpPr/>
            <p:nvPr/>
          </p:nvGrpSpPr>
          <p:grpSpPr bwMode="auto">
            <a:xfrm>
              <a:off x="-941381" y="3290069"/>
              <a:ext cx="856236" cy="856237"/>
              <a:chOff x="-4062027" y="2897776"/>
              <a:chExt cx="856236" cy="856237"/>
            </a:xfrm>
          </p:grpSpPr>
          <p:sp>
            <p:nvSpPr>
              <p:cNvPr id="64" name="Ellipse 63"/>
              <p:cNvSpPr>
                <a:spLocks noChangeAspect="1"/>
              </p:cNvSpPr>
              <p:nvPr/>
            </p:nvSpPr>
            <p:spPr bwMode="auto">
              <a:xfrm>
                <a:off x="-4062027" y="2897776"/>
                <a:ext cx="856236" cy="856237"/>
              </a:xfrm>
              <a:prstGeom prst="ellipse">
                <a:avLst/>
              </a:prstGeom>
              <a:solidFill>
                <a:srgbClr val="94C11C"/>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65" name="Picture 11" descr="\\tib.tibub.de\DFS0\Home\BrinkenH\Documents\Bilder\PNG\PNG\open_scholarship.png"/>
              <p:cNvPicPr>
                <a:picLocks noChangeAspect="1" noChangeArrowheads="1"/>
              </p:cNvPicPr>
              <p:nvPr/>
            </p:nvPicPr>
            <p:blipFill>
              <a:blip r:embed="rId4">
                <a:biLevel thresh="75000"/>
              </a:blip>
              <a:stretch/>
            </p:blipFill>
            <p:spPr bwMode="auto">
              <a:xfrm>
                <a:off x="-3976214" y="3006706"/>
                <a:ext cx="638377" cy="638378"/>
              </a:xfrm>
              <a:prstGeom prst="rect">
                <a:avLst/>
              </a:prstGeom>
              <a:noFill/>
            </p:spPr>
          </p:pic>
        </p:grpSp>
        <p:grpSp>
          <p:nvGrpSpPr>
            <p:cNvPr id="16" name="Gruppieren 15"/>
            <p:cNvGrpSpPr/>
            <p:nvPr/>
          </p:nvGrpSpPr>
          <p:grpSpPr bwMode="auto">
            <a:xfrm>
              <a:off x="-954724" y="1268106"/>
              <a:ext cx="871055" cy="853563"/>
              <a:chOff x="-954724" y="1696225"/>
              <a:chExt cx="871055" cy="853563"/>
            </a:xfrm>
          </p:grpSpPr>
          <p:sp>
            <p:nvSpPr>
              <p:cNvPr id="40" name="Ellipse 39"/>
              <p:cNvSpPr>
                <a:spLocks noChangeAspect="1"/>
              </p:cNvSpPr>
              <p:nvPr/>
            </p:nvSpPr>
            <p:spPr bwMode="auto">
              <a:xfrm>
                <a:off x="-954724" y="1696225"/>
                <a:ext cx="871055" cy="853563"/>
              </a:xfrm>
              <a:prstGeom prst="ellipse">
                <a:avLst/>
              </a:prstGeom>
              <a:solidFill>
                <a:srgbClr val="94C11C"/>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3" name="Picture 9" descr="\\tib.tibub.de\DFS0\Home\BrinkenH\Documents\Bilder\PNG\PNG\archive.png"/>
              <p:cNvPicPr>
                <a:picLocks noChangeAspect="1" noChangeArrowheads="1"/>
              </p:cNvPicPr>
              <p:nvPr/>
            </p:nvPicPr>
            <p:blipFill>
              <a:blip r:embed="rId5">
                <a:biLevel thresh="75000"/>
              </a:blip>
              <a:stretch/>
            </p:blipFill>
            <p:spPr bwMode="auto">
              <a:xfrm>
                <a:off x="-837642" y="1795078"/>
                <a:ext cx="636308" cy="636308"/>
              </a:xfrm>
              <a:prstGeom prst="rect">
                <a:avLst/>
              </a:prstGeom>
              <a:noFill/>
            </p:spPr>
          </p:pic>
        </p:grpSp>
        <p:grpSp>
          <p:nvGrpSpPr>
            <p:cNvPr id="20" name="Gruppieren 19"/>
            <p:cNvGrpSpPr/>
            <p:nvPr/>
          </p:nvGrpSpPr>
          <p:grpSpPr bwMode="auto">
            <a:xfrm>
              <a:off x="-954723" y="2277750"/>
              <a:ext cx="864325" cy="856236"/>
              <a:chOff x="-914968" y="2910564"/>
              <a:chExt cx="864325" cy="856236"/>
            </a:xfrm>
          </p:grpSpPr>
          <p:sp>
            <p:nvSpPr>
              <p:cNvPr id="41" name="Ellipse 40"/>
              <p:cNvSpPr>
                <a:spLocks noChangeAspect="1"/>
              </p:cNvSpPr>
              <p:nvPr/>
            </p:nvSpPr>
            <p:spPr bwMode="auto">
              <a:xfrm>
                <a:off x="-906879" y="2910564"/>
                <a:ext cx="856236" cy="856236"/>
              </a:xfrm>
              <a:prstGeom prst="ellipse">
                <a:avLst/>
              </a:prstGeom>
              <a:solidFill>
                <a:schemeClr val="bg2">
                  <a:lumMod val="20000"/>
                  <a:lumOff val="8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44" name="Picture 15" descr="\\tib.tibub.de\DFS0\Home\BrinkenH\Documents\Bilder\PNG\PNG\pillar.png"/>
              <p:cNvPicPr>
                <a:picLocks noChangeAspect="1" noChangeArrowheads="1"/>
              </p:cNvPicPr>
              <p:nvPr/>
            </p:nvPicPr>
            <p:blipFill>
              <a:blip r:embed="rId6">
                <a:biLevel thresh="75000"/>
              </a:blip>
              <a:stretch/>
            </p:blipFill>
            <p:spPr bwMode="auto">
              <a:xfrm>
                <a:off x="-914968" y="3030143"/>
                <a:ext cx="638377" cy="638379"/>
              </a:xfrm>
              <a:prstGeom prst="rect">
                <a:avLst/>
              </a:prstGeom>
              <a:noFill/>
            </p:spPr>
          </p:pic>
          <p:pic>
            <p:nvPicPr>
              <p:cNvPr id="1029" name="Picture 5" descr="\\tib.tibub.de\DFS0\Home\BrinkenH\Documents\Bilder\PNG\PNG\funder.png"/>
              <p:cNvPicPr>
                <a:picLocks noChangeAspect="1" noChangeArrowheads="1"/>
              </p:cNvPicPr>
              <p:nvPr/>
            </p:nvPicPr>
            <p:blipFill>
              <a:blip r:embed="rId7">
                <a:biLevel thresh="75000"/>
              </a:blip>
              <a:stretch/>
            </p:blipFill>
            <p:spPr bwMode="auto">
              <a:xfrm>
                <a:off x="-481868" y="3140207"/>
                <a:ext cx="319553" cy="319552"/>
              </a:xfrm>
              <a:prstGeom prst="rect">
                <a:avLst/>
              </a:prstGeom>
              <a:noFill/>
            </p:spPr>
          </p:pic>
        </p:grpSp>
        <p:grpSp>
          <p:nvGrpSpPr>
            <p:cNvPr id="18" name="Gruppieren 17"/>
            <p:cNvGrpSpPr/>
            <p:nvPr/>
          </p:nvGrpSpPr>
          <p:grpSpPr bwMode="auto">
            <a:xfrm>
              <a:off x="3360354" y="2280873"/>
              <a:ext cx="855046" cy="856236"/>
              <a:chOff x="2932773" y="2544001"/>
              <a:chExt cx="855046" cy="856236"/>
            </a:xfrm>
          </p:grpSpPr>
          <p:sp>
            <p:nvSpPr>
              <p:cNvPr id="42" name="Ellipse 41"/>
              <p:cNvSpPr>
                <a:spLocks noChangeAspect="1"/>
              </p:cNvSpPr>
              <p:nvPr/>
            </p:nvSpPr>
            <p:spPr bwMode="auto">
              <a:xfrm>
                <a:off x="2932773" y="2544001"/>
                <a:ext cx="855046" cy="856236"/>
              </a:xfrm>
              <a:prstGeom prst="ellipse">
                <a:avLst/>
              </a:prstGeom>
              <a:solidFill>
                <a:schemeClr val="bg2">
                  <a:lumMod val="60000"/>
                  <a:lumOff val="4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4" name="Picture 10" descr="\\tib.tibub.de\DFS0\Home\BrinkenH\Documents\Bilder\PNG\PNG\server.png"/>
              <p:cNvPicPr>
                <a:picLocks noChangeAspect="1" noChangeArrowheads="1"/>
              </p:cNvPicPr>
              <p:nvPr/>
            </p:nvPicPr>
            <p:blipFill>
              <a:blip r:embed="rId8">
                <a:biLevel thresh="75000"/>
              </a:blip>
              <a:stretch/>
            </p:blipFill>
            <p:spPr bwMode="auto">
              <a:xfrm>
                <a:off x="3032794" y="2661361"/>
                <a:ext cx="638377" cy="638378"/>
              </a:xfrm>
              <a:prstGeom prst="rect">
                <a:avLst/>
              </a:prstGeom>
              <a:noFill/>
            </p:spPr>
          </p:pic>
        </p:grpSp>
        <p:grpSp>
          <p:nvGrpSpPr>
            <p:cNvPr id="19" name="Gruppieren 18"/>
            <p:cNvGrpSpPr/>
            <p:nvPr/>
          </p:nvGrpSpPr>
          <p:grpSpPr bwMode="auto">
            <a:xfrm>
              <a:off x="3348921" y="3297450"/>
              <a:ext cx="856237" cy="856239"/>
              <a:chOff x="2905438" y="3395946"/>
              <a:chExt cx="856237" cy="856239"/>
            </a:xfrm>
          </p:grpSpPr>
          <p:sp>
            <p:nvSpPr>
              <p:cNvPr id="43" name="Ellipse 42"/>
              <p:cNvSpPr>
                <a:spLocks noChangeAspect="1"/>
              </p:cNvSpPr>
              <p:nvPr/>
            </p:nvSpPr>
            <p:spPr bwMode="auto">
              <a:xfrm>
                <a:off x="2905438" y="3395946"/>
                <a:ext cx="856237" cy="856239"/>
              </a:xfrm>
              <a:prstGeom prst="ellipse">
                <a:avLst/>
              </a:prstGeom>
              <a:solidFill>
                <a:schemeClr val="bg2">
                  <a:lumMod val="60000"/>
                  <a:lumOff val="4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38" name="Picture 14" descr="\\tib.tibub.de\DFS0\Home\BrinkenH\Documents\Bilder\PNG\PNG\open_licenses.png"/>
              <p:cNvPicPr>
                <a:picLocks noChangeAspect="1" noChangeArrowheads="1"/>
              </p:cNvPicPr>
              <p:nvPr/>
            </p:nvPicPr>
            <p:blipFill>
              <a:blip r:embed="rId9">
                <a:biLevel thresh="75000"/>
              </a:blip>
              <a:stretch/>
            </p:blipFill>
            <p:spPr bwMode="auto">
              <a:xfrm>
                <a:off x="3401029" y="3754868"/>
                <a:ext cx="228600" cy="228601"/>
              </a:xfrm>
              <a:prstGeom prst="rect">
                <a:avLst/>
              </a:prstGeom>
              <a:noFill/>
            </p:spPr>
          </p:pic>
          <p:pic>
            <p:nvPicPr>
              <p:cNvPr id="1032" name="Picture 8" descr="\\tib.tibub.de\DFS0\Home\BrinkenH\Documents\Bilder\PNG\PNG\researcher.png"/>
              <p:cNvPicPr>
                <a:picLocks noChangeAspect="1" noChangeArrowheads="1"/>
              </p:cNvPicPr>
              <p:nvPr/>
            </p:nvPicPr>
            <p:blipFill>
              <a:blip r:embed="rId10">
                <a:biLevel thresh="75000"/>
              </a:blip>
              <a:stretch/>
            </p:blipFill>
            <p:spPr bwMode="auto">
              <a:xfrm>
                <a:off x="2949795" y="3479550"/>
                <a:ext cx="638377" cy="638379"/>
              </a:xfrm>
              <a:prstGeom prst="rect">
                <a:avLst/>
              </a:prstGeom>
              <a:noFill/>
            </p:spPr>
          </p:pic>
        </p:grpSp>
        <p:grpSp>
          <p:nvGrpSpPr>
            <p:cNvPr id="2" name="Gruppieren 1"/>
            <p:cNvGrpSpPr/>
            <p:nvPr/>
          </p:nvGrpSpPr>
          <p:grpSpPr bwMode="auto">
            <a:xfrm>
              <a:off x="3328827" y="4289139"/>
              <a:ext cx="856236" cy="856236"/>
              <a:chOff x="3388537" y="4576426"/>
              <a:chExt cx="856236" cy="856236"/>
            </a:xfrm>
          </p:grpSpPr>
          <p:sp>
            <p:nvSpPr>
              <p:cNvPr id="45" name="Ellipse 44"/>
              <p:cNvSpPr>
                <a:spLocks noChangeAspect="1"/>
              </p:cNvSpPr>
              <p:nvPr/>
            </p:nvSpPr>
            <p:spPr bwMode="auto">
              <a:xfrm>
                <a:off x="3388537" y="4576426"/>
                <a:ext cx="856236" cy="856236"/>
              </a:xfrm>
              <a:prstGeom prst="ellipse">
                <a:avLst/>
              </a:prstGeom>
              <a:solidFill>
                <a:schemeClr val="bg2">
                  <a:lumMod val="20000"/>
                  <a:lumOff val="8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37" name="Picture 13" descr="\\tib.tibub.de\DFS0\Home\BrinkenH\Documents\Bilder\PNG\PNG\collaborate.png"/>
              <p:cNvPicPr>
                <a:picLocks noChangeAspect="1" noChangeArrowheads="1"/>
              </p:cNvPicPr>
              <p:nvPr/>
            </p:nvPicPr>
            <p:blipFill>
              <a:blip r:embed="rId11">
                <a:biLevel thresh="75000"/>
              </a:blip>
              <a:stretch/>
            </p:blipFill>
            <p:spPr bwMode="auto">
              <a:xfrm>
                <a:off x="3534455" y="4706779"/>
                <a:ext cx="638380" cy="638378"/>
              </a:xfrm>
              <a:prstGeom prst="rect">
                <a:avLst/>
              </a:prstGeom>
              <a:noFill/>
            </p:spPr>
          </p:pic>
        </p:grpSp>
        <p:grpSp>
          <p:nvGrpSpPr>
            <p:cNvPr id="6" name="Gruppieren 5"/>
            <p:cNvGrpSpPr/>
            <p:nvPr/>
          </p:nvGrpSpPr>
          <p:grpSpPr bwMode="auto">
            <a:xfrm>
              <a:off x="3328694" y="5297837"/>
              <a:ext cx="856236" cy="856237"/>
              <a:chOff x="3466010" y="5417551"/>
              <a:chExt cx="856236" cy="856237"/>
            </a:xfrm>
          </p:grpSpPr>
          <p:sp>
            <p:nvSpPr>
              <p:cNvPr id="46" name="Ellipse 45"/>
              <p:cNvSpPr>
                <a:spLocks noChangeAspect="1"/>
              </p:cNvSpPr>
              <p:nvPr/>
            </p:nvSpPr>
            <p:spPr bwMode="auto">
              <a:xfrm>
                <a:off x="3466010" y="5417551"/>
                <a:ext cx="856236" cy="856237"/>
              </a:xfrm>
              <a:prstGeom prst="ellipse">
                <a:avLst/>
              </a:prstGeom>
              <a:solidFill>
                <a:schemeClr val="bg2">
                  <a:lumMod val="20000"/>
                  <a:lumOff val="8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1026" name="Picture 2" descr="\\tib.tibub.de\DFS0\Home\BrinkenH\Documents\Bilder\PNG\PNG\compliant.png"/>
              <p:cNvPicPr>
                <a:picLocks noChangeAspect="1" noChangeArrowheads="1"/>
              </p:cNvPicPr>
              <p:nvPr/>
            </p:nvPicPr>
            <p:blipFill>
              <a:blip r:embed="rId12">
                <a:biLevel thresh="75000"/>
              </a:blip>
              <a:stretch/>
            </p:blipFill>
            <p:spPr bwMode="auto">
              <a:xfrm>
                <a:off x="3563672" y="5552196"/>
                <a:ext cx="638378" cy="638380"/>
              </a:xfrm>
              <a:prstGeom prst="rect">
                <a:avLst/>
              </a:prstGeom>
              <a:noFill/>
            </p:spPr>
          </p:pic>
        </p:grpSp>
        <p:grpSp>
          <p:nvGrpSpPr>
            <p:cNvPr id="10" name="Gruppieren 9"/>
            <p:cNvGrpSpPr/>
            <p:nvPr/>
          </p:nvGrpSpPr>
          <p:grpSpPr bwMode="auto">
            <a:xfrm>
              <a:off x="-952671" y="4302387"/>
              <a:ext cx="856235" cy="856237"/>
              <a:chOff x="-698380" y="4297443"/>
              <a:chExt cx="856235" cy="856237"/>
            </a:xfrm>
          </p:grpSpPr>
          <p:sp>
            <p:nvSpPr>
              <p:cNvPr id="47" name="Ellipse 46"/>
              <p:cNvSpPr>
                <a:spLocks noChangeAspect="1"/>
              </p:cNvSpPr>
              <p:nvPr/>
            </p:nvSpPr>
            <p:spPr bwMode="auto">
              <a:xfrm>
                <a:off x="-698380" y="4297443"/>
                <a:ext cx="856235" cy="856237"/>
              </a:xfrm>
              <a:prstGeom prst="ellipse">
                <a:avLst/>
              </a:prstGeom>
              <a:solidFill>
                <a:srgbClr val="94C11C"/>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26" name="Picture 6" descr="\\tib.tibub.de\DFS0\Home\BrinkenH\Documents\Bilder\PNG\PNG\idea.png"/>
              <p:cNvPicPr>
                <a:picLocks noChangeAspect="1" noChangeArrowheads="1"/>
              </p:cNvPicPr>
              <p:nvPr/>
            </p:nvPicPr>
            <p:blipFill>
              <a:blip r:embed="rId13">
                <a:biLevel thresh="75000"/>
              </a:blip>
              <a:stretch/>
            </p:blipFill>
            <p:spPr bwMode="auto">
              <a:xfrm>
                <a:off x="-594262" y="4406373"/>
                <a:ext cx="638378" cy="638378"/>
              </a:xfrm>
              <a:prstGeom prst="rect">
                <a:avLst/>
              </a:prstGeom>
              <a:noFill/>
            </p:spPr>
          </p:pic>
        </p:grpSp>
        <p:grpSp>
          <p:nvGrpSpPr>
            <p:cNvPr id="9" name="Gruppieren 8"/>
            <p:cNvGrpSpPr/>
            <p:nvPr/>
          </p:nvGrpSpPr>
          <p:grpSpPr bwMode="auto">
            <a:xfrm>
              <a:off x="-973308" y="5304055"/>
              <a:ext cx="855049" cy="856237"/>
              <a:chOff x="-740468" y="5437941"/>
              <a:chExt cx="855049" cy="856237"/>
            </a:xfrm>
          </p:grpSpPr>
          <p:sp>
            <p:nvSpPr>
              <p:cNvPr id="49" name="Ellipse 48"/>
              <p:cNvSpPr>
                <a:spLocks noChangeAspect="1"/>
              </p:cNvSpPr>
              <p:nvPr/>
            </p:nvSpPr>
            <p:spPr bwMode="auto">
              <a:xfrm>
                <a:off x="-740468" y="5437941"/>
                <a:ext cx="855049" cy="856237"/>
              </a:xfrm>
              <a:prstGeom prst="ellipse">
                <a:avLst/>
              </a:prstGeom>
              <a:solidFill>
                <a:schemeClr val="bg2">
                  <a:lumMod val="20000"/>
                  <a:lumOff val="80000"/>
                </a:schemeClr>
              </a:solidFill>
              <a:ln>
                <a:solidFill>
                  <a:srgbClr val="00356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de-DE" sz="1000"/>
              </a:p>
            </p:txBody>
          </p:sp>
          <p:pic>
            <p:nvPicPr>
              <p:cNvPr id="3" name="Picture 3" descr="\\tib.tibub.de\DFS0\Home\BrinkenH\Documents\Bilder\PNG\PNG\exposure.png"/>
              <p:cNvPicPr>
                <a:picLocks noChangeAspect="1" noChangeArrowheads="1"/>
              </p:cNvPicPr>
              <p:nvPr/>
            </p:nvPicPr>
            <p:blipFill>
              <a:blip r:embed="rId14">
                <a:biLevel thresh="75000"/>
              </a:blip>
              <a:stretch/>
            </p:blipFill>
            <p:spPr bwMode="auto">
              <a:xfrm>
                <a:off x="-632131" y="5541808"/>
                <a:ext cx="638377" cy="638378"/>
              </a:xfrm>
              <a:prstGeom prst="rect">
                <a:avLst/>
              </a:prstGeom>
              <a:noFill/>
            </p:spPr>
          </p:pic>
        </p:grpSp>
      </p:grpSp>
      <p:sp>
        <p:nvSpPr>
          <p:cNvPr id="22" name="Titel 21"/>
          <p:cNvSpPr>
            <a:spLocks noGrp="1"/>
          </p:cNvSpPr>
          <p:nvPr>
            <p:ph type="title"/>
          </p:nvPr>
        </p:nvSpPr>
        <p:spPr bwMode="auto"/>
        <p:txBody>
          <a:bodyPr/>
          <a:lstStyle/>
          <a:p>
            <a:pPr>
              <a:defRPr/>
            </a:pPr>
            <a:r>
              <a:rPr lang="de-DE"/>
              <a:t>10 Gründe für Open Access</a:t>
            </a:r>
            <a:endParaRPr/>
          </a:p>
        </p:txBody>
      </p:sp>
      <p:pic>
        <p:nvPicPr>
          <p:cNvPr id="53" name="Picture 2">
            <a:hlinkClick r:id="rId15"/>
          </p:cNvPr>
          <p:cNvPicPr>
            <a:picLocks noChangeAspect="1" noChangeArrowheads="1"/>
          </p:cNvPicPr>
          <p:nvPr/>
        </p:nvPicPr>
        <p:blipFill>
          <a:blip r:embed="rId16"/>
          <a:stretch/>
        </p:blipFill>
        <p:spPr bwMode="auto">
          <a:xfrm>
            <a:off x="6759206" y="3929168"/>
            <a:ext cx="458958" cy="160578"/>
          </a:xfrm>
          <a:prstGeom prst="rect">
            <a:avLst/>
          </a:prstGeom>
          <a:noFill/>
        </p:spPr>
      </p:pic>
      <p:sp>
        <p:nvSpPr>
          <p:cNvPr id="54" name="Rechteck 53"/>
          <p:cNvSpPr/>
          <p:nvPr/>
        </p:nvSpPr>
        <p:spPr bwMode="auto">
          <a:xfrm>
            <a:off x="6631920" y="3929168"/>
            <a:ext cx="2548908" cy="584775"/>
          </a:xfrm>
          <a:prstGeom prst="rect">
            <a:avLst/>
          </a:prstGeom>
        </p:spPr>
        <p:txBody>
          <a:bodyPr wrap="square">
            <a:spAutoFit/>
          </a:bodyPr>
          <a:lstStyle/>
          <a:p>
            <a:pPr algn="just">
              <a:defRPr/>
            </a:pPr>
            <a:r>
              <a:rPr lang="de-DE" sz="800">
                <a:solidFill>
                  <a:srgbClr val="003560"/>
                </a:solidFill>
              </a:rPr>
              <a:t>                  Grafik verändert nach Brinken, Helene. 10 Gründe für Open Access. open-access.network.  </a:t>
            </a:r>
            <a:r>
              <a:rPr lang="de-DE" sz="800" u="sng">
                <a:solidFill>
                  <a:srgbClr val="003560"/>
                </a:solidFill>
                <a:hlinkClick r:id="rId17" tooltip="https://doi.org/10.5281/zenodo.4643859"/>
              </a:rPr>
              <a:t>https://doi.org/10.5281/zenodo.4643859</a:t>
            </a:r>
            <a:r>
              <a:rPr lang="de-DE" sz="800">
                <a:solidFill>
                  <a:srgbClr val="003560"/>
                </a:solidFill>
              </a:rPr>
              <a:t> (</a:t>
            </a:r>
            <a:r>
              <a:rPr lang="de-DE" sz="800" u="sng">
                <a:solidFill>
                  <a:srgbClr val="003560"/>
                </a:solidFill>
                <a:hlinkClick r:id="rId18" tooltip="https://creativecommons.org/licenses/by/4.0/legalcode"/>
              </a:rPr>
              <a:t>CC BY 4.0 International</a:t>
            </a:r>
            <a:r>
              <a:rPr lang="de-DE" sz="800">
                <a:solidFill>
                  <a:srgbClr val="003560"/>
                </a:solidFill>
              </a:rPr>
              <a:t>)</a:t>
            </a:r>
            <a:endParaRPr sz="800"/>
          </a:p>
        </p:txBody>
      </p:sp>
      <p:sp>
        <p:nvSpPr>
          <p:cNvPr id="56"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Definition</a:t>
            </a:r>
            <a:endParaRPr/>
          </a:p>
        </p:txBody>
      </p:sp>
      <p:sp>
        <p:nvSpPr>
          <p:cNvPr id="57" name="Foliennummernplatzhalter 4"/>
          <p:cNvSpPr>
            <a:spLocks noGrp="1"/>
          </p:cNvSpPr>
          <p:nvPr>
            <p:ph type="sldNum" sz="quarter" idx="12"/>
          </p:nvPr>
        </p:nvSpPr>
        <p:spPr bwMode="auto">
          <a:xfrm>
            <a:off x="324000" y="4752000"/>
            <a:ext cx="252000" cy="108000"/>
          </a:xfrm>
        </p:spPr>
        <p:txBody>
          <a:bodyPr/>
          <a:lstStyle/>
          <a:p>
            <a:pPr>
              <a:defRPr/>
            </a:pPr>
            <a:fld id="{6C8FC03C-C266-4645-ABC5-645062898383}" type="slidenum">
              <a:rPr lang="de-DE"/>
              <a:t>6</a:t>
            </a:fld>
            <a:r>
              <a:rPr lang="de-DE"/>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Verschiedene Open Access Wege</a:t>
            </a:r>
            <a:endParaRPr/>
          </a:p>
        </p:txBody>
      </p:sp>
      <p:sp>
        <p:nvSpPr>
          <p:cNvPr id="8" name="Fußzeilenplatzhalter 3"/>
          <p:cNvSpPr>
            <a:spLocks noGrp="1"/>
          </p:cNvSpPr>
          <p:nvPr>
            <p:ph type="ftr" sz="quarter" idx="11"/>
          </p:nvPr>
        </p:nvSpPr>
        <p:spPr bwMode="auto"/>
        <p:txBody>
          <a:bodyPr/>
          <a:lstStyle/>
          <a:p>
            <a:pPr>
              <a:defRPr/>
            </a:pPr>
            <a:r>
              <a:rPr lang="de-DE"/>
              <a:t>Open Access für Studierende – Definition</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7</a:t>
            </a:fld>
            <a:r>
              <a:rPr lang="de-DE"/>
              <a:t> </a:t>
            </a:r>
            <a:endParaRPr/>
          </a:p>
        </p:txBody>
      </p:sp>
      <p:sp>
        <p:nvSpPr>
          <p:cNvPr id="30" name="Textfeld 13"/>
          <p:cNvSpPr txBox="1">
            <a:spLocks noChangeArrowheads="1"/>
          </p:cNvSpPr>
          <p:nvPr/>
        </p:nvSpPr>
        <p:spPr bwMode="auto">
          <a:xfrm>
            <a:off x="1320612" y="1419622"/>
            <a:ext cx="1451188" cy="461962"/>
          </a:xfrm>
          <a:prstGeom prst="rect">
            <a:avLst/>
          </a:prstGeom>
          <a:noFill/>
          <a:ln>
            <a:noFill/>
          </a:ln>
        </p:spPr>
        <p:txBody>
          <a:bodyPr wrap="square">
            <a:spAutoFit/>
          </a:bodyPr>
          <a:lstStyle/>
          <a:p>
            <a:pPr>
              <a:defRPr/>
            </a:pPr>
            <a:r>
              <a:rPr lang="de-DE" sz="2400" b="1">
                <a:solidFill>
                  <a:srgbClr val="EAA316"/>
                </a:solidFill>
              </a:rPr>
              <a:t>Gold OA</a:t>
            </a:r>
            <a:endParaRPr/>
          </a:p>
        </p:txBody>
      </p:sp>
      <p:pic>
        <p:nvPicPr>
          <p:cNvPr id="34" name="Grafik 17"/>
          <p:cNvPicPr>
            <a:picLocks noChangeAspect="1"/>
          </p:cNvPicPr>
          <p:nvPr/>
        </p:nvPicPr>
        <p:blipFill>
          <a:blip r:embed="rId3"/>
          <a:stretch/>
        </p:blipFill>
        <p:spPr bwMode="auto">
          <a:xfrm>
            <a:off x="478572" y="1203598"/>
            <a:ext cx="781060" cy="1218843"/>
          </a:xfrm>
          <a:prstGeom prst="rect">
            <a:avLst/>
          </a:prstGeom>
          <a:noFill/>
          <a:ln>
            <a:noFill/>
          </a:ln>
        </p:spPr>
      </p:pic>
      <p:pic>
        <p:nvPicPr>
          <p:cNvPr id="42" name="Grafik 16"/>
          <p:cNvPicPr>
            <a:picLocks noChangeAspect="1"/>
          </p:cNvPicPr>
          <p:nvPr/>
        </p:nvPicPr>
        <p:blipFill>
          <a:blip r:embed="rId4"/>
          <a:srcRect r="15831" b="39265"/>
          <a:stretch/>
        </p:blipFill>
        <p:spPr bwMode="auto">
          <a:xfrm>
            <a:off x="6444208" y="1439957"/>
            <a:ext cx="2699791" cy="3044022"/>
          </a:xfrm>
          <a:prstGeom prst="rect">
            <a:avLst/>
          </a:prstGeom>
          <a:noFill/>
          <a:ln>
            <a:noFill/>
          </a:ln>
        </p:spPr>
      </p:pic>
      <p:sp>
        <p:nvSpPr>
          <p:cNvPr id="44" name="Rechteck 43"/>
          <p:cNvSpPr/>
          <p:nvPr/>
        </p:nvSpPr>
        <p:spPr bwMode="auto">
          <a:xfrm>
            <a:off x="6300192" y="1089720"/>
            <a:ext cx="2843807"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Textfeld 21"/>
          <p:cNvSpPr txBox="1"/>
          <p:nvPr/>
        </p:nvSpPr>
        <p:spPr bwMode="auto">
          <a:xfrm>
            <a:off x="1907282" y="2715766"/>
            <a:ext cx="1728614" cy="461963"/>
          </a:xfrm>
          <a:prstGeom prst="rect">
            <a:avLst/>
          </a:prstGeom>
          <a:noFill/>
        </p:spPr>
        <p:txBody>
          <a:bodyPr wrap="square">
            <a:spAutoFit/>
          </a:bodyPr>
          <a:lstStyle/>
          <a:p>
            <a:pPr>
              <a:defRPr/>
            </a:pPr>
            <a:r>
              <a:rPr lang="de-DE" sz="2400" b="1">
                <a:solidFill>
                  <a:srgbClr val="555555"/>
                </a:solidFill>
              </a:rPr>
              <a:t>Hybrid OA</a:t>
            </a:r>
            <a:endParaRPr/>
          </a:p>
        </p:txBody>
      </p:sp>
      <p:pic>
        <p:nvPicPr>
          <p:cNvPr id="23" name="Grafik 22"/>
          <p:cNvPicPr>
            <a:picLocks noChangeAspect="1"/>
          </p:cNvPicPr>
          <p:nvPr/>
        </p:nvPicPr>
        <p:blipFill>
          <a:blip r:embed="rId5"/>
          <a:stretch/>
        </p:blipFill>
        <p:spPr bwMode="auto">
          <a:xfrm>
            <a:off x="1126648" y="2499742"/>
            <a:ext cx="781056" cy="1220400"/>
          </a:xfrm>
          <a:prstGeom prst="rect">
            <a:avLst/>
          </a:prstGeom>
        </p:spPr>
      </p:pic>
      <p:pic>
        <p:nvPicPr>
          <p:cNvPr id="17" name="Grafik 16"/>
          <p:cNvPicPr>
            <a:picLocks noChangeAspect="1"/>
          </p:cNvPicPr>
          <p:nvPr/>
        </p:nvPicPr>
        <p:blipFill>
          <a:blip r:embed="rId6"/>
          <a:stretch/>
        </p:blipFill>
        <p:spPr bwMode="auto">
          <a:xfrm>
            <a:off x="3140233" y="1203598"/>
            <a:ext cx="783695" cy="1220400"/>
          </a:xfrm>
          <a:prstGeom prst="rect">
            <a:avLst/>
          </a:prstGeom>
          <a:noFill/>
          <a:ln>
            <a:noFill/>
          </a:ln>
        </p:spPr>
      </p:pic>
      <p:sp>
        <p:nvSpPr>
          <p:cNvPr id="18" name="Textfeld 17"/>
          <p:cNvSpPr txBox="1"/>
          <p:nvPr/>
        </p:nvSpPr>
        <p:spPr bwMode="auto">
          <a:xfrm>
            <a:off x="3950097" y="1419622"/>
            <a:ext cx="1485999" cy="461963"/>
          </a:xfrm>
          <a:prstGeom prst="rect">
            <a:avLst/>
          </a:prstGeom>
          <a:noFill/>
        </p:spPr>
        <p:txBody>
          <a:bodyPr wrap="square">
            <a:spAutoFit/>
          </a:bodyPr>
          <a:lstStyle/>
          <a:p>
            <a:pPr>
              <a:defRPr/>
            </a:pPr>
            <a:r>
              <a:rPr lang="de-DE" sz="2400" b="1">
                <a:solidFill>
                  <a:srgbClr val="008400"/>
                </a:solidFill>
              </a:rPr>
              <a:t>Grün OA</a:t>
            </a:r>
            <a:endParaRPr/>
          </a:p>
        </p:txBody>
      </p:sp>
      <p:pic>
        <p:nvPicPr>
          <p:cNvPr id="19" name="Grafik 18"/>
          <p:cNvPicPr>
            <a:picLocks noChangeAspect="1"/>
          </p:cNvPicPr>
          <p:nvPr/>
        </p:nvPicPr>
        <p:blipFill>
          <a:blip r:embed="rId7"/>
          <a:stretch/>
        </p:blipFill>
        <p:spPr bwMode="auto">
          <a:xfrm>
            <a:off x="3862952" y="2499742"/>
            <a:ext cx="781056" cy="1220400"/>
          </a:xfrm>
          <a:prstGeom prst="rect">
            <a:avLst/>
          </a:prstGeom>
        </p:spPr>
      </p:pic>
      <p:sp>
        <p:nvSpPr>
          <p:cNvPr id="24" name="Textfeld 23"/>
          <p:cNvSpPr txBox="1"/>
          <p:nvPr/>
        </p:nvSpPr>
        <p:spPr bwMode="auto">
          <a:xfrm>
            <a:off x="4693095" y="2787774"/>
            <a:ext cx="1967137" cy="461665"/>
          </a:xfrm>
          <a:prstGeom prst="rect">
            <a:avLst/>
          </a:prstGeom>
          <a:noFill/>
        </p:spPr>
        <p:txBody>
          <a:bodyPr wrap="square">
            <a:spAutoFit/>
          </a:bodyPr>
          <a:lstStyle/>
          <a:p>
            <a:pPr>
              <a:defRPr/>
            </a:pPr>
            <a:r>
              <a:rPr lang="de-DE" sz="2400" b="1">
                <a:solidFill>
                  <a:srgbClr val="00B0F0"/>
                </a:solidFill>
              </a:rPr>
              <a:t>Diamant OA</a:t>
            </a:r>
            <a:endParaRPr/>
          </a:p>
        </p:txBody>
      </p:sp>
      <p:sp>
        <p:nvSpPr>
          <p:cNvPr id="26" name="Textfeld 13"/>
          <p:cNvSpPr txBox="1">
            <a:spLocks noChangeArrowheads="1"/>
          </p:cNvSpPr>
          <p:nvPr/>
        </p:nvSpPr>
        <p:spPr bwMode="auto">
          <a:xfrm>
            <a:off x="478572" y="3920440"/>
            <a:ext cx="4810439" cy="400110"/>
          </a:xfrm>
          <a:prstGeom prst="rect">
            <a:avLst/>
          </a:prstGeom>
          <a:noFill/>
          <a:ln>
            <a:noFill/>
          </a:ln>
        </p:spPr>
        <p:txBody>
          <a:bodyPr wrap="square">
            <a:spAutoFit/>
          </a:bodyPr>
          <a:lstStyle/>
          <a:p>
            <a:pPr>
              <a:defRPr/>
            </a:pPr>
            <a:r>
              <a:rPr lang="de-DE" sz="2000" b="1">
                <a:solidFill>
                  <a:schemeClr val="accent5"/>
                </a:solidFill>
              </a:rPr>
              <a:t>Bronze, </a:t>
            </a:r>
            <a:r>
              <a:rPr lang="de-DE" sz="2000" b="1">
                <a:solidFill>
                  <a:schemeClr val="bg1">
                    <a:lumMod val="75000"/>
                  </a:schemeClr>
                </a:solidFill>
              </a:rPr>
              <a:t>Grau, </a:t>
            </a:r>
            <a:r>
              <a:rPr lang="de-DE" sz="2000" b="1"/>
              <a:t>Schwarz, </a:t>
            </a:r>
            <a:r>
              <a:rPr lang="de-DE" sz="2000" b="1">
                <a:solidFill>
                  <a:srgbClr val="0070C0"/>
                </a:solidFill>
              </a:rPr>
              <a:t>Blau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68000" y="828000"/>
            <a:ext cx="8172000" cy="1095678"/>
          </a:xfrm>
        </p:spPr>
        <p:txBody>
          <a:bodyPr/>
          <a:lstStyle/>
          <a:p>
            <a:pPr>
              <a:defRPr/>
            </a:pPr>
            <a:r>
              <a:rPr lang="de-DE"/>
              <a:t>Open Access nutzen?</a:t>
            </a:r>
            <a:br>
              <a:rPr lang="de-DE"/>
            </a:br>
            <a:r>
              <a:rPr lang="de-DE" b="1"/>
              <a:t>Recherche</a:t>
            </a:r>
            <a:endParaRPr lang="de-DE"/>
          </a:p>
        </p:txBody>
      </p:sp>
      <p:pic>
        <p:nvPicPr>
          <p:cNvPr id="5" name="Grafik 4"/>
          <p:cNvPicPr>
            <a:picLocks noChangeAspect="1"/>
          </p:cNvPicPr>
          <p:nvPr/>
        </p:nvPicPr>
        <p:blipFill>
          <a:blip r:embed="rId2"/>
          <a:stretch/>
        </p:blipFill>
        <p:spPr bwMode="auto">
          <a:xfrm>
            <a:off x="6264281" y="4690006"/>
            <a:ext cx="323943" cy="2775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lstStyle/>
          <a:p>
            <a:pPr>
              <a:defRPr/>
            </a:pPr>
            <a:r>
              <a:rPr lang="de-DE"/>
              <a:t>Recherchemöglichkeiten</a:t>
            </a:r>
            <a:endParaRPr/>
          </a:p>
        </p:txBody>
      </p:sp>
      <p:sp>
        <p:nvSpPr>
          <p:cNvPr id="5" name="Foliennummernplatzhalter 4"/>
          <p:cNvSpPr>
            <a:spLocks noGrp="1"/>
          </p:cNvSpPr>
          <p:nvPr>
            <p:ph type="sldNum" sz="quarter" idx="12"/>
          </p:nvPr>
        </p:nvSpPr>
        <p:spPr bwMode="auto"/>
        <p:txBody>
          <a:bodyPr/>
          <a:lstStyle/>
          <a:p>
            <a:pPr>
              <a:defRPr/>
            </a:pPr>
            <a:fld id="{6C8FC03C-C266-4645-ABC5-645062898383}" type="slidenum">
              <a:rPr lang="de-DE"/>
              <a:t>9</a:t>
            </a:fld>
            <a:r>
              <a:rPr lang="de-DE"/>
              <a:t> </a:t>
            </a:r>
            <a:endParaRPr/>
          </a:p>
        </p:txBody>
      </p:sp>
      <p:pic>
        <p:nvPicPr>
          <p:cNvPr id="9" name="Grafik 16"/>
          <p:cNvPicPr>
            <a:picLocks noChangeAspect="1"/>
          </p:cNvPicPr>
          <p:nvPr/>
        </p:nvPicPr>
        <p:blipFill>
          <a:blip r:embed="rId3"/>
          <a:srcRect r="15831" b="39265"/>
          <a:stretch/>
        </p:blipFill>
        <p:spPr bwMode="auto">
          <a:xfrm>
            <a:off x="6215732" y="1182350"/>
            <a:ext cx="2928267" cy="3301629"/>
          </a:xfrm>
          <a:prstGeom prst="rect">
            <a:avLst/>
          </a:prstGeom>
          <a:noFill/>
          <a:ln>
            <a:noFill/>
          </a:ln>
        </p:spPr>
      </p:pic>
      <p:sp>
        <p:nvSpPr>
          <p:cNvPr id="10" name="Rechteck 9"/>
          <p:cNvSpPr/>
          <p:nvPr/>
        </p:nvSpPr>
        <p:spPr bwMode="auto">
          <a:xfrm>
            <a:off x="6065043" y="1092213"/>
            <a:ext cx="3084472" cy="339425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Fußzeilenplatzhalter 3"/>
          <p:cNvSpPr txBox="1"/>
          <p:nvPr/>
        </p:nvSpPr>
        <p:spPr bwMode="auto">
          <a:xfrm>
            <a:off x="720000" y="4752000"/>
            <a:ext cx="4428064" cy="108000"/>
          </a:xfrm>
          <a:prstGeom prst="rect">
            <a:avLst/>
          </a:prstGeom>
        </p:spPr>
        <p:txBody>
          <a:bodyPr vert="horz" lIns="0" tIns="0" rIns="0" bIns="0" rtlCol="0" anchor="ctr" anchorCtr="0">
            <a:noAutofit/>
          </a:bodyPr>
          <a:lstStyle>
            <a:defPPr>
              <a:defRPr lang="de-DE"/>
            </a:defPPr>
            <a:lvl1pPr marL="0" indent="0" algn="l" defTabSz="685800">
              <a:lnSpc>
                <a:spcPct val="100000"/>
              </a:lnSpc>
              <a:spcBef>
                <a:spcPts val="0"/>
              </a:spcBef>
              <a:buFont typeface="Arial"/>
              <a:buNone/>
              <a:defRPr sz="900">
                <a:solidFill>
                  <a:schemeClr val="tx2"/>
                </a:solidFill>
                <a:latin typeface="+mn-lt"/>
                <a:ea typeface="+mn-ea"/>
                <a:cs typeface="+mn-cs"/>
              </a:defRPr>
            </a:lvl1pPr>
            <a:lvl2pPr marL="0" indent="0" algn="l" defTabSz="685800">
              <a:lnSpc>
                <a:spcPct val="100000"/>
              </a:lnSpc>
              <a:spcBef>
                <a:spcPts val="0"/>
              </a:spcBef>
              <a:defRPr sz="1200">
                <a:solidFill>
                  <a:schemeClr val="tx1"/>
                </a:solidFill>
                <a:latin typeface="+mn-lt"/>
                <a:ea typeface="+mn-ea"/>
                <a:cs typeface="+mn-cs"/>
              </a:defRPr>
            </a:lvl2pPr>
            <a:lvl3pPr marL="0" indent="0" algn="l" defTabSz="685800">
              <a:lnSpc>
                <a:spcPct val="100000"/>
              </a:lnSpc>
              <a:spcBef>
                <a:spcPts val="0"/>
              </a:spcBef>
              <a:defRPr sz="1200">
                <a:solidFill>
                  <a:schemeClr val="tx1"/>
                </a:solidFill>
                <a:latin typeface="+mn-lt"/>
                <a:ea typeface="+mn-ea"/>
                <a:cs typeface="+mn-cs"/>
              </a:defRPr>
            </a:lvl3pPr>
            <a:lvl4pPr marL="0" indent="0" algn="l" defTabSz="685800">
              <a:lnSpc>
                <a:spcPct val="100000"/>
              </a:lnSpc>
              <a:spcBef>
                <a:spcPts val="0"/>
              </a:spcBef>
              <a:defRPr sz="1200">
                <a:solidFill>
                  <a:schemeClr val="tx1"/>
                </a:solidFill>
                <a:latin typeface="+mn-lt"/>
                <a:ea typeface="+mn-ea"/>
                <a:cs typeface="+mn-cs"/>
              </a:defRPr>
            </a:lvl4pPr>
            <a:lvl5pPr marL="0" indent="0" algn="l" defTabSz="685800">
              <a:lnSpc>
                <a:spcPct val="100000"/>
              </a:lnSpc>
              <a:spcBef>
                <a:spcPts val="0"/>
              </a:spcBef>
              <a:defRPr sz="1200">
                <a:solidFill>
                  <a:schemeClr val="tx1"/>
                </a:solidFill>
                <a:latin typeface="+mn-lt"/>
                <a:ea typeface="+mn-ea"/>
                <a:cs typeface="+mn-cs"/>
              </a:defRPr>
            </a:lvl5pPr>
            <a:lvl6pPr marL="0" indent="0" algn="l" defTabSz="685800">
              <a:lnSpc>
                <a:spcPct val="100000"/>
              </a:lnSpc>
              <a:spcBef>
                <a:spcPts val="0"/>
              </a:spcBef>
              <a:defRPr sz="1200">
                <a:solidFill>
                  <a:schemeClr val="tx1"/>
                </a:solidFill>
                <a:latin typeface="+mn-lt"/>
                <a:ea typeface="+mn-ea"/>
                <a:cs typeface="+mn-cs"/>
              </a:defRPr>
            </a:lvl6pPr>
            <a:lvl7pPr marL="0" indent="0" algn="l" defTabSz="685800">
              <a:lnSpc>
                <a:spcPct val="100000"/>
              </a:lnSpc>
              <a:spcBef>
                <a:spcPts val="0"/>
              </a:spcBef>
              <a:defRPr sz="1200">
                <a:solidFill>
                  <a:schemeClr val="tx1"/>
                </a:solidFill>
                <a:latin typeface="+mn-lt"/>
                <a:ea typeface="+mn-ea"/>
                <a:cs typeface="+mn-cs"/>
              </a:defRPr>
            </a:lvl7pPr>
            <a:lvl8pPr marL="0" indent="0" algn="l" defTabSz="685800">
              <a:lnSpc>
                <a:spcPct val="100000"/>
              </a:lnSpc>
              <a:spcBef>
                <a:spcPts val="0"/>
              </a:spcBef>
              <a:defRPr sz="1200">
                <a:solidFill>
                  <a:schemeClr val="tx1"/>
                </a:solidFill>
                <a:latin typeface="+mn-lt"/>
                <a:ea typeface="+mn-ea"/>
                <a:cs typeface="+mn-cs"/>
              </a:defRPr>
            </a:lvl8pPr>
            <a:lvl9pPr marL="0" indent="0" algn="l" defTabSz="685800">
              <a:lnSpc>
                <a:spcPct val="100000"/>
              </a:lnSpc>
              <a:spcBef>
                <a:spcPts val="0"/>
              </a:spcBef>
              <a:defRPr sz="1200">
                <a:solidFill>
                  <a:schemeClr val="tx1"/>
                </a:solidFill>
                <a:latin typeface="+mn-lt"/>
                <a:ea typeface="+mn-ea"/>
                <a:cs typeface="+mn-cs"/>
              </a:defRPr>
            </a:lvl9pPr>
          </a:lstStyle>
          <a:p>
            <a:pPr>
              <a:defRPr/>
            </a:pPr>
            <a:r>
              <a:rPr lang="de-DE"/>
              <a:t>Open Access für Studierende – Recherche</a:t>
            </a:r>
            <a:endParaRPr/>
          </a:p>
        </p:txBody>
      </p:sp>
      <p:sp>
        <p:nvSpPr>
          <p:cNvPr id="7" name="Inhaltsplatzhalter 6"/>
          <p:cNvSpPr>
            <a:spLocks noGrp="1"/>
          </p:cNvSpPr>
          <p:nvPr>
            <p:ph idx="1"/>
          </p:nvPr>
        </p:nvSpPr>
        <p:spPr bwMode="auto"/>
        <p:txBody>
          <a:bodyPr/>
          <a:lstStyle/>
          <a:p>
            <a:pPr marL="0" lvl="3" indent="0">
              <a:lnSpc>
                <a:spcPct val="150000"/>
              </a:lnSpc>
              <a:buClr>
                <a:schemeClr val="bg2"/>
              </a:buClr>
              <a:buSzPct val="100000"/>
              <a:buFont typeface="Wingdings"/>
              <a:buNone/>
              <a:defRPr/>
            </a:pPr>
            <a:r>
              <a:rPr lang="de-DE" b="1"/>
              <a:t>Datenbanken, Tools, Netzwerke, ...</a:t>
            </a:r>
            <a:endParaRPr lang="de-DE"/>
          </a:p>
          <a:p>
            <a:pPr marL="0" lvl="3" indent="0">
              <a:lnSpc>
                <a:spcPct val="150000"/>
              </a:lnSpc>
              <a:buClr>
                <a:schemeClr val="bg2"/>
              </a:buClr>
              <a:buSzPct val="100000"/>
              <a:buFont typeface="Wingdings"/>
              <a:buNone/>
              <a:defRPr/>
            </a:pPr>
            <a:endParaRPr/>
          </a:p>
          <a:p>
            <a:pPr marL="285750" lvl="3" indent="-285750">
              <a:lnSpc>
                <a:spcPct val="150000"/>
              </a:lnSpc>
              <a:buClr>
                <a:schemeClr val="bg2"/>
              </a:buClr>
              <a:defRPr/>
            </a:pPr>
            <a:endParaRPr/>
          </a:p>
        </p:txBody>
      </p:sp>
      <p:sp>
        <p:nvSpPr>
          <p:cNvPr id="14" name="Rechteck: abgerundete Ecken 41"/>
          <p:cNvSpPr/>
          <p:nvPr/>
        </p:nvSpPr>
        <p:spPr bwMode="auto">
          <a:xfrm>
            <a:off x="4699182" y="699268"/>
            <a:ext cx="1441205" cy="488741"/>
          </a:xfrm>
          <a:prstGeom prst="roundRect">
            <a:avLst>
              <a:gd name="adj" fmla="val 16667"/>
            </a:avLst>
          </a:prstGeom>
          <a:solidFill>
            <a:srgbClr val="003560"/>
          </a:solidFill>
          <a:ln>
            <a:solidFill>
              <a:srgbClr val="003560"/>
            </a:solidFill>
          </a:ln>
          <a:effectLst>
            <a:reflection blurRad="6350" stA="52000" endA="300" endPos="35000" dir="21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000" b="1">
                <a:solidFill>
                  <a:schemeClr val="bg1"/>
                </a:solidFill>
              </a:rPr>
              <a:t>Open Access rezipieren</a:t>
            </a:r>
            <a:endParaRPr sz="1000"/>
          </a:p>
        </p:txBody>
      </p:sp>
      <p:sp>
        <p:nvSpPr>
          <p:cNvPr id="15" name="Rechteck: abgerundete Ecken 43"/>
          <p:cNvSpPr/>
          <p:nvPr/>
        </p:nvSpPr>
        <p:spPr bwMode="auto">
          <a:xfrm>
            <a:off x="371082" y="1349686"/>
            <a:ext cx="1279787" cy="960935"/>
          </a:xfrm>
          <a:prstGeom prst="roundRect">
            <a:avLst>
              <a:gd name="adj" fmla="val 16667"/>
            </a:avLst>
          </a:prstGeom>
          <a:solidFill>
            <a:srgbClr val="8DAE10"/>
          </a:solidFill>
          <a:ln>
            <a:solidFill>
              <a:srgbClr val="8DAE10"/>
            </a:solidFill>
          </a:ln>
          <a:effectLst>
            <a:reflection blurRad="6350" stA="52000" endA="300" endPos="35000" dir="21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5764" indent="-195764">
              <a:lnSpc>
                <a:spcPct val="150000"/>
              </a:lnSpc>
              <a:buFont typeface="Arial"/>
              <a:buChar char="•"/>
              <a:defRPr/>
            </a:pPr>
            <a:r>
              <a:rPr lang="de-DE" sz="1000">
                <a:solidFill>
                  <a:schemeClr val="bg1"/>
                </a:solidFill>
              </a:rPr>
              <a:t>BASE</a:t>
            </a:r>
            <a:endParaRPr sz="500"/>
          </a:p>
          <a:p>
            <a:pPr marL="185687" indent="-185687">
              <a:lnSpc>
                <a:spcPct val="150000"/>
              </a:lnSpc>
              <a:buFont typeface="Arial"/>
              <a:buChar char="•"/>
              <a:defRPr/>
            </a:pPr>
            <a:r>
              <a:rPr lang="de-DE" sz="1000">
                <a:solidFill>
                  <a:schemeClr val="bg1"/>
                </a:solidFill>
              </a:rPr>
              <a:t>DOAB</a:t>
            </a:r>
            <a:endParaRPr sz="1000"/>
          </a:p>
          <a:p>
            <a:pPr marL="185687" indent="-185687">
              <a:lnSpc>
                <a:spcPct val="150000"/>
              </a:lnSpc>
              <a:buFont typeface="Arial"/>
              <a:buChar char="•"/>
              <a:defRPr/>
            </a:pPr>
            <a:r>
              <a:rPr lang="de-DE" sz="1000">
                <a:solidFill>
                  <a:schemeClr val="bg1"/>
                </a:solidFill>
              </a:rPr>
              <a:t>DOAJ</a:t>
            </a:r>
            <a:endParaRPr sz="1000"/>
          </a:p>
        </p:txBody>
      </p:sp>
      <p:sp>
        <p:nvSpPr>
          <p:cNvPr id="16" name="Rechteck: abgerundete Ecken 51"/>
          <p:cNvSpPr/>
          <p:nvPr/>
        </p:nvSpPr>
        <p:spPr bwMode="auto">
          <a:xfrm>
            <a:off x="2189543" y="1936299"/>
            <a:ext cx="1646626" cy="642937"/>
          </a:xfrm>
          <a:prstGeom prst="roundRect">
            <a:avLst>
              <a:gd name="adj" fmla="val 16667"/>
            </a:avLst>
          </a:prstGeom>
          <a:solidFill>
            <a:srgbClr val="8DAE10"/>
          </a:solidFill>
          <a:ln>
            <a:solidFill>
              <a:srgbClr val="8DAE10"/>
            </a:solidFill>
          </a:ln>
          <a:effectLst>
            <a:reflection blurRad="6350" stA="52000" endA="300" endPos="35000" dir="21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5764" indent="-195764">
              <a:lnSpc>
                <a:spcPct val="150000"/>
              </a:lnSpc>
              <a:buFont typeface="Arial"/>
              <a:buChar char="•"/>
              <a:defRPr/>
            </a:pPr>
            <a:r>
              <a:rPr lang="de-DE" sz="1000">
                <a:solidFill>
                  <a:schemeClr val="bg1"/>
                </a:solidFill>
              </a:rPr>
              <a:t>Open Access Button</a:t>
            </a:r>
            <a:endParaRPr/>
          </a:p>
          <a:p>
            <a:pPr marL="185687" indent="-185687">
              <a:lnSpc>
                <a:spcPct val="150000"/>
              </a:lnSpc>
              <a:buFont typeface="Arial"/>
              <a:buChar char="•"/>
              <a:defRPr/>
            </a:pPr>
            <a:r>
              <a:rPr lang="de-DE" sz="1000">
                <a:solidFill>
                  <a:schemeClr val="bg1"/>
                </a:solidFill>
              </a:rPr>
              <a:t>Unpaywall</a:t>
            </a:r>
          </a:p>
        </p:txBody>
      </p:sp>
      <p:sp>
        <p:nvSpPr>
          <p:cNvPr id="17" name="Rechteck: abgerundete Ecken 53"/>
          <p:cNvSpPr/>
          <p:nvPr/>
        </p:nvSpPr>
        <p:spPr bwMode="auto">
          <a:xfrm>
            <a:off x="270835" y="2571951"/>
            <a:ext cx="1706734" cy="1226408"/>
          </a:xfrm>
          <a:prstGeom prst="roundRect">
            <a:avLst>
              <a:gd name="adj" fmla="val 16667"/>
            </a:avLst>
          </a:prstGeom>
          <a:solidFill>
            <a:srgbClr val="8DAE10"/>
          </a:solidFill>
          <a:ln>
            <a:solidFill>
              <a:srgbClr val="8DAE10"/>
            </a:solidFill>
          </a:ln>
          <a:effectLst>
            <a:reflection blurRad="6350" stA="52000" endA="300" endPos="35000" dir="21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5764" indent="-195764">
              <a:buFont typeface="Arial"/>
              <a:buChar char="•"/>
              <a:defRPr/>
            </a:pPr>
            <a:r>
              <a:rPr lang="de-DE" sz="1000">
                <a:solidFill>
                  <a:schemeClr val="bg1"/>
                </a:solidFill>
              </a:rPr>
              <a:t>open-access.network</a:t>
            </a:r>
          </a:p>
          <a:p>
            <a:pPr marL="185687" indent="-185687">
              <a:buFont typeface="Arial"/>
              <a:buChar char="•"/>
              <a:defRPr/>
            </a:pPr>
            <a:r>
              <a:rPr lang="de-DE" sz="1000">
                <a:solidFill>
                  <a:schemeClr val="bg1"/>
                </a:solidFill>
              </a:rPr>
              <a:t>FID</a:t>
            </a:r>
            <a:endParaRPr sz="1000"/>
          </a:p>
          <a:p>
            <a:pPr marL="185687" indent="-185687">
              <a:buFont typeface="Arial"/>
              <a:buChar char="•"/>
              <a:defRPr/>
            </a:pPr>
            <a:r>
              <a:rPr lang="de-DE" sz="1000">
                <a:solidFill>
                  <a:schemeClr val="bg1"/>
                </a:solidFill>
              </a:rPr>
              <a:t>Open DOAR</a:t>
            </a:r>
            <a:endParaRPr sz="1000"/>
          </a:p>
          <a:p>
            <a:pPr marL="185687" indent="-185687">
              <a:buFont typeface="Arial"/>
              <a:buChar char="•"/>
              <a:defRPr/>
            </a:pPr>
            <a:r>
              <a:rPr lang="de-DE" sz="1000">
                <a:solidFill>
                  <a:schemeClr val="bg1"/>
                </a:solidFill>
              </a:rPr>
              <a:t>ROAR</a:t>
            </a:r>
            <a:endParaRPr sz="1000"/>
          </a:p>
        </p:txBody>
      </p:sp>
      <p:sp>
        <p:nvSpPr>
          <p:cNvPr id="21" name="Rechteck 20">
            <a:hlinkClick r:id="rId4"/>
          </p:cNvPr>
          <p:cNvSpPr/>
          <p:nvPr/>
        </p:nvSpPr>
        <p:spPr bwMode="auto">
          <a:xfrm>
            <a:off x="708317" y="1485523"/>
            <a:ext cx="307958" cy="10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950"/>
          </a:p>
        </p:txBody>
      </p:sp>
      <p:sp>
        <p:nvSpPr>
          <p:cNvPr id="23" name="Rechteck 22">
            <a:hlinkClick r:id="rId5"/>
          </p:cNvPr>
          <p:cNvSpPr/>
          <p:nvPr/>
        </p:nvSpPr>
        <p:spPr bwMode="auto">
          <a:xfrm>
            <a:off x="678259" y="1754652"/>
            <a:ext cx="377338" cy="92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950"/>
          </a:p>
        </p:txBody>
      </p:sp>
      <p:sp>
        <p:nvSpPr>
          <p:cNvPr id="24" name="Rechteck 23">
            <a:hlinkClick r:id="rId6"/>
          </p:cNvPr>
          <p:cNvSpPr/>
          <p:nvPr/>
        </p:nvSpPr>
        <p:spPr bwMode="auto">
          <a:xfrm>
            <a:off x="699153" y="2136221"/>
            <a:ext cx="377338" cy="92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950"/>
          </a:p>
        </p:txBody>
      </p:sp>
      <p:sp>
        <p:nvSpPr>
          <p:cNvPr id="29" name="Rechteck 28">
            <a:hlinkClick r:id="rId7"/>
          </p:cNvPr>
          <p:cNvSpPr/>
          <p:nvPr/>
        </p:nvSpPr>
        <p:spPr bwMode="auto">
          <a:xfrm>
            <a:off x="2486017" y="2052466"/>
            <a:ext cx="1122915" cy="136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30" name="Rechteck 29">
            <a:hlinkClick r:id="rId8"/>
          </p:cNvPr>
          <p:cNvSpPr/>
          <p:nvPr/>
        </p:nvSpPr>
        <p:spPr bwMode="auto">
          <a:xfrm>
            <a:off x="2490400" y="2277784"/>
            <a:ext cx="624679" cy="136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31" name="Rechteck 30">
            <a:hlinkClick r:id="rId9"/>
          </p:cNvPr>
          <p:cNvSpPr/>
          <p:nvPr/>
        </p:nvSpPr>
        <p:spPr bwMode="auto">
          <a:xfrm>
            <a:off x="608488" y="2937841"/>
            <a:ext cx="1098025" cy="99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32" name="Rechteck 31">
            <a:hlinkClick r:id="rId10"/>
          </p:cNvPr>
          <p:cNvSpPr/>
          <p:nvPr/>
        </p:nvSpPr>
        <p:spPr bwMode="auto">
          <a:xfrm>
            <a:off x="598370" y="3049130"/>
            <a:ext cx="204609" cy="99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33" name="Rechteck 32">
            <a:hlinkClick r:id="rId11"/>
          </p:cNvPr>
          <p:cNvSpPr/>
          <p:nvPr/>
        </p:nvSpPr>
        <p:spPr bwMode="auto">
          <a:xfrm>
            <a:off x="649334" y="3219607"/>
            <a:ext cx="608007" cy="99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sp>
        <p:nvSpPr>
          <p:cNvPr id="34" name="Rechteck 33">
            <a:hlinkClick r:id="rId12"/>
          </p:cNvPr>
          <p:cNvSpPr/>
          <p:nvPr/>
        </p:nvSpPr>
        <p:spPr bwMode="auto">
          <a:xfrm>
            <a:off x="618210" y="3400529"/>
            <a:ext cx="355542" cy="99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p>
        </p:txBody>
      </p:sp>
      <p:pic>
        <p:nvPicPr>
          <p:cNvPr id="479033738" name="Grafik 479033737"/>
          <p:cNvPicPr>
            <a:picLocks noChangeAspect="1"/>
          </p:cNvPicPr>
          <p:nvPr/>
        </p:nvPicPr>
        <p:blipFill>
          <a:blip r:embed="rId13"/>
          <a:stretch/>
        </p:blipFill>
        <p:spPr bwMode="auto">
          <a:xfrm>
            <a:off x="5074026" y="1535905"/>
            <a:ext cx="1556982" cy="512424"/>
          </a:xfrm>
          <a:prstGeom prst="rect">
            <a:avLst/>
          </a:prstGeom>
        </p:spPr>
      </p:pic>
      <p:pic>
        <p:nvPicPr>
          <p:cNvPr id="76367610" name="Grafik 76367609"/>
          <p:cNvPicPr>
            <a:picLocks noChangeAspect="1"/>
          </p:cNvPicPr>
          <p:nvPr/>
        </p:nvPicPr>
        <p:blipFill>
          <a:blip r:embed="rId14"/>
          <a:stretch/>
        </p:blipFill>
        <p:spPr bwMode="auto">
          <a:xfrm>
            <a:off x="7353572" y="1163467"/>
            <a:ext cx="1020154" cy="372437"/>
          </a:xfrm>
          <a:prstGeom prst="rect">
            <a:avLst/>
          </a:prstGeom>
        </p:spPr>
      </p:pic>
      <p:pic>
        <p:nvPicPr>
          <p:cNvPr id="800734190" name="Grafik 800734189"/>
          <p:cNvPicPr>
            <a:picLocks noChangeAspect="1"/>
          </p:cNvPicPr>
          <p:nvPr/>
        </p:nvPicPr>
        <p:blipFill>
          <a:blip r:embed="rId15"/>
          <a:stretch/>
        </p:blipFill>
        <p:spPr bwMode="auto">
          <a:xfrm>
            <a:off x="4247999" y="2228235"/>
            <a:ext cx="1098053" cy="620862"/>
          </a:xfrm>
          <a:prstGeom prst="rect">
            <a:avLst/>
          </a:prstGeom>
        </p:spPr>
      </p:pic>
      <p:pic>
        <p:nvPicPr>
          <p:cNvPr id="713895402" name="Grafik 713895401"/>
          <p:cNvPicPr>
            <a:picLocks noChangeAspect="1"/>
          </p:cNvPicPr>
          <p:nvPr/>
        </p:nvPicPr>
        <p:blipFill>
          <a:blip r:embed="rId16"/>
          <a:stretch/>
        </p:blipFill>
        <p:spPr bwMode="auto">
          <a:xfrm>
            <a:off x="4908789" y="3049130"/>
            <a:ext cx="1722219" cy="436372"/>
          </a:xfrm>
          <a:prstGeom prst="rect">
            <a:avLst/>
          </a:prstGeom>
        </p:spPr>
      </p:pic>
      <p:pic>
        <p:nvPicPr>
          <p:cNvPr id="1924261031" name="Grafik 1924261030"/>
          <p:cNvPicPr>
            <a:picLocks noChangeAspect="1"/>
          </p:cNvPicPr>
          <p:nvPr/>
        </p:nvPicPr>
        <p:blipFill>
          <a:blip r:embed="rId17"/>
          <a:stretch/>
        </p:blipFill>
        <p:spPr bwMode="auto">
          <a:xfrm>
            <a:off x="4522386" y="3798360"/>
            <a:ext cx="1103278" cy="579375"/>
          </a:xfrm>
          <a:prstGeom prst="rect">
            <a:avLst/>
          </a:prstGeom>
        </p:spPr>
      </p:pic>
      <p:pic>
        <p:nvPicPr>
          <p:cNvPr id="1046982680" name="Grafik 1046982679"/>
          <p:cNvPicPr>
            <a:picLocks noChangeAspect="1"/>
          </p:cNvPicPr>
          <p:nvPr/>
        </p:nvPicPr>
        <p:blipFill>
          <a:blip r:embed="rId18"/>
          <a:stretch/>
        </p:blipFill>
        <p:spPr bwMode="auto">
          <a:xfrm>
            <a:off x="7261975" y="2696272"/>
            <a:ext cx="690606" cy="393937"/>
          </a:xfrm>
          <a:prstGeom prst="rect">
            <a:avLst/>
          </a:prstGeom>
        </p:spPr>
      </p:pic>
      <p:pic>
        <p:nvPicPr>
          <p:cNvPr id="2121808698" name="Grafik 2121808697"/>
          <p:cNvPicPr>
            <a:picLocks noChangeAspect="1"/>
          </p:cNvPicPr>
          <p:nvPr/>
        </p:nvPicPr>
        <p:blipFill>
          <a:blip r:embed="rId19"/>
          <a:stretch/>
        </p:blipFill>
        <p:spPr bwMode="auto">
          <a:xfrm>
            <a:off x="7952581" y="2006727"/>
            <a:ext cx="392385" cy="443015"/>
          </a:xfrm>
          <a:prstGeom prst="rect">
            <a:avLst/>
          </a:prstGeom>
        </p:spPr>
      </p:pic>
      <p:sp>
        <p:nvSpPr>
          <p:cNvPr id="15528942" name="Rechteck: abgerundete Ecken 51"/>
          <p:cNvSpPr/>
          <p:nvPr/>
        </p:nvSpPr>
        <p:spPr bwMode="auto">
          <a:xfrm>
            <a:off x="2270937" y="3237188"/>
            <a:ext cx="1820937" cy="642937"/>
          </a:xfrm>
          <a:prstGeom prst="roundRect">
            <a:avLst>
              <a:gd name="adj" fmla="val 16667"/>
            </a:avLst>
          </a:prstGeom>
          <a:solidFill>
            <a:srgbClr val="8DAE10"/>
          </a:solidFill>
          <a:ln>
            <a:solidFill>
              <a:srgbClr val="8DAE10"/>
            </a:solidFill>
          </a:ln>
          <a:effectLst>
            <a:reflection blurRad="6350" stA="52000" endA="300" endPos="35000" dir="21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686" indent="-185686">
              <a:lnSpc>
                <a:spcPct val="150000"/>
              </a:lnSpc>
              <a:buFont typeface="Arial"/>
              <a:buChar char="•"/>
              <a:defRPr/>
            </a:pPr>
            <a:r>
              <a:rPr lang="de-DE" sz="1000">
                <a:solidFill>
                  <a:schemeClr val="bg1"/>
                </a:solidFill>
              </a:rPr>
              <a:t>GoTriple</a:t>
            </a:r>
          </a:p>
          <a:p>
            <a:pPr marL="185686" indent="-185686">
              <a:lnSpc>
                <a:spcPct val="150000"/>
              </a:lnSpc>
              <a:buFont typeface="Arial"/>
              <a:buChar char="•"/>
              <a:defRPr/>
            </a:pPr>
            <a:r>
              <a:rPr lang="de-DE" sz="1000">
                <a:solidFill>
                  <a:schemeClr val="bg1"/>
                </a:solidFill>
              </a:rPr>
              <a:t>Humanities Commons</a:t>
            </a:r>
          </a:p>
        </p:txBody>
      </p:sp>
    </p:spTree>
  </p:cSld>
  <p:clrMapOvr>
    <a:masterClrMapping/>
  </p:clrMapOvr>
</p:sld>
</file>

<file path=ppt/theme/theme1.xml><?xml version="1.0" encoding="utf-8"?>
<a:theme xmlns:a="http://schemas.openxmlformats.org/drawingml/2006/main" name="PowerPoint Master RUB">
  <a:themeElements>
    <a:clrScheme name="Benutzerdefiniert 3">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3560"/>
      </a:hlink>
      <a:folHlink>
        <a:srgbClr val="00356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PowerPoint Master RUB">
  <a:themeElements>
    <a:clrScheme name="Benutzerdefiniert 3">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3560"/>
      </a:hlink>
      <a:folHlink>
        <a:srgbClr val="003560"/>
      </a:folHlink>
    </a:clrScheme>
    <a:fontScheme nam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RUB-Praesentation-SoSe2021</Template>
  <TotalTime>0</TotalTime>
  <Words>1863</Words>
  <Application>Microsoft Office PowerPoint</Application>
  <DocSecurity>0</DocSecurity>
  <PresentationFormat>Bildschirmpräsentation (16:9)</PresentationFormat>
  <Paragraphs>237</Paragraphs>
  <Slides>19</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Open Sans</vt:lpstr>
      <vt:lpstr>RubFlama</vt:lpstr>
      <vt:lpstr>Wingdings</vt:lpstr>
      <vt:lpstr>PowerPoint Master RUB</vt:lpstr>
      <vt:lpstr>Herzlich willkommen</vt:lpstr>
      <vt:lpstr>Was ist Open Access? Definition</vt:lpstr>
      <vt:lpstr>Open Access</vt:lpstr>
      <vt:lpstr>Open Access</vt:lpstr>
      <vt:lpstr>10 Gründe für Open Access</vt:lpstr>
      <vt:lpstr>10 Gründe für Open Access</vt:lpstr>
      <vt:lpstr>Verschiedene Open Access Wege</vt:lpstr>
      <vt:lpstr>Open Access nutzen? Recherche</vt:lpstr>
      <vt:lpstr>Recherchemöglichkeiten</vt:lpstr>
      <vt:lpstr>Open Access anwenden? Publizieren</vt:lpstr>
      <vt:lpstr>Publikationsmöglichkeiten</vt:lpstr>
      <vt:lpstr>Exkurs: CC-Lizenzen</vt:lpstr>
      <vt:lpstr>CC-Lizenzen</vt:lpstr>
      <vt:lpstr>Die Lizenzen – Baukasten-Prinzip</vt:lpstr>
      <vt:lpstr>Die Lizenzen</vt:lpstr>
      <vt:lpstr>Beispiel: Bilder mit CC-Lizenz finden</vt:lpstr>
      <vt:lpstr>PowerPoint-Präsentation</vt:lpstr>
      <vt:lpstr>Nützliche Links</vt:lpstr>
      <vt:lpstr>Fragen?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subject/>
  <dc:creator>Natalie Rosenkranz</dc:creator>
  <cp:keywords/>
  <dc:description/>
  <cp:lastModifiedBy>Hansmann, Carla</cp:lastModifiedBy>
  <cp:revision>340</cp:revision>
  <dcterms:created xsi:type="dcterms:W3CDTF">2021-03-23T12:47:06Z</dcterms:created>
  <dcterms:modified xsi:type="dcterms:W3CDTF">2023-10-25T08:44:16Z</dcterms:modified>
  <cp:category/>
  <dc:identifier/>
  <cp:contentStatus/>
  <dc:language/>
  <cp:version/>
</cp:coreProperties>
</file>