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5143500" type="screen16x9"/>
  <p:notesSz cx="9144000" cy="5143500"/>
  <p:defaultTextStyle>
    <a:defPPr>
      <a:defRPr lang="de-DE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3AB6-7405-45A6-90A9-E1DB32303F72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F0EF-87B7-489E-8725-24EDD55671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0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9F0EF-87B7-489E-8725-24EDD556719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18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824080" cy="324000"/>
          </a:xfrm>
        </p:spPr>
        <p:txBody>
          <a:bodyPr/>
          <a:lstStyle>
            <a:lvl1pPr>
              <a:lnSpc>
                <a:spcPts val="2500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2" name="Bildplatzhalter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24128" y="3906001"/>
            <a:ext cx="2505600" cy="32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411840" cy="108000"/>
          </a:xfrm>
        </p:spPr>
        <p:txBody>
          <a:bodyPr/>
          <a:lstStyle/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extforma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32440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367998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32440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720000" y="4752000"/>
            <a:ext cx="2411840" cy="108000"/>
          </a:xfrm>
        </p:spPr>
        <p:txBody>
          <a:bodyPr/>
          <a:lstStyle/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extforma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4824080" cy="324000"/>
          </a:xfrm>
        </p:spPr>
        <p:txBody>
          <a:bodyPr/>
          <a:lstStyle>
            <a:lvl1pPr>
              <a:lnSpc>
                <a:spcPts val="2500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14" name="Bildplatzhalter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724128" y="3906001"/>
            <a:ext cx="2505600" cy="32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68537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8000" y="1367998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68537" y="4690006"/>
            <a:ext cx="323943" cy="2775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r>
              <a:rPr lang="de-DE"/>
              <a:t>Titel | ggf. weitere Angaben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536143" y="4671369"/>
            <a:ext cx="356337" cy="305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7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/>
        <a:buNone/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r>
              <a:rPr lang="de-DE">
                <a:solidFill>
                  <a:srgbClr val="003560"/>
                </a:solidFill>
              </a:rPr>
              <a:t>Open-Access-Tool-Workshop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536143" y="4671369"/>
            <a:ext cx="356337" cy="305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7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/>
        <a:buNone/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/>
        <a:buChar char="§"/>
        <a:defRPr sz="15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/>
        <a:buNone/>
        <a:defRPr sz="15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oabooks-toolkit.org/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oabooks-toolkit.org/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abook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cbooks.pubpub.org/" TargetMode="External"/><Relationship Id="rId4" Type="http://schemas.openxmlformats.org/officeDocument/2006/relationships/hyperlink" Target="https://www.oabooks-toolki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common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er.open-access.networ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rvice.tib.eu/bi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ofscience.com/wos/woscc/basic-search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ta.sherpa.ac.uk/search" TargetMode="External"/><Relationship Id="rId5" Type="http://schemas.openxmlformats.org/officeDocument/2006/relationships/hyperlink" Target="https://thinkchecksubmit.org/journals/german/" TargetMode="External"/><Relationship Id="rId4" Type="http://schemas.openxmlformats.org/officeDocument/2006/relationships/hyperlink" Target="https://www.scopus.com/search/form.uri?display=basic#bas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sherpa.ac.uk/search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journalcheckertool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-4567" y="0"/>
            <a:ext cx="7858125" cy="33677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00FFFF"/>
              </a:highlight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>
          <a:xfrm>
            <a:off x="467999" y="4230000"/>
            <a:ext cx="7858125" cy="91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1500" b="0" i="0" u="none" strike="noStrike" cap="none" spc="0">
                <a:solidFill>
                  <a:srgbClr val="003560"/>
                </a:solidFill>
                <a:latin typeface="Arial"/>
                <a:cs typeface="Arial"/>
              </a:rPr>
              <a:t>Eine Vorstellung hilfreicher Tools für alle Interessierten</a:t>
            </a:r>
            <a:br>
              <a:rPr lang="de-DE">
                <a:solidFill>
                  <a:srgbClr val="003560"/>
                </a:solidFill>
              </a:rPr>
            </a:br>
            <a:r>
              <a:rPr lang="de-DE" sz="1000">
                <a:solidFill>
                  <a:srgbClr val="003560"/>
                </a:solidFill>
              </a:rPr>
              <a:t>Kathrin Lucht-Roussel &amp; Carla Hansmann (Universitätsbibliothek Bochum)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de-DE" sz="1000">
                <a:solidFill>
                  <a:srgbClr val="003560"/>
                </a:solidFill>
              </a:rPr>
              <a:t>Nina Schönfelder (Universitätsbibliothek Bielefeld), Dorothee Graf (Universitätsbibliothek Duisburg-Essen), Marlen Töpfer (OPERAS-GER)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468000" y="3895200"/>
            <a:ext cx="5544159" cy="324000"/>
          </a:xfrm>
        </p:spPr>
        <p:txBody>
          <a:bodyPr/>
          <a:lstStyle/>
          <a:p>
            <a:pPr>
              <a:defRPr/>
            </a:pPr>
            <a:r>
              <a:rPr lang="de-DE" sz="2800" b="0" i="0" u="none" strike="noStrike" cap="none" spc="0">
                <a:solidFill>
                  <a:srgbClr val="003560"/>
                </a:solidFill>
                <a:latin typeface="Arial"/>
                <a:cs typeface="Arial"/>
              </a:rPr>
              <a:t>Open-Access-Tool-Workshop</a:t>
            </a:r>
            <a:endParaRPr sz="2500"/>
          </a:p>
        </p:txBody>
      </p:sp>
      <p:pic>
        <p:nvPicPr>
          <p:cNvPr id="10" name="Bildplatzhalter 210495595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-4567" y="-10800"/>
            <a:ext cx="5067851" cy="33785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Grafik 10" descr="Ein Bild, das Text, Screenshot, Schrift, Marke enthält.&#10;&#10;Automatisch generierte Beschreibung"/>
          <p:cNvPicPr>
            <a:picLocks noChangeAspect="1"/>
          </p:cNvPicPr>
          <p:nvPr/>
        </p:nvPicPr>
        <p:blipFill>
          <a:blip r:embed="rId3"/>
          <a:srcRect t="11509" b="11420"/>
          <a:stretch/>
        </p:blipFill>
        <p:spPr bwMode="auto">
          <a:xfrm>
            <a:off x="5047083" y="263767"/>
            <a:ext cx="3909053" cy="2259554"/>
          </a:xfrm>
          <a:prstGeom prst="rect">
            <a:avLst/>
          </a:prstGeom>
        </p:spPr>
      </p:pic>
      <p:pic>
        <p:nvPicPr>
          <p:cNvPr id="433811213" name="Grafik 4338112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90027" y="2729902"/>
            <a:ext cx="1537678" cy="551000"/>
          </a:xfrm>
          <a:prstGeom prst="rect">
            <a:avLst/>
          </a:prstGeom>
        </p:spPr>
      </p:pic>
      <p:pic>
        <p:nvPicPr>
          <p:cNvPr id="551443180" name="Grafik 55144317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51225" y="4157886"/>
            <a:ext cx="1604910" cy="581779"/>
          </a:xfrm>
          <a:prstGeom prst="rect">
            <a:avLst/>
          </a:prstGeom>
        </p:spPr>
      </p:pic>
      <p:pic>
        <p:nvPicPr>
          <p:cNvPr id="1206344016" name="Grafik 12063440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24864" y="2915938"/>
            <a:ext cx="1752830" cy="724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10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Open-Access-Publikationsprozess</a:t>
            </a:r>
            <a:endParaRPr/>
          </a:p>
        </p:txBody>
      </p:sp>
      <p:pic>
        <p:nvPicPr>
          <p:cNvPr id="1253586325" name="Grafik 12535863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000" y="1614365"/>
            <a:ext cx="2251866" cy="741791"/>
          </a:xfrm>
          <a:prstGeom prst="rect">
            <a:avLst/>
          </a:prstGeom>
        </p:spPr>
      </p:pic>
      <p:pic>
        <p:nvPicPr>
          <p:cNvPr id="1931424607" name="Grafik 193142460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6879" y="449356"/>
            <a:ext cx="2771514" cy="990599"/>
          </a:xfrm>
          <a:prstGeom prst="rect">
            <a:avLst/>
          </a:prstGeom>
        </p:spPr>
      </p:pic>
      <p:pic>
        <p:nvPicPr>
          <p:cNvPr id="1721736380" name="Grafik 172173637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8183" y="2786849"/>
            <a:ext cx="2784507" cy="563597"/>
          </a:xfrm>
          <a:prstGeom prst="rect">
            <a:avLst/>
          </a:prstGeom>
        </p:spPr>
      </p:pic>
      <p:pic>
        <p:nvPicPr>
          <p:cNvPr id="957357400" name="Grafik 1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48000" y="2027773"/>
            <a:ext cx="1740222" cy="966790"/>
          </a:xfrm>
          <a:prstGeom prst="rect">
            <a:avLst/>
          </a:prstGeom>
        </p:spPr>
      </p:pic>
      <p:pic>
        <p:nvPicPr>
          <p:cNvPr id="1181137327" name="Grafik 118113732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790437" y="3628055"/>
            <a:ext cx="3922200" cy="6377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1885694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D5FD51-66D3-930D-EF38-4E6A868DF172}" type="slidenum">
              <a:rPr lang="de-DE"/>
              <a:t>11</a:t>
            </a:fld>
            <a:r>
              <a:rPr lang="de-DE"/>
              <a:t> </a:t>
            </a:r>
            <a:endParaRPr/>
          </a:p>
        </p:txBody>
      </p:sp>
      <p:sp>
        <p:nvSpPr>
          <p:cNvPr id="372600270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213317073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45920297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4787844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432162969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Open-Access-Publikationsprozess</a:t>
            </a:r>
            <a:endParaRPr/>
          </a:p>
        </p:txBody>
      </p:sp>
      <p:pic>
        <p:nvPicPr>
          <p:cNvPr id="792751498" name="Grafik 7927514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000" y="1614365"/>
            <a:ext cx="2251866" cy="741791"/>
          </a:xfrm>
          <a:prstGeom prst="rect">
            <a:avLst/>
          </a:prstGeom>
        </p:spPr>
      </p:pic>
      <p:pic>
        <p:nvPicPr>
          <p:cNvPr id="1314331410" name="Grafik 131433140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26879" y="449356"/>
            <a:ext cx="2771514" cy="990599"/>
          </a:xfrm>
          <a:prstGeom prst="rect">
            <a:avLst/>
          </a:prstGeom>
        </p:spPr>
      </p:pic>
      <p:pic>
        <p:nvPicPr>
          <p:cNvPr id="1441486797" name="Grafik 144148679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8183" y="2786849"/>
            <a:ext cx="2784507" cy="563597"/>
          </a:xfrm>
          <a:prstGeom prst="rect">
            <a:avLst/>
          </a:prstGeom>
        </p:spPr>
      </p:pic>
      <p:pic>
        <p:nvPicPr>
          <p:cNvPr id="214482958" name="Grafik 1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48000" y="2027773"/>
            <a:ext cx="1740222" cy="966790"/>
          </a:xfrm>
          <a:prstGeom prst="rect">
            <a:avLst/>
          </a:prstGeom>
        </p:spPr>
      </p:pic>
      <p:pic>
        <p:nvPicPr>
          <p:cNvPr id="1259340270" name="Grafik 125934026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790437" y="3628055"/>
            <a:ext cx="3922200" cy="637778"/>
          </a:xfrm>
          <a:prstGeom prst="rect">
            <a:avLst/>
          </a:prstGeom>
        </p:spPr>
      </p:pic>
      <p:sp>
        <p:nvSpPr>
          <p:cNvPr id="306889243" name="Ellipse 306889242"/>
          <p:cNvSpPr/>
          <p:nvPr/>
        </p:nvSpPr>
        <p:spPr bwMode="auto">
          <a:xfrm>
            <a:off x="4051433" y="227480"/>
            <a:ext cx="3322407" cy="1434351"/>
          </a:xfrm>
          <a:prstGeom prst="ellipse">
            <a:avLst/>
          </a:prstGeom>
          <a:noFill/>
          <a:ln w="5715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12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dirty="0"/>
              <a:t>1)	Ich habe schon einen Verlag und möchte mein Buch OA publizieren, worauf muss ich achten?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dirty="0"/>
              <a:t>Vertragsgenerator (+Leistungskatalog)</a:t>
            </a:r>
            <a:endParaRPr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u="sng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2) Wie finde ich einen passenden Verlag für meine Open-Access-Buchpublikation?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dirty="0">
                <a:hlinkClick r:id="rId3"/>
              </a:rPr>
              <a:t>DOAB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13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3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3) Welche weiteren Tools gibt es, die mich bei einer Buchpublikation allgemein unterstützen können?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dirty="0">
                <a:hlinkClick r:id="rId4"/>
              </a:rPr>
              <a:t>OAPEN OA Books Toolkit</a:t>
            </a:r>
            <a:endParaRPr lang="de-DE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4) ... speziell in Bezug auf Open-Access-Bücher und CC-Lizenzen?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 dirty="0">
                <a:hlinkClick r:id="rId5" tooltip="https://ccbooks.pubpub.org/"/>
              </a:rPr>
              <a:t>Creative-Commons-Lizenzen für Bücher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7999" y="699541"/>
            <a:ext cx="8340970" cy="720000"/>
          </a:xfrm>
        </p:spPr>
        <p:txBody>
          <a:bodyPr/>
          <a:lstStyle/>
          <a:p>
            <a:pPr>
              <a:defRPr/>
            </a:pPr>
            <a:r>
              <a:rPr lang="de-DE"/>
              <a:t>Open-Access-Ressourcen finden </a:t>
            </a:r>
            <a:br>
              <a:rPr lang="de-DE"/>
            </a:br>
            <a:r>
              <a:rPr lang="de-DE" sz="3000"/>
              <a:t>(Schwerpunkt Geistes- und Sozialwissenschaften)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15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Open-Access-Ressourcen finden</a:t>
            </a:r>
            <a:endParaRPr/>
          </a:p>
        </p:txBody>
      </p:sp>
      <p:pic>
        <p:nvPicPr>
          <p:cNvPr id="1730496164" name="Grafik 17304961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000" y="3040133"/>
            <a:ext cx="2034029" cy="1151924"/>
          </a:xfrm>
          <a:prstGeom prst="rect">
            <a:avLst/>
          </a:prstGeom>
        </p:spPr>
      </p:pic>
      <p:pic>
        <p:nvPicPr>
          <p:cNvPr id="1056965695" name="Grafik 105696569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7677" y="3201000"/>
            <a:ext cx="583927" cy="664633"/>
          </a:xfrm>
          <a:prstGeom prst="rect">
            <a:avLst/>
          </a:prstGeom>
        </p:spPr>
      </p:pic>
      <p:pic>
        <p:nvPicPr>
          <p:cNvPr id="38530680" name="Grafik 3853067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21958" y="2151891"/>
            <a:ext cx="1352802" cy="776804"/>
          </a:xfrm>
          <a:prstGeom prst="rect">
            <a:avLst/>
          </a:prstGeom>
        </p:spPr>
      </p:pic>
      <p:pic>
        <p:nvPicPr>
          <p:cNvPr id="529223245" name="Grafik 52922324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46755" y="448916"/>
            <a:ext cx="2816827" cy="713680"/>
          </a:xfrm>
          <a:prstGeom prst="rect">
            <a:avLst/>
          </a:prstGeom>
        </p:spPr>
      </p:pic>
      <p:pic>
        <p:nvPicPr>
          <p:cNvPr id="1357563176" name="Grafik 135756317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9416" y="1706033"/>
            <a:ext cx="1701749" cy="8917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469381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FD1E5B-8AB4-F799-BA36-4D7C1A823978}" type="slidenum">
              <a:rPr lang="de-DE"/>
              <a:t>16</a:t>
            </a:fld>
            <a:r>
              <a:rPr lang="de-DE"/>
              <a:t> </a:t>
            </a:r>
            <a:endParaRPr/>
          </a:p>
        </p:txBody>
      </p:sp>
      <p:sp>
        <p:nvSpPr>
          <p:cNvPr id="200119480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711226460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848201405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054148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1706142216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Open-Access-Ressourcen finden</a:t>
            </a:r>
            <a:endParaRPr/>
          </a:p>
        </p:txBody>
      </p:sp>
      <p:pic>
        <p:nvPicPr>
          <p:cNvPr id="1446033156" name="Grafik 144603315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000" y="3040133"/>
            <a:ext cx="2034029" cy="1151924"/>
          </a:xfrm>
          <a:prstGeom prst="rect">
            <a:avLst/>
          </a:prstGeom>
        </p:spPr>
      </p:pic>
      <p:pic>
        <p:nvPicPr>
          <p:cNvPr id="1310265903" name="Grafik 13102659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27677" y="3201000"/>
            <a:ext cx="583927" cy="664633"/>
          </a:xfrm>
          <a:prstGeom prst="rect">
            <a:avLst/>
          </a:prstGeom>
        </p:spPr>
      </p:pic>
      <p:pic>
        <p:nvPicPr>
          <p:cNvPr id="1375878158" name="Grafik 137587815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21958" y="2151891"/>
            <a:ext cx="1352802" cy="776804"/>
          </a:xfrm>
          <a:prstGeom prst="rect">
            <a:avLst/>
          </a:prstGeom>
        </p:spPr>
      </p:pic>
      <p:pic>
        <p:nvPicPr>
          <p:cNvPr id="94395433" name="Grafik 9439543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46755" y="448916"/>
            <a:ext cx="2816827" cy="713680"/>
          </a:xfrm>
          <a:prstGeom prst="rect">
            <a:avLst/>
          </a:prstGeom>
        </p:spPr>
      </p:pic>
      <p:pic>
        <p:nvPicPr>
          <p:cNvPr id="2104019493" name="Grafik 210401949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9416" y="1706033"/>
            <a:ext cx="1701749" cy="891716"/>
          </a:xfrm>
          <a:prstGeom prst="rect">
            <a:avLst/>
          </a:prstGeom>
        </p:spPr>
      </p:pic>
      <p:sp>
        <p:nvSpPr>
          <p:cNvPr id="1457579582" name="Ellipse 1457579581"/>
          <p:cNvSpPr/>
          <p:nvPr/>
        </p:nvSpPr>
        <p:spPr bwMode="auto">
          <a:xfrm>
            <a:off x="4441776" y="210413"/>
            <a:ext cx="3085306" cy="1190686"/>
          </a:xfrm>
          <a:prstGeom prst="ellipse">
            <a:avLst/>
          </a:prstGeom>
          <a:noFill/>
          <a:ln w="5715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17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dirty="0"/>
              <a:t>1)	Wie kann ich Open-Access-Ressourcen finden und mich mit anderen vernetzen?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dirty="0" err="1"/>
              <a:t>GoTriple</a:t>
            </a:r>
            <a:endParaRPr lang="de-DE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endParaRPr lang="de-DE" u="sng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2) Welche weiteren Tools kann ich nutzen?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dirty="0">
                <a:hlinkClick r:id="rId3"/>
              </a:rPr>
              <a:t>Humanities Commons</a:t>
            </a:r>
            <a:endParaRPr lang="en-US"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en-US" dirty="0"/>
              <a:t>Open Access Button/</a:t>
            </a:r>
            <a:r>
              <a:rPr lang="en-US" dirty="0" err="1"/>
              <a:t>Unpaywall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934189" name="Titel 1"/>
          <p:cNvSpPr>
            <a:spLocks noGrp="1"/>
          </p:cNvSpPr>
          <p:nvPr>
            <p:ph type="title"/>
          </p:nvPr>
        </p:nvSpPr>
        <p:spPr bwMode="auto">
          <a:xfrm>
            <a:off x="467998" y="699540"/>
            <a:ext cx="8340969" cy="720000"/>
          </a:xfrm>
        </p:spPr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br>
              <a:rPr lang="de-DE"/>
            </a:br>
            <a:r>
              <a:rPr lang="de-DE" sz="3000"/>
              <a:t>(allgemein)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524566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FA3730-CC3A-DD81-13B3-C0B455670BF5}" type="slidenum">
              <a:rPr lang="de-DE"/>
              <a:t>19</a:t>
            </a:fld>
            <a:r>
              <a:rPr lang="de-DE"/>
              <a:t> </a:t>
            </a:r>
            <a:endParaRPr/>
          </a:p>
        </p:txBody>
      </p:sp>
      <p:sp>
        <p:nvSpPr>
          <p:cNvPr id="1315517003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Open-Access-Tools – allgemein</a:t>
            </a:r>
            <a:endParaRPr dirty="0"/>
          </a:p>
        </p:txBody>
      </p:sp>
      <p:pic>
        <p:nvPicPr>
          <p:cNvPr id="16484527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2151960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61850142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98163521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BASE</a:t>
            </a:r>
          </a:p>
          <a:p>
            <a:pPr marL="519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500" b="0" i="0" u="none" strike="noStrike" cap="none" spc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Eine der weltweit größten Suchmaschinen für wissenschaftliche Internetdokumente. Der Index umfasst über 340 Millionen Dokumente aus über 10.000 Quellen. Bei etwa 60% der in BASE indexierten Dokumente sind die Volltexte Open Access.</a:t>
            </a:r>
            <a:endParaRPr lang="de-DE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OAIster</a:t>
            </a:r>
            <a:endParaRPr lang="de-DE" sz="1500" b="1" i="0" u="none" strike="noStrike" cap="none" spc="0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sz="1500" b="0" i="0" u="none" strike="noStrike" cap="none" spc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Ein internationaler Verbundkatalog mit über 50 Millionen Open Access-Datensätzen. Sie sind über den weltweiten Bibliothekskatalog </a:t>
            </a:r>
            <a:r>
              <a:rPr lang="de-DE" sz="1500" b="0" i="0" u="none" strike="noStrike" cap="none" spc="0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WorldCat</a:t>
            </a:r>
            <a:r>
              <a:rPr lang="de-DE" sz="1500" b="0" i="0" u="none" strike="noStrike" cap="none" spc="0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zugänglich.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rcRect l="-11576" t="-14145"/>
          <a:stretch/>
        </p:blipFill>
        <p:spPr bwMode="auto">
          <a:xfrm>
            <a:off x="4285488" y="0"/>
            <a:ext cx="4858512" cy="446611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 b="0" i="0" u="none" strike="noStrike" cap="none" spc="0">
                <a:solidFill>
                  <a:srgbClr val="003560"/>
                </a:solidFill>
                <a:latin typeface="Arial"/>
                <a:cs typeface="Arial"/>
              </a:rPr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8000"/>
            <a:ext cx="7488375" cy="3366000"/>
          </a:xfrm>
        </p:spPr>
        <p:txBody>
          <a:bodyPr/>
          <a:lstStyle/>
          <a:p>
            <a:pPr lvl="2">
              <a:lnSpc>
                <a:spcPct val="114999"/>
              </a:lnSpc>
              <a:defRPr/>
            </a:pPr>
            <a:endParaRPr lang="de-DE"/>
          </a:p>
          <a:p>
            <a:pPr lvl="2">
              <a:lnSpc>
                <a:spcPct val="114999"/>
              </a:lnSpc>
              <a:defRPr/>
            </a:pPr>
            <a:r>
              <a:rPr lang="de-DE"/>
              <a:t>Open-Access-Publikationsorgane finden (Schwerpunkt Zeitschriften)</a:t>
            </a:r>
            <a:endParaRPr/>
          </a:p>
          <a:p>
            <a:pPr lvl="3">
              <a:lnSpc>
                <a:spcPct val="114999"/>
              </a:lnSpc>
              <a:defRPr/>
            </a:pPr>
            <a:r>
              <a:rPr lang="de-DE"/>
              <a:t>13:30 | oa.finder</a:t>
            </a:r>
          </a:p>
          <a:p>
            <a:pPr lvl="2">
              <a:lnSpc>
                <a:spcPct val="114999"/>
              </a:lnSpc>
              <a:defRPr/>
            </a:pPr>
            <a:r>
              <a:rPr lang="de-DE"/>
              <a:t>Open-Access-Publikationsprozess (Schwerpunkt Bücher)</a:t>
            </a:r>
            <a:endParaRPr/>
          </a:p>
          <a:p>
            <a:pPr lvl="3">
              <a:lnSpc>
                <a:spcPct val="114999"/>
              </a:lnSpc>
              <a:defRPr/>
            </a:pPr>
            <a:r>
              <a:rPr lang="de-DE"/>
              <a:t>14:30 | AuROA-Vertragsgenerator</a:t>
            </a:r>
            <a:endParaRPr/>
          </a:p>
          <a:p>
            <a:pPr lvl="2">
              <a:lnSpc>
                <a:spcPct val="114999"/>
              </a:lnSpc>
              <a:defRPr/>
            </a:pPr>
            <a:r>
              <a:rPr lang="de-DE"/>
              <a:t>Open-Access-Ressourcen finden (Schwerpunkt Geistes- und Sozialwissenschaften)</a:t>
            </a:r>
            <a:endParaRPr/>
          </a:p>
          <a:p>
            <a:pPr lvl="3">
              <a:lnSpc>
                <a:spcPct val="114999"/>
              </a:lnSpc>
              <a:defRPr/>
            </a:pPr>
            <a:r>
              <a:rPr lang="de-DE"/>
              <a:t>15:30 | GoTriple 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755576" y="4752000"/>
            <a:ext cx="2915896" cy="108000"/>
          </a:xfrm>
        </p:spPr>
        <p:txBody>
          <a:bodyPr/>
          <a:lstStyle/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2</a:t>
            </a:fld>
            <a:r>
              <a:rPr lang="de-DE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09671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73F9039-FA4E-3F04-CF61-3FBE36358F85}" type="slidenum">
              <a:rPr lang="de-DE"/>
              <a:t>20</a:t>
            </a:fld>
            <a:r>
              <a:rPr lang="de-DE"/>
              <a:t> </a:t>
            </a:r>
            <a:endParaRPr/>
          </a:p>
        </p:txBody>
      </p:sp>
      <p:sp>
        <p:nvSpPr>
          <p:cNvPr id="827079998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allgemein</a:t>
            </a:r>
            <a:endParaRPr/>
          </a:p>
        </p:txBody>
      </p:sp>
      <p:pic>
        <p:nvPicPr>
          <p:cNvPr id="1191881411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4683428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84187609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2125687231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Global Open Access Portal</a:t>
            </a:r>
          </a:p>
          <a:p>
            <a:pPr marL="519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Das Portal ermöglicht Zugriff auf ein breites Spektrum an weltweiten Open Access-Ressourcen und bietet länderspezifische Open Access-Profile von über 166 Staaten und Informationen zu wichtigen Open Access-Initiativen, -Mandaten, -Veranstaltungen und -Publikationen.</a:t>
            </a:r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oa.atlas</a:t>
            </a:r>
          </a:p>
          <a:p>
            <a:pPr marL="519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Ein Rechercheinstrument mit Informationen zu den Strategien und Services rund um Open Access an deutschen Hochschulen und Forschungseinrichtungen.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814288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48D8BD-CDAE-36CD-AE3E-C4F84C1F32A7}" type="slidenum">
              <a:rPr lang="de-DE"/>
              <a:t>21</a:t>
            </a:fld>
            <a:r>
              <a:rPr lang="de-DE"/>
              <a:t> </a:t>
            </a:r>
            <a:endParaRPr/>
          </a:p>
        </p:txBody>
      </p:sp>
      <p:sp>
        <p:nvSpPr>
          <p:cNvPr id="2084133928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allgemein</a:t>
            </a:r>
            <a:endParaRPr/>
          </a:p>
        </p:txBody>
      </p:sp>
      <p:pic>
        <p:nvPicPr>
          <p:cNvPr id="1330332633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2170440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90078431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1093751131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open-access.network </a:t>
            </a:r>
          </a:p>
          <a:p>
            <a:pPr marL="519750" marR="0" indent="-285750"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Ein Portal mit Informationen rund um das Thema Open Access.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defRPr/>
            </a:pPr>
            <a:endParaRPr lang="de-DE" sz="1500" b="0" i="0" u="none" strike="noStrike" cap="none" spc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15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open-access.network - fachspezifische Inhalte</a:t>
            </a:r>
            <a:endParaRPr lang="de-DE" sz="1500" b="0" i="0" u="none" strike="noStrike" cap="none" spc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519750" marR="0" lvl="3" indent="-285750" algn="l">
              <a:lnSpc>
                <a:spcPct val="150000"/>
              </a:lnSpc>
              <a:spcBef>
                <a:spcPts val="0"/>
              </a:spcBef>
              <a:spcAft>
                <a:spcPts val="599"/>
              </a:spcAft>
              <a:buClr>
                <a:schemeClr val="bg2"/>
              </a:buClr>
              <a:buSzPct val="100000"/>
              <a:buFont typeface="Wingdings"/>
              <a:buChar char="§"/>
              <a:tabLst>
                <a:tab pos="234000" algn="l"/>
              </a:tabLst>
              <a:defRPr/>
            </a:pP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Eine fachspezifische Übersicht zu Open Access in einzelnen Fachbereichen, inklusive einschlägiger Repositorien oder anderer Publikationsorgane.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56176" y="1707653"/>
            <a:ext cx="2660956" cy="26496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/>
              <a:t>Fragen?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448689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0" y="-6927"/>
            <a:ext cx="9144000" cy="448689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 1"/>
          <p:cNvSpPr txBox="1"/>
          <p:nvPr/>
        </p:nvSpPr>
        <p:spPr bwMode="auto">
          <a:xfrm>
            <a:off x="0" y="-6927"/>
            <a:ext cx="9144000" cy="4493821"/>
          </a:xfrm>
          <a:prstGeom prst="rect">
            <a:avLst/>
          </a:prstGeom>
        </p:spPr>
        <p:txBody>
          <a:bodyPr anchor="ctr" anchorCtr="0"/>
          <a:lstStyle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2700" b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600" b="1">
                <a:solidFill>
                  <a:schemeClr val="bg1"/>
                </a:solidFill>
              </a:rPr>
              <a:t>Vielen Dank!</a:t>
            </a:r>
            <a:endParaRPr/>
          </a:p>
          <a:p>
            <a:pPr algn="ctr">
              <a:defRPr/>
            </a:pPr>
            <a:endParaRPr lang="de-DE" sz="36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 rot="16199998">
            <a:off x="8544854" y="3952316"/>
            <a:ext cx="7986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bg1"/>
                </a:solidFill>
              </a:rPr>
              <a:t>© RUB, Marquard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699542"/>
            <a:ext cx="8172000" cy="720000"/>
          </a:xfrm>
        </p:spPr>
        <p:txBody>
          <a:bodyPr/>
          <a:lstStyle/>
          <a:p>
            <a:pPr>
              <a:defRPr/>
            </a:pPr>
            <a:r>
              <a:rPr lang="de-DE"/>
              <a:t>Open-Access-Publikationsorgane finden </a:t>
            </a:r>
            <a:r>
              <a:rPr lang="de-DE" sz="3000"/>
              <a:t>(Schwerpunkt Zeitschriften)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4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/>
              <a:t>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Open-Access-Publikationsorgane finden </a:t>
            </a:r>
            <a:endParaRPr/>
          </a:p>
        </p:txBody>
      </p:sp>
      <p:pic>
        <p:nvPicPr>
          <p:cNvPr id="613117804" name="Grafik 6131178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3101" y="1925385"/>
            <a:ext cx="1800225" cy="657225"/>
          </a:xfrm>
          <a:prstGeom prst="rect">
            <a:avLst/>
          </a:prstGeom>
        </p:spPr>
      </p:pic>
      <p:pic>
        <p:nvPicPr>
          <p:cNvPr id="754709977" name="Grafik 7547099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73820" y="1757297"/>
            <a:ext cx="990599" cy="314324"/>
          </a:xfrm>
          <a:prstGeom prst="rect">
            <a:avLst/>
          </a:prstGeom>
        </p:spPr>
      </p:pic>
      <p:pic>
        <p:nvPicPr>
          <p:cNvPr id="757314390" name="Grafik 75731438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0143" y="2443813"/>
            <a:ext cx="1514475" cy="514350"/>
          </a:xfrm>
          <a:prstGeom prst="rect">
            <a:avLst/>
          </a:prstGeom>
        </p:spPr>
      </p:pic>
      <p:pic>
        <p:nvPicPr>
          <p:cNvPr id="442660276" name="Grafik 44266027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66736" y="292981"/>
            <a:ext cx="3472731" cy="844066"/>
          </a:xfrm>
          <a:prstGeom prst="rect">
            <a:avLst/>
          </a:prstGeom>
        </p:spPr>
      </p:pic>
      <p:pic>
        <p:nvPicPr>
          <p:cNvPr id="1421241125" name="Grafik 142124112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24000" y="1477149"/>
            <a:ext cx="3909804" cy="827073"/>
          </a:xfrm>
          <a:prstGeom prst="rect">
            <a:avLst/>
          </a:prstGeom>
        </p:spPr>
      </p:pic>
      <p:pic>
        <p:nvPicPr>
          <p:cNvPr id="306050058" name="Grafik 30605005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21873" y="2562731"/>
            <a:ext cx="1530844" cy="1530844"/>
          </a:xfrm>
          <a:prstGeom prst="rect">
            <a:avLst/>
          </a:prstGeom>
        </p:spPr>
      </p:pic>
      <p:pic>
        <p:nvPicPr>
          <p:cNvPr id="1085916455" name="Grafik 108591645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154890" y="2947154"/>
            <a:ext cx="2305049" cy="761999"/>
          </a:xfrm>
          <a:prstGeom prst="rect">
            <a:avLst/>
          </a:prstGeom>
        </p:spPr>
      </p:pic>
      <p:pic>
        <p:nvPicPr>
          <p:cNvPr id="841690387" name="Grafik 84169038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195846" y="3908779"/>
            <a:ext cx="2002227" cy="386870"/>
          </a:xfrm>
          <a:prstGeom prst="rect">
            <a:avLst/>
          </a:prstGeom>
        </p:spPr>
      </p:pic>
      <p:pic>
        <p:nvPicPr>
          <p:cNvPr id="985933894" name="Grafik 985933893"/>
          <p:cNvPicPr>
            <a:picLocks noChangeAspect="1"/>
          </p:cNvPicPr>
          <p:nvPr/>
        </p:nvPicPr>
        <p:blipFill>
          <a:blip r:embed="rId11"/>
          <a:srcRect l="3753" t="13323" r="7269" b="9188"/>
          <a:stretch/>
        </p:blipFill>
        <p:spPr bwMode="auto">
          <a:xfrm>
            <a:off x="4375348" y="3908779"/>
            <a:ext cx="1884064" cy="399105"/>
          </a:xfrm>
          <a:prstGeom prst="rect">
            <a:avLst/>
          </a:prstGeom>
        </p:spPr>
      </p:pic>
      <p:pic>
        <p:nvPicPr>
          <p:cNvPr id="292169343" name="Grafik 292169342"/>
          <p:cNvPicPr>
            <a:picLocks noChangeAspect="1"/>
          </p:cNvPicPr>
          <p:nvPr/>
        </p:nvPicPr>
        <p:blipFill>
          <a:blip r:embed="rId12"/>
          <a:srcRect l="7841" t="16088" r="7465" b="22069"/>
          <a:stretch/>
        </p:blipFill>
        <p:spPr bwMode="auto">
          <a:xfrm>
            <a:off x="6074618" y="3199279"/>
            <a:ext cx="2879911" cy="459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520484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391FA8-E507-3274-07AA-9A2D02D83AF6}" type="slidenum">
              <a:rPr lang="de-DE"/>
              <a:t>5</a:t>
            </a:fld>
            <a:r>
              <a:rPr lang="de-DE"/>
              <a:t> </a:t>
            </a:r>
            <a:endParaRPr/>
          </a:p>
        </p:txBody>
      </p:sp>
      <p:sp>
        <p:nvSpPr>
          <p:cNvPr id="242715749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</a:t>
            </a:r>
            <a:endParaRPr/>
          </a:p>
        </p:txBody>
      </p:sp>
      <p:pic>
        <p:nvPicPr>
          <p:cNvPr id="1636849353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7" y="1439956"/>
            <a:ext cx="2699790" cy="30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0880748" name="Rechteck 9"/>
          <p:cNvSpPr/>
          <p:nvPr/>
        </p:nvSpPr>
        <p:spPr bwMode="auto">
          <a:xfrm>
            <a:off x="6300190" y="1089720"/>
            <a:ext cx="2843806" cy="339425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96138188" name="Fußzeilenplatzhalter 3"/>
          <p:cNvSpPr txBox="1"/>
          <p:nvPr/>
        </p:nvSpPr>
        <p:spPr bwMode="auto">
          <a:xfrm>
            <a:off x="720000" y="4752000"/>
            <a:ext cx="4428063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1987331558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8"/>
            <a:ext cx="7560000" cy="3565978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/>
              <a:t> </a:t>
            </a:r>
            <a:r>
              <a:rPr lang="de-DE" sz="15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Open-Access-Publikationsorgane finden </a:t>
            </a:r>
            <a:endParaRPr/>
          </a:p>
        </p:txBody>
      </p:sp>
      <p:pic>
        <p:nvPicPr>
          <p:cNvPr id="1841748546" name="Grafik 184174854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3101" y="1925385"/>
            <a:ext cx="1800225" cy="657225"/>
          </a:xfrm>
          <a:prstGeom prst="rect">
            <a:avLst/>
          </a:prstGeom>
        </p:spPr>
      </p:pic>
      <p:pic>
        <p:nvPicPr>
          <p:cNvPr id="738732023" name="Grafik 7387320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73820" y="1757297"/>
            <a:ext cx="990599" cy="314324"/>
          </a:xfrm>
          <a:prstGeom prst="rect">
            <a:avLst/>
          </a:prstGeom>
        </p:spPr>
      </p:pic>
      <p:pic>
        <p:nvPicPr>
          <p:cNvPr id="1744494305" name="Grafik 174449430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0143" y="2443813"/>
            <a:ext cx="1514475" cy="514350"/>
          </a:xfrm>
          <a:prstGeom prst="rect">
            <a:avLst/>
          </a:prstGeom>
        </p:spPr>
      </p:pic>
      <p:pic>
        <p:nvPicPr>
          <p:cNvPr id="611870217" name="Grafik 6118702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66736" y="292981"/>
            <a:ext cx="3472731" cy="844066"/>
          </a:xfrm>
          <a:prstGeom prst="rect">
            <a:avLst/>
          </a:prstGeom>
        </p:spPr>
      </p:pic>
      <p:pic>
        <p:nvPicPr>
          <p:cNvPr id="496866626" name="Grafik 49686662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24000" y="1477149"/>
            <a:ext cx="3909804" cy="827073"/>
          </a:xfrm>
          <a:prstGeom prst="rect">
            <a:avLst/>
          </a:prstGeom>
        </p:spPr>
      </p:pic>
      <p:pic>
        <p:nvPicPr>
          <p:cNvPr id="1614115220" name="Grafik 161411521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21873" y="2562731"/>
            <a:ext cx="1530844" cy="1530844"/>
          </a:xfrm>
          <a:prstGeom prst="rect">
            <a:avLst/>
          </a:prstGeom>
        </p:spPr>
      </p:pic>
      <p:pic>
        <p:nvPicPr>
          <p:cNvPr id="451801657" name="Grafik 45180165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154890" y="2947154"/>
            <a:ext cx="2305049" cy="761999"/>
          </a:xfrm>
          <a:prstGeom prst="rect">
            <a:avLst/>
          </a:prstGeom>
        </p:spPr>
      </p:pic>
      <p:pic>
        <p:nvPicPr>
          <p:cNvPr id="1523990482" name="Grafik 152399048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195846" y="3908779"/>
            <a:ext cx="2002227" cy="386870"/>
          </a:xfrm>
          <a:prstGeom prst="rect">
            <a:avLst/>
          </a:prstGeom>
        </p:spPr>
      </p:pic>
      <p:pic>
        <p:nvPicPr>
          <p:cNvPr id="1928334275" name="Grafik 1928334274"/>
          <p:cNvPicPr>
            <a:picLocks noChangeAspect="1"/>
          </p:cNvPicPr>
          <p:nvPr/>
        </p:nvPicPr>
        <p:blipFill>
          <a:blip r:embed="rId11"/>
          <a:srcRect l="3753" t="13323" r="7269" b="9188"/>
          <a:stretch/>
        </p:blipFill>
        <p:spPr bwMode="auto">
          <a:xfrm>
            <a:off x="4375348" y="3908779"/>
            <a:ext cx="1884064" cy="399105"/>
          </a:xfrm>
          <a:prstGeom prst="rect">
            <a:avLst/>
          </a:prstGeom>
        </p:spPr>
      </p:pic>
      <p:pic>
        <p:nvPicPr>
          <p:cNvPr id="497269552" name="Grafik 497269551"/>
          <p:cNvPicPr>
            <a:picLocks noChangeAspect="1"/>
          </p:cNvPicPr>
          <p:nvPr/>
        </p:nvPicPr>
        <p:blipFill>
          <a:blip r:embed="rId12"/>
          <a:srcRect l="7841" t="16088" r="7465" b="22069"/>
          <a:stretch/>
        </p:blipFill>
        <p:spPr bwMode="auto">
          <a:xfrm>
            <a:off x="6074618" y="3199279"/>
            <a:ext cx="2879911" cy="459441"/>
          </a:xfrm>
          <a:prstGeom prst="rect">
            <a:avLst/>
          </a:prstGeom>
        </p:spPr>
      </p:pic>
      <p:sp>
        <p:nvSpPr>
          <p:cNvPr id="1532614373" name="Ellipse 1532614372"/>
          <p:cNvSpPr/>
          <p:nvPr/>
        </p:nvSpPr>
        <p:spPr bwMode="auto">
          <a:xfrm>
            <a:off x="4585676" y="146823"/>
            <a:ext cx="4146176" cy="1434352"/>
          </a:xfrm>
          <a:prstGeom prst="ellipse">
            <a:avLst/>
          </a:prstGeom>
          <a:noFill/>
          <a:ln w="5715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6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 dirty="0"/>
              <a:t>1)	Wie finde ich eine geeignete Zeitschrift für meinen Open-Access-Artikel, ausgehend von meiner spezifischen institutionellen Zugehörigkeit?</a:t>
            </a:r>
            <a:endParaRPr lang="de-DE" b="1"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 dirty="0" err="1">
                <a:hlinkClick r:id="rId3" tooltip="https://finder.open-access.network/"/>
              </a:rPr>
              <a:t>oa.finder</a:t>
            </a:r>
            <a:endParaRPr lang="de-DE" u="sng"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2) Wie finde ich thematisch passende Open-Access-Zeitschriften zu meinem Artikel?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dirty="0">
                <a:hlinkClick r:id="rId4"/>
              </a:rPr>
              <a:t>B!SON</a:t>
            </a:r>
            <a:endParaRPr dirty="0"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 dirty="0"/>
              <a:t>3) Wo finde ich reine Open-Access-Zeitschriften?</a:t>
            </a:r>
            <a:endParaRPr dirty="0"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 dirty="0"/>
              <a:t>DOAJ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7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>
            <a:normAutofit/>
          </a:bodyPr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/>
              <a:t>4)	Wo finde ich Open-Access-Zeitschriften, wenn der Impact Faktor ein wichtiges Kriterium für mich ist?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/>
              <a:t>Zitationsdatenbanken (</a:t>
            </a:r>
            <a:r>
              <a:rPr lang="de-DE" u="sng">
                <a:hlinkClick r:id="rId3" tooltip="https://www.webofscience.com/wos/woscc/basic-search"/>
              </a:rPr>
              <a:t>WoS</a:t>
            </a:r>
            <a:r>
              <a:rPr lang="de-DE"/>
              <a:t>, </a:t>
            </a:r>
            <a:r>
              <a:rPr lang="de-DE" u="sng">
                <a:hlinkClick r:id="rId4" tooltip="https://www.scopus.com/search/form.uri?display=basic#basic"/>
              </a:rPr>
              <a:t>Scopus</a:t>
            </a:r>
            <a:r>
              <a:rPr lang="de-DE"/>
              <a:t>)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/>
              <a:t>5)	Welches Tool kann ich nutzen, wenn ich mir bei einer Zeitschrift nicht ganz sicher bin?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>
                <a:hlinkClick r:id="rId5" tooltip="https://thinkchecksubmit.org/journals/german/"/>
              </a:rPr>
              <a:t>Think. Check. Submit</a:t>
            </a:r>
            <a:r>
              <a:rPr lang="de-DE"/>
              <a:t>.</a:t>
            </a:r>
            <a:endParaRPr/>
          </a:p>
          <a:p>
            <a:pPr marL="0" lvl="3" indent="0">
              <a:lnSpc>
                <a:spcPct val="150000"/>
              </a:lnSpc>
              <a:buClr>
                <a:schemeClr val="bg2"/>
              </a:buClr>
              <a:buNone/>
              <a:defRPr/>
            </a:pPr>
            <a:r>
              <a:rPr lang="de-DE"/>
              <a:t>6)	Wie kann ich meinen Zeitschriftenartikel Open Access zweitveröffentlichen?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>
                <a:hlinkClick r:id="rId6" tooltip="https://beta.sherpa.ac.uk/search"/>
              </a:rPr>
              <a:t>Sherpa Services</a:t>
            </a:r>
            <a:r>
              <a:rPr lang="de-DE"/>
              <a:t> (Sherpa Romeo)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8</a:t>
            </a:fld>
            <a:r>
              <a:rPr lang="de-DE"/>
              <a:t>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Open-Access-Tools – Nutzungsszenarien</a:t>
            </a:r>
            <a:endParaRPr/>
          </a:p>
        </p:txBody>
      </p:sp>
      <p:pic>
        <p:nvPicPr>
          <p:cNvPr id="9" name="Grafik 16"/>
          <p:cNvPicPr>
            <a:picLocks noChangeAspect="1"/>
          </p:cNvPicPr>
          <p:nvPr/>
        </p:nvPicPr>
        <p:blipFill>
          <a:blip r:embed="rId2"/>
          <a:srcRect r="15831" b="39265"/>
          <a:stretch/>
        </p:blipFill>
        <p:spPr bwMode="auto">
          <a:xfrm>
            <a:off x="6444208" y="1439957"/>
            <a:ext cx="2699791" cy="304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 bwMode="auto">
          <a:xfrm>
            <a:off x="6300191" y="1089720"/>
            <a:ext cx="2843807" cy="33942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ußzeilenplatzhalter 3"/>
          <p:cNvSpPr txBox="1"/>
          <p:nvPr/>
        </p:nvSpPr>
        <p:spPr bwMode="auto">
          <a:xfrm>
            <a:off x="720000" y="4752000"/>
            <a:ext cx="4428064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indent="0" algn="l" defTabSz="685800">
              <a:lnSpc>
                <a:spcPct val="100000"/>
              </a:lnSpc>
              <a:spcBef>
                <a:spcPts val="0"/>
              </a:spcBef>
              <a:buFont typeface="Arial"/>
              <a:buNone/>
              <a:defRPr sz="9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Open-Access-Tool-Workshop</a:t>
            </a:r>
            <a:endParaRPr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 bwMode="auto">
          <a:xfrm>
            <a:off x="468000" y="917999"/>
            <a:ext cx="7560000" cy="3565979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de-DE"/>
              <a:t>7) Wie finde ich Publikationsorgane, die sich mit meinen Open-Access-Förderbedingungen vereinbaren lassen?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>
                <a:hlinkClick r:id="rId3" tooltip="https://beta.sherpa.ac.uk/search"/>
              </a:rPr>
              <a:t>Sherpa Services</a:t>
            </a:r>
            <a:r>
              <a:rPr lang="de-DE"/>
              <a:t> (Sherpa Juliet)</a:t>
            </a:r>
            <a:endParaRPr/>
          </a:p>
          <a:p>
            <a:pPr marL="519750" lvl="4" indent="-285750">
              <a:lnSpc>
                <a:spcPct val="150000"/>
              </a:lnSpc>
              <a:buClr>
                <a:schemeClr val="bg2"/>
              </a:buClr>
              <a:defRPr/>
            </a:pPr>
            <a:r>
              <a:rPr lang="de-DE" u="sng">
                <a:hlinkClick r:id="rId4" tooltip="https://journalcheckertool.org/"/>
              </a:rPr>
              <a:t>Journal Checker Tool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000" y="699542"/>
            <a:ext cx="8172000" cy="720000"/>
          </a:xfrm>
        </p:spPr>
        <p:txBody>
          <a:bodyPr/>
          <a:lstStyle/>
          <a:p>
            <a:pPr>
              <a:defRPr/>
            </a:pPr>
            <a:r>
              <a:rPr lang="de-DE"/>
              <a:t>Open-Access-Publikationsprozess</a:t>
            </a:r>
            <a:br>
              <a:rPr lang="de-DE"/>
            </a:br>
            <a:r>
              <a:rPr lang="de-DE" sz="3000"/>
              <a:t>(Schwerpunkt Bücher)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Benutzerdefiniert 3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3560"/>
      </a:hlink>
      <a:folHlink>
        <a:srgbClr val="00356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Point Master RUB">
  <a:themeElements>
    <a:clrScheme name="Benutzerdefiniert 3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3560"/>
      </a:hlink>
      <a:folHlink>
        <a:srgbClr val="00356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RUB-Praesentation-SoSe2021</Template>
  <TotalTime>0</TotalTime>
  <Words>579</Words>
  <Application>Microsoft Office PowerPoint</Application>
  <DocSecurity>0</DocSecurity>
  <PresentationFormat>Bildschirmpräsentation (16:9)</PresentationFormat>
  <Paragraphs>116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PowerPoint Master RUB</vt:lpstr>
      <vt:lpstr>1_PowerPoint Master RUB</vt:lpstr>
      <vt:lpstr>Open-Access-Tool-Workshop</vt:lpstr>
      <vt:lpstr>Open-Access-Tool-Workshop</vt:lpstr>
      <vt:lpstr>Open-Access-Publikationsorgane finden (Schwerpunkt Zeitschriften)</vt:lpstr>
      <vt:lpstr>Open-Access-Tools</vt:lpstr>
      <vt:lpstr>Open-Access-Tools</vt:lpstr>
      <vt:lpstr>Open-Access-Tools – Nutzungsszenarien</vt:lpstr>
      <vt:lpstr>Open-Access-Tools – Nutzungsszenarien</vt:lpstr>
      <vt:lpstr>Open-Access-Tools – Nutzungsszenarien</vt:lpstr>
      <vt:lpstr>Open-Access-Publikationsprozess (Schwerpunkt Bücher)</vt:lpstr>
      <vt:lpstr>Open-Access-Tools</vt:lpstr>
      <vt:lpstr>Open-Access-Tools</vt:lpstr>
      <vt:lpstr>Open-Access-Tools – Nutzungsszenarien</vt:lpstr>
      <vt:lpstr>Open-Access-Tools – Nutzungsszenarien</vt:lpstr>
      <vt:lpstr>Open-Access-Ressourcen finden  (Schwerpunkt Geistes- und Sozialwissenschaften)</vt:lpstr>
      <vt:lpstr>Open-Access-Tools</vt:lpstr>
      <vt:lpstr>Open-Access-Tools</vt:lpstr>
      <vt:lpstr>Open-Access-Tools – Nutzungsszenarien</vt:lpstr>
      <vt:lpstr>Open-Access-Tools (allgemein)</vt:lpstr>
      <vt:lpstr>Open-Access-Tools – allgemein</vt:lpstr>
      <vt:lpstr>Open-Access-Tools – allgemein</vt:lpstr>
      <vt:lpstr>Open-Access-Tools – allgemein</vt:lpstr>
      <vt:lpstr>Fragen?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subject/>
  <dc:creator>Natalie Rosenkranz</dc:creator>
  <cp:keywords/>
  <dc:description/>
  <cp:lastModifiedBy>Hansmann, Carla</cp:lastModifiedBy>
  <cp:revision>873</cp:revision>
  <dcterms:created xsi:type="dcterms:W3CDTF">2021-03-23T12:47:06Z</dcterms:created>
  <dcterms:modified xsi:type="dcterms:W3CDTF">2023-10-24T15:17:21Z</dcterms:modified>
  <cp:category/>
  <dc:identifier/>
  <cp:contentStatus/>
  <dc:language/>
  <cp:version/>
</cp:coreProperties>
</file>