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Lst>
  <p:sldSz cx="9144000" cy="5143500" type="screen16x9"/>
  <p:notesSz cx="9144000" cy="5143500"/>
  <p:defaultTextStyle>
    <a:defPPr>
      <a:defRPr lang="de-DE"/>
    </a:defPPr>
    <a:lvl1pPr marL="0" algn="l" defTabSz="685800">
      <a:defRPr sz="1350">
        <a:solidFill>
          <a:schemeClr val="tx1"/>
        </a:solidFill>
        <a:latin typeface="+mn-lt"/>
        <a:ea typeface="+mn-ea"/>
        <a:cs typeface="+mn-cs"/>
      </a:defRPr>
    </a:lvl1pPr>
    <a:lvl2pPr marL="342900" algn="l" defTabSz="685800">
      <a:defRPr sz="1350">
        <a:solidFill>
          <a:schemeClr val="tx1"/>
        </a:solidFill>
        <a:latin typeface="+mn-lt"/>
        <a:ea typeface="+mn-ea"/>
        <a:cs typeface="+mn-cs"/>
      </a:defRPr>
    </a:lvl2pPr>
    <a:lvl3pPr marL="685800" algn="l" defTabSz="685800">
      <a:defRPr sz="1350">
        <a:solidFill>
          <a:schemeClr val="tx1"/>
        </a:solidFill>
        <a:latin typeface="+mn-lt"/>
        <a:ea typeface="+mn-ea"/>
        <a:cs typeface="+mn-cs"/>
      </a:defRPr>
    </a:lvl3pPr>
    <a:lvl4pPr marL="1028700" algn="l" defTabSz="685800">
      <a:defRPr sz="1350">
        <a:solidFill>
          <a:schemeClr val="tx1"/>
        </a:solidFill>
        <a:latin typeface="+mn-lt"/>
        <a:ea typeface="+mn-ea"/>
        <a:cs typeface="+mn-cs"/>
      </a:defRPr>
    </a:lvl4pPr>
    <a:lvl5pPr marL="1371600" algn="l" defTabSz="685800">
      <a:defRPr sz="1350">
        <a:solidFill>
          <a:schemeClr val="tx1"/>
        </a:solidFill>
        <a:latin typeface="+mn-lt"/>
        <a:ea typeface="+mn-ea"/>
        <a:cs typeface="+mn-cs"/>
      </a:defRPr>
    </a:lvl5pPr>
    <a:lvl6pPr marL="1714500" algn="l" defTabSz="685800">
      <a:defRPr sz="1350">
        <a:solidFill>
          <a:schemeClr val="tx1"/>
        </a:solidFill>
        <a:latin typeface="+mn-lt"/>
        <a:ea typeface="+mn-ea"/>
        <a:cs typeface="+mn-cs"/>
      </a:defRPr>
    </a:lvl6pPr>
    <a:lvl7pPr marL="2057400" algn="l" defTabSz="685800">
      <a:defRPr sz="1350">
        <a:solidFill>
          <a:schemeClr val="tx1"/>
        </a:solidFill>
        <a:latin typeface="+mn-lt"/>
        <a:ea typeface="+mn-ea"/>
        <a:cs typeface="+mn-cs"/>
      </a:defRPr>
    </a:lvl7pPr>
    <a:lvl8pPr marL="2400300" algn="l" defTabSz="685800">
      <a:defRPr sz="1350">
        <a:solidFill>
          <a:schemeClr val="tx1"/>
        </a:solidFill>
        <a:latin typeface="+mn-lt"/>
        <a:ea typeface="+mn-ea"/>
        <a:cs typeface="+mn-cs"/>
      </a:defRPr>
    </a:lvl8pPr>
    <a:lvl9pPr marL="2743200" algn="l" defTabSz="685800">
      <a:defRPr sz="135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80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Kopfzeilenplatzhalter 1"/>
          <p:cNvSpPr>
            <a:spLocks noGrp="1"/>
          </p:cNvSpPr>
          <p:nvPr>
            <p:ph type="hdr" sz="quarter"/>
          </p:nvPr>
        </p:nvSpPr>
        <p:spPr bwMode="auto">
          <a:xfrm>
            <a:off x="0" y="0"/>
            <a:ext cx="3962400" cy="257175"/>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p:cNvSpPr>
            <a:spLocks noGrp="1"/>
          </p:cNvSpPr>
          <p:nvPr>
            <p:ph type="dt" idx="1"/>
          </p:nvPr>
        </p:nvSpPr>
        <p:spPr bwMode="auto">
          <a:xfrm>
            <a:off x="5180013" y="0"/>
            <a:ext cx="3962400" cy="257175"/>
          </a:xfrm>
          <a:prstGeom prst="rect">
            <a:avLst/>
          </a:prstGeom>
        </p:spPr>
        <p:txBody>
          <a:bodyPr vert="horz" lIns="91440" tIns="45720" rIns="91440" bIns="45720" rtlCol="0"/>
          <a:lstStyle>
            <a:lvl1pPr algn="r">
              <a:defRPr sz="1200"/>
            </a:lvl1pPr>
          </a:lstStyle>
          <a:p>
            <a:pPr>
              <a:defRPr/>
            </a:pPr>
            <a:fld id="{AF1AB905-D948-4A88-A618-EA74E5AF6A94}" type="datetimeFigureOut">
              <a:rPr lang="de-DE"/>
              <a:t>24.10.2023</a:t>
            </a:fld>
            <a:endParaRPr lang="de-DE"/>
          </a:p>
        </p:txBody>
      </p:sp>
      <p:sp>
        <p:nvSpPr>
          <p:cNvPr id="4" name="Folienbildplatzhalter 3"/>
          <p:cNvSpPr>
            <a:spLocks noGrp="1" noRot="1" noChangeAspect="1"/>
          </p:cNvSpPr>
          <p:nvPr>
            <p:ph type="sldImg" idx="2"/>
          </p:nvPr>
        </p:nvSpPr>
        <p:spPr bwMode="auto">
          <a:xfrm>
            <a:off x="3028950" y="642938"/>
            <a:ext cx="3086100" cy="1736725"/>
          </a:xfrm>
          <a:prstGeom prst="rect">
            <a:avLst/>
          </a:prstGeom>
          <a:noFill/>
          <a:ln w="12700">
            <a:solidFill>
              <a:prstClr val="black"/>
            </a:solidFill>
          </a:ln>
        </p:spPr>
        <p:txBody>
          <a:bodyPr vert="horz" lIns="91440" tIns="45720" rIns="91440" bIns="45720" rtlCol="0" anchor="ctr"/>
          <a:lstStyle/>
          <a:p>
            <a:pPr>
              <a:defRPr/>
            </a:pPr>
            <a:endParaRPr lang="de-DE"/>
          </a:p>
        </p:txBody>
      </p:sp>
      <p:sp>
        <p:nvSpPr>
          <p:cNvPr id="5" name="Notizenplatzhalter 4"/>
          <p:cNvSpPr>
            <a:spLocks noGrp="1"/>
          </p:cNvSpPr>
          <p:nvPr>
            <p:ph type="body" sz="quarter" idx="3"/>
          </p:nvPr>
        </p:nvSpPr>
        <p:spPr bwMode="auto">
          <a:xfrm>
            <a:off x="914400" y="2474913"/>
            <a:ext cx="7315200" cy="2025650"/>
          </a:xfrm>
          <a:prstGeom prst="rect">
            <a:avLst/>
          </a:prstGeom>
        </p:spPr>
        <p:txBody>
          <a:bodyPr vert="horz" lIns="91440" tIns="45720" rIns="91440" bIns="45720" rtlCol="0"/>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Fußzeilenplatzhalter 5"/>
          <p:cNvSpPr>
            <a:spLocks noGrp="1"/>
          </p:cNvSpPr>
          <p:nvPr>
            <p:ph type="ftr" sz="quarter" idx="4"/>
          </p:nvPr>
        </p:nvSpPr>
        <p:spPr bwMode="auto">
          <a:xfrm>
            <a:off x="0" y="4886325"/>
            <a:ext cx="3962400" cy="257175"/>
          </a:xfrm>
          <a:prstGeom prst="rect">
            <a:avLst/>
          </a:prstGeom>
        </p:spPr>
        <p:txBody>
          <a:bodyPr vert="horz" lIns="91440" tIns="45720" rIns="91440" bIns="45720" rtlCol="0" anchor="b"/>
          <a:lstStyle>
            <a:lvl1pPr algn="l">
              <a:defRPr sz="1200"/>
            </a:lvl1pPr>
          </a:lstStyle>
          <a:p>
            <a:pPr>
              <a:defRPr/>
            </a:pPr>
            <a:endParaRPr lang="de-DE"/>
          </a:p>
        </p:txBody>
      </p:sp>
      <p:sp>
        <p:nvSpPr>
          <p:cNvPr id="7" name="Foliennummernplatzhalter 6"/>
          <p:cNvSpPr>
            <a:spLocks noGrp="1"/>
          </p:cNvSpPr>
          <p:nvPr>
            <p:ph type="sldNum" sz="quarter" idx="5"/>
          </p:nvPr>
        </p:nvSpPr>
        <p:spPr bwMode="auto">
          <a:xfrm>
            <a:off x="5180013" y="4886325"/>
            <a:ext cx="3962400" cy="257175"/>
          </a:xfrm>
          <a:prstGeom prst="rect">
            <a:avLst/>
          </a:prstGeom>
        </p:spPr>
        <p:txBody>
          <a:bodyPr vert="horz" lIns="91440" tIns="45720" rIns="91440" bIns="45720" rtlCol="0" anchor="b"/>
          <a:lstStyle>
            <a:lvl1pPr algn="r">
              <a:defRPr sz="1200"/>
            </a:lvl1pPr>
          </a:lstStyle>
          <a:p>
            <a:pPr>
              <a:defRPr/>
            </a:pPr>
            <a:fld id="{4980F2BF-E30E-45B6-9041-1ED5E6530355}" type="slidenum">
              <a:rPr lang="de-DE"/>
              <a:t>‹Nr.›</a:t>
            </a:fld>
            <a:endParaRPr lang="de-DE"/>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ruhr-uni-bochum.de/oa/tools.html.d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boehmert.de/reform-des-urhebervertragsrechts-tritt-in-kraft/"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www.gesetze-im-internet.de/urhg/__40a.html"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zenodo.org/records/7075761"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ccbooks.pubpub.org/pub/54k70ge4/release/1"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t>Ich heiße Sie ganz herzlich zu unserer Einführung zum Open-Access-Publizieren für Wissenschaftler:innen der Geistes- und Sozialwissenschaften willkommen.</a:t>
            </a:r>
          </a:p>
          <a:p>
            <a:pPr>
              <a:defRPr/>
            </a:pPr>
            <a:r>
              <a:t>Mein Name ist Carla Hansmann, ich gehöre zum Open Access-Team der Universitätsbibliothek hier an der RUB. Ich beschäftige mich dort neben vielen anderen Aufgaben schwerpunktmäßig mit dem Thema Open-Access-Monographien und bin ebenfalls Fachreferentin für verschiedene geisteswissenschaftliche Fächer.</a:t>
            </a:r>
          </a:p>
          <a:p>
            <a:pPr>
              <a:defRPr/>
            </a:pPr>
            <a:r>
              <a:t>Ich übernehme daher unsere heutige Einführung, meine Kollegin Kathrin Lucht-Roussel, unsere Open-Access-Beauftragte, ist aber natürlich ebenfalls dabei (sowie einige weitere Kolleginnen aus der UB).</a:t>
            </a:r>
          </a:p>
        </p:txBody>
      </p:sp>
      <p:sp>
        <p:nvSpPr>
          <p:cNvPr id="4"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908780582" name="Slide Image Placeholder 1"/>
          <p:cNvSpPr>
            <a:spLocks noGrp="1" noRot="1" noChangeAspect="1"/>
          </p:cNvSpPr>
          <p:nvPr>
            <p:ph type="sldImg"/>
          </p:nvPr>
        </p:nvSpPr>
        <p:spPr bwMode="auto"/>
      </p:sp>
      <p:sp>
        <p:nvSpPr>
          <p:cNvPr id="1787874978" name="Notes Placeholder 2"/>
          <p:cNvSpPr>
            <a:spLocks noGrp="1"/>
          </p:cNvSpPr>
          <p:nvPr>
            <p:ph type="body" idx="1"/>
          </p:nvPr>
        </p:nvSpPr>
        <p:spPr bwMode="auto"/>
        <p:txBody>
          <a:bodyPr/>
          <a:lstStyle/>
          <a:p>
            <a:pPr>
              <a:defRPr/>
            </a:pPr>
            <a:r>
              <a:rPr lang="de-DE" sz="1200" b="0" i="0" u="none" strike="noStrike" cap="none" spc="0">
                <a:solidFill>
                  <a:schemeClr val="tx1"/>
                </a:solidFill>
                <a:latin typeface="+mn-lt"/>
                <a:ea typeface="+mn-ea"/>
                <a:cs typeface="+mn-cs"/>
              </a:rPr>
              <a:t>Studien von Springer Nature belegen die durchschnittlich höheren Downloadzahlen, Zitationen und allgemeine altmetrische Aufmerksamkeit von Open-Access-Artikeln in hybriden Springer Nature Zeitschriften und von OA-Büchern im Verlag.</a:t>
            </a:r>
            <a:endParaRPr lang="de-DE" sz="1200" b="0" i="0" u="none" strike="noStrike" cap="none" spc="0">
              <a:solidFill>
                <a:schemeClr val="tx1"/>
              </a:solidFill>
              <a:latin typeface="Calibri"/>
              <a:ea typeface="Arial"/>
              <a:cs typeface="Arial"/>
            </a:endParaRPr>
          </a:p>
        </p:txBody>
      </p:sp>
      <p:sp>
        <p:nvSpPr>
          <p:cNvPr id="1352714667"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de-DE" sz="1200" b="0" i="0" u="none" strike="noStrike" cap="none" spc="0">
                <a:solidFill>
                  <a:schemeClr val="tx1"/>
                </a:solidFill>
                <a:latin typeface="Calibri"/>
                <a:ea typeface="Calibri"/>
                <a:cs typeface="Calibri"/>
              </a:rPr>
              <a:t>Eine aktuellere Studie des Springer-Verlags kommt sogar auf noch bessere Zahlen. OA-Bücher werden im Durchschnitt zehnmal häufiger heruntergeladen und 2,4 mal häufiger zitiert als Nicht-OA Bücher.</a:t>
            </a:r>
            <a:endParaRPr/>
          </a:p>
        </p:txBody>
      </p:sp>
      <p:sp>
        <p:nvSpPr>
          <p:cNvPr id="4"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de-DE" sz="1200" b="0" i="0" u="none" strike="noStrike" cap="none" spc="0">
                <a:solidFill>
                  <a:schemeClr val="tx1"/>
                </a:solidFill>
                <a:latin typeface="Calibri"/>
                <a:ea typeface="Arial"/>
                <a:cs typeface="Arial"/>
              </a:rPr>
              <a:t>Dennoch gibt es immernoch Vorbehalten gegenüber Open Access.</a:t>
            </a:r>
          </a:p>
          <a:p>
            <a:pPr marL="217793" indent="-217793">
              <a:buFont typeface="Arial"/>
              <a:buChar char="•"/>
              <a:defRPr/>
            </a:pPr>
            <a:r>
              <a:rPr lang="de-DE" sz="1200" b="0" i="0" u="none" strike="noStrike" cap="none" spc="0">
                <a:solidFill>
                  <a:schemeClr val="tx1"/>
                </a:solidFill>
                <a:latin typeface="Calibri"/>
                <a:ea typeface="Arial"/>
                <a:cs typeface="Arial"/>
              </a:rPr>
              <a:t>Aber Open Access bedeutet nicht zwangsläufige das Ende des geduckten Buches, denn die parallel Druckausgabe ist Teil der meisten Verlagsangebote, auch bei OA-Publikationen (oftmals als hybride Publikation im Buchbereich bekannt</a:t>
            </a:r>
            <a:r>
              <a:rPr sz="1200"/>
              <a:t>)</a:t>
            </a:r>
          </a:p>
          <a:p>
            <a:pPr marL="217793" indent="-217793">
              <a:buFont typeface="Arial"/>
              <a:buChar char="•"/>
              <a:defRPr/>
            </a:pPr>
            <a:r>
              <a:rPr sz="1200"/>
              <a:t>Open Access bedeutet nicht, dass</a:t>
            </a:r>
            <a:r>
              <a:rPr lang="de-DE" sz="1200" b="0" i="0" u="none" strike="noStrike" cap="none" spc="0">
                <a:solidFill>
                  <a:schemeClr val="tx1"/>
                </a:solidFill>
                <a:latin typeface="Calibri"/>
                <a:ea typeface="Calibri"/>
                <a:cs typeface="Calibri"/>
              </a:rPr>
              <a:t> Sie als Autorin/als Autor das Recht an Ihrem Werk abgeben</a:t>
            </a:r>
            <a:r>
              <a:rPr sz="1200"/>
              <a:t>. </a:t>
            </a:r>
            <a:r>
              <a:rPr lang="de-DE" sz="1200" b="0" i="0" u="none" strike="noStrike" cap="none" spc="0">
                <a:solidFill>
                  <a:schemeClr val="tx1"/>
                </a:solidFill>
                <a:latin typeface="Calibri"/>
                <a:ea typeface="Arial"/>
                <a:cs typeface="Arial"/>
              </a:rPr>
              <a:t>Im Gegenteil: in der Regel räumen Autor:innen den Verlagen lediglich ein einfaches Nutzungsrecht über ihre Publikation ein und behalten somit die Rechte an ihrer Publikation.</a:t>
            </a:r>
          </a:p>
          <a:p>
            <a:pPr marL="217793" indent="-217793">
              <a:buFont typeface="Arial"/>
              <a:buChar char="•"/>
              <a:defRPr/>
            </a:pPr>
            <a:r>
              <a:rPr lang="de-DE" sz="1200" b="0" i="0" u="none" strike="noStrike" cap="none" spc="0">
                <a:solidFill>
                  <a:schemeClr val="tx1"/>
                </a:solidFill>
                <a:latin typeface="Calibri"/>
                <a:ea typeface="Arial"/>
                <a:cs typeface="Arial"/>
              </a:rPr>
              <a:t>Open Access bedeutet nicht, </a:t>
            </a:r>
            <a:r>
              <a:rPr lang="de-DE" sz="1200" b="0" i="0" u="none" strike="noStrike" cap="none" spc="0">
                <a:solidFill>
                  <a:schemeClr val="tx1"/>
                </a:solidFill>
                <a:latin typeface="Calibri"/>
                <a:ea typeface="Calibri"/>
                <a:cs typeface="Calibri"/>
              </a:rPr>
              <a:t>dass Ihre Publikation nicht begutachtet wird.</a:t>
            </a:r>
            <a:r>
              <a:rPr lang="de-DE" sz="1200" b="0" i="0" u="none" strike="noStrike" cap="none" spc="0">
                <a:solidFill>
                  <a:schemeClr val="tx1"/>
                </a:solidFill>
                <a:latin typeface="Calibri"/>
                <a:ea typeface="Arial"/>
                <a:cs typeface="Arial"/>
              </a:rPr>
              <a:t> Die Qualitätssicherung ist ein wichtiges Thema im Open Access Bereich und es gibt verschiedene Services zur Qualitätssicherung seitens der Verlage. Es gibt auch verschiedene Services zur Verifizieren dieser Qualitätssicherungsverfahren durch externe Datenbanken</a:t>
            </a:r>
          </a:p>
          <a:p>
            <a:pPr marL="217793" indent="-217793">
              <a:buFont typeface="Arial"/>
              <a:buChar char="•"/>
              <a:defRPr/>
            </a:pPr>
            <a:r>
              <a:rPr lang="de-DE" sz="1200" b="0" i="0" u="none" strike="noStrike" cap="none" spc="0">
                <a:solidFill>
                  <a:schemeClr val="tx1"/>
                </a:solidFill>
                <a:latin typeface="Calibri"/>
                <a:ea typeface="Arial"/>
                <a:cs typeface="Arial"/>
              </a:rPr>
              <a:t>Open Access bedeutet nicht, </a:t>
            </a:r>
            <a:r>
              <a:rPr lang="de-DE" sz="1200" b="0" i="0" u="none" strike="noStrike" cap="none" spc="0">
                <a:solidFill>
                  <a:schemeClr val="tx1"/>
                </a:solidFill>
                <a:latin typeface="Calibri"/>
                <a:ea typeface="Calibri"/>
                <a:cs typeface="Calibri"/>
              </a:rPr>
              <a:t>dass Ihre Publikation nicht in Fachdatenbanken indexiert wird.</a:t>
            </a:r>
            <a:r>
              <a:rPr lang="de-DE" sz="1200" b="0" i="0" u="none" strike="noStrike" cap="none" spc="0">
                <a:solidFill>
                  <a:schemeClr val="tx1"/>
                </a:solidFill>
                <a:latin typeface="Calibri"/>
                <a:ea typeface="Arial"/>
                <a:cs typeface="Arial"/>
              </a:rPr>
              <a:t> Ganz im Gegenteil, qualitätsgeprüfte OA-Publikationen werden in einer Vielzahl von einschlägigen Datenbanken indexiert, welche wir uns auch später noch einmal anschauen werden.</a:t>
            </a:r>
          </a:p>
          <a:p>
            <a:pPr marL="217793" indent="-217793">
              <a:buFont typeface="Arial"/>
              <a:buChar char="•"/>
              <a:defRPr/>
            </a:pPr>
            <a:r>
              <a:rPr lang="de-DE" sz="1200" b="0" i="0" u="none" strike="noStrike" cap="none" spc="0">
                <a:solidFill>
                  <a:schemeClr val="tx1"/>
                </a:solidFill>
                <a:latin typeface="Calibri"/>
                <a:ea typeface="Arial"/>
                <a:cs typeface="Arial"/>
              </a:rPr>
              <a:t>Auch finden Sie dort viele OA-Zeitschriften, oder Zritschriften mit einer OA-Option, die über einen hohen Impact Facotor verfügen.</a:t>
            </a:r>
            <a:endParaRPr lang="de-DE" sz="1200"/>
          </a:p>
          <a:p>
            <a:pPr marL="217793" indent="-217793">
              <a:buFont typeface="Arial"/>
              <a:buChar char="•"/>
              <a:defRPr/>
            </a:pPr>
            <a:r>
              <a:t>Open Access bedeutet auch nicht das Ende der Verlage, da viele bereits die Vorteile von Open Access erkennen und auf dieses alternative Geschäftsmodell umgestiegen sind oder gerade bei sind.</a:t>
            </a:r>
          </a:p>
          <a:p>
            <a:pPr marL="217792" indent="-217792">
              <a:buFont typeface="Arial"/>
              <a:buChar char="•"/>
              <a:defRPr/>
            </a:pPr>
            <a:endParaRPr/>
          </a:p>
          <a:p>
            <a:pPr>
              <a:defRPr/>
            </a:pPr>
            <a:endParaRPr/>
          </a:p>
        </p:txBody>
      </p:sp>
      <p:sp>
        <p:nvSpPr>
          <p:cNvPr id="4"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de-DE" sz="1200" b="0" i="0" u="none" strike="noStrike" cap="none" spc="0">
                <a:solidFill>
                  <a:schemeClr val="tx1"/>
                </a:solidFill>
                <a:latin typeface="+mn-lt"/>
                <a:ea typeface="+mn-ea"/>
                <a:cs typeface="+mn-cs"/>
              </a:rPr>
              <a:t>Kommen wir nun zu der Entwicklung von Open Access in den Geistes- und Sozialwissenschaften.</a:t>
            </a:r>
            <a:endParaRPr/>
          </a:p>
        </p:txBody>
      </p:sp>
      <p:sp>
        <p:nvSpPr>
          <p:cNvPr id="4"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marL="217793" indent="-217793">
              <a:buFont typeface="Arial"/>
              <a:buChar char="–"/>
              <a:defRPr/>
            </a:pPr>
            <a:r>
              <a:t>Den Publikationen in Buchform und speziell den Monographien kommt hier eine besondere Bedeutung zu, anders als in der Natur- und Ingenieurswissenschaften.</a:t>
            </a:r>
          </a:p>
          <a:p>
            <a:pPr marL="217793" indent="-217793">
              <a:buFont typeface="Arial"/>
              <a:buChar char="–"/>
              <a:defRPr/>
            </a:pPr>
            <a:r>
              <a:rPr lang="de-DE" sz="1200" b="0" i="0" u="none" strike="noStrike" cap="none" spc="0">
                <a:solidFill>
                  <a:schemeClr val="tx1"/>
                </a:solidFill>
                <a:latin typeface="Calibri"/>
                <a:ea typeface="Calibri"/>
                <a:cs typeface="Calibri"/>
              </a:rPr>
              <a:t>Ein Grund für die späte Beachtung der Open-Access-Bücher im Rahmen der Open-Access-Transformation lag in den Ursprüngen der Bewegung in der hauptsächlich von den Naturwissenschaften ausgehenden Zeitschriftenkrise und der dadurch verursachten Absatzkrise der Monographien. Massive Preiserhöhungen wissenschaftlicher Journale</a:t>
            </a:r>
            <a:r>
              <a:t> </a:t>
            </a:r>
            <a:r>
              <a:rPr lang="de-DE" sz="1200" b="0" i="0" u="none" strike="noStrike" cap="none" spc="0">
                <a:solidFill>
                  <a:schemeClr val="tx1"/>
                </a:solidFill>
                <a:latin typeface="Calibri"/>
                <a:ea typeface="Calibri"/>
                <a:cs typeface="Calibri"/>
              </a:rPr>
              <a:t>wurden von Bibliotheken durch eine Reduzierung der Ausgaben für Monographien kompensiert. Im Zuge von steigenden Buchpreisen, Versorgungslücken in Bibliotheken und des trotz Druckkostenzuschüssen erheblichen Zuwaches an Aufgaben, welche den Autor:innen im Publikationsprozess zufallen, traten in Folge dessen auch im Buchbereich die Diskussionen um Open Access immer mehr in den Vordergrund.</a:t>
            </a:r>
            <a:endParaRPr/>
          </a:p>
          <a:p>
            <a:pPr marL="217793" indent="-217793">
              <a:buFont typeface="Arial"/>
              <a:buChar char="–"/>
              <a:defRPr/>
            </a:pPr>
            <a:r>
              <a:t>Weitere Faktoren, welche die Ausbreitung von Open Access in den buchaffinen Disziplinen zunächst  verlangsamt haben, sind die extrem heterogene Verlagslandschaft in Deutschland</a:t>
            </a:r>
            <a:r>
              <a:rPr strike="sngStrike"/>
              <a:t> (</a:t>
            </a:r>
            <a:r>
              <a:rPr lang="de-DE" sz="1200" b="0" i="0" u="none" strike="sngStrike" cap="none" spc="0">
                <a:solidFill>
                  <a:schemeClr val="tx1"/>
                </a:solidFill>
                <a:latin typeface="+mn-lt"/>
                <a:ea typeface="+mn-ea"/>
                <a:cs typeface="+mn-cs"/>
              </a:rPr>
              <a:t>der deutschsprachige Raum verfügt über die proportional weltweit höchste Verlagsdichte und davon gehört ein überproportional hoher Anteil zu den Wissenschaftsverlagen)</a:t>
            </a:r>
            <a:endParaRPr/>
          </a:p>
          <a:p>
            <a:pPr marL="217793" indent="-217793">
              <a:buFont typeface="Arial"/>
              <a:buChar char="–"/>
              <a:defRPr/>
            </a:pPr>
            <a:r>
              <a:t>ein gewachsenes Rezeptionsverhalten, das der Print-Publikation eine hohe Bedeutung zukommen lässt, ebenso wie dem gewachsenen Verlagsnamen und damit Renommee. </a:t>
            </a:r>
          </a:p>
          <a:p>
            <a:pPr marL="217793" indent="-217793">
              <a:buFont typeface="Arial"/>
              <a:buChar char="–"/>
              <a:defRPr/>
            </a:pPr>
            <a:r>
              <a:t>Dennoch stehen wir heute einem stetig wachsendem Open-Access-Buchbereich gegenüber und insbesondere größere Verlage haben Open Access wie gesagt zum Teil ihres Geschäftmodells gemacht, kleinere Verlage stehen hier noch öfters vor Herausforderungen</a:t>
            </a:r>
          </a:p>
          <a:p>
            <a:pPr>
              <a:defRPr/>
            </a:pPr>
            <a:endParaRPr/>
          </a:p>
        </p:txBody>
      </p:sp>
      <p:sp>
        <p:nvSpPr>
          <p:cNvPr id="4"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t>Insbesondere in den letzten Jahre haben sich eine Vielzahl an neuen Projekten und Netzwerken zur finanziellen und strukturellen Förderung von Open Access, insbesondere in den Gesites- und Sozialwissenschaften begründet. Hier ein Ausschnitt einiger dieser Initiativen, damit Sie einen kleinen Eindruck erhalten. Viele dieser Projekte haben im Rahmen ihrer Laufzeit praktische Tools erarbeitet, die Ihnen bei der Rezeption und Publikation im Open Access-Kontext helfen können.</a:t>
            </a:r>
          </a:p>
          <a:p>
            <a:pPr>
              <a:defRPr/>
            </a:pPr>
            <a:endParaRPr/>
          </a:p>
          <a:p>
            <a:pPr>
              <a:defRPr/>
            </a:pPr>
            <a:r>
              <a:t>______</a:t>
            </a:r>
          </a:p>
          <a:p>
            <a:pPr>
              <a:defRPr/>
            </a:pPr>
            <a:endParaRPr/>
          </a:p>
          <a:p>
            <a:pPr>
              <a:defRPr/>
            </a:pPr>
            <a:r>
              <a:t>COPIM - </a:t>
            </a:r>
            <a:r>
              <a:rPr lang="de-DE" sz="1200" b="0" i="0" u="none" strike="noStrike" cap="none" spc="0">
                <a:solidFill>
                  <a:schemeClr val="tx1"/>
                </a:solidFill>
                <a:latin typeface="Calibri"/>
                <a:ea typeface="Calibri"/>
                <a:cs typeface="Calibri"/>
              </a:rPr>
              <a:t>Community-led Open Publication Infrastructures for Monographs</a:t>
            </a:r>
            <a:endParaRPr/>
          </a:p>
          <a:p>
            <a:pPr>
              <a:defRPr/>
            </a:pPr>
            <a:r>
              <a:rPr lang="de-DE" sz="1200" b="0" i="0" u="none" strike="noStrike" cap="none" spc="0">
                <a:solidFill>
                  <a:schemeClr val="tx1"/>
                </a:solidFill>
                <a:latin typeface="Calibri"/>
                <a:ea typeface="Calibri"/>
                <a:cs typeface="Calibri"/>
              </a:rPr>
              <a:t>The OAPEN Foundation is a not-for-profit organisation based in the Netherlands, with its registered office at the National Library in The Hague. OAPEN is dedicated to open access, peer-reviewed books.OAPEN operates three platforms:OAPEN Library - a central repository for hosting and disseminating OA booksOAPEN Open Access Books Toolkit - a toolkit on OA book publishing for authorsDirectory of Open Access Books - a discovery service indexing OA books, in partnership with OpenEdition</a:t>
            </a:r>
            <a:endParaRPr/>
          </a:p>
        </p:txBody>
      </p:sp>
      <p:sp>
        <p:nvSpPr>
          <p:cNvPr id="4"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de-DE" sz="1200" b="0" i="0" u="none" strike="noStrike" cap="none" spc="0">
                <a:solidFill>
                  <a:srgbClr val="000000"/>
                </a:solidFill>
                <a:latin typeface="Calibri"/>
                <a:ea typeface="Calibri"/>
                <a:cs typeface="Calibri"/>
              </a:rPr>
              <a:t>Zu diesen hilfreich Tools im Rahmen der Recherche zählt insbesondere die GoTriple Discovery Plattform.</a:t>
            </a:r>
          </a:p>
          <a:p>
            <a:pPr>
              <a:defRPr/>
            </a:pPr>
            <a:endParaRPr lang="de-DE" sz="1200"/>
          </a:p>
          <a:p>
            <a:pPr>
              <a:defRPr/>
            </a:pPr>
            <a:r>
              <a:rPr lang="de-DE" sz="1200" b="1" i="0" u="none" strike="noStrike" cap="none" spc="0">
                <a:solidFill>
                  <a:srgbClr val="000000"/>
                </a:solidFill>
                <a:latin typeface="Calibri"/>
                <a:ea typeface="Calibri"/>
                <a:cs typeface="Calibri"/>
              </a:rPr>
              <a:t>Go Triple</a:t>
            </a:r>
          </a:p>
          <a:p>
            <a:pPr>
              <a:defRPr/>
            </a:pPr>
            <a:r>
              <a:rPr lang="de-DE" sz="1200" b="0" i="0" u="none" strike="noStrike" cap="none" spc="0">
                <a:solidFill>
                  <a:srgbClr val="000000"/>
                </a:solidFill>
                <a:latin typeface="Calibri"/>
                <a:ea typeface="Calibri"/>
                <a:cs typeface="Calibri"/>
              </a:rPr>
              <a:t>Ist ein  Discovery Service für die Sozial- und Geisteswissenschaften, der unter Berücksichtigung verschiedener europäischer Sprachen entwickelt wurde. Das Tool hilft Studierenden und Forschenden im Rahmen der ESOC (European Open Science Cloud) frei verfügbare Literatur zu finden.</a:t>
            </a:r>
            <a:r>
              <a:rPr lang="de-DE" sz="1200" b="1" i="0" u="none" strike="noStrike" cap="none" spc="0">
                <a:solidFill>
                  <a:srgbClr val="000000"/>
                </a:solidFill>
                <a:latin typeface="Calibri"/>
                <a:ea typeface="Calibri"/>
                <a:cs typeface="Calibri"/>
              </a:rPr>
              <a:t> </a:t>
            </a:r>
            <a:r>
              <a:rPr lang="de-DE" sz="1200" b="0" i="0" u="none" strike="noStrike" cap="none" spc="0">
                <a:solidFill>
                  <a:srgbClr val="000000"/>
                </a:solidFill>
                <a:latin typeface="Calibri"/>
                <a:ea typeface="Calibri"/>
                <a:cs typeface="Calibri"/>
              </a:rPr>
              <a:t>Die Plattform ist einService von OPERAS, der Forschungsinfrastruktur für “Open Scholarly Communication in the European Research Area for Social Sciences and Humanities”.</a:t>
            </a:r>
          </a:p>
          <a:p>
            <a:pPr>
              <a:defRPr/>
            </a:pPr>
            <a:endParaRPr sz="1200"/>
          </a:p>
          <a:p>
            <a:pPr>
              <a:defRPr/>
            </a:pPr>
            <a:r>
              <a:rPr sz="1200"/>
              <a:t>Dieses Tool wird ebenfalls im Rahmen unseres Open-Access-Tool-Workshops am Nachmittag im Detail vorgestellt (ab 15:30). Wenn sie also Zeit und Lust haben können Sie sich dann eine umfassende Einführung in die Nutzungsmodalitäten anschauen.</a:t>
            </a:r>
          </a:p>
          <a:p>
            <a:pPr>
              <a:defRPr/>
            </a:pPr>
            <a:endParaRPr sz="1200"/>
          </a:p>
          <a:p>
            <a:pPr>
              <a:defRPr/>
            </a:pPr>
            <a:r>
              <a:rPr lang="de-DE" sz="1200" b="0" i="0" u="none" strike="noStrike" cap="none" spc="0">
                <a:solidFill>
                  <a:srgbClr val="000000"/>
                </a:solidFill>
                <a:latin typeface="Calibri"/>
                <a:ea typeface="Calibri"/>
                <a:cs typeface="Calibri"/>
              </a:rPr>
              <a:t>Auf die weiteren hier genannten Tools (BASE, den Open Access Button und Unpaywall) möchte ich aus Zeitgründen nur verweisen. Eine umfassendere Beschreibung dazu finden Sie auf unserer Open-Access-Toolbox-Seite: </a:t>
            </a:r>
            <a:r>
              <a:rPr lang="de-DE" sz="1200" b="0" i="0" u="sng" strike="noStrike" cap="none" spc="0">
                <a:solidFill>
                  <a:srgbClr val="000000"/>
                </a:solidFill>
                <a:latin typeface="Calibri"/>
                <a:ea typeface="Calibri"/>
                <a:cs typeface="Calibri"/>
                <a:hlinkClick r:id="rId3" tooltip="https://www.ruhr-uni-bochum.de/oa/tools.html.de"/>
              </a:rPr>
              <a:t>https://www.ruhr-uni-bochum.de/oa/tools.html.de</a:t>
            </a:r>
            <a:endParaRPr lang="de-DE" sz="1200" b="0" i="0" u="none" strike="noStrike" cap="none" spc="0">
              <a:solidFill>
                <a:srgbClr val="000000"/>
              </a:solidFill>
              <a:latin typeface="Calibri"/>
              <a:ea typeface="Calibri"/>
              <a:cs typeface="Calibri"/>
            </a:endParaRPr>
          </a:p>
          <a:p>
            <a:pPr>
              <a:defRPr/>
            </a:pPr>
            <a:endParaRPr lang="de-DE" sz="1200"/>
          </a:p>
          <a:p>
            <a:pPr>
              <a:defRPr/>
            </a:pPr>
            <a:r>
              <a:rPr lang="de-DE" sz="1200" b="0" i="0" u="none" strike="noStrike" cap="none" spc="0">
                <a:solidFill>
                  <a:srgbClr val="000000"/>
                </a:solidFill>
                <a:latin typeface="Calibri"/>
                <a:ea typeface="Calibri"/>
                <a:cs typeface="Calibri"/>
              </a:rPr>
              <a:t>________</a:t>
            </a:r>
          </a:p>
          <a:p>
            <a:pPr>
              <a:defRPr/>
            </a:pPr>
            <a:endParaRPr lang="de-DE" sz="1200"/>
          </a:p>
          <a:p>
            <a:pPr>
              <a:defRPr/>
            </a:pPr>
            <a:endParaRPr lang="de-DE" sz="1200"/>
          </a:p>
          <a:p>
            <a:pPr>
              <a:defRPr/>
            </a:pPr>
            <a:r>
              <a:rPr lang="de-DE" sz="1200" b="1" i="0" u="none" strike="noStrike" cap="none" spc="0">
                <a:solidFill>
                  <a:srgbClr val="000000"/>
                </a:solidFill>
                <a:latin typeface="Calibri"/>
                <a:ea typeface="Calibri"/>
                <a:cs typeface="Calibri"/>
              </a:rPr>
              <a:t>BASE (Bielefeld Academic Search Engine)</a:t>
            </a:r>
            <a:r>
              <a:rPr lang="de-DE" sz="1200" b="0" i="0" u="none" strike="noStrike" cap="none" spc="0">
                <a:solidFill>
                  <a:srgbClr val="000000"/>
                </a:solidFill>
                <a:latin typeface="Calibri"/>
                <a:ea typeface="Calibri"/>
                <a:cs typeface="Calibri"/>
              </a:rPr>
              <a:t> Eine der weltweit größten Suchmaschinen für wissenschaftliche Web-Dokumente. Der Index umfasst über 340 Millionen Dokumente. Bei etwa 60% der in BASE indexierten Dokumente sind die Volltexte Open Access. </a:t>
            </a:r>
            <a:endParaRPr sz="1200" b="1" i="0" u="none">
              <a:solidFill>
                <a:srgbClr val="000000"/>
              </a:solidFill>
              <a:latin typeface="Calibri"/>
              <a:ea typeface="Calibri"/>
              <a:cs typeface="Calibri"/>
            </a:endParaRPr>
          </a:p>
          <a:p>
            <a:pPr>
              <a:defRPr/>
            </a:pPr>
            <a:endParaRPr sz="1200" b="1" i="0" u="none">
              <a:solidFill>
                <a:srgbClr val="000000"/>
              </a:solidFill>
              <a:latin typeface="Calibri"/>
              <a:ea typeface="Calibri"/>
              <a:cs typeface="Calibri"/>
            </a:endParaRPr>
          </a:p>
          <a:p>
            <a:pPr>
              <a:defRPr/>
            </a:pPr>
            <a:r>
              <a:rPr lang="de-DE" sz="1200" b="1" i="0" u="none" strike="noStrike" cap="none" spc="0">
                <a:solidFill>
                  <a:schemeClr val="tx1"/>
                </a:solidFill>
                <a:latin typeface="Calibri"/>
                <a:ea typeface="Calibri"/>
                <a:cs typeface="Calibri"/>
              </a:rPr>
              <a:t>Open Access Button</a:t>
            </a:r>
            <a:r>
              <a:rPr lang="de-DE" sz="1200" b="0" i="0" u="none" strike="noStrike" cap="none" spc="0">
                <a:solidFill>
                  <a:schemeClr val="tx1"/>
                </a:solidFill>
                <a:latin typeface="Calibri"/>
                <a:ea typeface="Calibri"/>
                <a:cs typeface="Calibri"/>
              </a:rPr>
              <a:t> Prüft die freie Verfügbarkeit von wissenschaftlichen Artikeln nach Eingabe von DOI, Titel, URL.. Die Browser-Extension bietet auch die Möglichkeit automatisch nach kostenlosen und legalen Zugriff auf Fachpublikationen zu suchen, beispielsweise Postprint-Versionen der Publikation.</a:t>
            </a:r>
          </a:p>
          <a:p>
            <a:pPr>
              <a:defRPr/>
            </a:pPr>
            <a:endParaRPr lang="de-DE" sz="1200" b="0" i="0" u="none" strike="noStrike" cap="none" spc="0">
              <a:solidFill>
                <a:schemeClr val="tx1"/>
              </a:solidFill>
              <a:latin typeface="Calibri"/>
              <a:ea typeface="Calibri"/>
              <a:cs typeface="Calibri"/>
            </a:endParaRPr>
          </a:p>
          <a:p>
            <a:pPr>
              <a:defRPr/>
            </a:pPr>
            <a:r>
              <a:rPr lang="de-DE" sz="1200" b="1" i="0" u="none" strike="noStrike" cap="none" spc="0">
                <a:solidFill>
                  <a:schemeClr val="tx1"/>
                </a:solidFill>
                <a:latin typeface="Calibri"/>
                <a:ea typeface="Calibri"/>
                <a:cs typeface="Calibri"/>
              </a:rPr>
              <a:t>Unpaywall</a:t>
            </a:r>
            <a:r>
              <a:rPr lang="de-DE" sz="1200" b="0" i="0" u="none" strike="noStrike" cap="none" spc="0">
                <a:solidFill>
                  <a:schemeClr val="tx1"/>
                </a:solidFill>
                <a:latin typeface="Calibri"/>
                <a:ea typeface="Calibri"/>
                <a:cs typeface="Calibri"/>
              </a:rPr>
              <a:t> Eine Browser-Extension, die ebenfalls die freie Verfügbarkeit von wissenschaftlichen Artikeln prüft und auf Open Access-Titel verlinkt. </a:t>
            </a:r>
            <a:endParaRPr/>
          </a:p>
        </p:txBody>
      </p:sp>
      <p:sp>
        <p:nvSpPr>
          <p:cNvPr id="4"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sz="1200" b="0" i="0" u="none">
                <a:solidFill>
                  <a:srgbClr val="000000"/>
                </a:solidFill>
                <a:latin typeface="Calibri"/>
                <a:ea typeface="Calibri"/>
                <a:cs typeface="Calibri"/>
              </a:rPr>
              <a:t>Hier noch einige hilfreiche Tools, die Ihnen bei Ihrer Suche speziell nach Publikationen in Open Access Zeitschriften weiterhelfen können und Ihnen ebenfalls helfen zwischen den verschiedenen Möglichkeiten auszuwählen, wenn Sie selbst publizieren möchten.</a:t>
            </a:r>
          </a:p>
          <a:p>
            <a:pPr>
              <a:defRPr/>
            </a:pPr>
            <a:endParaRPr sz="1200"/>
          </a:p>
          <a:p>
            <a:pPr>
              <a:defRPr/>
            </a:pPr>
            <a:r>
              <a:rPr sz="1200" b="1" i="0" u="none">
                <a:solidFill>
                  <a:srgbClr val="000000"/>
                </a:solidFill>
                <a:latin typeface="Calibri"/>
                <a:ea typeface="Calibri"/>
                <a:cs typeface="Calibri"/>
              </a:rPr>
              <a:t>DOAJ:</a:t>
            </a:r>
            <a:endParaRPr sz="1200"/>
          </a:p>
          <a:p>
            <a:pPr>
              <a:defRPr/>
            </a:pPr>
            <a:r>
              <a:rPr sz="1200" b="0" i="0" u="none">
                <a:solidFill>
                  <a:srgbClr val="000000"/>
                </a:solidFill>
                <a:latin typeface="Calibri"/>
                <a:ea typeface="Calibri"/>
                <a:cs typeface="Calibri"/>
              </a:rPr>
              <a:t>Zum einen das </a:t>
            </a:r>
            <a:r>
              <a:rPr sz="1200" b="1" i="0" u="none">
                <a:solidFill>
                  <a:srgbClr val="000000"/>
                </a:solidFill>
                <a:latin typeface="Calibri"/>
                <a:ea typeface="Calibri"/>
                <a:cs typeface="Calibri"/>
              </a:rPr>
              <a:t>DOAJ.</a:t>
            </a:r>
            <a:r>
              <a:rPr sz="1200" b="0" i="0" u="none">
                <a:solidFill>
                  <a:srgbClr val="000000"/>
                </a:solidFill>
                <a:latin typeface="Calibri"/>
                <a:ea typeface="Calibri"/>
                <a:cs typeface="Calibri"/>
              </a:rPr>
              <a:t> Es steht für Directory of Open Access Journals und ist ein </a:t>
            </a:r>
            <a:r>
              <a:rPr sz="1200" b="1" i="0" u="none">
                <a:solidFill>
                  <a:srgbClr val="000000"/>
                </a:solidFill>
                <a:latin typeface="Calibri"/>
                <a:ea typeface="Calibri"/>
                <a:cs typeface="Calibri"/>
              </a:rPr>
              <a:t>Verzeichnis von reinen OA-Zeitschriften</a:t>
            </a:r>
            <a:r>
              <a:rPr sz="1200" b="0" i="0" u="none">
                <a:solidFill>
                  <a:srgbClr val="000000"/>
                </a:solidFill>
                <a:latin typeface="Calibri"/>
                <a:ea typeface="Calibri"/>
                <a:cs typeface="Calibri"/>
              </a:rPr>
              <a:t>, goldene Journale (darauf gehen wir später noch einmal ein), die ein </a:t>
            </a:r>
            <a:r>
              <a:rPr sz="1200" b="1" i="0" u="none">
                <a:solidFill>
                  <a:srgbClr val="000000"/>
                </a:solidFill>
                <a:latin typeface="Calibri"/>
                <a:ea typeface="Calibri"/>
                <a:cs typeface="Calibri"/>
              </a:rPr>
              <a:t>Qualitätssicherungsverfahren anwenden</a:t>
            </a:r>
            <a:r>
              <a:rPr sz="1200" b="0" i="0" u="none">
                <a:solidFill>
                  <a:srgbClr val="000000"/>
                </a:solidFill>
                <a:latin typeface="Calibri"/>
                <a:ea typeface="Calibri"/>
                <a:cs typeface="Calibri"/>
              </a:rPr>
              <a:t> (beispielsweise Peer-Review-Verfahren).</a:t>
            </a:r>
            <a:r>
              <a:rPr sz="1200" b="0" i="0" u="none" strike="sngStrike">
                <a:solidFill>
                  <a:srgbClr val="000000"/>
                </a:solidFill>
                <a:latin typeface="Calibri"/>
                <a:ea typeface="Calibri"/>
                <a:cs typeface="Calibri"/>
              </a:rPr>
              <a:t> </a:t>
            </a:r>
            <a:r>
              <a:rPr sz="1200" b="1" i="0" u="sng" strike="sngStrike">
                <a:solidFill>
                  <a:srgbClr val="000000"/>
                </a:solidFill>
                <a:latin typeface="Calibri"/>
                <a:ea typeface="Calibri"/>
                <a:cs typeface="Calibri"/>
              </a:rPr>
              <a:t>(anklicken)</a:t>
            </a:r>
            <a:endParaRPr sz="1200"/>
          </a:p>
          <a:p>
            <a:pPr>
              <a:defRPr/>
            </a:pPr>
            <a:r>
              <a:rPr sz="1200" b="0" i="0" u="none" strike="sngStrike">
                <a:solidFill>
                  <a:srgbClr val="000000"/>
                </a:solidFill>
                <a:latin typeface="Calibri"/>
                <a:ea typeface="Calibri"/>
                <a:cs typeface="Calibri"/>
              </a:rPr>
              <a:t>Ein großer Teil der Titel kann auch über eine Metasuche bis zur </a:t>
            </a:r>
            <a:r>
              <a:rPr sz="1200" b="1" i="0" u="none" strike="sngStrike">
                <a:solidFill>
                  <a:srgbClr val="000000"/>
                </a:solidFill>
                <a:latin typeface="Calibri"/>
                <a:ea typeface="Calibri"/>
                <a:cs typeface="Calibri"/>
              </a:rPr>
              <a:t>Artikelebene</a:t>
            </a:r>
            <a:r>
              <a:rPr sz="1200" b="0" i="0" u="none" strike="sngStrike">
                <a:solidFill>
                  <a:srgbClr val="000000"/>
                </a:solidFill>
                <a:latin typeface="Calibri"/>
                <a:ea typeface="Calibri"/>
                <a:cs typeface="Calibri"/>
              </a:rPr>
              <a:t> abgesucht werden.</a:t>
            </a:r>
            <a:endParaRPr sz="1200" strike="sngStrike"/>
          </a:p>
          <a:p>
            <a:pPr>
              <a:defRPr/>
            </a:pPr>
            <a:r>
              <a:rPr sz="1200" b="0" i="0" u="none" strike="sngStrike">
                <a:solidFill>
                  <a:srgbClr val="000000"/>
                </a:solidFill>
                <a:latin typeface="Calibri"/>
                <a:ea typeface="Calibri"/>
                <a:cs typeface="Calibri"/>
              </a:rPr>
              <a:t>Wir können zum Beispiel nach einer über die OJS-Plattform der RUB gehosteten Zeitschrift suchen, </a:t>
            </a:r>
            <a:r>
              <a:rPr sz="1200" b="1" i="0" u="none" strike="sngStrike">
                <a:solidFill>
                  <a:srgbClr val="000000"/>
                </a:solidFill>
                <a:latin typeface="Calibri"/>
                <a:ea typeface="Calibri"/>
                <a:cs typeface="Calibri"/>
              </a:rPr>
              <a:t>Entangled Religions</a:t>
            </a:r>
            <a:r>
              <a:rPr sz="1200" b="0" i="0" u="none" strike="sngStrike">
                <a:solidFill>
                  <a:srgbClr val="000000"/>
                </a:solidFill>
                <a:latin typeface="Calibri"/>
                <a:ea typeface="Calibri"/>
                <a:cs typeface="Calibri"/>
              </a:rPr>
              <a:t>, und erhalten </a:t>
            </a:r>
            <a:r>
              <a:rPr sz="1200" b="1" i="0" u="none" strike="sngStrike">
                <a:solidFill>
                  <a:srgbClr val="000000"/>
                </a:solidFill>
                <a:latin typeface="Calibri"/>
                <a:ea typeface="Calibri"/>
                <a:cs typeface="Calibri"/>
              </a:rPr>
              <a:t>umfassende Infos </a:t>
            </a:r>
            <a:r>
              <a:rPr sz="1200" b="0" i="0" u="none" strike="sngStrike">
                <a:solidFill>
                  <a:srgbClr val="000000"/>
                </a:solidFill>
                <a:latin typeface="Calibri"/>
                <a:ea typeface="Calibri"/>
                <a:cs typeface="Calibri"/>
              </a:rPr>
              <a:t>zu der Zeitschrift und den erschienenen Artikeln.</a:t>
            </a:r>
            <a:endParaRPr sz="1200" b="0" i="0" u="none">
              <a:solidFill>
                <a:srgbClr val="000000"/>
              </a:solidFill>
              <a:latin typeface="Calibri"/>
              <a:ea typeface="Calibri"/>
              <a:cs typeface="Calibri"/>
            </a:endParaRPr>
          </a:p>
          <a:p>
            <a:pPr>
              <a:defRPr/>
            </a:pPr>
            <a:endParaRPr sz="1200" b="0" i="0" u="none">
              <a:solidFill>
                <a:srgbClr val="000000"/>
              </a:solidFill>
              <a:latin typeface="Calibri"/>
              <a:ea typeface="Calibri"/>
              <a:cs typeface="Calibri"/>
            </a:endParaRPr>
          </a:p>
          <a:p>
            <a:pPr>
              <a:defRPr/>
            </a:pPr>
            <a:r>
              <a:rPr sz="1200" b="1" i="0" u="none">
                <a:solidFill>
                  <a:srgbClr val="000000"/>
                </a:solidFill>
                <a:latin typeface="Calibri"/>
                <a:ea typeface="Calibri"/>
                <a:cs typeface="Calibri"/>
              </a:rPr>
              <a:t>oa.finder</a:t>
            </a:r>
            <a:endParaRPr sz="1200"/>
          </a:p>
          <a:p>
            <a:pPr>
              <a:defRPr/>
            </a:pPr>
            <a:r>
              <a:rPr sz="1200" b="0" i="0" u="none">
                <a:solidFill>
                  <a:srgbClr val="000000"/>
                </a:solidFill>
                <a:latin typeface="Calibri"/>
                <a:ea typeface="Calibri"/>
                <a:cs typeface="Calibri"/>
              </a:rPr>
              <a:t>Der </a:t>
            </a:r>
            <a:r>
              <a:rPr sz="1200" b="1" i="0" u="none">
                <a:solidFill>
                  <a:srgbClr val="000000"/>
                </a:solidFill>
                <a:latin typeface="Calibri"/>
                <a:ea typeface="Calibri"/>
                <a:cs typeface="Calibri"/>
              </a:rPr>
              <a:t>oa.finder </a:t>
            </a:r>
            <a:r>
              <a:rPr sz="1200" b="0" i="0" u="none">
                <a:solidFill>
                  <a:srgbClr val="000000"/>
                </a:solidFill>
                <a:latin typeface="Calibri"/>
                <a:ea typeface="Calibri"/>
                <a:cs typeface="Calibri"/>
              </a:rPr>
              <a:t>ist gezielt als ein </a:t>
            </a:r>
            <a:r>
              <a:rPr sz="1200" b="1" i="0" u="none">
                <a:solidFill>
                  <a:srgbClr val="000000"/>
                </a:solidFill>
                <a:latin typeface="Calibri"/>
                <a:ea typeface="Calibri"/>
                <a:cs typeface="Calibri"/>
              </a:rPr>
              <a:t>Recherchetool für wissenschaftliche Publikationsorgane </a:t>
            </a:r>
            <a:r>
              <a:rPr sz="1200" b="0" i="0" u="none">
                <a:solidFill>
                  <a:srgbClr val="000000"/>
                </a:solidFill>
                <a:latin typeface="Calibri"/>
                <a:ea typeface="Calibri"/>
                <a:cs typeface="Calibri"/>
              </a:rPr>
              <a:t>angelegt worden. Er wurde im Kontext des </a:t>
            </a:r>
            <a:r>
              <a:rPr sz="1200" b="1" i="0" u="none">
                <a:solidFill>
                  <a:srgbClr val="000000"/>
                </a:solidFill>
                <a:latin typeface="Calibri"/>
                <a:ea typeface="Calibri"/>
                <a:cs typeface="Calibri"/>
              </a:rPr>
              <a:t>open-access.networks </a:t>
            </a:r>
            <a:r>
              <a:rPr sz="1200" b="0" i="0" u="none">
                <a:solidFill>
                  <a:srgbClr val="000000"/>
                </a:solidFill>
                <a:latin typeface="Calibri"/>
                <a:ea typeface="Calibri"/>
                <a:cs typeface="Calibri"/>
              </a:rPr>
              <a:t>entwickelt. Aktuell ist die Suche auf den Publikationstyp </a:t>
            </a:r>
            <a:r>
              <a:rPr sz="1200" b="1" i="0" u="none">
                <a:solidFill>
                  <a:srgbClr val="000000"/>
                </a:solidFill>
                <a:latin typeface="Calibri"/>
                <a:ea typeface="Calibri"/>
                <a:cs typeface="Calibri"/>
              </a:rPr>
              <a:t>Zeitschriftenartikel</a:t>
            </a:r>
            <a:r>
              <a:rPr sz="1200" b="0" i="0" u="none">
                <a:solidFill>
                  <a:srgbClr val="000000"/>
                </a:solidFill>
                <a:latin typeface="Calibri"/>
                <a:ea typeface="Calibri"/>
                <a:cs typeface="Calibri"/>
              </a:rPr>
              <a:t> beschränkt, soll bald aber auf Monographien, Konferenzbänden, Sammelbänden und Beiträgen ausgeweitet werden.</a:t>
            </a:r>
            <a:endParaRPr sz="1200"/>
          </a:p>
          <a:p>
            <a:pPr>
              <a:defRPr/>
            </a:pPr>
            <a:r>
              <a:rPr sz="1200" b="1" i="0" u="none" strike="sngStrike">
                <a:solidFill>
                  <a:srgbClr val="000000"/>
                </a:solidFill>
                <a:latin typeface="Calibri"/>
                <a:ea typeface="Calibri"/>
                <a:cs typeface="Calibri"/>
              </a:rPr>
              <a:t>Seite zeigen, für RUB einstellen und Filter an der Seite erörtern</a:t>
            </a:r>
            <a:endParaRPr sz="1200"/>
          </a:p>
          <a:p>
            <a:pPr>
              <a:defRPr/>
            </a:pPr>
            <a:r>
              <a:rPr sz="1200" b="0" i="0" u="none">
                <a:solidFill>
                  <a:srgbClr val="000000"/>
                </a:solidFill>
                <a:latin typeface="Calibri"/>
                <a:ea typeface="Calibri"/>
                <a:cs typeface="Calibri"/>
              </a:rPr>
              <a:t>Der</a:t>
            </a:r>
            <a:r>
              <a:rPr sz="1200" b="1" i="0" u="none">
                <a:solidFill>
                  <a:srgbClr val="000000"/>
                </a:solidFill>
                <a:latin typeface="Calibri"/>
                <a:ea typeface="Calibri"/>
                <a:cs typeface="Calibri"/>
              </a:rPr>
              <a:t> OA-Finder ist gezielt aus Sicht der Autoren angelegt</a:t>
            </a:r>
            <a:r>
              <a:rPr sz="1200" b="0" i="0" u="none">
                <a:solidFill>
                  <a:srgbClr val="000000"/>
                </a:solidFill>
                <a:latin typeface="Calibri"/>
                <a:ea typeface="Calibri"/>
                <a:cs typeface="Calibri"/>
              </a:rPr>
              <a:t>, man gibt Angaben zu „Mein Publikationstyp“ „Meine Rolle“ und „Meine Organisation“ an und erhält Publikationsmöglichkeiten, bei denen optimalerweise dann </a:t>
            </a:r>
            <a:r>
              <a:rPr sz="1200" b="1" i="0" u="none">
                <a:solidFill>
                  <a:srgbClr val="000000"/>
                </a:solidFill>
                <a:latin typeface="Calibri"/>
                <a:ea typeface="Calibri"/>
                <a:cs typeface="Calibri"/>
              </a:rPr>
              <a:t>auch speziell für Ihre Einrichtung getroffene Vereinbarungen mitbedacht </a:t>
            </a:r>
            <a:r>
              <a:rPr sz="1200" b="0" i="0" u="none">
                <a:solidFill>
                  <a:srgbClr val="000000"/>
                </a:solidFill>
                <a:latin typeface="Calibri"/>
                <a:ea typeface="Calibri"/>
                <a:cs typeface="Calibri"/>
              </a:rPr>
              <a:t>werden, sprich ob Ihre Einrichtung diese Publikationskosten über einen Transformationsvertrag oder den Publikationsfonds übernimmt.</a:t>
            </a:r>
            <a:endParaRPr sz="1200"/>
          </a:p>
          <a:p>
            <a:pPr>
              <a:defRPr/>
            </a:pPr>
            <a:r>
              <a:rPr lang="de-DE" sz="1200" b="1" i="0" u="none" strike="noStrike" cap="none" spc="0">
                <a:solidFill>
                  <a:srgbClr val="000000"/>
                </a:solidFill>
                <a:latin typeface="Calibri"/>
                <a:ea typeface="Calibri"/>
                <a:cs typeface="Calibri"/>
              </a:rPr>
              <a:t>Mehr zum oa.finder erfahren Sie bei unserem Tool-Workshop um 13:30 Uhr</a:t>
            </a:r>
            <a:endParaRPr sz="1200"/>
          </a:p>
          <a:p>
            <a:pPr>
              <a:defRPr/>
            </a:pPr>
            <a:endParaRPr sz="1200"/>
          </a:p>
          <a:p>
            <a:pPr>
              <a:defRPr/>
            </a:pPr>
            <a:r>
              <a:rPr sz="1200" b="1" i="0" u="none">
                <a:solidFill>
                  <a:srgbClr val="000000"/>
                </a:solidFill>
                <a:latin typeface="Calibri"/>
                <a:ea typeface="Calibri"/>
                <a:cs typeface="Calibri"/>
              </a:rPr>
              <a:t>BISON</a:t>
            </a:r>
            <a:endParaRPr sz="1200"/>
          </a:p>
          <a:p>
            <a:pPr>
              <a:defRPr/>
            </a:pPr>
            <a:r>
              <a:rPr sz="1200" b="0" i="0" u="none">
                <a:solidFill>
                  <a:srgbClr val="000000"/>
                </a:solidFill>
                <a:latin typeface="Calibri"/>
                <a:ea typeface="Calibri"/>
                <a:cs typeface="Calibri"/>
              </a:rPr>
              <a:t>Ein Empfehlungsservice für qualitätsgesicherte Open Access-Zeitschriften. Das System generiert aus der großen Menge verfügba­rer Open-Access-Zeitschriften eine nach thematischer Relevanz sortierte Liste passender Zeitschriften.</a:t>
            </a:r>
            <a:endParaRPr sz="1200"/>
          </a:p>
          <a:p>
            <a:pPr>
              <a:defRPr/>
            </a:pPr>
            <a:endParaRPr sz="1200"/>
          </a:p>
          <a:p>
            <a:pPr>
              <a:defRPr/>
            </a:pPr>
            <a:r>
              <a:rPr sz="1200" b="1" i="0" u="none">
                <a:solidFill>
                  <a:srgbClr val="000000"/>
                </a:solidFill>
                <a:latin typeface="Calibri"/>
                <a:ea typeface="Calibri"/>
                <a:cs typeface="Calibri"/>
              </a:rPr>
              <a:t>Sherpa Services (ShepaRomeo, Sherpa Juliet)</a:t>
            </a:r>
            <a:endParaRPr sz="1200"/>
          </a:p>
          <a:p>
            <a:pPr>
              <a:defRPr/>
            </a:pPr>
            <a:r>
              <a:rPr sz="1200" b="1" i="0" u="none">
                <a:solidFill>
                  <a:srgbClr val="000000"/>
                </a:solidFill>
                <a:latin typeface="Calibri"/>
                <a:ea typeface="Calibri"/>
                <a:cs typeface="Calibri"/>
              </a:rPr>
              <a:t>Sherpa Romeo</a:t>
            </a:r>
            <a:endParaRPr sz="1200"/>
          </a:p>
          <a:p>
            <a:pPr>
              <a:defRPr/>
            </a:pPr>
            <a:r>
              <a:rPr sz="1200" b="0" i="0" u="none">
                <a:solidFill>
                  <a:srgbClr val="000000"/>
                </a:solidFill>
                <a:latin typeface="Calibri"/>
                <a:ea typeface="Calibri"/>
                <a:cs typeface="Calibri"/>
              </a:rPr>
              <a:t>Eine Online-Ressource, die Open-Access-Richtlinien von Verlagen aus der ganzen Welt zusammenfasst, analysiert und für jede Zeitschrift Zusammenfassungen der Open-Access-Archivierungsrichtlinien des jeweiligen Verlags bereitstellt.</a:t>
            </a:r>
            <a:endParaRPr sz="1200"/>
          </a:p>
          <a:p>
            <a:pPr>
              <a:defRPr/>
            </a:pPr>
            <a:r>
              <a:rPr sz="1200" b="1" i="0" u="none">
                <a:solidFill>
                  <a:srgbClr val="000000"/>
                </a:solidFill>
                <a:latin typeface="Calibri"/>
                <a:ea typeface="Calibri"/>
                <a:cs typeface="Calibri"/>
              </a:rPr>
              <a:t>Sherpa Juliet</a:t>
            </a:r>
            <a:endParaRPr sz="1200"/>
          </a:p>
          <a:p>
            <a:pPr>
              <a:defRPr/>
            </a:pPr>
            <a:r>
              <a:rPr sz="1200" b="0" i="0" u="none">
                <a:solidFill>
                  <a:srgbClr val="000000"/>
                </a:solidFill>
                <a:latin typeface="Calibri"/>
                <a:ea typeface="Calibri"/>
                <a:cs typeface="Calibri"/>
              </a:rPr>
              <a:t>Eine Datenbank und zentrale Anlaufstelle für aktuelle Informationen zu den Richtlinien von Fördergebern und ihren Anforderungen an Open Access, die Veröffentlichung und Datenarchivierung allgemein.</a:t>
            </a:r>
            <a:endParaRPr sz="1200"/>
          </a:p>
          <a:p>
            <a:pPr>
              <a:defRPr/>
            </a:pPr>
            <a:endParaRPr sz="1200"/>
          </a:p>
          <a:p>
            <a:pPr>
              <a:defRPr/>
            </a:pPr>
            <a:r>
              <a:rPr sz="1200" b="1" i="0" u="none">
                <a:solidFill>
                  <a:srgbClr val="000000"/>
                </a:solidFill>
                <a:latin typeface="Calibri"/>
                <a:ea typeface="Calibri"/>
                <a:cs typeface="Calibri"/>
              </a:rPr>
              <a:t>Journal Checker Tool</a:t>
            </a:r>
            <a:endParaRPr sz="1200"/>
          </a:p>
          <a:p>
            <a:pPr>
              <a:defRPr/>
            </a:pPr>
            <a:r>
              <a:rPr sz="1200" b="0" i="0" u="none">
                <a:solidFill>
                  <a:srgbClr val="000000"/>
                </a:solidFill>
                <a:latin typeface="Calibri"/>
                <a:ea typeface="Calibri"/>
                <a:cs typeface="Calibri"/>
              </a:rPr>
              <a:t>Das Journal Checker Tool wird von cOAlition S zur Verfügung gestellt, um Autor:innen dabei zu unterstützen, Plan S-konforme „Routen“ für die Veröffentlichung ihrer Artikel zu finden. Das Tool prüft die Kombination aus Fördergeber, Institution und gewünschter Zeitschrift und gibt Auskunft darüber, ob die Open Access-Richtlinien der Zeitschrift mit den Vorgaben des Fördergebers übereinstimmen.</a:t>
            </a:r>
            <a:endParaRPr sz="1200"/>
          </a:p>
          <a:p>
            <a:pPr>
              <a:defRPr/>
            </a:pPr>
            <a:endParaRPr sz="1200"/>
          </a:p>
          <a:p>
            <a:pPr>
              <a:defRPr/>
            </a:pPr>
            <a:r>
              <a:rPr sz="1200" b="1" i="0" u="none">
                <a:solidFill>
                  <a:srgbClr val="000000"/>
                </a:solidFill>
                <a:latin typeface="Calibri"/>
                <a:ea typeface="Calibri"/>
                <a:cs typeface="Calibri"/>
              </a:rPr>
              <a:t>Think.Check.Submit.</a:t>
            </a:r>
            <a:endParaRPr sz="1200"/>
          </a:p>
          <a:p>
            <a:pPr>
              <a:defRPr/>
            </a:pPr>
            <a:r>
              <a:rPr sz="1200" b="0" i="0" u="none">
                <a:solidFill>
                  <a:srgbClr val="000000"/>
                </a:solidFill>
                <a:latin typeface="Calibri"/>
                <a:ea typeface="Calibri"/>
                <a:cs typeface="Calibri"/>
              </a:rPr>
              <a:t>Eine interaktive Checkliste für wissenschaftliche Publikationsorgane.</a:t>
            </a:r>
          </a:p>
          <a:p>
            <a:pPr>
              <a:defRPr/>
            </a:pPr>
            <a:endParaRPr sz="1200"/>
          </a:p>
          <a:p>
            <a:pPr>
              <a:defRPr/>
            </a:pPr>
            <a:r>
              <a:rPr sz="1200" b="0" i="0" u="none">
                <a:solidFill>
                  <a:srgbClr val="000000"/>
                </a:solidFill>
                <a:latin typeface="Calibri"/>
                <a:ea typeface="Calibri"/>
                <a:cs typeface="Calibri"/>
              </a:rPr>
              <a:t>Auch können </a:t>
            </a:r>
            <a:r>
              <a:rPr sz="1200" b="1" i="0" u="none">
                <a:solidFill>
                  <a:srgbClr val="000000"/>
                </a:solidFill>
                <a:latin typeface="Calibri"/>
                <a:ea typeface="Calibri"/>
                <a:cs typeface="Calibri"/>
              </a:rPr>
              <a:t>Ziationsdatenbanken, wie WoS(also Web ofScience) oder Scopus </a:t>
            </a:r>
            <a:r>
              <a:rPr sz="1200" b="0" i="0" u="none">
                <a:solidFill>
                  <a:srgbClr val="000000"/>
                </a:solidFill>
                <a:latin typeface="Calibri"/>
                <a:ea typeface="Calibri"/>
                <a:cs typeface="Calibri"/>
              </a:rPr>
              <a:t>für die Recherche nach OA-Zeitschriften genutzt werden, wenn Sie besonders auf </a:t>
            </a:r>
            <a:r>
              <a:rPr sz="1200" b="1" i="0" u="none">
                <a:solidFill>
                  <a:srgbClr val="000000"/>
                </a:solidFill>
                <a:latin typeface="Calibri"/>
                <a:ea typeface="Calibri"/>
                <a:cs typeface="Calibri"/>
              </a:rPr>
              <a:t>den Impact Faktor </a:t>
            </a:r>
            <a:r>
              <a:rPr sz="1200" b="0" i="0" u="none">
                <a:solidFill>
                  <a:srgbClr val="000000"/>
                </a:solidFill>
                <a:latin typeface="Calibri"/>
                <a:ea typeface="Calibri"/>
                <a:cs typeface="Calibri"/>
              </a:rPr>
              <a:t>der einzelnen Zeitschriften achten</a:t>
            </a:r>
            <a:r>
              <a:rPr sz="1200" b="0" i="0" u="none" strike="sngStrike">
                <a:solidFill>
                  <a:srgbClr val="000000"/>
                </a:solidFill>
                <a:latin typeface="Calibri"/>
                <a:ea typeface="Calibri"/>
                <a:cs typeface="Calibri"/>
              </a:rPr>
              <a:t>. Die Zeitschriften dort sind Qualitätsgeprüft durch Peer-Review Verfahren.</a:t>
            </a:r>
            <a:endParaRPr sz="1200"/>
          </a:p>
          <a:p>
            <a:pPr>
              <a:defRPr/>
            </a:pPr>
            <a:endParaRPr sz="1200"/>
          </a:p>
          <a:p>
            <a:pPr>
              <a:defRPr/>
            </a:pPr>
            <a:endParaRPr sz="1200"/>
          </a:p>
          <a:p>
            <a:pPr>
              <a:defRPr/>
            </a:pPr>
            <a:r>
              <a:rPr sz="1200" b="0" i="0" u="none">
                <a:solidFill>
                  <a:srgbClr val="000000"/>
                </a:solidFill>
                <a:latin typeface="Calibri"/>
                <a:ea typeface="Calibri"/>
                <a:cs typeface="Calibri"/>
              </a:rPr>
              <a:t>___</a:t>
            </a:r>
            <a:r>
              <a:rPr sz="1200"/>
              <a:t>____</a:t>
            </a:r>
          </a:p>
          <a:p>
            <a:pPr>
              <a:defRPr/>
            </a:pPr>
            <a:r>
              <a:rPr sz="1200" b="0" i="0" u="none">
                <a:solidFill>
                  <a:srgbClr val="000000"/>
                </a:solidFill>
                <a:latin typeface="Calibri"/>
                <a:ea typeface="Calibri"/>
                <a:cs typeface="Calibri"/>
              </a:rPr>
              <a:t>(Angaben zu Impact, APCs; Sie können die Zeitschriften thematisch nach Fachbereich und Schlagworten filtern, oder über Verlag und ISSN suchen.</a:t>
            </a:r>
            <a:endParaRPr sz="1200"/>
          </a:p>
          <a:p>
            <a:pPr>
              <a:defRPr/>
            </a:pPr>
            <a:r>
              <a:rPr sz="1200" b="1" i="0" u="none">
                <a:solidFill>
                  <a:srgbClr val="000000"/>
                </a:solidFill>
                <a:latin typeface="Calibri"/>
                <a:ea typeface="Calibri"/>
                <a:cs typeface="Calibri"/>
              </a:rPr>
              <a:t>Science CitationIndex (Expanded) , Teil von WoS, </a:t>
            </a:r>
            <a:r>
              <a:rPr sz="1200" b="0" i="0" u="none">
                <a:solidFill>
                  <a:srgbClr val="000000"/>
                </a:solidFill>
                <a:latin typeface="Calibri"/>
                <a:ea typeface="Calibri"/>
                <a:cs typeface="Calibri"/>
              </a:rPr>
              <a:t>ist auch Grundlage für den jährlich veröffentlichten </a:t>
            </a:r>
            <a:r>
              <a:rPr sz="1200" b="1" i="0" u="none">
                <a:solidFill>
                  <a:srgbClr val="000000"/>
                </a:solidFill>
                <a:latin typeface="Calibri"/>
                <a:ea typeface="Calibri"/>
                <a:cs typeface="Calibri"/>
              </a:rPr>
              <a:t>ImpactFactor </a:t>
            </a:r>
            <a:r>
              <a:rPr sz="1200" b="0" i="0" u="none">
                <a:solidFill>
                  <a:srgbClr val="000000"/>
                </a:solidFill>
                <a:latin typeface="Calibri"/>
                <a:ea typeface="Calibri"/>
                <a:cs typeface="Calibri"/>
              </a:rPr>
              <a:t>im Rahmen des Journal Citation Reports und dient vielen Wissenschaftlern als Grundlage für bibliometrische Analysen. </a:t>
            </a:r>
            <a:endParaRPr sz="1200"/>
          </a:p>
        </p:txBody>
      </p:sp>
      <p:sp>
        <p:nvSpPr>
          <p:cNvPr id="4"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sz="1200" b="1" i="0" u="none">
                <a:solidFill>
                  <a:srgbClr val="000000"/>
                </a:solidFill>
                <a:latin typeface="Calibri"/>
                <a:ea typeface="Calibri"/>
                <a:cs typeface="Calibri"/>
              </a:rPr>
              <a:t>DOAB – Directory of Open Access Books</a:t>
            </a:r>
            <a:endParaRPr sz="1200"/>
          </a:p>
          <a:p>
            <a:pPr>
              <a:defRPr/>
            </a:pPr>
            <a:r>
              <a:rPr lang="de-DE" sz="1200" b="0" i="0" u="none" strike="noStrike" cap="none" spc="0">
                <a:solidFill>
                  <a:schemeClr val="tx1"/>
                </a:solidFill>
                <a:latin typeface="Calibri"/>
                <a:ea typeface="Calibri"/>
                <a:cs typeface="Calibri"/>
              </a:rPr>
              <a:t>DOAB ist ein von der Community betriebener Discovery Service, der wissenschaftliche, peer-reviewte Open-Access-Bücher indexiert und Benutzerinnen dabei hilft, vertrauenswürdige Open-Access-Buchverlage zu finden.</a:t>
            </a:r>
            <a:endParaRPr sz="1200"/>
          </a:p>
          <a:p>
            <a:pPr>
              <a:defRPr/>
            </a:pPr>
            <a:r>
              <a:rPr sz="1200" b="1" i="0" u="none">
                <a:solidFill>
                  <a:srgbClr val="000000"/>
                </a:solidFill>
                <a:latin typeface="Calibri"/>
                <a:ea typeface="Calibri"/>
                <a:cs typeface="Calibri"/>
              </a:rPr>
              <a:t>PRISM </a:t>
            </a:r>
            <a:r>
              <a:rPr sz="1200" b="0" i="0" u="none">
                <a:solidFill>
                  <a:srgbClr val="000000"/>
                </a:solidFill>
                <a:latin typeface="Calibri"/>
                <a:ea typeface="Calibri"/>
                <a:cs typeface="Calibri"/>
              </a:rPr>
              <a:t>ist ein Service im DOAB im Rahmen des OPERAS-Servicekatalogs. Verlage können Informationen über ihre Peer-Review-Verfahren einreichen und ein wissenschaftlicher Ausschluss prüft und validiert diese Anforderungen. PRISM-Informationen sind auf der DOAB-Website neben dem Verlagsnamen erkennbar, gekennzeichnet durch ein Badge.</a:t>
            </a:r>
          </a:p>
          <a:p>
            <a:pPr>
              <a:defRPr/>
            </a:pPr>
            <a:endParaRPr sz="1200"/>
          </a:p>
          <a:p>
            <a:pPr>
              <a:defRPr/>
            </a:pPr>
            <a:endParaRPr sz="1200"/>
          </a:p>
          <a:p>
            <a:pPr>
              <a:defRPr/>
            </a:pPr>
            <a:r>
              <a:rPr sz="1200" b="1" i="0" u="none">
                <a:solidFill>
                  <a:srgbClr val="000000"/>
                </a:solidFill>
                <a:latin typeface="Calibri"/>
                <a:ea typeface="Calibri"/>
                <a:cs typeface="Calibri"/>
              </a:rPr>
              <a:t>Verlagsplattformen </a:t>
            </a:r>
            <a:endParaRPr sz="1200"/>
          </a:p>
          <a:p>
            <a:pPr>
              <a:defRPr/>
            </a:pPr>
            <a:r>
              <a:rPr sz="1200" b="0" i="0" u="none">
                <a:solidFill>
                  <a:srgbClr val="000000"/>
                </a:solidFill>
                <a:latin typeface="Calibri"/>
                <a:ea typeface="Calibri"/>
                <a:cs typeface="Calibri"/>
              </a:rPr>
              <a:t>Insbesondere auf den Seiten von größeren Verlagen findet man umfassende Informationen zu ihren Publikationsangeboten für OA-Bücher (spezifische OA-Leistungen, Einreichungsprozess, etc.)</a:t>
            </a:r>
            <a:endParaRPr sz="1200"/>
          </a:p>
          <a:p>
            <a:pPr>
              <a:defRPr/>
            </a:pPr>
            <a:endParaRPr sz="1200"/>
          </a:p>
          <a:p>
            <a:pPr>
              <a:defRPr/>
            </a:pPr>
            <a:r>
              <a:rPr sz="1200" b="1" i="0" u="none">
                <a:solidFill>
                  <a:srgbClr val="000000"/>
                </a:solidFill>
                <a:latin typeface="Calibri"/>
                <a:ea typeface="Calibri"/>
                <a:cs typeface="Calibri"/>
              </a:rPr>
              <a:t>OAPEN OA Books Toolkit</a:t>
            </a:r>
            <a:endParaRPr sz="1200"/>
          </a:p>
          <a:p>
            <a:pPr>
              <a:defRPr/>
            </a:pPr>
            <a:r>
              <a:rPr sz="1200" b="0" i="0" u="none">
                <a:solidFill>
                  <a:srgbClr val="000000"/>
                </a:solidFill>
                <a:latin typeface="Calibri"/>
                <a:ea typeface="Calibri"/>
                <a:cs typeface="Calibri"/>
              </a:rPr>
              <a:t>Das OAPEN Open Access Books Toolkit behandelt spezifische Themen im Zusammenhang mit Open Access-Büchern. Jeder Artikel bietet eine schnelle und kurze Einführung in einen bestimmten Aspekt der Open Access-Buchveröffentlichung. Das Toolkit dient auch als Wegweiser: Die Artikel enthalten eine Liste der referenzierten Quellen, weiterführende Literatur und Links zu Definitionen wichtiger Begriffe. Es wird regelmäßig aktualisiert und richtet sich anhand der research life cycles aus.</a:t>
            </a:r>
            <a:endParaRPr sz="1200"/>
          </a:p>
          <a:p>
            <a:pPr>
              <a:defRPr/>
            </a:pPr>
            <a:r>
              <a:rPr sz="1200" strike="sngStrike"/>
              <a:t>&gt; </a:t>
            </a:r>
            <a:r>
              <a:rPr sz="1200" b="1" i="0" u="none" strike="sngStrike">
                <a:solidFill>
                  <a:srgbClr val="000000"/>
                </a:solidFill>
                <a:latin typeface="Calibri"/>
                <a:ea typeface="Calibri"/>
                <a:cs typeface="Calibri"/>
              </a:rPr>
              <a:t>Startseite zeigen</a:t>
            </a:r>
            <a:endParaRPr sz="1200"/>
          </a:p>
          <a:p>
            <a:pPr>
              <a:defRPr/>
            </a:pPr>
            <a:endParaRPr sz="1200"/>
          </a:p>
          <a:p>
            <a:pPr>
              <a:defRPr/>
            </a:pPr>
            <a:r>
              <a:rPr sz="1200" b="1" i="0" u="none">
                <a:solidFill>
                  <a:srgbClr val="000000"/>
                </a:solidFill>
                <a:latin typeface="Calibri"/>
                <a:ea typeface="Calibri"/>
                <a:cs typeface="Calibri"/>
              </a:rPr>
              <a:t>AuROA Vertragsgenerator</a:t>
            </a:r>
            <a:endParaRPr sz="1200"/>
          </a:p>
          <a:p>
            <a:pPr>
              <a:defRPr/>
            </a:pPr>
            <a:r>
              <a:rPr sz="1200" b="0" i="0" u="none">
                <a:solidFill>
                  <a:srgbClr val="000000"/>
                </a:solidFill>
                <a:latin typeface="Calibri"/>
                <a:ea typeface="Calibri"/>
                <a:cs typeface="Calibri"/>
              </a:rPr>
              <a:t>Ein Tool zur Erstellung von Publikationsverträgen im Bereich Open Access. Er wurde im Rahmen eines umfassenden konsortialen Projektes erstellt und ihm ging die Publikation eines AuROA-Leistungskatalog für wissenschaftliche Open-Access-Publikationen voraus.</a:t>
            </a:r>
            <a:endParaRPr sz="1200"/>
          </a:p>
          <a:p>
            <a:pPr>
              <a:defRPr/>
            </a:pPr>
            <a:r>
              <a:rPr sz="1200"/>
              <a:t>Wir werden später noch etwas auf diesen Leistungskatalog eingehen in kurzer Form. Wenn Sie gerne eine umfangreiche Einführung in die Nutzung des Vertragsgenerator hätten, können Sie sich ab 14:30 zu unserem Tool-Workshop dazuschalten.</a:t>
            </a:r>
            <a:endParaRPr/>
          </a:p>
        </p:txBody>
      </p:sp>
      <p:sp>
        <p:nvSpPr>
          <p:cNvPr id="4"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sz="1200" b="0" i="0" u="none">
                <a:solidFill>
                  <a:srgbClr val="000000"/>
                </a:solidFill>
                <a:latin typeface="Calibri"/>
                <a:ea typeface="Calibri"/>
                <a:cs typeface="Calibri"/>
              </a:rPr>
              <a:t>Auf der Seite des open-access.network finden Sie </a:t>
            </a:r>
            <a:r>
              <a:rPr sz="1200" b="1" i="0" u="none">
                <a:solidFill>
                  <a:srgbClr val="000000"/>
                </a:solidFill>
                <a:latin typeface="Calibri"/>
                <a:ea typeface="Calibri"/>
                <a:cs typeface="Calibri"/>
              </a:rPr>
              <a:t>fachspezifische Informationen </a:t>
            </a:r>
            <a:r>
              <a:rPr sz="1200" b="0" i="0" u="none">
                <a:solidFill>
                  <a:srgbClr val="000000"/>
                </a:solidFill>
                <a:latin typeface="Calibri"/>
                <a:ea typeface="Calibri"/>
                <a:cs typeface="Calibri"/>
              </a:rPr>
              <a:t>zum Thema Open Access. Dazu gehören </a:t>
            </a:r>
            <a:r>
              <a:rPr sz="1200" b="1" i="0" u="none">
                <a:solidFill>
                  <a:srgbClr val="000000"/>
                </a:solidFill>
                <a:latin typeface="Calibri"/>
                <a:ea typeface="Calibri"/>
                <a:cs typeface="Calibri"/>
              </a:rPr>
              <a:t>fachspezifische Repositorien</a:t>
            </a:r>
            <a:r>
              <a:rPr sz="1200" b="0" i="0" u="none">
                <a:solidFill>
                  <a:srgbClr val="000000"/>
                </a:solidFill>
                <a:latin typeface="Calibri"/>
                <a:ea typeface="Calibri"/>
                <a:cs typeface="Calibri"/>
              </a:rPr>
              <a:t>, </a:t>
            </a:r>
            <a:r>
              <a:rPr sz="1200" b="1" i="0" u="none">
                <a:solidFill>
                  <a:srgbClr val="000000"/>
                </a:solidFill>
                <a:latin typeface="Calibri"/>
                <a:ea typeface="Calibri"/>
                <a:cs typeface="Calibri"/>
              </a:rPr>
              <a:t>relevante Open Access Zeitschriften</a:t>
            </a:r>
            <a:r>
              <a:rPr sz="1200" b="0" i="0" u="none">
                <a:solidFill>
                  <a:srgbClr val="000000"/>
                </a:solidFill>
                <a:latin typeface="Calibri"/>
                <a:ea typeface="Calibri"/>
                <a:cs typeface="Calibri"/>
              </a:rPr>
              <a:t>und auch allgemeine Informationen zur </a:t>
            </a:r>
            <a:r>
              <a:rPr sz="1200" b="1" i="0" u="none">
                <a:solidFill>
                  <a:srgbClr val="000000"/>
                </a:solidFill>
                <a:latin typeface="Calibri"/>
                <a:ea typeface="Calibri"/>
                <a:cs typeface="Calibri"/>
              </a:rPr>
              <a:t>Verbreitung und Akzeptanz von Open Access in dem jeweiligen Fach.</a:t>
            </a:r>
            <a:endParaRPr sz="1200"/>
          </a:p>
          <a:p>
            <a:pPr>
              <a:defRPr/>
            </a:pPr>
            <a:r>
              <a:rPr sz="1200"/>
              <a:t>&gt; </a:t>
            </a:r>
            <a:r>
              <a:rPr sz="1200" b="1" i="0" u="none">
                <a:solidFill>
                  <a:srgbClr val="000000"/>
                </a:solidFill>
                <a:latin typeface="Calibri"/>
                <a:ea typeface="Calibri"/>
                <a:cs typeface="Calibri"/>
              </a:rPr>
              <a:t>Zeigen AVL</a:t>
            </a:r>
            <a:endParaRPr/>
          </a:p>
        </p:txBody>
      </p:sp>
      <p:sp>
        <p:nvSpPr>
          <p:cNvPr id="4"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t>Hier einmal unser Programm für heute, dazu zwei Worte vorweg: Sollten Sie bereits die gestrige allgemeine Einführung zum Open-Access-Publizieren mitgemacht haben, wird Ihnen einiges, was ich erzählen werde natürlich bekannt vorkommen. Viele Aspekte sind bei einer Einführung in das Open-Access-Publizieren unerlässlich, auch wenn ich natürlich versuche besonders auf die interessanten Aspekte aus der Sicht der Geistes- und Sozialwissenschaften einzugehen und daher auch einen größeren Fokus auf die Open-Access-Bücher legen werde als bisher.</a:t>
            </a:r>
          </a:p>
        </p:txBody>
      </p:sp>
      <p:sp>
        <p:nvSpPr>
          <p:cNvPr id="4"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marL="217792" indent="-217792">
              <a:buFont typeface="Arial"/>
              <a:buChar char="•"/>
              <a:defRPr/>
            </a:pPr>
            <a:r>
              <a:rPr lang="de-DE" sz="1200" b="0" i="0" u="none" strike="noStrike" cap="none" spc="0">
                <a:solidFill>
                  <a:srgbClr val="000000"/>
                </a:solidFill>
                <a:latin typeface="Calibri"/>
                <a:ea typeface="Calibri"/>
                <a:cs typeface="Calibri"/>
              </a:rPr>
              <a:t>Kommen wir nur zu den </a:t>
            </a:r>
            <a:r>
              <a:rPr lang="de-DE" sz="1200" b="1" i="0" u="none" strike="noStrike" cap="none" spc="0">
                <a:solidFill>
                  <a:srgbClr val="000000"/>
                </a:solidFill>
                <a:latin typeface="Calibri"/>
                <a:ea typeface="Calibri"/>
                <a:cs typeface="Calibri"/>
              </a:rPr>
              <a:t>unterschiedlichen Wegen und Finanzierungsmöglichkeiten </a:t>
            </a:r>
            <a:r>
              <a:rPr lang="de-DE" sz="1200" b="0" i="0" u="none" strike="noStrike" cap="none" spc="0">
                <a:solidFill>
                  <a:srgbClr val="000000"/>
                </a:solidFill>
                <a:latin typeface="Calibri"/>
                <a:ea typeface="Calibri"/>
                <a:cs typeface="Calibri"/>
              </a:rPr>
              <a:t>von Open Access, einiges hat ja bereits angeklungen, Gold OA…</a:t>
            </a:r>
            <a:endParaRPr sz="1200"/>
          </a:p>
          <a:p>
            <a:pPr marL="217792" indent="-217792">
              <a:buFont typeface="Arial"/>
              <a:buChar char="•"/>
              <a:defRPr/>
            </a:pPr>
            <a:r>
              <a:rPr lang="de-DE" sz="1200" b="0" i="0" u="none" strike="noStrike" cap="none" spc="0">
                <a:solidFill>
                  <a:srgbClr val="000000"/>
                </a:solidFill>
                <a:latin typeface="Calibri"/>
                <a:ea typeface="Calibri"/>
                <a:cs typeface="Calibri"/>
              </a:rPr>
              <a:t>Es gibt unterschiedliche </a:t>
            </a:r>
            <a:r>
              <a:rPr lang="de-DE" sz="1200" b="1" i="0" u="none" strike="noStrike" cap="none" spc="0">
                <a:solidFill>
                  <a:srgbClr val="000000"/>
                </a:solidFill>
                <a:latin typeface="Calibri"/>
                <a:ea typeface="Calibri"/>
                <a:cs typeface="Calibri"/>
              </a:rPr>
              <a:t>OA-Wege mit unterschiedlichen Bezeichnungen</a:t>
            </a:r>
            <a:endParaRPr sz="1200"/>
          </a:p>
          <a:p>
            <a:pPr marL="217792" indent="-217792">
              <a:buFont typeface="Arial"/>
              <a:buChar char="•"/>
              <a:defRPr/>
            </a:pPr>
            <a:r>
              <a:rPr lang="de-DE" sz="1200" b="0" i="0" u="none" strike="noStrike" cap="none" spc="0">
                <a:solidFill>
                  <a:srgbClr val="000000"/>
                </a:solidFill>
                <a:latin typeface="Calibri"/>
                <a:ea typeface="Calibri"/>
                <a:cs typeface="Calibri"/>
              </a:rPr>
              <a:t>Einige </a:t>
            </a:r>
            <a:r>
              <a:rPr lang="de-DE" sz="1200" b="1" i="0" u="none" strike="noStrike" cap="none" spc="0">
                <a:solidFill>
                  <a:srgbClr val="000000"/>
                </a:solidFill>
                <a:latin typeface="Calibri"/>
                <a:ea typeface="Calibri"/>
                <a:cs typeface="Calibri"/>
              </a:rPr>
              <a:t>klarer definiert </a:t>
            </a:r>
            <a:r>
              <a:rPr lang="de-DE" sz="1200" b="0" i="0" u="none" strike="noStrike" cap="none" spc="0">
                <a:solidFill>
                  <a:srgbClr val="000000"/>
                </a:solidFill>
                <a:latin typeface="Calibri"/>
                <a:ea typeface="Calibri"/>
                <a:cs typeface="Calibri"/>
              </a:rPr>
              <a:t>als andere, das sind diese großen vier hier, die insbesondere in Bezug auf Zeitschriften klar definiert sind, da sie bereits etablierter sind</a:t>
            </a:r>
            <a:endParaRPr lang="de-DE" sz="1200" b="0" i="0" u="none" strike="noStrike" cap="none" spc="0">
              <a:solidFill>
                <a:srgbClr val="000000"/>
              </a:solidFill>
              <a:latin typeface="Times New Roman"/>
              <a:cs typeface="Times New Roman"/>
            </a:endParaRPr>
          </a:p>
          <a:p>
            <a:pPr marL="217792" indent="-217792">
              <a:buFont typeface="Arial"/>
              <a:buChar char="•"/>
              <a:defRPr/>
            </a:pPr>
            <a:r>
              <a:rPr lang="de-DE" sz="1200" b="0" i="0" u="none" strike="noStrike" cap="none" spc="0">
                <a:solidFill>
                  <a:srgbClr val="000000"/>
                </a:solidFill>
                <a:latin typeface="Calibri"/>
                <a:ea typeface="Calibri"/>
                <a:cs typeface="Calibri"/>
              </a:rPr>
              <a:t>Auf die drei davon gehen wir kurz genauer ein</a:t>
            </a:r>
            <a:endParaRPr sz="1200"/>
          </a:p>
        </p:txBody>
      </p:sp>
      <p:sp>
        <p:nvSpPr>
          <p:cNvPr id="4"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sz="1200" b="0" i="0" u="none">
                <a:solidFill>
                  <a:srgbClr val="000000"/>
                </a:solidFill>
                <a:latin typeface="Calibri"/>
                <a:ea typeface="Calibri"/>
                <a:cs typeface="Calibri"/>
              </a:rPr>
              <a:t>Kommen wir erst einmal zu </a:t>
            </a:r>
            <a:r>
              <a:rPr sz="1200" b="1" i="0" u="none">
                <a:solidFill>
                  <a:srgbClr val="000000"/>
                </a:solidFill>
                <a:latin typeface="Calibri"/>
                <a:ea typeface="Calibri"/>
                <a:cs typeface="Calibri"/>
              </a:rPr>
              <a:t>diesen beiden Modellen, Gold OA und Hybrid OA in Bezug auf die Zeitschriften</a:t>
            </a:r>
            <a:endParaRPr/>
          </a:p>
          <a:p>
            <a:pPr>
              <a:defRPr/>
            </a:pPr>
            <a:r>
              <a:rPr sz="1200" b="0" i="0" u="none">
                <a:solidFill>
                  <a:srgbClr val="000000"/>
                </a:solidFill>
                <a:latin typeface="Calibri"/>
                <a:ea typeface="Calibri"/>
                <a:cs typeface="Calibri"/>
              </a:rPr>
              <a:t>Der goldene Weg des OA-Publizierens bezeichnet </a:t>
            </a:r>
            <a:r>
              <a:rPr sz="1200" b="1" i="0" u="none">
                <a:solidFill>
                  <a:srgbClr val="000000"/>
                </a:solidFill>
                <a:latin typeface="Calibri"/>
                <a:ea typeface="Calibri"/>
                <a:cs typeface="Calibri"/>
              </a:rPr>
              <a:t>die unmittelbare Erstveröffentlichung </a:t>
            </a:r>
            <a:r>
              <a:rPr sz="1200" b="0" i="0" u="none">
                <a:solidFill>
                  <a:srgbClr val="000000"/>
                </a:solidFill>
                <a:latin typeface="Calibri"/>
                <a:ea typeface="Calibri"/>
                <a:cs typeface="Calibri"/>
              </a:rPr>
              <a:t>eines Artikels in </a:t>
            </a:r>
            <a:r>
              <a:rPr sz="1200" b="1" i="0" u="none">
                <a:solidFill>
                  <a:srgbClr val="000000"/>
                </a:solidFill>
                <a:latin typeface="Calibri"/>
                <a:ea typeface="Calibri"/>
                <a:cs typeface="Calibri"/>
              </a:rPr>
              <a:t>einer reinen OA-Zeitschift </a:t>
            </a:r>
            <a:r>
              <a:rPr sz="1200" b="0" i="0" u="none">
                <a:solidFill>
                  <a:srgbClr val="000000"/>
                </a:solidFill>
                <a:latin typeface="Calibri"/>
                <a:ea typeface="Calibri"/>
                <a:cs typeface="Calibri"/>
              </a:rPr>
              <a:t>(in der also alle Artikel OA erscheinen). Die Titel durchlaufen ein </a:t>
            </a:r>
            <a:r>
              <a:rPr sz="1200" b="1" i="0" u="none">
                <a:solidFill>
                  <a:srgbClr val="000000"/>
                </a:solidFill>
                <a:latin typeface="Calibri"/>
                <a:ea typeface="Calibri"/>
                <a:cs typeface="Calibri"/>
              </a:rPr>
              <a:t>Begutachtungsverfahren</a:t>
            </a:r>
            <a:r>
              <a:rPr sz="1200" b="0" i="0" u="none">
                <a:solidFill>
                  <a:srgbClr val="000000"/>
                </a:solidFill>
                <a:latin typeface="Calibri"/>
                <a:ea typeface="Calibri"/>
                <a:cs typeface="Calibri"/>
              </a:rPr>
              <a:t>, sind </a:t>
            </a:r>
            <a:r>
              <a:rPr sz="1200" b="1" i="0" u="none">
                <a:solidFill>
                  <a:srgbClr val="000000"/>
                </a:solidFill>
                <a:latin typeface="Calibri"/>
                <a:ea typeface="Calibri"/>
                <a:cs typeface="Calibri"/>
              </a:rPr>
              <a:t>unmittelbar frei verfügbar</a:t>
            </a:r>
            <a:r>
              <a:rPr sz="1200" b="0" i="0" u="none">
                <a:solidFill>
                  <a:srgbClr val="000000"/>
                </a:solidFill>
                <a:latin typeface="Calibri"/>
                <a:ea typeface="Calibri"/>
                <a:cs typeface="Calibri"/>
              </a:rPr>
              <a:t>, haben eine </a:t>
            </a:r>
            <a:r>
              <a:rPr sz="1200" b="1" i="0" u="none">
                <a:solidFill>
                  <a:srgbClr val="000000"/>
                </a:solidFill>
                <a:latin typeface="Calibri"/>
                <a:ea typeface="Calibri"/>
                <a:cs typeface="Calibri"/>
              </a:rPr>
              <a:t>CC-Lizenz </a:t>
            </a:r>
            <a:r>
              <a:rPr sz="1200" b="0" i="0" u="none">
                <a:solidFill>
                  <a:srgbClr val="000000"/>
                </a:solidFill>
                <a:latin typeface="Calibri"/>
                <a:ea typeface="Calibri"/>
                <a:cs typeface="Calibri"/>
              </a:rPr>
              <a:t>und es werden lediglich die </a:t>
            </a:r>
            <a:r>
              <a:rPr sz="1200" b="1" i="0" u="none">
                <a:solidFill>
                  <a:srgbClr val="000000"/>
                </a:solidFill>
                <a:latin typeface="Calibri"/>
                <a:ea typeface="Calibri"/>
                <a:cs typeface="Calibri"/>
              </a:rPr>
              <a:t>einfachen Nutzungsrechte an den Verlag</a:t>
            </a:r>
            <a:r>
              <a:rPr sz="1200" b="0" i="0" u="none">
                <a:solidFill>
                  <a:srgbClr val="000000"/>
                </a:solidFill>
                <a:latin typeface="Calibri"/>
                <a:ea typeface="Calibri"/>
                <a:cs typeface="Calibri"/>
              </a:rPr>
              <a:t> übertragen.</a:t>
            </a:r>
            <a:endParaRPr/>
          </a:p>
          <a:p>
            <a:pPr>
              <a:defRPr/>
            </a:pPr>
            <a:r>
              <a:rPr sz="1200" b="0" i="0" u="none">
                <a:solidFill>
                  <a:srgbClr val="000000"/>
                </a:solidFill>
                <a:latin typeface="Calibri"/>
                <a:ea typeface="Calibri"/>
                <a:cs typeface="Calibri"/>
              </a:rPr>
              <a:t>Der Unterscheid zum </a:t>
            </a:r>
            <a:r>
              <a:rPr sz="1200" b="1" i="0" u="none">
                <a:solidFill>
                  <a:srgbClr val="000000"/>
                </a:solidFill>
                <a:latin typeface="Calibri"/>
                <a:ea typeface="Calibri"/>
                <a:cs typeface="Calibri"/>
              </a:rPr>
              <a:t>hybriden Weg </a:t>
            </a:r>
            <a:r>
              <a:rPr sz="1200" b="0" i="0" u="none">
                <a:solidFill>
                  <a:srgbClr val="000000"/>
                </a:solidFill>
                <a:latin typeface="Calibri"/>
                <a:ea typeface="Calibri"/>
                <a:cs typeface="Calibri"/>
              </a:rPr>
              <a:t>besteht darin, dass bei diesem in einer </a:t>
            </a:r>
            <a:r>
              <a:rPr sz="1200" b="1" i="0" u="none">
                <a:solidFill>
                  <a:srgbClr val="000000"/>
                </a:solidFill>
                <a:latin typeface="Calibri"/>
                <a:ea typeface="Calibri"/>
                <a:cs typeface="Calibri"/>
              </a:rPr>
              <a:t>Subskriptionszeitschrift publiziert</a:t>
            </a:r>
            <a:r>
              <a:rPr sz="1200" b="0" i="0" u="none">
                <a:solidFill>
                  <a:srgbClr val="000000"/>
                </a:solidFill>
                <a:latin typeface="Calibri"/>
                <a:ea typeface="Calibri"/>
                <a:cs typeface="Calibri"/>
              </a:rPr>
              <a:t> wird, sprich </a:t>
            </a:r>
            <a:r>
              <a:rPr sz="1200" b="1" i="0" u="none">
                <a:solidFill>
                  <a:srgbClr val="000000"/>
                </a:solidFill>
                <a:latin typeface="Calibri"/>
                <a:ea typeface="Calibri"/>
                <a:cs typeface="Calibri"/>
              </a:rPr>
              <a:t>nicht alle Artikel OA verfügbar </a:t>
            </a:r>
            <a:r>
              <a:rPr sz="1200" b="0" i="0" u="none">
                <a:solidFill>
                  <a:srgbClr val="000000"/>
                </a:solidFill>
                <a:latin typeface="Calibri"/>
                <a:ea typeface="Calibri"/>
                <a:cs typeface="Calibri"/>
              </a:rPr>
              <a:t>sind.</a:t>
            </a:r>
            <a:endParaRPr/>
          </a:p>
          <a:p>
            <a:pPr>
              <a:defRPr/>
            </a:pPr>
            <a:r>
              <a:rPr sz="1200" b="0" i="0" u="none">
                <a:solidFill>
                  <a:srgbClr val="000000"/>
                </a:solidFill>
                <a:latin typeface="Calibri"/>
                <a:ea typeface="Calibri"/>
                <a:cs typeface="Calibri"/>
              </a:rPr>
              <a:t>Bei beiden Wegen fallen Publikationsgebühren an, sogenannte </a:t>
            </a:r>
            <a:r>
              <a:rPr sz="1200" b="1" i="0" u="none">
                <a:solidFill>
                  <a:srgbClr val="000000"/>
                </a:solidFill>
                <a:latin typeface="Calibri"/>
                <a:ea typeface="Calibri"/>
                <a:cs typeface="Calibri"/>
              </a:rPr>
              <a:t>Article Processing Charges (APCs)</a:t>
            </a:r>
            <a:endParaRPr/>
          </a:p>
          <a:p>
            <a:pPr>
              <a:defRPr/>
            </a:pPr>
            <a:r>
              <a:rPr sz="1200" b="0" i="0" u="none">
                <a:solidFill>
                  <a:srgbClr val="000000"/>
                </a:solidFill>
                <a:latin typeface="Calibri"/>
                <a:ea typeface="Calibri"/>
                <a:cs typeface="Calibri"/>
              </a:rPr>
              <a:t>Kommen wir zu </a:t>
            </a:r>
            <a:r>
              <a:rPr sz="1200" b="1" i="0" u="none">
                <a:solidFill>
                  <a:srgbClr val="000000"/>
                </a:solidFill>
                <a:latin typeface="Calibri"/>
                <a:ea typeface="Calibri"/>
                <a:cs typeface="Calibri"/>
              </a:rPr>
              <a:t>den Büchern</a:t>
            </a:r>
            <a:r>
              <a:rPr sz="1200" b="0" i="0" u="none">
                <a:solidFill>
                  <a:srgbClr val="000000"/>
                </a:solidFill>
                <a:latin typeface="Calibri"/>
                <a:ea typeface="Calibri"/>
                <a:cs typeface="Calibri"/>
              </a:rPr>
              <a:t>, da spricht man von </a:t>
            </a:r>
            <a:r>
              <a:rPr sz="1200" b="1" i="0" u="none">
                <a:solidFill>
                  <a:srgbClr val="000000"/>
                </a:solidFill>
                <a:latin typeface="Calibri"/>
                <a:ea typeface="Calibri"/>
                <a:cs typeface="Calibri"/>
              </a:rPr>
              <a:t>Gold OA </a:t>
            </a:r>
            <a:r>
              <a:rPr sz="1200" b="0" i="0" u="none">
                <a:solidFill>
                  <a:srgbClr val="000000"/>
                </a:solidFill>
                <a:latin typeface="Calibri"/>
                <a:ea typeface="Calibri"/>
                <a:cs typeface="Calibri"/>
              </a:rPr>
              <a:t>wenn die Titel ebenfalls sofort frei verfügbar sind, ein Begutachtungsverfahren durchlaufen haben und auch unter einer CC-Lizenz veröffentlicht werden. Es fallen ebenfalls Publikationsgebühren an, in dem Fall die </a:t>
            </a:r>
            <a:r>
              <a:rPr sz="1200" b="1" i="0" u="none">
                <a:solidFill>
                  <a:srgbClr val="000000"/>
                </a:solidFill>
                <a:latin typeface="Calibri"/>
                <a:ea typeface="Calibri"/>
                <a:cs typeface="Calibri"/>
              </a:rPr>
              <a:t>Book Processing Charges.</a:t>
            </a:r>
            <a:endParaRPr/>
          </a:p>
        </p:txBody>
      </p:sp>
      <p:sp>
        <p:nvSpPr>
          <p:cNvPr id="4"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sz="1100" b="0" i="0" u="none">
                <a:solidFill>
                  <a:srgbClr val="000000"/>
                </a:solidFill>
                <a:latin typeface="Calibri"/>
                <a:ea typeface="Calibri"/>
                <a:cs typeface="Calibri"/>
              </a:rPr>
              <a:t>Hier ein kurzer Überblick zu den aktuellen Preisspannen der größeren Verlage für OA-Bücher. Die Preise wurden den aktuellen öffentlich einsehbaren Verlagsseiten entnommen</a:t>
            </a:r>
          </a:p>
          <a:p>
            <a:pPr>
              <a:defRPr/>
            </a:pPr>
            <a:r>
              <a:rPr sz="1100" b="0" i="0" u="none">
                <a:solidFill>
                  <a:srgbClr val="000000"/>
                </a:solidFill>
                <a:latin typeface="Calibri"/>
                <a:ea typeface="Calibri"/>
                <a:cs typeface="Calibri"/>
              </a:rPr>
              <a:t>Die Angebote hängen natürlich von der spezifischen Publikation ab und können je nach Publikationsart und Umfang der erbrachten Verlagsdienstleistungen abweichen.</a:t>
            </a:r>
            <a:endParaRPr/>
          </a:p>
          <a:p>
            <a:pPr>
              <a:defRPr/>
            </a:pPr>
            <a:r>
              <a:rPr sz="1100" b="0" i="0" u="none">
                <a:solidFill>
                  <a:srgbClr val="000000"/>
                </a:solidFill>
                <a:latin typeface="Calibri"/>
                <a:ea typeface="Calibri"/>
                <a:cs typeface="Calibri"/>
              </a:rPr>
              <a:t>Viele Verlage bieten kostenpflichtige Zusatzleistungen an, zum Beispiel in Bezug auf das Lektorat.</a:t>
            </a:r>
          </a:p>
        </p:txBody>
      </p:sp>
      <p:sp>
        <p:nvSpPr>
          <p:cNvPr id="4"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sz="1200" b="0" i="0" u="none">
                <a:solidFill>
                  <a:srgbClr val="000000"/>
                </a:solidFill>
                <a:latin typeface="Calibri"/>
                <a:ea typeface="Calibri"/>
                <a:cs typeface="Calibri"/>
              </a:rPr>
              <a:t>Kommen wir nun dazu, wie diese Gebühren finanziert werden können. Sie können zum einen durch </a:t>
            </a:r>
            <a:r>
              <a:rPr sz="1200" b="1" i="0" u="none">
                <a:solidFill>
                  <a:srgbClr val="000000"/>
                </a:solidFill>
                <a:latin typeface="Calibri"/>
                <a:ea typeface="Calibri"/>
                <a:cs typeface="Calibri"/>
              </a:rPr>
              <a:t>Drittmittelprojekte,</a:t>
            </a:r>
            <a:r>
              <a:rPr sz="1200" b="0" i="0" u="none">
                <a:solidFill>
                  <a:srgbClr val="000000"/>
                </a:solidFill>
                <a:latin typeface="Calibri"/>
                <a:ea typeface="Calibri"/>
                <a:cs typeface="Calibri"/>
              </a:rPr>
              <a:t> sprich den Fördergeber getragen werden.</a:t>
            </a:r>
            <a:endParaRPr/>
          </a:p>
          <a:p>
            <a:pPr>
              <a:defRPr/>
            </a:pPr>
            <a:r>
              <a:rPr sz="1200" b="0" i="0" u="none">
                <a:solidFill>
                  <a:srgbClr val="000000"/>
                </a:solidFill>
                <a:latin typeface="Calibri"/>
                <a:ea typeface="Calibri"/>
                <a:cs typeface="Calibri"/>
              </a:rPr>
              <a:t>Sollten solche Mittel nicht zur Verfügung stehen können Sie oft auf eine </a:t>
            </a:r>
            <a:r>
              <a:rPr sz="1200" b="1" i="0" u="none">
                <a:solidFill>
                  <a:srgbClr val="000000"/>
                </a:solidFill>
                <a:latin typeface="Calibri"/>
                <a:ea typeface="Calibri"/>
                <a:cs typeface="Calibri"/>
              </a:rPr>
              <a:t>institutionelle Förderung </a:t>
            </a:r>
            <a:r>
              <a:rPr sz="1200" b="0" i="0" u="none">
                <a:solidFill>
                  <a:srgbClr val="000000"/>
                </a:solidFill>
                <a:latin typeface="Calibri"/>
                <a:ea typeface="Calibri"/>
                <a:cs typeface="Calibri"/>
              </a:rPr>
              <a:t>zurückgreifen, einen </a:t>
            </a:r>
            <a:r>
              <a:rPr sz="1200" b="1" i="0" u="none">
                <a:solidFill>
                  <a:srgbClr val="000000"/>
                </a:solidFill>
                <a:latin typeface="Calibri"/>
                <a:ea typeface="Calibri"/>
                <a:cs typeface="Calibri"/>
              </a:rPr>
              <a:t>Fonds </a:t>
            </a:r>
            <a:r>
              <a:rPr sz="1200" b="0" i="0" u="none">
                <a:solidFill>
                  <a:srgbClr val="000000"/>
                </a:solidFill>
                <a:latin typeface="Calibri"/>
                <a:ea typeface="Calibri"/>
                <a:cs typeface="Calibri"/>
              </a:rPr>
              <a:t>an Ihrer Einrichtung oder </a:t>
            </a:r>
            <a:r>
              <a:rPr sz="1200" b="1" i="0" u="none">
                <a:solidFill>
                  <a:srgbClr val="000000"/>
                </a:solidFill>
                <a:latin typeface="Calibri"/>
                <a:ea typeface="Calibri"/>
                <a:cs typeface="Calibri"/>
              </a:rPr>
              <a:t>etwaige Verlagsvereinbarungen.</a:t>
            </a:r>
            <a:endParaRPr/>
          </a:p>
          <a:p>
            <a:pPr>
              <a:defRPr/>
            </a:pPr>
            <a:r>
              <a:rPr sz="1200" b="0" i="0" u="none">
                <a:solidFill>
                  <a:srgbClr val="000000"/>
                </a:solidFill>
                <a:latin typeface="Calibri"/>
                <a:ea typeface="Calibri"/>
                <a:cs typeface="Calibri"/>
              </a:rPr>
              <a:t>Ggf. können diese Gebühren natürlich auch durch den </a:t>
            </a:r>
            <a:r>
              <a:rPr sz="1200" b="1" i="0" u="none">
                <a:solidFill>
                  <a:srgbClr val="000000"/>
                </a:solidFill>
                <a:latin typeface="Calibri"/>
                <a:ea typeface="Calibri"/>
                <a:cs typeface="Calibri"/>
              </a:rPr>
              <a:t>Autor getragen </a:t>
            </a:r>
            <a:r>
              <a:rPr sz="1200" b="0" i="0" u="none">
                <a:solidFill>
                  <a:srgbClr val="000000"/>
                </a:solidFill>
                <a:latin typeface="Calibri"/>
                <a:ea typeface="Calibri"/>
                <a:cs typeface="Calibri"/>
              </a:rPr>
              <a:t>werden, sollten keine anderen Finanzierungsmöglichkeiten zur Verfügung stehen.</a:t>
            </a:r>
            <a:endParaRPr/>
          </a:p>
          <a:p>
            <a:pPr>
              <a:defRPr/>
            </a:pPr>
            <a:endParaRPr/>
          </a:p>
          <a:p>
            <a:pPr>
              <a:defRPr/>
            </a:pPr>
            <a:r>
              <a:rPr sz="1200" b="0" i="0" u="none">
                <a:solidFill>
                  <a:srgbClr val="000000"/>
                </a:solidFill>
                <a:latin typeface="Calibri"/>
                <a:ea typeface="Calibri"/>
                <a:cs typeface="Calibri"/>
              </a:rPr>
              <a:t>Des Weiteren gibt es auch noch </a:t>
            </a:r>
            <a:r>
              <a:rPr sz="1200" b="1" i="0" u="none">
                <a:solidFill>
                  <a:srgbClr val="000000"/>
                </a:solidFill>
                <a:latin typeface="Calibri"/>
                <a:ea typeface="Calibri"/>
                <a:cs typeface="Calibri"/>
              </a:rPr>
              <a:t>konsortiale Finanzierungsmodelle</a:t>
            </a:r>
            <a:r>
              <a:rPr sz="1200" b="0" i="0" u="none">
                <a:solidFill>
                  <a:srgbClr val="000000"/>
                </a:solidFill>
                <a:latin typeface="Calibri"/>
                <a:ea typeface="Calibri"/>
                <a:cs typeface="Calibri"/>
              </a:rPr>
              <a:t>, welche eine gemeinschaftliche Förderung durch beteiligte Einrichtungen ermöglichen und so eine Publikationsmöglichkeit schaffen, wodurch </a:t>
            </a:r>
            <a:r>
              <a:rPr sz="1200" b="1" i="0" u="none">
                <a:solidFill>
                  <a:srgbClr val="000000"/>
                </a:solidFill>
                <a:latin typeface="Calibri"/>
                <a:ea typeface="Calibri"/>
                <a:cs typeface="Calibri"/>
              </a:rPr>
              <a:t>keine Kosten für die Autoren anfallen </a:t>
            </a:r>
            <a:endParaRPr/>
          </a:p>
          <a:p>
            <a:pPr>
              <a:defRPr/>
            </a:pPr>
            <a:r>
              <a:rPr sz="1200" b="0" i="0" u="none">
                <a:solidFill>
                  <a:srgbClr val="000000"/>
                </a:solidFill>
                <a:latin typeface="Calibri"/>
                <a:ea typeface="Calibri"/>
                <a:cs typeface="Calibri"/>
              </a:rPr>
              <a:t>[Dies ist übrigens das </a:t>
            </a:r>
            <a:r>
              <a:rPr sz="1200" b="1" i="0" u="none">
                <a:solidFill>
                  <a:srgbClr val="000000"/>
                </a:solidFill>
                <a:latin typeface="Calibri"/>
                <a:ea typeface="Calibri"/>
                <a:cs typeface="Calibri"/>
              </a:rPr>
              <a:t>Hauptcharakteristika des Diamond OA-Weges</a:t>
            </a:r>
            <a:r>
              <a:rPr sz="1200" b="0" i="0" u="none">
                <a:solidFill>
                  <a:srgbClr val="000000"/>
                </a:solidFill>
                <a:latin typeface="Calibri"/>
                <a:ea typeface="Calibri"/>
                <a:cs typeface="Calibri"/>
              </a:rPr>
              <a:t>, keine Kosten für die Autoren].</a:t>
            </a:r>
            <a:endParaRPr/>
          </a:p>
          <a:p>
            <a:pPr>
              <a:defRPr/>
            </a:pPr>
            <a:endParaRPr/>
          </a:p>
          <a:p>
            <a:pPr>
              <a:defRPr/>
            </a:pPr>
            <a:r>
              <a:rPr sz="1200" b="0" i="0" u="none">
                <a:solidFill>
                  <a:srgbClr val="000000"/>
                </a:solidFill>
                <a:latin typeface="Calibri"/>
                <a:ea typeface="Calibri"/>
                <a:cs typeface="Calibri"/>
              </a:rPr>
              <a:t>Beispiele dafür sind u.a. die </a:t>
            </a:r>
            <a:r>
              <a:rPr sz="1200" b="1" i="0" u="none">
                <a:solidFill>
                  <a:srgbClr val="000000"/>
                </a:solidFill>
                <a:latin typeface="Calibri"/>
                <a:ea typeface="Calibri"/>
                <a:cs typeface="Calibri"/>
              </a:rPr>
              <a:t>Open Library of Humanities</a:t>
            </a:r>
            <a:r>
              <a:rPr sz="1200" b="0" i="0" u="none">
                <a:solidFill>
                  <a:srgbClr val="000000"/>
                </a:solidFill>
                <a:latin typeface="Calibri"/>
                <a:ea typeface="Calibri"/>
                <a:cs typeface="Calibri"/>
              </a:rPr>
              <a:t> aus dem Bereich geisteswissenschaftliche Zeitschriften aber auch z.B. </a:t>
            </a:r>
            <a:r>
              <a:rPr sz="1200" b="1" i="0" u="none">
                <a:solidFill>
                  <a:srgbClr val="000000"/>
                </a:solidFill>
                <a:latin typeface="Calibri"/>
                <a:ea typeface="Calibri"/>
                <a:cs typeface="Calibri"/>
              </a:rPr>
              <a:t>die Open Library Medienwissenschaft </a:t>
            </a:r>
            <a:r>
              <a:rPr sz="1200" b="0" i="0" u="none">
                <a:solidFill>
                  <a:srgbClr val="000000"/>
                </a:solidFill>
                <a:latin typeface="Calibri"/>
                <a:ea typeface="Calibri"/>
                <a:cs typeface="Calibri"/>
              </a:rPr>
              <a:t>bzw.</a:t>
            </a:r>
            <a:r>
              <a:rPr sz="1200" b="1" i="0" u="none">
                <a:solidFill>
                  <a:srgbClr val="000000"/>
                </a:solidFill>
                <a:latin typeface="Calibri"/>
                <a:ea typeface="Calibri"/>
                <a:cs typeface="Calibri"/>
              </a:rPr>
              <a:t>Politikwissenschaft des transcript Verlags im Buchbereich</a:t>
            </a:r>
            <a:endParaRPr/>
          </a:p>
          <a:p>
            <a:pPr>
              <a:defRPr/>
            </a:pPr>
            <a:endParaRPr/>
          </a:p>
          <a:p>
            <a:pPr>
              <a:defRPr/>
            </a:pPr>
            <a:endParaRPr/>
          </a:p>
          <a:p>
            <a:pPr>
              <a:defRPr/>
            </a:pPr>
            <a:r>
              <a:rPr sz="1200" b="0" i="0" u="none">
                <a:solidFill>
                  <a:srgbClr val="000000"/>
                </a:solidFill>
                <a:latin typeface="Calibri"/>
                <a:ea typeface="Calibri"/>
                <a:cs typeface="Calibri"/>
              </a:rPr>
              <a:t>_________</a:t>
            </a:r>
            <a:endParaRPr/>
          </a:p>
          <a:p>
            <a:pPr>
              <a:defRPr/>
            </a:pPr>
            <a:r>
              <a:rPr sz="1200" b="1" i="0" u="none">
                <a:solidFill>
                  <a:srgbClr val="000000"/>
                </a:solidFill>
                <a:latin typeface="Calibri"/>
                <a:ea typeface="Calibri"/>
                <a:cs typeface="Calibri"/>
              </a:rPr>
              <a:t>Open Library ofHumanities</a:t>
            </a:r>
            <a:endParaRPr/>
          </a:p>
          <a:p>
            <a:pPr>
              <a:defRPr/>
            </a:pPr>
            <a:r>
              <a:rPr sz="1200" b="0" i="0" u="none">
                <a:solidFill>
                  <a:srgbClr val="000000"/>
                </a:solidFill>
                <a:latin typeface="Calibri"/>
                <a:ea typeface="Calibri"/>
                <a:cs typeface="Calibri"/>
              </a:rPr>
              <a:t>Die Open Library ofHumanities ist ein gemeinnütziger Verlag, der im Rahmen eines Open Access- Modells geistes- und sozialwissenschaftliche Schriften veröffentlicht. Sie ist zugleich ein Megajournal. Das Publikations-Modell der OLH beruht auf Unterstützung durch eine Anzahl internationaler Bibliotheken, was die OLH der Notwendigkeit enthebt, Druckkostenzuschüsse von den Autoren zu verlangen.</a:t>
            </a:r>
            <a:endParaRPr/>
          </a:p>
          <a:p>
            <a:pPr>
              <a:defRPr/>
            </a:pPr>
            <a:r>
              <a:rPr sz="1200" b="0" i="0" u="none">
                <a:solidFill>
                  <a:srgbClr val="000000"/>
                </a:solidFill>
                <a:latin typeface="Calibri"/>
                <a:ea typeface="Calibri"/>
                <a:cs typeface="Calibri"/>
              </a:rPr>
              <a:t>Das Projekt wurde am 28. September 2015 gestartet.</a:t>
            </a:r>
            <a:endParaRPr/>
          </a:p>
          <a:p>
            <a:pPr>
              <a:defRPr/>
            </a:pPr>
            <a:r>
              <a:rPr sz="1200" b="1" i="0" u="none">
                <a:solidFill>
                  <a:srgbClr val="000000"/>
                </a:solidFill>
                <a:latin typeface="Calibri"/>
                <a:ea typeface="Calibri"/>
                <a:cs typeface="Calibri"/>
              </a:rPr>
              <a:t>Transformationspakete</a:t>
            </a:r>
            <a:endParaRPr/>
          </a:p>
          <a:p>
            <a:pPr>
              <a:defRPr/>
            </a:pPr>
            <a:r>
              <a:rPr sz="1200" b="0" i="0" u="none">
                <a:solidFill>
                  <a:srgbClr val="000000"/>
                </a:solidFill>
                <a:latin typeface="Calibri"/>
                <a:ea typeface="Calibri"/>
                <a:cs typeface="Calibri"/>
              </a:rPr>
              <a:t>Die UB ist an Open Access Transformationsangeboten unterschiedlicher Verlage beteiligt, in deren Rahmen </a:t>
            </a:r>
            <a:r>
              <a:rPr sz="1200" b="1" i="0" u="none">
                <a:solidFill>
                  <a:srgbClr val="000000"/>
                </a:solidFill>
                <a:latin typeface="Calibri"/>
                <a:ea typeface="Calibri"/>
                <a:cs typeface="Calibri"/>
              </a:rPr>
              <a:t>ausgewählte geplante Neuerscheinungen </a:t>
            </a:r>
            <a:r>
              <a:rPr sz="1200" b="0" i="0" u="none">
                <a:solidFill>
                  <a:srgbClr val="000000"/>
                </a:solidFill>
                <a:latin typeface="Calibri"/>
                <a:ea typeface="Calibri"/>
                <a:cs typeface="Calibri"/>
              </a:rPr>
              <a:t>(Monographien und Sammelbände) mit den gemeinsamen Mitteln der teilnehmenden Bibliotheken Open Access publiziert werden.</a:t>
            </a:r>
            <a:endParaRPr/>
          </a:p>
        </p:txBody>
      </p:sp>
      <p:sp>
        <p:nvSpPr>
          <p:cNvPr id="4"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132836875" name="Slide Image Placeholder 1"/>
          <p:cNvSpPr>
            <a:spLocks noGrp="1" noRot="1" noChangeAspect="1"/>
          </p:cNvSpPr>
          <p:nvPr>
            <p:ph type="sldImg"/>
          </p:nvPr>
        </p:nvSpPr>
        <p:spPr bwMode="auto"/>
      </p:sp>
      <p:sp>
        <p:nvSpPr>
          <p:cNvPr id="1944198852" name="Notes Placeholder 2"/>
          <p:cNvSpPr>
            <a:spLocks noGrp="1"/>
          </p:cNvSpPr>
          <p:nvPr>
            <p:ph type="body" idx="1"/>
          </p:nvPr>
        </p:nvSpPr>
        <p:spPr bwMode="auto"/>
        <p:txBody>
          <a:bodyPr/>
          <a:lstStyle/>
          <a:p>
            <a:pPr>
              <a:defRPr/>
            </a:pPr>
            <a:r>
              <a:rPr sz="1200" b="1" i="0" u="none">
                <a:solidFill>
                  <a:srgbClr val="000000"/>
                </a:solidFill>
                <a:latin typeface="Calibri"/>
                <a:ea typeface="Calibri"/>
                <a:cs typeface="Calibri"/>
              </a:rPr>
              <a:t>Exemplarisch einmal die Fördermöglichkeiten für OA an der RUB kurz zusammengefasst (wie sie auch ein vielen anderen Universitäten bestehen)</a:t>
            </a:r>
            <a:endParaRPr/>
          </a:p>
          <a:p>
            <a:pPr>
              <a:defRPr/>
            </a:pPr>
            <a:endParaRPr/>
          </a:p>
          <a:p>
            <a:pPr>
              <a:defRPr/>
            </a:pPr>
            <a:r>
              <a:rPr sz="1200" b="0" i="0" u="none">
                <a:solidFill>
                  <a:srgbClr val="000000"/>
                </a:solidFill>
                <a:latin typeface="Calibri"/>
                <a:ea typeface="Calibri"/>
                <a:cs typeface="Calibri"/>
              </a:rPr>
              <a:t>Und zwar gibt es einmal den </a:t>
            </a:r>
            <a:r>
              <a:rPr sz="1200" b="1" i="0" u="none">
                <a:solidFill>
                  <a:srgbClr val="000000"/>
                </a:solidFill>
                <a:latin typeface="Calibri"/>
                <a:ea typeface="Calibri"/>
                <a:cs typeface="Calibri"/>
              </a:rPr>
              <a:t>OA-Publikationfonds der RUB</a:t>
            </a:r>
            <a:r>
              <a:rPr sz="1200" b="0" i="0" u="none">
                <a:solidFill>
                  <a:srgbClr val="000000"/>
                </a:solidFill>
                <a:latin typeface="Calibri"/>
                <a:ea typeface="Calibri"/>
                <a:cs typeface="Calibri"/>
              </a:rPr>
              <a:t>, der von der UB verwaltet wird. RUB-Mitglieder können Fördermittel beantragen, wenn sie in </a:t>
            </a:r>
            <a:r>
              <a:rPr sz="1200" b="1" i="0" u="none">
                <a:solidFill>
                  <a:srgbClr val="000000"/>
                </a:solidFill>
                <a:latin typeface="Calibri"/>
                <a:ea typeface="Calibri"/>
                <a:cs typeface="Calibri"/>
              </a:rPr>
              <a:t>Gold Open Access-Zeitschriften </a:t>
            </a:r>
            <a:r>
              <a:rPr sz="1200" b="0" i="0" u="none">
                <a:solidFill>
                  <a:srgbClr val="000000"/>
                </a:solidFill>
                <a:latin typeface="Calibri"/>
                <a:ea typeface="Calibri"/>
                <a:cs typeface="Calibri"/>
              </a:rPr>
              <a:t>publizieren. Die genauen Förderkriterien und auch des Formular für die Beantragung der Kostenübernahme finden Sie auf unserer OA-Seite.</a:t>
            </a:r>
            <a:endParaRPr/>
          </a:p>
          <a:p>
            <a:pPr>
              <a:defRPr/>
            </a:pPr>
            <a:r>
              <a:t>Leider verfügt die RUB noch über keinen Open Access Publikationsfonds für Monographien, wir hoffen aber, dass sich das in naher Zukunft ändern wird.</a:t>
            </a:r>
          </a:p>
          <a:p>
            <a:pPr>
              <a:defRPr/>
            </a:pPr>
            <a:endParaRPr/>
          </a:p>
          <a:p>
            <a:pPr>
              <a:defRPr/>
            </a:pPr>
            <a:r>
              <a:rPr sz="1200" b="0" i="0" u="none">
                <a:solidFill>
                  <a:srgbClr val="000000"/>
                </a:solidFill>
                <a:latin typeface="Calibri"/>
                <a:ea typeface="Calibri"/>
                <a:cs typeface="Calibri"/>
              </a:rPr>
              <a:t>Dann gibt es auch noch die vielen </a:t>
            </a:r>
            <a:r>
              <a:rPr sz="1200" b="1" i="0" u="none">
                <a:solidFill>
                  <a:srgbClr val="000000"/>
                </a:solidFill>
                <a:latin typeface="Calibri"/>
                <a:ea typeface="Calibri"/>
                <a:cs typeface="Calibri"/>
              </a:rPr>
              <a:t>Verlagsvereinbarungen</a:t>
            </a:r>
            <a:r>
              <a:rPr sz="1200" b="0" i="0" u="none">
                <a:solidFill>
                  <a:srgbClr val="000000"/>
                </a:solidFill>
                <a:latin typeface="Calibri"/>
                <a:ea typeface="Calibri"/>
                <a:cs typeface="Calibri"/>
              </a:rPr>
              <a:t>, welche die </a:t>
            </a:r>
            <a:r>
              <a:rPr sz="1200" b="1" i="0" u="none">
                <a:solidFill>
                  <a:srgbClr val="000000"/>
                </a:solidFill>
                <a:latin typeface="Calibri"/>
                <a:ea typeface="Calibri"/>
                <a:cs typeface="Calibri"/>
              </a:rPr>
              <a:t>UB mit verschiedenen Verlagen abgeschlossen </a:t>
            </a:r>
            <a:r>
              <a:rPr sz="1200" b="0" i="0" u="none">
                <a:solidFill>
                  <a:srgbClr val="000000"/>
                </a:solidFill>
                <a:latin typeface="Calibri"/>
                <a:ea typeface="Calibri"/>
                <a:cs typeface="Calibri"/>
              </a:rPr>
              <a:t>hat und die für RUB-Mitglieder z.B. eine vorab </a:t>
            </a:r>
            <a:r>
              <a:rPr sz="1200" b="1" i="0" u="none">
                <a:solidFill>
                  <a:srgbClr val="000000"/>
                </a:solidFill>
                <a:latin typeface="Calibri"/>
                <a:ea typeface="Calibri"/>
                <a:cs typeface="Calibri"/>
              </a:rPr>
              <a:t>reduzierte Gebühr </a:t>
            </a:r>
            <a:r>
              <a:rPr sz="1200" b="0" i="0" u="none">
                <a:solidFill>
                  <a:srgbClr val="000000"/>
                </a:solidFill>
                <a:latin typeface="Calibri"/>
                <a:ea typeface="Calibri"/>
                <a:cs typeface="Calibri"/>
              </a:rPr>
              <a:t>ermöglichen, </a:t>
            </a:r>
            <a:r>
              <a:rPr sz="1200" b="1" i="0" u="none">
                <a:solidFill>
                  <a:srgbClr val="000000"/>
                </a:solidFill>
                <a:latin typeface="Calibri"/>
                <a:ea typeface="Calibri"/>
                <a:cs typeface="Calibri"/>
              </a:rPr>
              <a:t>einen Rabatt </a:t>
            </a:r>
            <a:r>
              <a:rPr sz="1200" b="0" i="0" u="none">
                <a:solidFill>
                  <a:srgbClr val="000000"/>
                </a:solidFill>
                <a:latin typeface="Calibri"/>
                <a:ea typeface="Calibri"/>
                <a:cs typeface="Calibri"/>
              </a:rPr>
              <a:t>gewähren oder </a:t>
            </a:r>
            <a:r>
              <a:rPr sz="1200" b="1" i="0" u="none">
                <a:solidFill>
                  <a:srgbClr val="000000"/>
                </a:solidFill>
                <a:latin typeface="Calibri"/>
                <a:ea typeface="Calibri"/>
                <a:cs typeface="Calibri"/>
              </a:rPr>
              <a:t>sogar die Publikationskosten </a:t>
            </a:r>
            <a:r>
              <a:rPr sz="1200" b="0" i="0" u="none">
                <a:solidFill>
                  <a:srgbClr val="000000"/>
                </a:solidFill>
                <a:latin typeface="Calibri"/>
                <a:ea typeface="Calibri"/>
                <a:cs typeface="Calibri"/>
              </a:rPr>
              <a:t>für Veröffentlichungen in Zeitschriften bereits beinhalten.</a:t>
            </a:r>
            <a:endParaRPr/>
          </a:p>
        </p:txBody>
      </p:sp>
      <p:sp>
        <p:nvSpPr>
          <p:cNvPr id="1714237920"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sz="1200" b="1" i="0" u="none">
                <a:solidFill>
                  <a:srgbClr val="000000"/>
                </a:solidFill>
                <a:latin typeface="Calibri"/>
                <a:ea typeface="Calibri"/>
                <a:cs typeface="Calibri"/>
              </a:rPr>
              <a:t>Kommen wir nun zu dem grünen OA-Weg.</a:t>
            </a:r>
          </a:p>
          <a:p>
            <a:pPr>
              <a:defRPr/>
            </a:pPr>
            <a:endParaRPr/>
          </a:p>
          <a:p>
            <a:pPr>
              <a:defRPr/>
            </a:pPr>
            <a:r>
              <a:rPr sz="1200" b="0" i="0" u="none">
                <a:solidFill>
                  <a:srgbClr val="000000"/>
                </a:solidFill>
                <a:latin typeface="Calibri"/>
                <a:ea typeface="Calibri"/>
                <a:cs typeface="Calibri"/>
              </a:rPr>
              <a:t>Er beschreibt in der Regel </a:t>
            </a:r>
            <a:r>
              <a:rPr sz="1200" b="1" i="0" u="none">
                <a:solidFill>
                  <a:srgbClr val="000000"/>
                </a:solidFill>
                <a:latin typeface="Calibri"/>
                <a:ea typeface="Calibri"/>
                <a:cs typeface="Calibri"/>
              </a:rPr>
              <a:t>die Zweitveröffentlichung einer Publikation </a:t>
            </a:r>
            <a:r>
              <a:rPr sz="1200" b="0" i="0" u="none">
                <a:solidFill>
                  <a:srgbClr val="000000"/>
                </a:solidFill>
                <a:latin typeface="Calibri"/>
                <a:ea typeface="Calibri"/>
                <a:cs typeface="Calibri"/>
              </a:rPr>
              <a:t>auf einem </a:t>
            </a:r>
            <a:r>
              <a:rPr sz="1200" b="1" i="0" u="none">
                <a:solidFill>
                  <a:srgbClr val="000000"/>
                </a:solidFill>
                <a:latin typeface="Calibri"/>
                <a:ea typeface="Calibri"/>
                <a:cs typeface="Calibri"/>
              </a:rPr>
              <a:t>fachlichen oder institutionellem Repositorium.</a:t>
            </a:r>
            <a:endParaRPr/>
          </a:p>
          <a:p>
            <a:pPr>
              <a:defRPr/>
            </a:pPr>
            <a:r>
              <a:rPr sz="1200" b="0" i="0" u="none">
                <a:solidFill>
                  <a:srgbClr val="000000"/>
                </a:solidFill>
                <a:latin typeface="Calibri"/>
                <a:ea typeface="Calibri"/>
                <a:cs typeface="Calibri"/>
              </a:rPr>
              <a:t>Diese ist </a:t>
            </a:r>
            <a:r>
              <a:rPr sz="1200" b="1" i="0" u="none">
                <a:solidFill>
                  <a:srgbClr val="000000"/>
                </a:solidFill>
                <a:latin typeface="Calibri"/>
                <a:ea typeface="Calibri"/>
                <a:cs typeface="Calibri"/>
              </a:rPr>
              <a:t>meist zeitversetzt </a:t>
            </a:r>
            <a:r>
              <a:rPr sz="1200" b="0" i="0" u="none">
                <a:solidFill>
                  <a:srgbClr val="000000"/>
                </a:solidFill>
                <a:latin typeface="Calibri"/>
                <a:ea typeface="Calibri"/>
                <a:cs typeface="Calibri"/>
              </a:rPr>
              <a:t>und in der Regel </a:t>
            </a:r>
            <a:r>
              <a:rPr sz="1200" b="1" i="0" u="none">
                <a:solidFill>
                  <a:srgbClr val="000000"/>
                </a:solidFill>
                <a:latin typeface="Calibri"/>
                <a:ea typeface="Calibri"/>
                <a:cs typeface="Calibri"/>
              </a:rPr>
              <a:t>kostenfrei für die Autor:innen</a:t>
            </a:r>
            <a:r>
              <a:rPr sz="1200" b="0" i="0" u="none">
                <a:solidFill>
                  <a:srgbClr val="000000"/>
                </a:solidFill>
                <a:latin typeface="Calibri"/>
                <a:ea typeface="Calibri"/>
                <a:cs typeface="Calibri"/>
              </a:rPr>
              <a:t>. Viele Verlage erlauben diese Zweitveröffentlichungsmöglichkeit. </a:t>
            </a:r>
            <a:r>
              <a:rPr sz="1200" b="1" i="0" u="none">
                <a:solidFill>
                  <a:srgbClr val="000000"/>
                </a:solidFill>
                <a:latin typeface="Calibri"/>
                <a:ea typeface="Calibri"/>
                <a:cs typeface="Calibri"/>
              </a:rPr>
              <a:t>Eine Übersicht der Richtlinien verschiedener Verlage </a:t>
            </a:r>
            <a:r>
              <a:rPr sz="1200" b="0" i="0" u="none">
                <a:solidFill>
                  <a:srgbClr val="000000"/>
                </a:solidFill>
                <a:latin typeface="Calibri"/>
                <a:ea typeface="Calibri"/>
                <a:cs typeface="Calibri"/>
              </a:rPr>
              <a:t>bzw. einen ersten Anhaltspunkt über die Haltung von Verlagen gegenüber OA und der Möglichkeit von Zweitveröffentlichungen finden Sie auf der </a:t>
            </a:r>
            <a:r>
              <a:rPr sz="1200" b="1" i="0" u="none">
                <a:solidFill>
                  <a:srgbClr val="000000"/>
                </a:solidFill>
                <a:latin typeface="Calibri"/>
                <a:ea typeface="Calibri"/>
                <a:cs typeface="Calibri"/>
              </a:rPr>
              <a:t>Plattform Sherpa Romeo </a:t>
            </a:r>
            <a:r>
              <a:rPr sz="1200" b="0" i="0" u="none">
                <a:solidFill>
                  <a:srgbClr val="000000"/>
                </a:solidFill>
                <a:latin typeface="Calibri"/>
                <a:ea typeface="Calibri"/>
                <a:cs typeface="Calibri"/>
              </a:rPr>
              <a:t>oder konkret natürlich auch in Ihrem </a:t>
            </a:r>
            <a:r>
              <a:rPr sz="1200" b="1" i="0" u="none">
                <a:solidFill>
                  <a:srgbClr val="000000"/>
                </a:solidFill>
                <a:latin typeface="Calibri"/>
                <a:ea typeface="Calibri"/>
                <a:cs typeface="Calibri"/>
              </a:rPr>
              <a:t>Autorenvertrag mit dem jeweiligen Verlag.</a:t>
            </a:r>
            <a:endParaRPr/>
          </a:p>
          <a:p>
            <a:pPr>
              <a:defRPr/>
            </a:pPr>
            <a:endParaRPr/>
          </a:p>
          <a:p>
            <a:pPr>
              <a:defRPr/>
            </a:pPr>
            <a:endParaRPr/>
          </a:p>
          <a:p>
            <a:pPr>
              <a:defRPr/>
            </a:pPr>
            <a:r>
              <a:rPr sz="1200" b="0" i="0" u="none">
                <a:solidFill>
                  <a:srgbClr val="000000"/>
                </a:solidFill>
                <a:latin typeface="Calibri"/>
                <a:ea typeface="Calibri"/>
                <a:cs typeface="Calibri"/>
              </a:rPr>
              <a:t>________</a:t>
            </a:r>
            <a:endParaRPr/>
          </a:p>
          <a:p>
            <a:pPr>
              <a:defRPr/>
            </a:pPr>
            <a:r>
              <a:rPr sz="1200" b="0" i="0" u="none">
                <a:solidFill>
                  <a:srgbClr val="000000"/>
                </a:solidFill>
                <a:latin typeface="Calibri"/>
                <a:ea typeface="Calibri"/>
                <a:cs typeface="Calibri"/>
              </a:rPr>
              <a:t>Wichtig sind natürlich auch angaben dazu, welche Fassung Ihrer Publikation die so zweitveröffentlichen können (die publizierte Version des Artikels, oder die Endfassung des zur Veröffentlichung freigegebenen Manuskripts des Artikels (Postprint), oder die Fassung des Artikels, die zum Review-Prozess beim Verlag eingereicht wurde (Preprint))</a:t>
            </a:r>
            <a:endParaRPr/>
          </a:p>
        </p:txBody>
      </p:sp>
      <p:sp>
        <p:nvSpPr>
          <p:cNvPr id="4"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sz="1200" b="1" i="0" u="none">
                <a:solidFill>
                  <a:srgbClr val="000000"/>
                </a:solidFill>
                <a:latin typeface="Calibri"/>
                <a:ea typeface="Calibri"/>
                <a:cs typeface="Calibri"/>
              </a:rPr>
              <a:t>In diesem Kontext ist auch das Zweitveröffentlichugnsrecht hervorzuheben</a:t>
            </a:r>
            <a:endParaRPr/>
          </a:p>
          <a:p>
            <a:pPr marL="217793" indent="-217793">
              <a:buFont typeface="Arial"/>
              <a:buChar char="•"/>
              <a:defRPr/>
            </a:pPr>
            <a:r>
              <a:rPr sz="1200" b="0" i="0" u="none">
                <a:solidFill>
                  <a:srgbClr val="000000"/>
                </a:solidFill>
                <a:latin typeface="Calibri"/>
                <a:ea typeface="Calibri"/>
                <a:cs typeface="Calibri"/>
              </a:rPr>
              <a:t>Zweitveröffentlichungsrecht nach Paragraph 38, Anschnitt 4 der Urherberrechtsgesetzes</a:t>
            </a:r>
          </a:p>
          <a:p>
            <a:pPr marL="217793" indent="-217793">
              <a:buFont typeface="Arial"/>
              <a:buChar char="•"/>
              <a:defRPr/>
            </a:pPr>
            <a:r>
              <a:rPr sz="1200" b="0" i="0" u="none">
                <a:solidFill>
                  <a:srgbClr val="000000"/>
                </a:solidFill>
                <a:latin typeface="Calibri"/>
                <a:ea typeface="Calibri"/>
                <a:cs typeface="Calibri"/>
              </a:rPr>
              <a:t>Dies gilt für Beiträge in mind. Zwei Mal jährlich erscheinden Zeitschriften oder Periodika aus mindestens zur Hälfte mit öffentlichen Mitteln geförderten Forschungstätigkeit</a:t>
            </a:r>
          </a:p>
          <a:p>
            <a:pPr marL="217793" indent="-217793">
              <a:buFont typeface="Arial"/>
              <a:buChar char="•"/>
              <a:defRPr/>
            </a:pPr>
            <a:r>
              <a:rPr sz="1200" b="0" i="0" u="none">
                <a:solidFill>
                  <a:srgbClr val="000000"/>
                </a:solidFill>
                <a:latin typeface="Calibri"/>
                <a:ea typeface="Calibri"/>
                <a:cs typeface="Calibri"/>
              </a:rPr>
              <a:t>Es gilt daher leider nicht für OA-Bücher</a:t>
            </a:r>
          </a:p>
          <a:p>
            <a:pPr marL="217793" indent="-217793">
              <a:buFont typeface="Arial"/>
              <a:buChar char="•"/>
              <a:defRPr/>
            </a:pPr>
            <a:endParaRPr/>
          </a:p>
          <a:p>
            <a:pPr marL="217793" indent="-217793">
              <a:buFont typeface="Arial"/>
              <a:buChar char="•"/>
              <a:defRPr/>
            </a:pPr>
            <a:endParaRPr/>
          </a:p>
          <a:p>
            <a:pPr marL="217793" indent="-217793">
              <a:buFont typeface="Arial"/>
              <a:buChar char="•"/>
              <a:defRPr/>
            </a:pPr>
            <a:endParaRPr/>
          </a:p>
          <a:p>
            <a:pPr marL="217793" indent="-217793">
              <a:buFont typeface="Arial"/>
              <a:buChar char="•"/>
              <a:defRPr/>
            </a:pPr>
            <a:endParaRPr/>
          </a:p>
          <a:p>
            <a:pPr>
              <a:defRPr/>
            </a:pPr>
            <a:endParaRPr/>
          </a:p>
          <a:p>
            <a:pPr>
              <a:defRPr/>
            </a:pPr>
            <a:r>
              <a:rPr sz="1200" b="0" i="0" u="none">
                <a:solidFill>
                  <a:srgbClr val="000000"/>
                </a:solidFill>
                <a:latin typeface="Calibri"/>
                <a:ea typeface="Calibri"/>
                <a:cs typeface="Calibri"/>
              </a:rPr>
              <a:t>_______</a:t>
            </a:r>
            <a:endParaRPr/>
          </a:p>
          <a:p>
            <a:pPr>
              <a:defRPr/>
            </a:pPr>
            <a:r>
              <a:rPr sz="1200" b="1" i="0" u="none">
                <a:solidFill>
                  <a:srgbClr val="000000"/>
                </a:solidFill>
                <a:latin typeface="Calibri"/>
                <a:ea typeface="Calibri"/>
                <a:cs typeface="Calibri"/>
              </a:rPr>
              <a:t>Sonderfall bei Monographien</a:t>
            </a:r>
            <a:r>
              <a:rPr sz="1200" b="0" i="0" u="none">
                <a:solidFill>
                  <a:srgbClr val="000000"/>
                </a:solidFill>
                <a:latin typeface="Calibri"/>
                <a:ea typeface="Calibri"/>
                <a:cs typeface="Calibri"/>
              </a:rPr>
              <a:t>: die nachträgliche Möglichkeit OA zu publizieren zu viel geringeren Kosten beim selben Verlag</a:t>
            </a:r>
            <a:endParaRPr/>
          </a:p>
          <a:p>
            <a:pPr>
              <a:defRPr/>
            </a:pPr>
            <a:r>
              <a:rPr sz="1200" b="0" i="0" u="none">
                <a:solidFill>
                  <a:srgbClr val="000000"/>
                </a:solidFill>
                <a:latin typeface="Calibri"/>
                <a:ea typeface="Calibri"/>
                <a:cs typeface="Calibri"/>
              </a:rPr>
              <a:t>akzeptierte Manuskriptversion -</a:t>
            </a:r>
            <a:r>
              <a:rPr sz="1200" b="1" i="0" u="none">
                <a:solidFill>
                  <a:srgbClr val="000000"/>
                </a:solidFill>
                <a:latin typeface="Calibri"/>
                <a:ea typeface="Calibri"/>
                <a:cs typeface="Calibri"/>
              </a:rPr>
              <a:t> Postprint</a:t>
            </a:r>
          </a:p>
          <a:p>
            <a:pPr>
              <a:defRPr/>
            </a:pPr>
            <a:endParaRPr/>
          </a:p>
          <a:p>
            <a:pPr>
              <a:defRPr/>
            </a:pPr>
            <a:r>
              <a:rPr lang="de-DE" sz="1200" b="0" i="0" u="none" strike="noStrike" cap="none" spc="0">
                <a:solidFill>
                  <a:schemeClr val="tx1"/>
                </a:solidFill>
                <a:latin typeface="+mn-lt"/>
                <a:ea typeface="+mn-ea"/>
                <a:cs typeface="+mn-cs"/>
              </a:rPr>
              <a:t>Zu Monographien; aus „Rechtsfragen bei Open Science“ </a:t>
            </a:r>
            <a:r>
              <a:rPr lang="de-DE" sz="1200" b="0" i="0" u="none" strike="noStrike" cap="none" spc="0">
                <a:solidFill>
                  <a:schemeClr val="tx1"/>
                </a:solidFill>
                <a:latin typeface="Calibri"/>
                <a:ea typeface="Calibri"/>
                <a:cs typeface="Calibri"/>
              </a:rPr>
              <a:t>https://doi.org/10.15460/HUP.195</a:t>
            </a:r>
            <a:endParaRPr sz="1200"/>
          </a:p>
          <a:p>
            <a:pPr>
              <a:defRPr/>
            </a:pPr>
            <a:r>
              <a:rPr lang="de-DE" sz="1200" b="0" i="0" u="none" strike="noStrike" cap="none" spc="0">
                <a:solidFill>
                  <a:schemeClr val="tx1"/>
                </a:solidFill>
                <a:latin typeface="+mn-lt"/>
                <a:ea typeface="+mn-ea"/>
                <a:cs typeface="+mn-cs"/>
              </a:rPr>
              <a:t>„</a:t>
            </a:r>
            <a:r>
              <a:rPr lang="de-DE" sz="1200" b="0" i="0" u="none" strike="noStrike" cap="none" spc="0">
                <a:solidFill>
                  <a:schemeClr val="tx1"/>
                </a:solidFill>
                <a:latin typeface="Calibri"/>
                <a:ea typeface="Calibri"/>
                <a:cs typeface="Calibri"/>
              </a:rPr>
              <a:t>Eine Art Zweitveröffentlichungsrecht regelt § 40a UrhG: das „Rechtzur anderweitigen Verwertung“. Es ermöglicht dem Urheber, seinWerk nach zehn Jahren anderweitig zu verwerten, auch wenn er einenzeitlich unbegrenzten Exklusivvertrag geschlossen hat. Wissenschaft-liche Autoren dürfen zudem, auch wenn dies vertraglich nicht vorge-sehen oder gar ausdrücklich ausgeschlossen wurde, Pre-Print-Fas-sungen von in Periodika erschienenen Beiträgen zwölf Monate nach32UrHeber- UNd UrHeberVertragSrecHtder Erstveröffentlichung anderweitig zugänglich machen (§ 38 Abs. 4UrhG). Diese Zweitverwertung darf keinen gewerblichen Zweckendienen. Beide Regelungen unterliegen einer Reihe von Voraussetzun-gen, die im Einzelfall zu prüfen sind.</a:t>
            </a:r>
            <a:r>
              <a:rPr lang="de-DE" sz="1200" b="0" i="0" u="none" strike="noStrike" cap="none" spc="0">
                <a:solidFill>
                  <a:schemeClr val="tx1"/>
                </a:solidFill>
                <a:latin typeface="+mn-lt"/>
                <a:ea typeface="+mn-ea"/>
                <a:cs typeface="+mn-cs"/>
              </a:rPr>
              <a:t>“</a:t>
            </a:r>
            <a:endParaRPr sz="1200"/>
          </a:p>
          <a:p>
            <a:pPr>
              <a:defRPr/>
            </a:pPr>
            <a:endParaRPr sz="1200"/>
          </a:p>
          <a:p>
            <a:pPr>
              <a:defRPr/>
            </a:pPr>
            <a:r>
              <a:rPr lang="de-DE" sz="1200" b="0" i="0" u="none" strike="noStrike" cap="none" spc="0">
                <a:solidFill>
                  <a:schemeClr val="tx1"/>
                </a:solidFill>
                <a:latin typeface="Calibri"/>
                <a:ea typeface="Calibri"/>
                <a:cs typeface="Calibri"/>
              </a:rPr>
              <a:t>Am 1. März 2017 ist das neue Urhebervertragsrecht in Kraft getreten. </a:t>
            </a:r>
            <a:endParaRPr sz="1200"/>
          </a:p>
          <a:p>
            <a:pPr>
              <a:defRPr/>
            </a:pPr>
            <a:r>
              <a:rPr lang="de-DE" sz="1200" b="0" i="0" u="sng" strike="noStrike" cap="none" spc="0">
                <a:solidFill>
                  <a:schemeClr val="tx1"/>
                </a:solidFill>
                <a:latin typeface="Calibri"/>
                <a:ea typeface="Calibri"/>
                <a:cs typeface="Calibri"/>
                <a:hlinkClick r:id="rId3" tooltip="https://www.boehmert.de/reform-des-urhebervertragsrechts-tritt-in-kraft/"/>
              </a:rPr>
              <a:t>https://www.boehmert.de/reform-des-urhebervertragsrechts-tritt-in-kraft/</a:t>
            </a:r>
            <a:endParaRPr sz="1200"/>
          </a:p>
          <a:p>
            <a:pPr>
              <a:defRPr/>
            </a:pPr>
            <a:endParaRPr sz="1200"/>
          </a:p>
          <a:p>
            <a:pPr>
              <a:defRPr/>
            </a:pPr>
            <a:r>
              <a:rPr lang="de-DE" sz="1200" b="0" i="0" u="sng" strike="noStrike" cap="none" spc="0">
                <a:solidFill>
                  <a:schemeClr val="tx1"/>
                </a:solidFill>
                <a:latin typeface="Calibri"/>
                <a:ea typeface="Calibri"/>
                <a:cs typeface="Calibri"/>
                <a:hlinkClick r:id="rId4" tooltip="https://www.gesetze-im-internet.de/urhg/__40a.html"/>
              </a:rPr>
              <a:t>https://www.gesetze-im-internet.de/urhg/__40a.html</a:t>
            </a:r>
            <a:endParaRPr sz="1200"/>
          </a:p>
          <a:p>
            <a:pPr>
              <a:defRPr/>
            </a:pPr>
            <a:endParaRPr/>
          </a:p>
        </p:txBody>
      </p:sp>
      <p:sp>
        <p:nvSpPr>
          <p:cNvPr id="4"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sz="1200" b="1" i="0" u="none">
                <a:solidFill>
                  <a:srgbClr val="000000"/>
                </a:solidFill>
                <a:latin typeface="Calibri"/>
                <a:ea typeface="Calibri"/>
                <a:cs typeface="Calibri"/>
              </a:rPr>
              <a:t>Aber wo findet man solche Repositorien für die Zweitveröfentlichung?</a:t>
            </a:r>
            <a:endParaRPr/>
          </a:p>
          <a:p>
            <a:pPr marL="217793" indent="-217793">
              <a:buFont typeface="Arial"/>
              <a:buChar char="•"/>
              <a:defRPr/>
            </a:pPr>
            <a:r>
              <a:rPr sz="1200" b="0" i="0" u="none">
                <a:solidFill>
                  <a:srgbClr val="000000"/>
                </a:solidFill>
                <a:latin typeface="Calibri"/>
                <a:ea typeface="Calibri"/>
                <a:cs typeface="Calibri"/>
              </a:rPr>
              <a:t>Wie gesagt, Zweiveröffentlichung auf fachlichen oder institutionellen Repositorien</a:t>
            </a:r>
            <a:endParaRPr/>
          </a:p>
          <a:p>
            <a:pPr marL="217793" indent="-217793">
              <a:buFont typeface="Arial"/>
              <a:buChar char="•"/>
              <a:defRPr/>
            </a:pPr>
            <a:r>
              <a:rPr sz="1200" b="0" i="0" u="none">
                <a:solidFill>
                  <a:srgbClr val="000000"/>
                </a:solidFill>
                <a:latin typeface="Calibri"/>
                <a:ea typeface="Calibri"/>
                <a:cs typeface="Calibri"/>
              </a:rPr>
              <a:t>Besonders wenn man fachliche sucht sind die FID-Seiten, Fachseiten des oa.networks oder DOAR und ROAR hilfreich</a:t>
            </a:r>
            <a:endParaRPr/>
          </a:p>
          <a:p>
            <a:pPr marL="217793" indent="-217793">
              <a:buFont typeface="Arial"/>
              <a:buChar char="•"/>
              <a:defRPr/>
            </a:pPr>
            <a:r>
              <a:rPr sz="1200" b="0" i="0" u="none">
                <a:solidFill>
                  <a:srgbClr val="000000"/>
                </a:solidFill>
                <a:latin typeface="Calibri"/>
                <a:ea typeface="Calibri"/>
                <a:cs typeface="Calibri"/>
              </a:rPr>
              <a:t>Oder: </a:t>
            </a:r>
            <a:r>
              <a:rPr sz="1200" b="1" i="0" u="none">
                <a:solidFill>
                  <a:srgbClr val="000000"/>
                </a:solidFill>
                <a:latin typeface="Calibri"/>
                <a:ea typeface="Calibri"/>
                <a:cs typeface="Calibri"/>
              </a:rPr>
              <a:t>Institutionelles Repositorium</a:t>
            </a:r>
            <a:r>
              <a:rPr sz="1200" b="0" i="0" u="none">
                <a:solidFill>
                  <a:srgbClr val="000000"/>
                </a:solidFill>
                <a:latin typeface="Calibri"/>
                <a:ea typeface="Calibri"/>
                <a:cs typeface="Calibri"/>
              </a:rPr>
              <a:t> der eigenen Einrichtung</a:t>
            </a:r>
            <a:endParaRPr/>
          </a:p>
        </p:txBody>
      </p:sp>
      <p:sp>
        <p:nvSpPr>
          <p:cNvPr id="4"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de-DE" sz="1200" b="0" i="0" u="none" strike="noStrike" cap="none" spc="0">
                <a:solidFill>
                  <a:schemeClr val="tx1"/>
                </a:solidFill>
                <a:latin typeface="Calibri"/>
                <a:ea typeface="Calibri"/>
                <a:cs typeface="Calibri"/>
              </a:rPr>
              <a:t>An dieser Stelle möchte ich auf die Open-Access-Publikationsdieste der RUB hinweisen. Zum einen das Dokumentenropositorium, auf dem insbesondere  Dissertationen und Habilitationen erstveröffentlicht werden und ebenfalls Artikel OA zweitveröffentlicht werden. </a:t>
            </a:r>
            <a:endParaRPr sz="1200" b="0" i="0" u="none" strike="noStrike" cap="none" spc="0">
              <a:solidFill>
                <a:schemeClr val="tx1"/>
              </a:solidFill>
              <a:latin typeface="Calibri"/>
              <a:ea typeface="Calibri"/>
              <a:cs typeface="Calibri"/>
            </a:endParaRPr>
          </a:p>
          <a:p>
            <a:pPr>
              <a:defRPr/>
            </a:pPr>
            <a:endParaRPr/>
          </a:p>
          <a:p>
            <a:pPr>
              <a:defRPr/>
            </a:pPr>
            <a:r>
              <a:rPr lang="de-DE" sz="1200" b="0" i="0" u="none" strike="noStrike" cap="none" spc="0">
                <a:solidFill>
                  <a:schemeClr val="tx1"/>
                </a:solidFill>
                <a:latin typeface="Calibri"/>
                <a:ea typeface="Calibri"/>
                <a:cs typeface="Calibri"/>
              </a:rPr>
              <a:t>Und ich möchte auch unsere Plattformen OJS und OMP erwähnen. Open Journal Systems (für Zeitschriften)  und Open Monograph Press (für Reihen). Beide Plattformen werden wie das Repositorium durch die UB gehostet und unser Team steht ihnen auch hier mit umfassenden Einrichtungs- und Beratungsangeboten zur Seite.</a:t>
            </a:r>
          </a:p>
          <a:p>
            <a:pPr>
              <a:defRPr/>
            </a:pPr>
            <a:r>
              <a:rPr sz="1200" b="1" i="0" u="none" strike="noStrike" cap="none" spc="0">
                <a:solidFill>
                  <a:schemeClr val="tx1"/>
                </a:solidFill>
                <a:latin typeface="Calibri"/>
                <a:ea typeface="Calibri"/>
                <a:cs typeface="Calibri"/>
              </a:rPr>
              <a:t>Mehr dazu können Sie in unserer Veranstlatung am Donnerstag um 11 Uhr erfahren.</a:t>
            </a:r>
          </a:p>
          <a:p>
            <a:pPr>
              <a:defRPr/>
            </a:pPr>
            <a:endParaRPr lang="de-DE" sz="1200" b="0" i="0" u="none" strike="noStrike" cap="none" spc="0">
              <a:solidFill>
                <a:schemeClr val="tx1"/>
              </a:solidFill>
              <a:latin typeface="Calibri"/>
              <a:ea typeface="Calibri"/>
              <a:cs typeface="Calibri"/>
            </a:endParaRPr>
          </a:p>
          <a:p>
            <a:pPr>
              <a:defRPr/>
            </a:pPr>
            <a:r>
              <a:rPr lang="de-DE" sz="1200" b="0" i="0" u="none" strike="noStrike" cap="none" spc="0">
                <a:solidFill>
                  <a:schemeClr val="tx1"/>
                </a:solidFill>
                <a:latin typeface="Calibri"/>
                <a:ea typeface="Calibri"/>
                <a:cs typeface="Calibri"/>
              </a:rPr>
              <a:t>______</a:t>
            </a:r>
          </a:p>
          <a:p>
            <a:pPr>
              <a:defRPr/>
            </a:pPr>
            <a:endParaRPr lang="de-DE" sz="1200" b="0" i="0" u="none" strike="noStrike" cap="none" spc="0">
              <a:solidFill>
                <a:schemeClr val="tx1"/>
              </a:solidFill>
              <a:latin typeface="Calibri"/>
              <a:ea typeface="Calibri"/>
              <a:cs typeface="Calibri"/>
            </a:endParaRPr>
          </a:p>
          <a:p>
            <a:pPr>
              <a:defRPr/>
            </a:pPr>
            <a:r>
              <a:rPr lang="de-DE" sz="1200" b="1" i="0" u="none" strike="noStrike" cap="none" spc="0">
                <a:solidFill>
                  <a:schemeClr val="tx1"/>
                </a:solidFill>
                <a:latin typeface="Calibri"/>
                <a:ea typeface="Calibri"/>
                <a:cs typeface="Calibri"/>
              </a:rPr>
              <a:t>OPUS</a:t>
            </a:r>
            <a:endParaRPr sz="1200" b="1" i="0" u="none" strike="noStrike" cap="none" spc="0">
              <a:solidFill>
                <a:schemeClr val="tx1"/>
              </a:solidFill>
              <a:latin typeface="Calibri"/>
              <a:ea typeface="Calibri"/>
              <a:cs typeface="Calibri"/>
            </a:endParaRPr>
          </a:p>
          <a:p>
            <a:pPr>
              <a:defRPr/>
            </a:pPr>
            <a:r>
              <a:rPr lang="de-DE" sz="1200" b="0" i="0" u="none" strike="noStrike" cap="none" spc="0">
                <a:solidFill>
                  <a:schemeClr val="tx1"/>
                </a:solidFill>
                <a:latin typeface="Calibri"/>
                <a:ea typeface="Calibri"/>
                <a:cs typeface="Calibri"/>
              </a:rPr>
              <a:t>Open Source-Software zur Verwaltung und Veröffentlichung wissenschaftlicher Zeitschriften (OJS) und Reihen (OMP)</a:t>
            </a:r>
          </a:p>
          <a:p>
            <a:pPr>
              <a:defRPr/>
            </a:pPr>
            <a:r>
              <a:rPr lang="de-DE" sz="1200" b="0" i="0" u="none" strike="noStrike" cap="none" spc="0">
                <a:solidFill>
                  <a:schemeClr val="tx1"/>
                </a:solidFill>
                <a:latin typeface="Calibri"/>
                <a:ea typeface="Calibri"/>
                <a:cs typeface="Calibri"/>
              </a:rPr>
              <a:t>Redaktionssystem für Einreichung, Begutachtung und Veröffentlichung</a:t>
            </a:r>
            <a:endParaRPr sz="1200" b="0" i="0" u="none" strike="noStrike" cap="none" spc="0">
              <a:solidFill>
                <a:schemeClr val="tx1"/>
              </a:solidFill>
              <a:latin typeface="Calibri"/>
              <a:cs typeface="Calibri"/>
            </a:endParaRPr>
          </a:p>
          <a:p>
            <a:pPr>
              <a:defRPr/>
            </a:pPr>
            <a:r>
              <a:rPr lang="de-DE" sz="1200" b="0" i="0" u="none" strike="noStrike" cap="none" spc="0">
                <a:solidFill>
                  <a:schemeClr val="tx1"/>
                </a:solidFill>
                <a:latin typeface="Calibri"/>
                <a:ea typeface="Calibri"/>
                <a:cs typeface="Calibri"/>
              </a:rPr>
              <a:t>Präsentationsoberfläche mit Blätter-, Lese-, Zitations- und Suchfunktion</a:t>
            </a:r>
            <a:endParaRPr sz="1200" b="0" i="0" u="none" strike="noStrike" cap="none" spc="0">
              <a:solidFill>
                <a:schemeClr val="tx1"/>
              </a:solidFill>
              <a:latin typeface="Calibri"/>
              <a:cs typeface="Calibri"/>
            </a:endParaRPr>
          </a:p>
          <a:p>
            <a:pPr>
              <a:defRPr/>
            </a:pPr>
            <a:r>
              <a:rPr lang="de-DE" sz="1200" b="0" i="0" u="none" strike="noStrike" cap="none" spc="0">
                <a:solidFill>
                  <a:schemeClr val="tx1"/>
                </a:solidFill>
                <a:latin typeface="Calibri"/>
                <a:ea typeface="Calibri"/>
                <a:cs typeface="Calibri"/>
              </a:rPr>
              <a:t>Zitierfähigkeit durch die Registrierung von DOIs</a:t>
            </a:r>
            <a:endParaRPr sz="1200" b="0" i="0" u="none" strike="noStrike" cap="none" spc="0">
              <a:solidFill>
                <a:schemeClr val="tx1"/>
              </a:solidFill>
              <a:latin typeface="Calibri"/>
              <a:cs typeface="Calibri"/>
            </a:endParaRPr>
          </a:p>
          <a:p>
            <a:pPr>
              <a:defRPr/>
            </a:pPr>
            <a:r>
              <a:rPr lang="de-DE" sz="1200" b="0" i="0" u="none" strike="noStrike" cap="none" spc="0">
                <a:solidFill>
                  <a:schemeClr val="tx1"/>
                </a:solidFill>
                <a:latin typeface="Calibri"/>
                <a:ea typeface="Calibri"/>
                <a:cs typeface="Calibri"/>
              </a:rPr>
              <a:t>Schnittstellen für die verbesserte Auffindbarkeit</a:t>
            </a:r>
            <a:endParaRPr sz="1200"/>
          </a:p>
          <a:p>
            <a:pPr>
              <a:defRPr/>
            </a:pPr>
            <a:r>
              <a:rPr sz="1200" b="1"/>
              <a:t>OJS/OMP</a:t>
            </a:r>
          </a:p>
          <a:p>
            <a:pPr>
              <a:defRPr/>
            </a:pPr>
            <a:r>
              <a:rPr lang="de-DE" sz="1200" b="0" i="0" u="none" strike="noStrike" cap="none" spc="0">
                <a:solidFill>
                  <a:schemeClr val="tx1"/>
                </a:solidFill>
                <a:latin typeface="Calibri"/>
                <a:ea typeface="Calibri"/>
                <a:cs typeface="Calibri"/>
              </a:rPr>
              <a:t>Hosting der Plattformen durch die UB</a:t>
            </a:r>
            <a:endParaRPr sz="1200" b="0" i="0" u="none" strike="noStrike" cap="none" spc="0">
              <a:solidFill>
                <a:schemeClr val="tx1"/>
              </a:solidFill>
              <a:latin typeface="Calibri"/>
              <a:cs typeface="Calibri"/>
            </a:endParaRPr>
          </a:p>
          <a:p>
            <a:pPr>
              <a:defRPr/>
            </a:pPr>
            <a:r>
              <a:rPr lang="de-DE" sz="1200" b="0" i="0" u="none" strike="noStrike" cap="none" spc="0">
                <a:solidFill>
                  <a:schemeClr val="tx1"/>
                </a:solidFill>
                <a:latin typeface="Calibri"/>
                <a:ea typeface="Calibri"/>
                <a:cs typeface="Calibri"/>
              </a:rPr>
              <a:t>Nutzung des Systems für Angehörige der RUB kostenfrei</a:t>
            </a:r>
            <a:endParaRPr sz="1200" b="0" i="0" u="none" strike="noStrike" cap="none" spc="0">
              <a:solidFill>
                <a:schemeClr val="tx1"/>
              </a:solidFill>
              <a:latin typeface="Calibri"/>
              <a:cs typeface="Calibri"/>
            </a:endParaRPr>
          </a:p>
          <a:p>
            <a:pPr>
              <a:defRPr/>
            </a:pPr>
            <a:r>
              <a:rPr lang="de-DE" sz="1200" b="0" i="0" u="none" strike="noStrike" cap="none" spc="0">
                <a:solidFill>
                  <a:schemeClr val="tx1"/>
                </a:solidFill>
                <a:latin typeface="Calibri"/>
                <a:ea typeface="Calibri"/>
                <a:cs typeface="Calibri"/>
              </a:rPr>
              <a:t>Unterstützung durch die UB (Beratung, Metadaten, DOI)</a:t>
            </a:r>
            <a:endParaRPr sz="1200"/>
          </a:p>
          <a:p>
            <a:pPr marL="0" lvl="3" indent="0">
              <a:lnSpc>
                <a:spcPct val="150000"/>
              </a:lnSpc>
              <a:buClr>
                <a:schemeClr val="bg2"/>
              </a:buClr>
              <a:buNone/>
              <a:defRPr/>
            </a:pPr>
            <a:r>
              <a:rPr lang="de-DE" sz="1200" b="1" i="0" u="none" strike="noStrike" cap="none" spc="0">
                <a:solidFill>
                  <a:schemeClr val="tx1"/>
                </a:solidFill>
                <a:latin typeface="Calibri"/>
                <a:ea typeface="Arial"/>
                <a:cs typeface="Arial"/>
              </a:rPr>
              <a:t>Voraussetzung für die Nutzung</a:t>
            </a:r>
            <a:r>
              <a:rPr lang="de-DE" sz="1200" b="0" i="0" u="none" strike="noStrike" cap="none" spc="0">
                <a:solidFill>
                  <a:schemeClr val="tx1"/>
                </a:solidFill>
                <a:latin typeface="Calibri"/>
                <a:ea typeface="Arial"/>
                <a:cs typeface="Arial"/>
              </a:rPr>
              <a:t>: Anbindung an die RUB; Zeitschrift/Reihe erscheint Open Access mit CC-Lizenz</a:t>
            </a:r>
            <a:endParaRPr sz="1200"/>
          </a:p>
        </p:txBody>
      </p:sp>
      <p:sp>
        <p:nvSpPr>
          <p:cNvPr id="4"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t>Kommen wir nun zu den Aspekten, auf welche Sie insbesondere bei der Betrachtung von Verlagsangeboten und den damit verbundenen Dienstleistungen achten sollten.</a:t>
            </a:r>
          </a:p>
        </p:txBody>
      </p:sp>
      <p:sp>
        <p:nvSpPr>
          <p:cNvPr id="4"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t>Beginnen wir mit unserem kurzen Überblick und gleich vorab würde ich gerne eine kurze Umfrage durchführen, um Ihre Vorerfahrungen mit dem Thema Open Access abzufragen.</a:t>
            </a:r>
          </a:p>
        </p:txBody>
      </p:sp>
      <p:sp>
        <p:nvSpPr>
          <p:cNvPr id="4"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t>Zum einen möchte ich vorab auf die Qualitätsstandards für Open-Access-Bücher der AG Universitätsverlage hinweisen. </a:t>
            </a:r>
            <a:r>
              <a:rPr lang="de-DE" sz="1200" b="0" i="0" u="none" strike="noStrike" cap="none" spc="0">
                <a:solidFill>
                  <a:schemeClr val="tx1"/>
                </a:solidFill>
                <a:latin typeface="Calibri"/>
                <a:ea typeface="Calibri"/>
                <a:cs typeface="Calibri"/>
              </a:rPr>
              <a:t>Allgemein gültige Qualitätsstandards für Open-Access-Bücher sind eine grundlegende und vieldiskutierte Thematik in dem Diskurs um die Buchpublikationen. Hier sind besonders die Qualitätsstandards für Open-Access-Bücher der AG Universitätsverlage hervorzuheben, die eine sehr wichtige Orientierungsgrundlage für viele Monographiendfonds und auch die DFG sind als Teil der Fördervorgaben.</a:t>
            </a:r>
            <a:r>
              <a:t> Sie wurden 2017 zum ersten mal verfasst und 2022 grundlegend überarbeitet. </a:t>
            </a:r>
            <a:r>
              <a:rPr lang="de-DE" sz="1200" b="0" i="0" u="none" strike="noStrike" cap="none" spc="0">
                <a:solidFill>
                  <a:srgbClr val="000000"/>
                </a:solidFill>
                <a:latin typeface="Calibri"/>
                <a:ea typeface="Calibri"/>
                <a:cs typeface="Calibri"/>
              </a:rPr>
              <a:t>Die Standards richten sich an alle Verlage und Publikationsservices, die verlegerische Dienstleistungen für Bücher bereitstellen</a:t>
            </a:r>
            <a:r>
              <a:t> und bieten eine gute Orientierungshilfe im Austausch mit Verlagen bezüglich notwendiger OA-Leistungen. Sie umfassen die hier aufgeführten grundlegenden Themenfelder und jeweils sehr konkrete Angaben zu den einzelnen Bereichen.</a:t>
            </a:r>
          </a:p>
          <a:p>
            <a:pPr>
              <a:defRPr/>
            </a:pPr>
            <a:endParaRPr/>
          </a:p>
          <a:p>
            <a:pPr>
              <a:defRPr/>
            </a:pPr>
            <a:r>
              <a:t>__________</a:t>
            </a:r>
          </a:p>
          <a:p>
            <a:pPr>
              <a:defRPr/>
            </a:pPr>
            <a:endParaRPr/>
          </a:p>
          <a:p>
            <a:pPr>
              <a:defRPr/>
            </a:pPr>
            <a:endParaRPr/>
          </a:p>
          <a:p>
            <a:pPr>
              <a:defRPr/>
            </a:pPr>
            <a:r>
              <a:rPr u="sng">
                <a:solidFill>
                  <a:schemeClr val="hlink"/>
                </a:solidFill>
                <a:hlinkClick r:id="rId3" tooltip="https://zenodo.org/records/7075761"/>
              </a:rPr>
              <a:t>https://zenodo.org/records/7075761</a:t>
            </a:r>
            <a:endParaRPr/>
          </a:p>
          <a:p>
            <a:pPr>
              <a:defRPr/>
            </a:pPr>
            <a:r>
              <a:rPr sz="1100" b="1" i="0" u="sng">
                <a:solidFill>
                  <a:srgbClr val="000000"/>
                </a:solidFill>
                <a:latin typeface="Calibri"/>
                <a:ea typeface="Calibri"/>
                <a:cs typeface="Calibri"/>
              </a:rPr>
              <a:t>Qualitätsstandards für Open-Access-Bücher</a:t>
            </a:r>
            <a:endParaRPr/>
          </a:p>
          <a:p>
            <a:pPr>
              <a:defRPr/>
            </a:pPr>
            <a:r>
              <a:rPr sz="1100" b="1" i="0" u="none">
                <a:solidFill>
                  <a:srgbClr val="000000"/>
                </a:solidFill>
                <a:latin typeface="Calibri"/>
                <a:ea typeface="Calibri"/>
                <a:cs typeface="Calibri"/>
              </a:rPr>
              <a:t>Arbeitsgemeinschaft der Universitätsverlage</a:t>
            </a:r>
            <a:endParaRPr/>
          </a:p>
          <a:p>
            <a:pPr>
              <a:defRPr/>
            </a:pPr>
            <a:r>
              <a:rPr sz="1100" b="0" i="0" u="none">
                <a:solidFill>
                  <a:srgbClr val="000000"/>
                </a:solidFill>
                <a:latin typeface="Calibri"/>
                <a:ea typeface="Calibri"/>
                <a:cs typeface="Calibri"/>
              </a:rPr>
              <a:t>Nachdem die Arbeitsgemeinschaft der Universitätsverlage bereits 2017 Qualitätsstandards für Open Access Monografien und Sammelbände veröffentlicht hatte, legt sie nun eine gründliche Überarbeitung vor, die vereinfacht von Open-Access-Büchern spricht und sich auf Buchveröffentlichungen im unmittelbaren Open Access (Gold OA, Diamond OA) bezieht. Die Standards richten sich an alle Verlage und Publikationsservices, die verlegerische Dienstleistungen für Bücher bereitstellen. Die Neufassung differenziert notwendige und empfohlenen Aspekte, geht auf seit 2017 veränderte Praktiken im Publikationswesen ein oder formuliert präziser. Sie beruht auf fruchtbaren Diskussionen in der Arbeitsgemeinschaft und einer gründlichen Redaktion durch Ursula Arning, Margo Bargheer, Isabella Meinecke, Markus Putnings, Dagmar Schobert, Regine Tobias und Marco Winkler für die AG Universitätsverlage.</a:t>
            </a:r>
            <a:endParaRPr/>
          </a:p>
        </p:txBody>
      </p:sp>
      <p:sp>
        <p:nvSpPr>
          <p:cNvPr id="4"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marL="217793" indent="-217793">
              <a:buFont typeface="Arial"/>
              <a:buChar char="•"/>
              <a:defRPr/>
            </a:pPr>
            <a:r>
              <a:rPr sz="1200"/>
              <a:t>Ich hatte zuvor ja bereits den AuROA-Vertragsgenerator erwähnt und den Leistungskatalog, der diesem Generator zu Grunde liegt.</a:t>
            </a:r>
          </a:p>
          <a:p>
            <a:pPr marL="217793" indent="-217793">
              <a:buFont typeface="Arial"/>
              <a:buChar char="•"/>
              <a:defRPr/>
            </a:pPr>
            <a:r>
              <a:rPr lang="de-DE" sz="1200" b="0" i="0" u="none" strike="noStrike" cap="none" spc="0">
                <a:solidFill>
                  <a:srgbClr val="000000"/>
                </a:solidFill>
                <a:latin typeface="Calibri"/>
                <a:ea typeface="Calibri"/>
                <a:cs typeface="Calibri"/>
              </a:rPr>
              <a:t>Grundlage für den Katalog sind die Ergebnisse des Projektes AuROA (Autor:innen und Rechtssicherheitfür Open Access), das sich mit den heterogenen und komplexen Bedarfen, Perspektiven und Anforderungen an Open-Access-Publizieren in buchaffinen Disziplinen beschäftigt hat.</a:t>
            </a:r>
            <a:endParaRPr sz="1200"/>
          </a:p>
          <a:p>
            <a:pPr marL="206777" indent="-206777">
              <a:buFont typeface="Arial"/>
              <a:buChar char="•"/>
              <a:defRPr/>
            </a:pPr>
            <a:r>
              <a:rPr sz="1200" b="0" i="0" u="none">
                <a:solidFill>
                  <a:srgbClr val="000000"/>
                </a:solidFill>
                <a:latin typeface="Calibri"/>
                <a:ea typeface="Calibri"/>
                <a:cs typeface="Calibri"/>
              </a:rPr>
              <a:t>Er bietet eine Zusammenstellung von Einzelaufgaben und Leistungen, die im wissenschaftlichen Open-Access-Publikationsprozess möglich sind.</a:t>
            </a:r>
          </a:p>
          <a:p>
            <a:pPr marL="206777" indent="-206777">
              <a:buFont typeface="Arial"/>
              <a:buChar char="•"/>
              <a:defRPr/>
            </a:pPr>
            <a:r>
              <a:rPr sz="1200" b="0" i="0" u="none">
                <a:solidFill>
                  <a:srgbClr val="000000"/>
                </a:solidFill>
                <a:latin typeface="Calibri"/>
                <a:ea typeface="Calibri"/>
                <a:cs typeface="Calibri"/>
              </a:rPr>
              <a:t>Der Katalog richtet sich an alle am Publikationsgeschehen beteiligten Personen und Institutionen in ihren sich teilweise überschneidenden Rollen</a:t>
            </a:r>
            <a:r>
              <a:rPr sz="1200" b="0" i="0" u="none" strike="sngStrike">
                <a:solidFill>
                  <a:srgbClr val="000000"/>
                </a:solidFill>
                <a:latin typeface="Calibri"/>
                <a:ea typeface="Calibri"/>
                <a:cs typeface="Calibri"/>
              </a:rPr>
              <a:t>: Autor:innen und Herausgeber:innen, Publikationsdienstleister (Verlage, Repositorien etc.), Förderer (Stiftungen etc.), Bibliotheken und weitere Akteur:innen. </a:t>
            </a:r>
            <a:endParaRPr sz="1200"/>
          </a:p>
          <a:p>
            <a:pPr marL="206777" indent="-206777">
              <a:buFont typeface="Arial"/>
              <a:buChar char="•"/>
              <a:defRPr/>
            </a:pPr>
            <a:r>
              <a:rPr sz="1200" b="0" i="0" u="none">
                <a:solidFill>
                  <a:srgbClr val="000000"/>
                </a:solidFill>
                <a:latin typeface="Calibri"/>
                <a:ea typeface="Calibri"/>
                <a:cs typeface="Calibri"/>
              </a:rPr>
              <a:t>Ziel ist zum einen, transparent und auf Augenhöhe eine Grundlage für Verträge bzw. Vertragsverhandlungen zwischen verschiedenen Stakeholdern zu schaffen und Vergleichbarkeit zu ermöglichen.</a:t>
            </a:r>
          </a:p>
          <a:p>
            <a:pPr marL="206777" indent="-206777">
              <a:buFont typeface="Arial"/>
              <a:buChar char="•"/>
              <a:defRPr/>
            </a:pPr>
            <a:r>
              <a:rPr sz="1200" b="0" i="0" u="none">
                <a:solidFill>
                  <a:srgbClr val="000000"/>
                </a:solidFill>
                <a:latin typeface="Calibri"/>
                <a:ea typeface="Calibri"/>
                <a:cs typeface="Calibri"/>
              </a:rPr>
              <a:t>Das Dokument umfasst in Hauptkapiteln zentrale Bereiche des Publikationsablaufs. Darunter sind bekannte Bereiche wie Herstellung und Verbreitung, verschiedene Aspekte der Qualitätssicherung, aber auch das für das Publizieren in Open Access spezifische Feld digitaler Anreicherung von Publikationen.</a:t>
            </a:r>
            <a:endParaRPr sz="1200"/>
          </a:p>
          <a:p>
            <a:pPr marL="206777" indent="-206777">
              <a:buFont typeface="Arial"/>
              <a:buChar char="•"/>
              <a:defRPr/>
            </a:pPr>
            <a:r>
              <a:rPr sz="1200" b="0" i="0" u="none">
                <a:solidFill>
                  <a:srgbClr val="000000"/>
                </a:solidFill>
                <a:latin typeface="Calibri"/>
                <a:ea typeface="Calibri"/>
                <a:cs typeface="Calibri"/>
              </a:rPr>
              <a:t>Die einzelnen Kapitel  sind möglichst detailliert in Einzelaufgaben und Leistungen unterteilt, um maximaleTransparenz für alle Beteiligten zu erreichen.</a:t>
            </a:r>
            <a:endParaRPr sz="1200"/>
          </a:p>
        </p:txBody>
      </p:sp>
      <p:sp>
        <p:nvSpPr>
          <p:cNvPr id="4"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t>Wie bereits erwähnt, der Leistungskatalog bildet die Grundlage für den Vertragsgenerator und mehr dazu können Sie auch in unserem Workshop am Nachmittag erfahren. </a:t>
            </a:r>
          </a:p>
        </p:txBody>
      </p:sp>
      <p:sp>
        <p:nvSpPr>
          <p:cNvPr id="4"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t>Im Folgenden möchte ich noch einmal drei sehr wichtige Aspekte hervorheben in Bezug auf Open-Access-Verlagsangebote.</a:t>
            </a:r>
          </a:p>
          <a:p>
            <a:pPr marL="0" marR="0" lvl="3" indent="0" algn="l">
              <a:lnSpc>
                <a:spcPct val="100000"/>
              </a:lnSpc>
              <a:spcBef>
                <a:spcPts val="0"/>
              </a:spcBef>
              <a:spcAft>
                <a:spcPts val="0"/>
              </a:spcAft>
              <a:defRPr/>
            </a:pPr>
            <a:r>
              <a:rPr lang="de-DE" sz="1200" b="0" i="0" u="none" strike="noStrike" cap="none" spc="0">
                <a:solidFill>
                  <a:schemeClr val="tx1"/>
                </a:solidFill>
                <a:latin typeface="Calibri"/>
                <a:ea typeface="Calibri"/>
                <a:cs typeface="Calibri"/>
              </a:rPr>
              <a:t>Zum einen die Kostentransparenz. Werden Leistungen nachvollziehbar aufgeführt (und bepreist) auf den OA-spezifischen Seiten des Verlags oder werden die Kosten jeweils transparent in dem Verlagsangebot kommuniziert?</a:t>
            </a:r>
            <a:endParaRPr lang="de-DE" sz="1200" b="0" i="0" u="none" strike="noStrike" cap="none" spc="0">
              <a:solidFill>
                <a:schemeClr val="tx1"/>
              </a:solidFill>
              <a:latin typeface="Times New Roman"/>
              <a:cs typeface="Times New Roman"/>
            </a:endParaRPr>
          </a:p>
          <a:p>
            <a:pPr marL="0" marR="0" lvl="3" indent="0" algn="l">
              <a:lnSpc>
                <a:spcPct val="100000"/>
              </a:lnSpc>
              <a:spcBef>
                <a:spcPts val="0"/>
              </a:spcBef>
              <a:spcAft>
                <a:spcPts val="0"/>
              </a:spcAft>
              <a:defRPr/>
            </a:pPr>
            <a:r>
              <a:rPr lang="de-DE" sz="1200" b="0" i="0" u="none" strike="noStrike" cap="none" spc="0">
                <a:solidFill>
                  <a:schemeClr val="tx1"/>
                </a:solidFill>
                <a:latin typeface="Calibri"/>
                <a:ea typeface="Calibri"/>
                <a:cs typeface="Calibri"/>
              </a:rPr>
              <a:t>Ein Beispiel für eine solche gegliederte Aufstellung von OA-Verlagsleistungen (allerdings hier ohne Kosten) finden Sie zum Beispiel auf den Seiten des transcript-Verlags.</a:t>
            </a:r>
            <a:endParaRPr lang="de-DE" sz="1200" b="0" i="0" u="none" strike="noStrike" cap="none" spc="0">
              <a:solidFill>
                <a:schemeClr val="tx1"/>
              </a:solidFill>
              <a:latin typeface="Calibri"/>
              <a:cs typeface="Calibri"/>
            </a:endParaRPr>
          </a:p>
          <a:p>
            <a:pPr marL="0" marR="0" lvl="3" indent="0" algn="l">
              <a:lnSpc>
                <a:spcPct val="100000"/>
              </a:lnSpc>
              <a:spcBef>
                <a:spcPts val="0"/>
              </a:spcBef>
              <a:spcAft>
                <a:spcPts val="0"/>
              </a:spcAft>
              <a:defRPr/>
            </a:pPr>
            <a:r>
              <a:rPr lang="de-DE" sz="1200" b="0" i="0" u="none" strike="noStrike" cap="none" spc="0">
                <a:solidFill>
                  <a:schemeClr val="tx1"/>
                </a:solidFill>
                <a:latin typeface="Calibri"/>
                <a:ea typeface="Calibri"/>
                <a:cs typeface="Calibri"/>
              </a:rPr>
              <a:t>Einige Monographienfonds nutzen ebenfalls Checklisten für Verlage, um eine möglichst transparente Darstellung der inkludierten Leistungen und jeweiligen Kostenposten zu erhalten, wie z.B. Der Fonds der SLUB Dresden.</a:t>
            </a:r>
            <a:endParaRPr lang="de-DE" sz="1200" b="0" i="0" u="none" strike="noStrike" cap="none" spc="0">
              <a:solidFill>
                <a:schemeClr val="tx1"/>
              </a:solidFill>
              <a:latin typeface="Calibri"/>
              <a:cs typeface="Calibri"/>
            </a:endParaRPr>
          </a:p>
          <a:p>
            <a:pPr marL="285750" lvl="3" indent="-285750">
              <a:lnSpc>
                <a:spcPct val="200000"/>
              </a:lnSpc>
              <a:buClr>
                <a:schemeClr val="bg2"/>
              </a:buClr>
              <a:defRPr/>
            </a:pPr>
            <a:endParaRPr lang="de-DE" sz="1200" b="0" i="0" u="none" strike="noStrike" cap="none" spc="0">
              <a:solidFill>
                <a:schemeClr val="tx1"/>
              </a:solidFill>
              <a:latin typeface="Times New Roman"/>
              <a:cs typeface="Times New Roman"/>
            </a:endParaRPr>
          </a:p>
        </p:txBody>
      </p:sp>
      <p:sp>
        <p:nvSpPr>
          <p:cNvPr id="4"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t>Auch sollten sie die verschiedenen OA-Publikationsmöglichkeiten und jeweiligen Kosten genau erfragen. Gibt es eventuell die Möglichkeit kostengünstiger aber dafür zeitversetzt OA zu publizieren, also Delayed OA, eine Form des grünen Weges? Lassen Sie sich die einzelnen Angebote bzw. Kalkulationen vorlegen und holen Sie wenn möglich ggf. auch Vergleichsangebote anderer Verlage ein.</a:t>
            </a:r>
          </a:p>
        </p:txBody>
      </p:sp>
      <p:sp>
        <p:nvSpPr>
          <p:cNvPr id="4"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t>Ein weiterer, grundlegender Aspekte betrifft die eingeräumten Nutzungsrechte. Achten Sie darauf lediglich einfache Nutzungsrechte statt ausschließlicher einzuräumen, um nicht bei der weiteren Nachnutzung ihres eigenen Werkes eingeschränkt zu werden.</a:t>
            </a:r>
          </a:p>
        </p:txBody>
      </p:sp>
      <p:sp>
        <p:nvSpPr>
          <p:cNvPr id="4"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de-DE" sz="1200" b="0" i="0" u="none" strike="noStrike" cap="none" spc="0">
                <a:solidFill>
                  <a:schemeClr val="tx1"/>
                </a:solidFill>
                <a:latin typeface="Calibri"/>
                <a:ea typeface="Calibri"/>
                <a:cs typeface="Calibri"/>
              </a:rPr>
              <a:t>Auch sollten Sie die verschiedenen CC-Lizenz-Möglichkeiten des Verlags erfragen und ggf. noch einmal nachhaken, sollten sie eine freiere Lizenz wünschen. Beachten Sie hierbei die bereits erwähnten Angaben ihrer Fördergeber. Ebenfalls sollten Sie die CC-Lizenz inkl. Version und Nationaler Portierung in Ihrem Verlagsvertrag festhalten.</a:t>
            </a:r>
          </a:p>
          <a:p>
            <a:pPr>
              <a:defRPr/>
            </a:pPr>
            <a:endParaRPr sz="1200" b="0" i="0" u="none" strike="noStrike" cap="none" spc="0">
              <a:solidFill>
                <a:schemeClr val="tx1"/>
              </a:solidFill>
              <a:latin typeface="Calibri"/>
              <a:cs typeface="Calibri"/>
            </a:endParaRPr>
          </a:p>
          <a:p>
            <a:pPr>
              <a:defRPr/>
            </a:pPr>
            <a:endParaRPr sz="1200" b="0" i="0" u="none" strike="noStrike" cap="none" spc="0">
              <a:solidFill>
                <a:schemeClr val="tx1"/>
              </a:solidFill>
              <a:latin typeface="Calibri"/>
              <a:cs typeface="Calibri"/>
            </a:endParaRPr>
          </a:p>
          <a:p>
            <a:pPr>
              <a:defRPr/>
            </a:pPr>
            <a:r>
              <a:rPr lang="de-DE" sz="1200" b="0" i="0" u="none" strike="noStrike" cap="none" spc="0">
                <a:solidFill>
                  <a:schemeClr val="tx1"/>
                </a:solidFill>
                <a:latin typeface="Calibri"/>
                <a:ea typeface="Calibri"/>
                <a:cs typeface="Calibri"/>
              </a:rPr>
              <a:t>_______</a:t>
            </a:r>
            <a:endParaRPr sz="1200" b="0" i="0" u="none" strike="noStrike" cap="none" spc="0">
              <a:solidFill>
                <a:schemeClr val="tx1"/>
              </a:solidFill>
              <a:latin typeface="Calibri"/>
              <a:cs typeface="Calibri"/>
            </a:endParaRPr>
          </a:p>
          <a:p>
            <a:pPr>
              <a:defRPr/>
            </a:pPr>
            <a:endParaRPr lang="de-DE" sz="1200" b="1" i="0" u="none" strike="noStrike" cap="none" spc="0">
              <a:solidFill>
                <a:schemeClr val="tx1"/>
              </a:solidFill>
              <a:latin typeface="Calibri"/>
              <a:ea typeface="Calibri"/>
              <a:cs typeface="Calibri"/>
            </a:endParaRPr>
          </a:p>
          <a:p>
            <a:pPr>
              <a:defRPr/>
            </a:pPr>
            <a:endParaRPr lang="de-DE" sz="1200" b="1" i="0" u="none" strike="noStrike" cap="none" spc="0">
              <a:solidFill>
                <a:schemeClr val="tx1"/>
              </a:solidFill>
              <a:latin typeface="Calibri"/>
              <a:ea typeface="Calibri"/>
              <a:cs typeface="Calibri"/>
            </a:endParaRPr>
          </a:p>
          <a:p>
            <a:pPr>
              <a:defRPr/>
            </a:pPr>
            <a:r>
              <a:rPr lang="de-DE" sz="1200" b="1" i="0" u="none" strike="noStrike" cap="none" spc="0">
                <a:solidFill>
                  <a:schemeClr val="tx1"/>
                </a:solidFill>
                <a:latin typeface="Calibri"/>
                <a:ea typeface="Calibri"/>
                <a:cs typeface="Calibri"/>
              </a:rPr>
              <a:t>Wie sollten CC-Lizenzen in Verlagsverträgen abgebildet werden?</a:t>
            </a:r>
          </a:p>
          <a:p>
            <a:pPr>
              <a:defRPr/>
            </a:pPr>
            <a:r>
              <a:rPr lang="de-DE" sz="1200" b="0" i="0" u="none" strike="noStrike" cap="none" spc="0">
                <a:solidFill>
                  <a:schemeClr val="tx1"/>
                </a:solidFill>
                <a:latin typeface="Calibri"/>
                <a:ea typeface="Calibri"/>
                <a:cs typeface="Calibri"/>
              </a:rPr>
              <a:t>Die CC-Lizenz sollte im Verlagsvertrag eindeutig (inkl. Version und ggf. nationaler Portierung) benannt werden und die dazugehörigen Module aufgezählt werden. </a:t>
            </a:r>
            <a:endParaRPr/>
          </a:p>
          <a:p>
            <a:pPr>
              <a:defRPr/>
            </a:pPr>
            <a:endParaRPr/>
          </a:p>
          <a:p>
            <a:pPr>
              <a:defRPr/>
            </a:pPr>
            <a:r>
              <a:t>Mehr auf PubPub: </a:t>
            </a:r>
            <a:r>
              <a:rPr lang="de-DE" sz="1200" b="0" i="0" u="sng" strike="noStrike" cap="none" spc="0">
                <a:solidFill>
                  <a:schemeClr val="tx1"/>
                </a:solidFill>
                <a:latin typeface="Calibri"/>
                <a:ea typeface="Calibri"/>
                <a:cs typeface="Calibri"/>
                <a:hlinkClick r:id="rId3" tooltip="https://ccbooks.pubpub.org/pub/54k70ge4/release/1"/>
              </a:rPr>
              <a:t>https://ccbooks.pubpub.org/pub/54k70ge4/release/1</a:t>
            </a:r>
            <a:endParaRPr/>
          </a:p>
          <a:p>
            <a:pPr>
              <a:defRPr/>
            </a:pPr>
            <a:endParaRPr/>
          </a:p>
          <a:p>
            <a:pPr>
              <a:defRPr/>
            </a:pPr>
            <a:r>
              <a:rPr lang="de-DE" sz="1200" b="1" i="0" u="none" strike="noStrike" cap="none" spc="0">
                <a:solidFill>
                  <a:schemeClr val="tx1"/>
                </a:solidFill>
                <a:latin typeface="Calibri"/>
                <a:ea typeface="Calibri"/>
                <a:cs typeface="Calibri"/>
              </a:rPr>
              <a:t>Nach Vertragsabschluss: Können CC-Lizenzen auch nachträglich für eine Closed-Access-Publikation vergeben werden?</a:t>
            </a:r>
            <a:endParaRPr/>
          </a:p>
          <a:p>
            <a:pPr>
              <a:defRPr/>
            </a:pPr>
            <a:r>
              <a:rPr lang="de-DE" sz="1200" b="0" i="0" u="none" strike="noStrike" cap="none" spc="0">
                <a:solidFill>
                  <a:schemeClr val="tx1"/>
                </a:solidFill>
                <a:latin typeface="Calibri"/>
                <a:ea typeface="Calibri"/>
                <a:cs typeface="Calibri"/>
              </a:rPr>
              <a:t>Wurden dem Verlag nur einfache Nutzungsrechte</a:t>
            </a:r>
            <a:r>
              <a:t> </a:t>
            </a:r>
            <a:r>
              <a:rPr lang="de-DE" sz="1200" b="0" i="0" u="none" strike="noStrike" cap="none" spc="0">
                <a:solidFill>
                  <a:schemeClr val="tx1"/>
                </a:solidFill>
                <a:latin typeface="Calibri"/>
                <a:ea typeface="Calibri"/>
                <a:cs typeface="Calibri"/>
              </a:rPr>
              <a:t>eingeräumt, so ist die nachträgliche Vergabe einer CC-Lizenz problemlos möglich. Bei Verlagsverträgen mit exklusiver Nutzungsrechteeinräumung müsste eine nachträgliche Lizenzierung jedoch mit dem Verlag vereinbart werden. </a:t>
            </a:r>
          </a:p>
        </p:txBody>
      </p:sp>
      <p:sp>
        <p:nvSpPr>
          <p:cNvPr id="4"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t>Wir sind nun direkt in des Thema CC-Lizenzen gestartet, allerdings wäre an dieser Stelle vielleicht noch ein kleiner Exkurs dazu angebracht, um die grundlegenden Aspekte von CC-Lizenzen zu betrachten.</a:t>
            </a:r>
          </a:p>
          <a:p>
            <a:pPr>
              <a:defRPr/>
            </a:pPr>
            <a:r>
              <a:t>Ich würde hierzu gerne mit einer kleinen Umfrage weitermachen zu Ihren bisherigen Erfahrungen mit CC-Lizenzen.</a:t>
            </a:r>
          </a:p>
        </p:txBody>
      </p:sp>
      <p:sp>
        <p:nvSpPr>
          <p:cNvPr id="4"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sz="1200" b="0" i="0" u="none">
                <a:solidFill>
                  <a:srgbClr val="000000"/>
                </a:solidFill>
                <a:latin typeface="Calibri"/>
                <a:ea typeface="Calibri"/>
                <a:cs typeface="Calibri"/>
              </a:rPr>
              <a:t>Wie bereits erwähnt, sind diese CC-Lizenzen im Kontext von Open Access besonders wichtig, denn ohne sie Genau, im OA Kontext sind diese wie gesagt sehr wichtig!</a:t>
            </a:r>
            <a:endParaRPr/>
          </a:p>
          <a:p>
            <a:pPr>
              <a:defRPr/>
            </a:pPr>
            <a:r>
              <a:rPr sz="1200" b="0" i="0" u="none">
                <a:solidFill>
                  <a:srgbClr val="000000"/>
                </a:solidFill>
                <a:latin typeface="Calibri"/>
                <a:ea typeface="Calibri"/>
                <a:cs typeface="Calibri"/>
              </a:rPr>
              <a:t>Denn ohne sie gilt auch bei OA Publikationen nur das Lesen, Herunterladen und Weiterverwenden im Rahmen des Zitationsrechts </a:t>
            </a:r>
            <a:endParaRPr/>
          </a:p>
          <a:p>
            <a:pPr>
              <a:defRPr/>
            </a:pPr>
            <a:r>
              <a:rPr sz="1200" b="0" i="0" u="none">
                <a:solidFill>
                  <a:srgbClr val="000000"/>
                </a:solidFill>
                <a:latin typeface="Calibri"/>
                <a:ea typeface="Calibri"/>
                <a:cs typeface="Calibri"/>
              </a:rPr>
              <a:t>nur mit CC-Lizenz kann die Nachnutzung darüber hinaus rechtssicher gewährleistet werden </a:t>
            </a:r>
            <a:endParaRPr/>
          </a:p>
          <a:p>
            <a:pPr>
              <a:defRPr/>
            </a:pPr>
            <a:r>
              <a:rPr sz="1200" b="0" i="0" u="none">
                <a:solidFill>
                  <a:srgbClr val="000000"/>
                </a:solidFill>
                <a:latin typeface="Calibri"/>
                <a:ea typeface="Calibri"/>
                <a:cs typeface="Calibri"/>
              </a:rPr>
              <a:t>ein anerkanntes Lizenzmodell der amerikanischen Non-Profit-Organisation </a:t>
            </a:r>
            <a:r>
              <a:rPr sz="1200" b="1" i="0" u="none">
                <a:solidFill>
                  <a:srgbClr val="000000"/>
                </a:solidFill>
                <a:latin typeface="Calibri"/>
                <a:ea typeface="Calibri"/>
                <a:cs typeface="Calibri"/>
              </a:rPr>
              <a:t>Creative Commons</a:t>
            </a:r>
            <a:endParaRPr/>
          </a:p>
          <a:p>
            <a:pPr>
              <a:defRPr/>
            </a:pPr>
            <a:r>
              <a:rPr sz="1200" b="0" i="0" u="none">
                <a:solidFill>
                  <a:srgbClr val="000000"/>
                </a:solidFill>
                <a:latin typeface="Calibri"/>
                <a:ea typeface="Calibri"/>
                <a:cs typeface="Calibri"/>
              </a:rPr>
              <a:t>Viele Fördergeber machen konkrete Vorgaben zu der Nutzung von CC-Lizenzen, wie zum Beispiel die Europäische Kommission</a:t>
            </a:r>
            <a:endParaRPr/>
          </a:p>
          <a:p>
            <a:pPr>
              <a:defRPr/>
            </a:pPr>
            <a:endParaRPr/>
          </a:p>
          <a:p>
            <a:pPr>
              <a:defRPr/>
            </a:pPr>
            <a:endParaRPr/>
          </a:p>
          <a:p>
            <a:pPr>
              <a:defRPr/>
            </a:pPr>
            <a:r>
              <a:rPr sz="1200" b="0" i="0" u="none" strike="sngStrike">
                <a:solidFill>
                  <a:srgbClr val="000000"/>
                </a:solidFill>
                <a:latin typeface="Calibri"/>
                <a:ea typeface="Calibri"/>
                <a:cs typeface="Calibri"/>
              </a:rPr>
              <a:t>Tolle unterlagen; RuBel – Kurs… / </a:t>
            </a:r>
            <a:r>
              <a:rPr sz="1200" b="1" i="0" u="none" strike="sngStrike">
                <a:solidFill>
                  <a:srgbClr val="000000"/>
                </a:solidFill>
                <a:latin typeface="Calibri"/>
                <a:ea typeface="Calibri"/>
                <a:cs typeface="Calibri"/>
              </a:rPr>
              <a:t>im Open RUB </a:t>
            </a:r>
            <a:r>
              <a:rPr sz="1200" b="0" i="0" u="none" strike="sngStrike">
                <a:solidFill>
                  <a:srgbClr val="000000"/>
                </a:solidFill>
                <a:latin typeface="Calibri"/>
                <a:ea typeface="Calibri"/>
                <a:cs typeface="Calibri"/>
              </a:rPr>
              <a:t>Kontext</a:t>
            </a:r>
            <a:endParaRPr/>
          </a:p>
          <a:p>
            <a:pPr>
              <a:defRPr/>
            </a:pPr>
            <a:r>
              <a:rPr sz="1200" b="0" i="0" u="none" strike="sngStrike">
                <a:solidFill>
                  <a:srgbClr val="000000"/>
                </a:solidFill>
                <a:latin typeface="Calibri"/>
                <a:ea typeface="Calibri"/>
                <a:cs typeface="Calibri"/>
              </a:rPr>
              <a:t>Auch</a:t>
            </a:r>
            <a:r>
              <a:rPr sz="1200" b="1" i="0" u="none" strike="sngStrike">
                <a:solidFill>
                  <a:srgbClr val="000000"/>
                </a:solidFill>
                <a:latin typeface="Calibri"/>
                <a:ea typeface="Calibri"/>
                <a:cs typeface="Calibri"/>
              </a:rPr>
              <a:t>Fördergeber empfehlen die Verwendung von CC-Lizenzen</a:t>
            </a:r>
            <a:endParaRPr/>
          </a:p>
        </p:txBody>
      </p:sp>
      <p:sp>
        <p:nvSpPr>
          <p:cNvPr id="4"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sz="1200" b="0" i="0" u="none">
                <a:solidFill>
                  <a:srgbClr val="000000"/>
                </a:solidFill>
                <a:latin typeface="Calibri"/>
                <a:ea typeface="Calibri"/>
                <a:cs typeface="Calibri"/>
              </a:rPr>
              <a:t>Hier haben wir einmal die Hauptkomponenten der CC-Lizenzen aufgelistet</a:t>
            </a:r>
            <a:endParaRPr/>
          </a:p>
          <a:p>
            <a:pPr>
              <a:defRPr/>
            </a:pPr>
            <a:r>
              <a:rPr sz="1200" b="1" i="0" u="none">
                <a:solidFill>
                  <a:srgbClr val="000000"/>
                </a:solidFill>
                <a:latin typeface="Calibri"/>
                <a:ea typeface="Calibri"/>
                <a:cs typeface="Calibri"/>
              </a:rPr>
              <a:t>vorlesen</a:t>
            </a:r>
            <a:endParaRPr/>
          </a:p>
        </p:txBody>
      </p:sp>
      <p:sp>
        <p:nvSpPr>
          <p:cNvPr id="4"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t>Kommen wir zunächst zu der eigentlichen Definition von Open Access. Und zwar bezieht man sich hier in der Regal auf die Berliner Erklärung über den offenen Zugang zu wissenschaftlichem Wissen aus dem Jahr 2003.</a:t>
            </a:r>
          </a:p>
          <a:p>
            <a:pPr>
              <a:defRPr/>
            </a:pPr>
            <a:r>
              <a:t>Kurz zusammengefasst beschreibt Open Access den kostenfreien, uneingeschränkten und unwiderruflichen Zugang zu nachnutzbaren wissenschaftlichen Veröffentlichungen im Internet.</a:t>
            </a:r>
          </a:p>
          <a:p>
            <a:pPr>
              <a:defRPr/>
            </a:pPr>
            <a:r>
              <a:t>Nutzerinnen erhalten das freie, weltweite Zugangsrecht und die Erlaubnis diese</a:t>
            </a:r>
            <a:r>
              <a:rPr lang="de-DE" sz="1200" b="0" i="0" u="none" strike="noStrike" cap="none" spc="0">
                <a:solidFill>
                  <a:schemeClr val="tx1"/>
                </a:solidFill>
                <a:latin typeface="Calibri"/>
                <a:ea typeface="Calibri"/>
                <a:cs typeface="Calibri"/>
              </a:rPr>
              <a:t> zu kopieren, zu nutzen, zu verbreiten, zu übertragen und öffentlich wiederzugeben sowie Bearbeitungen davon zu erstellen und zu verbreiten, sofern die Urheberschaft korrekt angegeben wird.</a:t>
            </a:r>
            <a:endParaRPr/>
          </a:p>
        </p:txBody>
      </p:sp>
      <p:sp>
        <p:nvSpPr>
          <p:cNvPr id="4"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sz="1200" b="0" i="0" u="none">
                <a:solidFill>
                  <a:srgbClr val="000000"/>
                </a:solidFill>
                <a:latin typeface="Calibri"/>
                <a:ea typeface="Calibri"/>
                <a:cs typeface="Calibri"/>
              </a:rPr>
              <a:t>Hierzu noch einmal der Hinweis, dass nur diese beiden Lizenzen wirklich OA-konform im eigentlichen Sinne sind, da sie die Nutzung nicht wie die anderen übermäßig einschränken.</a:t>
            </a:r>
            <a:endParaRPr/>
          </a:p>
        </p:txBody>
      </p:sp>
      <p:sp>
        <p:nvSpPr>
          <p:cNvPr id="4"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sz="1200" b="0" i="0" u="none">
                <a:solidFill>
                  <a:srgbClr val="000000"/>
                </a:solidFill>
                <a:latin typeface="Calibri"/>
                <a:ea typeface="Calibri"/>
                <a:cs typeface="Calibri"/>
              </a:rPr>
              <a:t>Diese kleine Grafik ist weit verbreitet (unter einer CC-Lizenz) und gibt eine schöne anschauliche „Hilfestellung“ bei der Findung einer richtigen CC-Lizenz für die eigene Publikation.</a:t>
            </a:r>
            <a:endParaRPr/>
          </a:p>
        </p:txBody>
      </p:sp>
      <p:sp>
        <p:nvSpPr>
          <p:cNvPr id="4"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sz="1200" b="0" i="0" u="none">
                <a:solidFill>
                  <a:srgbClr val="000000"/>
                </a:solidFill>
                <a:latin typeface="Calibri"/>
                <a:ea typeface="Calibri"/>
                <a:cs typeface="Calibri"/>
              </a:rPr>
              <a:t>Eine weitere Hilfestellung: Ceative-Commons-Lizenzen für Bücher: https://ccbooks.pubpub.org/</a:t>
            </a:r>
            <a:endParaRPr b="0"/>
          </a:p>
          <a:p>
            <a:pPr>
              <a:defRPr/>
            </a:pPr>
            <a:r>
              <a:rPr sz="1200" b="0" i="0" u="none">
                <a:solidFill>
                  <a:srgbClr val="000000"/>
                </a:solidFill>
                <a:latin typeface="Calibri"/>
                <a:ea typeface="Calibri"/>
                <a:cs typeface="Calibri"/>
              </a:rPr>
              <a:t>Verschiedene Nutzungsszenarien, z.B. bezgl. </a:t>
            </a:r>
            <a:endParaRPr b="0"/>
          </a:p>
          <a:p>
            <a:pPr>
              <a:defRPr/>
            </a:pPr>
            <a:r>
              <a:rPr sz="1200" b="1" i="0" u="none">
                <a:solidFill>
                  <a:srgbClr val="000000"/>
                </a:solidFill>
                <a:latin typeface="Calibri"/>
                <a:ea typeface="Calibri"/>
                <a:cs typeface="Calibri"/>
              </a:rPr>
              <a:t>Gibt es Fragen? Chat?</a:t>
            </a:r>
            <a:endParaRPr/>
          </a:p>
        </p:txBody>
      </p:sp>
      <p:sp>
        <p:nvSpPr>
          <p:cNvPr id="4"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sz="1200" b="0" i="0" u="none">
                <a:solidFill>
                  <a:srgbClr val="000000"/>
                </a:solidFill>
                <a:latin typeface="Calibri"/>
                <a:ea typeface="Calibri"/>
                <a:cs typeface="Calibri"/>
              </a:rPr>
              <a:t>So wir kommen nun auch bereits zum Fazit:</a:t>
            </a:r>
            <a:endParaRPr/>
          </a:p>
          <a:p>
            <a:pPr>
              <a:defRPr/>
            </a:pPr>
            <a:r>
              <a:rPr sz="1200" b="0" i="0" u="none">
                <a:solidFill>
                  <a:srgbClr val="000000"/>
                </a:solidFill>
                <a:latin typeface="Calibri"/>
                <a:ea typeface="Calibri"/>
                <a:cs typeface="Calibri"/>
              </a:rPr>
              <a:t>Wir haben noch einmal zusammengefasst, worauf Sie beim OA-Publizieren besonders achten sollten</a:t>
            </a:r>
            <a:r>
              <a:t>.</a:t>
            </a:r>
          </a:p>
        </p:txBody>
      </p:sp>
      <p:sp>
        <p:nvSpPr>
          <p:cNvPr id="4"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t>Und besonders in diesem Kontext ist Vergabe einer CC-Lizenz unerlässlich um eine rechtssichere Nachnutzung zu gewährleisten (mehr dazu später).</a:t>
            </a:r>
          </a:p>
        </p:txBody>
      </p:sp>
      <p:sp>
        <p:nvSpPr>
          <p:cNvPr id="4"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t>Direkt zu Beginn möchte auf die Frage eingehen, warum Open Access so wichtig ist. Hierzu gibt es eine Vielzahl an Gründen:</a:t>
            </a:r>
          </a:p>
          <a:p>
            <a:pPr marL="206777" indent="-206777">
              <a:buFont typeface="Arial"/>
              <a:buChar char="•"/>
              <a:defRPr/>
            </a:pPr>
            <a:r>
              <a:rPr sz="1100" b="0" i="0" u="none">
                <a:solidFill>
                  <a:srgbClr val="000000"/>
                </a:solidFill>
                <a:latin typeface="Calibri"/>
                <a:ea typeface="Calibri"/>
                <a:cs typeface="Calibri"/>
              </a:rPr>
              <a:t>Zum einen ist es Kernbestandteil einer freien, offenen und transparenten Wissenschaft oder auch Open Science</a:t>
            </a:r>
            <a:endParaRPr/>
          </a:p>
          <a:p>
            <a:pPr marL="206777" indent="-206777">
              <a:buFont typeface="Arial"/>
              <a:buChar char="•"/>
              <a:defRPr/>
            </a:pPr>
            <a:r>
              <a:rPr sz="1100" b="0" i="0" u="none">
                <a:solidFill>
                  <a:srgbClr val="000000"/>
                </a:solidFill>
                <a:latin typeface="Calibri"/>
                <a:ea typeface="Calibri"/>
                <a:cs typeface="Calibri"/>
              </a:rPr>
              <a:t>und verbessert und beschleunigt den Zugang zu wissenschaftlichen Ergebnissen</a:t>
            </a:r>
            <a:endParaRPr/>
          </a:p>
          <a:p>
            <a:pPr marL="206777" indent="-206777">
              <a:buFont typeface="Arial"/>
              <a:buChar char="•"/>
              <a:defRPr/>
            </a:pPr>
            <a:r>
              <a:rPr sz="1100" b="0" i="0" u="none">
                <a:solidFill>
                  <a:srgbClr val="000000"/>
                </a:solidFill>
                <a:latin typeface="Calibri"/>
                <a:ea typeface="Calibri"/>
                <a:cs typeface="Calibri"/>
              </a:rPr>
              <a:t>sowie den Austausch und den Transfer von Wissenschaft in die Gesellschaft (ein Punkt der besonders von unserer Prorektorin für Lehre und Studium Prof. Freitag gestern in Ihrer Eröffnungsrede betont wurde)</a:t>
            </a:r>
            <a:endParaRPr/>
          </a:p>
          <a:p>
            <a:pPr marL="206777" indent="-206777">
              <a:buFont typeface="Arial"/>
              <a:buChar char="•"/>
              <a:defRPr/>
            </a:pPr>
            <a:r>
              <a:rPr sz="1100" b="0" i="0" u="none">
                <a:solidFill>
                  <a:srgbClr val="000000"/>
                </a:solidFill>
                <a:latin typeface="Calibri"/>
                <a:ea typeface="Calibri"/>
                <a:cs typeface="Calibri"/>
              </a:rPr>
              <a:t>Open Access erhöht natürlich auch die Transparenz und die Nachprüfbarkeit von Forschungsergebnissen</a:t>
            </a:r>
            <a:endParaRPr/>
          </a:p>
          <a:p>
            <a:pPr marL="206777" indent="-206777">
              <a:buFont typeface="Arial"/>
              <a:buChar char="•"/>
              <a:defRPr/>
            </a:pPr>
            <a:r>
              <a:rPr sz="1100" b="0" i="0" u="none">
                <a:solidFill>
                  <a:srgbClr val="000000"/>
                </a:solidFill>
                <a:latin typeface="Calibri"/>
                <a:ea typeface="Calibri"/>
                <a:cs typeface="Calibri"/>
              </a:rPr>
              <a:t>Und wird von der Politik und den Wissenschaftsorganisationen und den Fördergebern weltweit als sehr wichtig erachtet und gefördert</a:t>
            </a:r>
            <a:endParaRPr/>
          </a:p>
        </p:txBody>
      </p:sp>
      <p:sp>
        <p:nvSpPr>
          <p:cNvPr id="4"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a:t>Hier kann auf die verschiedenen wissenschaftspolitischen Akteure verwiesen werden, welche sich für eine Transformation des Publikationssystems hin zu Open Access ausgesprochen haben.</a:t>
            </a:r>
          </a:p>
          <a:p>
            <a:pPr marL="206777" indent="-206777">
              <a:buFont typeface="Arial"/>
              <a:buChar char="•"/>
              <a:defRPr/>
            </a:pPr>
            <a:r>
              <a:rPr sz="1100" b="0" i="0" u="none">
                <a:solidFill>
                  <a:srgbClr val="000000"/>
                </a:solidFill>
                <a:latin typeface="Calibri"/>
                <a:ea typeface="Calibri"/>
                <a:cs typeface="Calibri"/>
              </a:rPr>
              <a:t>Wissenschaftsrat (2022): Open Access soll zum Standard werden</a:t>
            </a:r>
            <a:endParaRPr/>
          </a:p>
          <a:p>
            <a:pPr marL="206777" indent="-206777">
              <a:buFont typeface="Arial"/>
              <a:buChar char="•"/>
              <a:defRPr/>
            </a:pPr>
            <a:r>
              <a:rPr sz="1100" b="0" i="0" u="none">
                <a:solidFill>
                  <a:srgbClr val="000000"/>
                </a:solidFill>
                <a:latin typeface="Calibri"/>
                <a:ea typeface="Calibri"/>
                <a:cs typeface="Calibri"/>
              </a:rPr>
              <a:t>Fördergeber (DFG, BMBF, EU): Aufnahme in Förderrichtlinien</a:t>
            </a:r>
            <a:endParaRPr/>
          </a:p>
          <a:p>
            <a:pPr marL="206777" indent="-206777">
              <a:buFont typeface="Arial"/>
              <a:buChar char="•"/>
              <a:defRPr/>
            </a:pPr>
            <a:r>
              <a:rPr sz="1100" b="0" i="0" u="none">
                <a:solidFill>
                  <a:srgbClr val="000000"/>
                </a:solidFill>
                <a:latin typeface="Calibri"/>
                <a:ea typeface="Calibri"/>
                <a:cs typeface="Calibri"/>
              </a:rPr>
              <a:t>UNESCO (2021): Recommendation on Open Science </a:t>
            </a:r>
            <a:endParaRPr/>
          </a:p>
          <a:p>
            <a:pPr marL="206777" indent="-206777">
              <a:buFont typeface="Arial"/>
              <a:buChar char="•"/>
              <a:defRPr/>
            </a:pPr>
            <a:r>
              <a:rPr sz="1100" b="0" i="0" u="none">
                <a:solidFill>
                  <a:srgbClr val="000000"/>
                </a:solidFill>
                <a:latin typeface="Calibri"/>
                <a:ea typeface="Calibri"/>
                <a:cs typeface="Calibri"/>
              </a:rPr>
              <a:t>Koalitionsvertrag NRW (2022): Förderung einer Offenen Wissenschaft (Open Access, Open Educational Resources, Open Data, Open Source)</a:t>
            </a:r>
            <a:endParaRPr/>
          </a:p>
          <a:p>
            <a:pPr marL="206777" indent="-206777">
              <a:buFont typeface="Arial"/>
              <a:buChar char="•"/>
              <a:defRPr/>
            </a:pPr>
            <a:r>
              <a:rPr sz="1100" b="0" i="0" u="none">
                <a:solidFill>
                  <a:srgbClr val="000000"/>
                </a:solidFill>
                <a:latin typeface="Calibri"/>
                <a:ea typeface="Calibri"/>
                <a:cs typeface="Calibri"/>
              </a:rPr>
              <a:t>openaccess.nrw (2022): Landesinitiative im Rahmen der DH NRW</a:t>
            </a:r>
            <a:endParaRPr/>
          </a:p>
          <a:p>
            <a:pPr marL="206777" indent="-206777">
              <a:buFont typeface="Arial"/>
              <a:buChar char="•"/>
              <a:defRPr/>
            </a:pPr>
            <a:r>
              <a:rPr sz="1100" b="0" i="0" u="none">
                <a:solidFill>
                  <a:srgbClr val="000000"/>
                </a:solidFill>
                <a:latin typeface="Calibri"/>
                <a:ea typeface="Calibri"/>
                <a:cs typeface="Calibri"/>
              </a:rPr>
              <a:t>Ruhr-Universität Bochum: Open Access-Resolution (2014), Open Science Policy (2022)</a:t>
            </a:r>
            <a:endParaRPr lang="de-DE"/>
          </a:p>
        </p:txBody>
      </p:sp>
      <p:sp>
        <p:nvSpPr>
          <p:cNvPr id="4" name="Foliennummernplatzhalter 3"/>
          <p:cNvSpPr>
            <a:spLocks noGrp="1"/>
          </p:cNvSpPr>
          <p:nvPr>
            <p:ph type="sldNum" sz="quarter" idx="10"/>
          </p:nvPr>
        </p:nvSpPr>
        <p:spPr bwMode="auto"/>
        <p:txBody>
          <a:bodyPr/>
          <a:lstStyle/>
          <a:p>
            <a:pPr>
              <a:defRPr/>
            </a:pPr>
            <a:fld id="{4980F2BF-E30E-45B6-9041-1ED5E6530355}" type="slidenum">
              <a:rPr lang="de-DE"/>
              <a:t>7</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t>Hier noch einmal die erwähnten Anforderungen großer Fördergeber an die Publikation der Forschungsergebnisse und ihre Positionierung in Bezug zu Open Access.</a:t>
            </a:r>
          </a:p>
          <a:p>
            <a:pPr>
              <a:defRPr/>
            </a:pPr>
            <a:r>
              <a:rPr sz="1100" b="1" i="0" u="none">
                <a:solidFill>
                  <a:srgbClr val="000000"/>
                </a:solidFill>
                <a:latin typeface="Calibri"/>
                <a:ea typeface="Calibri"/>
                <a:cs typeface="Calibri"/>
              </a:rPr>
              <a:t>Horizon Europe</a:t>
            </a:r>
            <a:endParaRPr/>
          </a:p>
          <a:p>
            <a:pPr marL="206777" indent="-206777">
              <a:buFont typeface="Arial"/>
              <a:buChar char="•"/>
              <a:defRPr/>
            </a:pPr>
            <a:r>
              <a:rPr sz="1100" b="0" i="0" u="none">
                <a:solidFill>
                  <a:srgbClr val="000000"/>
                </a:solidFill>
                <a:latin typeface="Calibri"/>
                <a:ea typeface="Calibri"/>
                <a:cs typeface="Calibri"/>
              </a:rPr>
              <a:t>die sofortige Open Access-Veröffentlichung ist verpflichtend; dies gilt auch für Monographien</a:t>
            </a:r>
            <a:endParaRPr/>
          </a:p>
          <a:p>
            <a:pPr marL="206777" indent="-206777">
              <a:buFont typeface="Arial"/>
              <a:buChar char="•"/>
              <a:defRPr/>
            </a:pPr>
            <a:r>
              <a:rPr sz="1100" b="0" i="0" u="none">
                <a:solidFill>
                  <a:srgbClr val="000000"/>
                </a:solidFill>
                <a:latin typeface="Calibri"/>
                <a:ea typeface="Calibri"/>
                <a:cs typeface="Calibri"/>
              </a:rPr>
              <a:t>(CC BY-Lizenz ist verpflichtend; für Monographien sind auch CC BY-NC oder CC BY-ND zulässig)</a:t>
            </a:r>
            <a:endParaRPr/>
          </a:p>
          <a:p>
            <a:pPr>
              <a:defRPr/>
            </a:pPr>
            <a:r>
              <a:rPr sz="1100" b="1" i="0" u="none">
                <a:solidFill>
                  <a:srgbClr val="000000"/>
                </a:solidFill>
                <a:latin typeface="Calibri"/>
                <a:ea typeface="Calibri"/>
                <a:cs typeface="Calibri"/>
              </a:rPr>
              <a:t>Deutsche Forschungsgemeinschaft (DFG)</a:t>
            </a:r>
            <a:endParaRPr/>
          </a:p>
          <a:p>
            <a:pPr marL="206777" indent="-206777">
              <a:buFont typeface="Arial"/>
              <a:buChar char="•"/>
              <a:defRPr/>
            </a:pPr>
            <a:r>
              <a:rPr sz="1100" b="0" i="0" u="none">
                <a:solidFill>
                  <a:srgbClr val="000000"/>
                </a:solidFill>
                <a:latin typeface="Calibri"/>
                <a:ea typeface="Calibri"/>
                <a:cs typeface="Calibri"/>
              </a:rPr>
              <a:t>keine Pflicht, aber eine Aufforderung zur Veröffentlichung im Open Access; Empfehlung CC BY &amp; CC BY-SA für Artikel; Monographien auch CC BY-ND</a:t>
            </a:r>
            <a:endParaRPr/>
          </a:p>
          <a:p>
            <a:pPr>
              <a:defRPr/>
            </a:pPr>
            <a:r>
              <a:rPr sz="1100" b="1" i="0" u="none">
                <a:solidFill>
                  <a:srgbClr val="000000"/>
                </a:solidFill>
                <a:latin typeface="Calibri"/>
                <a:ea typeface="Calibri"/>
                <a:cs typeface="Calibri"/>
              </a:rPr>
              <a:t>Bundesministerium für Bildung und Forschung (BMBF)</a:t>
            </a:r>
            <a:endParaRPr/>
          </a:p>
          <a:p>
            <a:pPr marL="206777" indent="-206777">
              <a:buFont typeface="Arial"/>
              <a:buChar char="•"/>
              <a:defRPr/>
            </a:pPr>
            <a:r>
              <a:rPr sz="1100" b="0" i="0" u="none">
                <a:solidFill>
                  <a:srgbClr val="000000"/>
                </a:solidFill>
                <a:latin typeface="Calibri"/>
                <a:ea typeface="Calibri"/>
                <a:cs typeface="Calibri"/>
              </a:rPr>
              <a:t>hat Open Access als Standard in seine Projektförderung aufgenommen; bei Monographien wird es besonders begrüßt</a:t>
            </a:r>
            <a:endParaRPr/>
          </a:p>
        </p:txBody>
      </p:sp>
      <p:sp>
        <p:nvSpPr>
          <p:cNvPr id="4"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t>Diese Infografik fasst noch einmal die vielen Vorteile von Open Access zusammen, in Bezug auf die Nutzung, wie auch im Kontext der eigenen Publikation.</a:t>
            </a:r>
          </a:p>
          <a:p>
            <a:pPr>
              <a:defRPr/>
            </a:pPr>
            <a:r>
              <a:t>Denn Open Access erhöht die Sichtbarkeit einer Publikation um ein Vielfaches .</a:t>
            </a:r>
          </a:p>
        </p:txBody>
      </p:sp>
      <p:sp>
        <p:nvSpPr>
          <p:cNvPr id="4"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elfolie">
    <p:spTree>
      <p:nvGrpSpPr>
        <p:cNvPr id="1" name=""/>
        <p:cNvGrpSpPr/>
        <p:nvPr/>
      </p:nvGrpSpPr>
      <p:grpSpPr bwMode="auto">
        <a:xfrm>
          <a:off x="0" y="0"/>
          <a:ext cx="0" cy="0"/>
          <a:chOff x="0" y="0"/>
          <a:chExt cx="0" cy="0"/>
        </a:xfrm>
      </p:grpSpPr>
      <p:sp>
        <p:nvSpPr>
          <p:cNvPr id="3" name="Untertitel 2"/>
          <p:cNvSpPr>
            <a:spLocks noGrp="1"/>
          </p:cNvSpPr>
          <p:nvPr>
            <p:ph type="subTitle" idx="1" hasCustomPrompt="1"/>
          </p:nvPr>
        </p:nvSpPr>
        <p:spPr bwMode="auto">
          <a:xfrm>
            <a:off x="468000" y="4230000"/>
            <a:ext cx="7560000" cy="324000"/>
          </a:xfrm>
        </p:spPr>
        <p:txBody>
          <a:bodyPr/>
          <a:lstStyle>
            <a:lvl1pPr marL="0" indent="0" algn="l">
              <a:lnSpc>
                <a:spcPts val="2400"/>
              </a:lnSpc>
              <a:spcAft>
                <a:spcPts val="0"/>
              </a:spcAft>
              <a:buFont typeface="Arial"/>
              <a:buNone/>
              <a:defRPr sz="1500" b="0">
                <a:solidFill>
                  <a:schemeClr val="bg2"/>
                </a:solidFill>
              </a:defRPr>
            </a:lvl1pPr>
            <a:lvl2pPr marL="0" indent="0" algn="l">
              <a:lnSpc>
                <a:spcPts val="2400"/>
              </a:lnSpc>
              <a:spcAft>
                <a:spcPts val="0"/>
              </a:spcAft>
              <a:buFont typeface="Arial"/>
              <a:buNone/>
              <a:defRPr sz="1500" b="0">
                <a:solidFill>
                  <a:schemeClr val="bg2"/>
                </a:solidFill>
              </a:defRPr>
            </a:lvl2pPr>
            <a:lvl3pPr marL="0" indent="0" algn="l">
              <a:lnSpc>
                <a:spcPts val="2400"/>
              </a:lnSpc>
              <a:spcAft>
                <a:spcPts val="0"/>
              </a:spcAft>
              <a:buFont typeface="Arial"/>
              <a:buNone/>
              <a:defRPr sz="1500" b="0">
                <a:solidFill>
                  <a:schemeClr val="bg2"/>
                </a:solidFill>
              </a:defRPr>
            </a:lvl3pPr>
            <a:lvl4pPr marL="0" indent="0" algn="l">
              <a:lnSpc>
                <a:spcPts val="2400"/>
              </a:lnSpc>
              <a:spcAft>
                <a:spcPts val="0"/>
              </a:spcAft>
              <a:buFont typeface="Arial"/>
              <a:buNone/>
              <a:defRPr sz="1500" b="0">
                <a:solidFill>
                  <a:schemeClr val="bg2"/>
                </a:solidFill>
              </a:defRPr>
            </a:lvl4pPr>
            <a:lvl5pPr marL="0" indent="0" algn="l">
              <a:lnSpc>
                <a:spcPts val="2400"/>
              </a:lnSpc>
              <a:spcAft>
                <a:spcPts val="0"/>
              </a:spcAft>
              <a:buFont typeface="Arial"/>
              <a:buNone/>
              <a:defRPr sz="1500" b="0">
                <a:solidFill>
                  <a:schemeClr val="bg2"/>
                </a:solidFill>
              </a:defRPr>
            </a:lvl5pPr>
            <a:lvl6pPr marL="0" indent="0" algn="l">
              <a:lnSpc>
                <a:spcPts val="2400"/>
              </a:lnSpc>
              <a:spcAft>
                <a:spcPts val="0"/>
              </a:spcAft>
              <a:buFont typeface="Arial"/>
              <a:buNone/>
              <a:defRPr sz="1500" b="0">
                <a:solidFill>
                  <a:schemeClr val="bg2"/>
                </a:solidFill>
              </a:defRPr>
            </a:lvl6pPr>
            <a:lvl7pPr marL="0" indent="0" algn="l">
              <a:lnSpc>
                <a:spcPts val="2400"/>
              </a:lnSpc>
              <a:spcAft>
                <a:spcPts val="0"/>
              </a:spcAft>
              <a:buFont typeface="Arial"/>
              <a:buNone/>
              <a:defRPr sz="1500" b="0">
                <a:solidFill>
                  <a:schemeClr val="bg2"/>
                </a:solidFill>
              </a:defRPr>
            </a:lvl7pPr>
            <a:lvl8pPr marL="0" indent="0" algn="l">
              <a:lnSpc>
                <a:spcPts val="2400"/>
              </a:lnSpc>
              <a:spcAft>
                <a:spcPts val="0"/>
              </a:spcAft>
              <a:buFont typeface="Arial"/>
              <a:buNone/>
              <a:defRPr sz="1500" b="0">
                <a:solidFill>
                  <a:schemeClr val="bg2"/>
                </a:solidFill>
              </a:defRPr>
            </a:lvl8pPr>
            <a:lvl9pPr marL="0" indent="0" algn="l">
              <a:lnSpc>
                <a:spcPts val="2400"/>
              </a:lnSpc>
              <a:spcAft>
                <a:spcPts val="0"/>
              </a:spcAft>
              <a:buFont typeface="Arial"/>
              <a:buNone/>
              <a:defRPr sz="1500" b="0">
                <a:solidFill>
                  <a:schemeClr val="bg2"/>
                </a:solidFill>
              </a:defRPr>
            </a:lvl9pPr>
          </a:lstStyle>
          <a:p>
            <a:pPr lvl="0">
              <a:defRPr/>
            </a:pPr>
            <a:r>
              <a:rPr lang="de-DE"/>
              <a:t>Untertitel</a:t>
            </a:r>
            <a:endParaRPr/>
          </a:p>
        </p:txBody>
      </p:sp>
      <p:sp>
        <p:nvSpPr>
          <p:cNvPr id="7" name="Datumsplatzhalter 6"/>
          <p:cNvSpPr>
            <a:spLocks noGrp="1"/>
          </p:cNvSpPr>
          <p:nvPr>
            <p:ph type="dt" sz="half" idx="10"/>
          </p:nvPr>
        </p:nvSpPr>
        <p:spPr bwMode="auto">
          <a:xfrm>
            <a:off x="468000" y="4680000"/>
            <a:ext cx="7560000" cy="144000"/>
          </a:xfrm>
          <a:prstGeom prst="rect">
            <a:avLst/>
          </a:prstGeom>
        </p:spPr>
        <p:txBody>
          <a:bodyPr/>
          <a:lstStyle>
            <a:lvl1pPr>
              <a:defRPr sz="900">
                <a:solidFill>
                  <a:schemeClr val="tx2"/>
                </a:solidFill>
              </a:defRPr>
            </a:lvl1pPr>
          </a:lstStyle>
          <a:p>
            <a:pPr>
              <a:defRPr/>
            </a:pPr>
            <a:endParaRPr lang="de-DE"/>
          </a:p>
        </p:txBody>
      </p:sp>
      <p:pic>
        <p:nvPicPr>
          <p:cNvPr id="6" name="Grafik 5"/>
          <p:cNvPicPr>
            <a:picLocks noChangeAspect="1"/>
          </p:cNvPicPr>
          <p:nvPr userDrawn="1"/>
        </p:nvPicPr>
        <p:blipFill>
          <a:blip r:embed="rId2"/>
          <a:stretch/>
        </p:blipFill>
        <p:spPr bwMode="auto">
          <a:xfrm>
            <a:off x="468000" y="3499200"/>
            <a:ext cx="2505600" cy="173898"/>
          </a:xfrm>
          <a:prstGeom prst="rect">
            <a:avLst/>
          </a:prstGeom>
        </p:spPr>
      </p:pic>
      <p:sp>
        <p:nvSpPr>
          <p:cNvPr id="22" name="Bildplatzhalter 21"/>
          <p:cNvSpPr>
            <a:spLocks noGrp="1"/>
          </p:cNvSpPr>
          <p:nvPr>
            <p:ph type="pic" sz="quarter" idx="13"/>
          </p:nvPr>
        </p:nvSpPr>
        <p:spPr bwMode="auto">
          <a:xfrm>
            <a:off x="-1" y="-1"/>
            <a:ext cx="8182800" cy="3186000"/>
          </a:xfrm>
          <a:custGeom>
            <a:avLst/>
            <a:gdLst>
              <a:gd name="connsiteX0" fmla="*/ 0 w 8182800"/>
              <a:gd name="connsiteY0" fmla="*/ 0 h 3186000"/>
              <a:gd name="connsiteX1" fmla="*/ 8182800 w 8182800"/>
              <a:gd name="connsiteY1" fmla="*/ 0 h 3186000"/>
              <a:gd name="connsiteX2" fmla="*/ 8182800 w 8182800"/>
              <a:gd name="connsiteY2" fmla="*/ 1 h 3186000"/>
              <a:gd name="connsiteX3" fmla="*/ 7225201 w 8182800"/>
              <a:gd name="connsiteY3" fmla="*/ 1 h 3186000"/>
              <a:gd name="connsiteX4" fmla="*/ 7225201 w 8182800"/>
              <a:gd name="connsiteY4" fmla="*/ 1440001 h 3186000"/>
              <a:gd name="connsiteX5" fmla="*/ 8182800 w 8182800"/>
              <a:gd name="connsiteY5" fmla="*/ 1440001 h 3186000"/>
              <a:gd name="connsiteX6" fmla="*/ 8182800 w 8182800"/>
              <a:gd name="connsiteY6" fmla="*/ 3186000 h 3186000"/>
              <a:gd name="connsiteX7" fmla="*/ 0 w 8182800"/>
              <a:gd name="connsiteY7" fmla="*/ 3186000 h 31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82800" h="3186000" extrusionOk="0">
                <a:moveTo>
                  <a:pt x="0" y="0"/>
                </a:moveTo>
                <a:lnTo>
                  <a:pt x="8182800" y="0"/>
                </a:lnTo>
                <a:lnTo>
                  <a:pt x="8182800" y="1"/>
                </a:lnTo>
                <a:lnTo>
                  <a:pt x="7225201" y="1"/>
                </a:lnTo>
                <a:lnTo>
                  <a:pt x="7225201" y="1440001"/>
                </a:lnTo>
                <a:lnTo>
                  <a:pt x="8182800" y="1440001"/>
                </a:lnTo>
                <a:lnTo>
                  <a:pt x="8182800" y="3186000"/>
                </a:lnTo>
                <a:lnTo>
                  <a:pt x="0" y="3186000"/>
                </a:lnTo>
                <a:close/>
              </a:path>
            </a:pathLst>
          </a:custGeom>
          <a:solidFill>
            <a:schemeClr val="bg1">
              <a:lumMod val="85000"/>
            </a:schemeClr>
          </a:solidFill>
        </p:spPr>
        <p:txBody>
          <a:bodyPr wrap="square" anchor="ctr">
            <a:noAutofit/>
          </a:bodyPr>
          <a:lstStyle>
            <a:lvl1pPr algn="ctr">
              <a:defRPr/>
            </a:lvl1pPr>
          </a:lstStyle>
          <a:p>
            <a:pPr>
              <a:defRPr/>
            </a:pPr>
            <a:r>
              <a:rPr lang="de-DE"/>
              <a:t>Bild durch Klicken auf Symbol hinzufügen</a:t>
            </a:r>
            <a:endParaRPr/>
          </a:p>
        </p:txBody>
      </p:sp>
      <p:pic>
        <p:nvPicPr>
          <p:cNvPr id="16" name="Grafik 15"/>
          <p:cNvPicPr>
            <a:picLocks noChangeAspect="1"/>
          </p:cNvPicPr>
          <p:nvPr userDrawn="1"/>
        </p:nvPicPr>
        <p:blipFill>
          <a:blip r:embed="rId3"/>
          <a:stretch/>
        </p:blipFill>
        <p:spPr bwMode="auto">
          <a:xfrm>
            <a:off x="7225200" y="0"/>
            <a:ext cx="1440362" cy="1440000"/>
          </a:xfrm>
          <a:prstGeom prst="rect">
            <a:avLst/>
          </a:prstGeom>
        </p:spPr>
      </p:pic>
      <p:sp>
        <p:nvSpPr>
          <p:cNvPr id="23" name="Titel 22"/>
          <p:cNvSpPr>
            <a:spLocks noGrp="1"/>
          </p:cNvSpPr>
          <p:nvPr>
            <p:ph type="title"/>
          </p:nvPr>
        </p:nvSpPr>
        <p:spPr bwMode="auto">
          <a:xfrm>
            <a:off x="468000" y="3895200"/>
            <a:ext cx="4824080" cy="324000"/>
          </a:xfrm>
        </p:spPr>
        <p:txBody>
          <a:bodyPr/>
          <a:lstStyle>
            <a:lvl1pPr>
              <a:lnSpc>
                <a:spcPts val="2500"/>
              </a:lnSpc>
              <a:defRPr cap="all"/>
            </a:lvl1pPr>
          </a:lstStyle>
          <a:p>
            <a:pPr lvl="0">
              <a:defRPr/>
            </a:pPr>
            <a:r>
              <a:rPr lang="de-DE"/>
              <a:t>Titelmasterformat durch Klicken bearbeiten</a:t>
            </a:r>
            <a:endParaRPr/>
          </a:p>
        </p:txBody>
      </p:sp>
      <p:pic>
        <p:nvPicPr>
          <p:cNvPr id="14" name="Bildplatzhalter 2"/>
          <p:cNvPicPr>
            <a:picLocks noChangeAspect="1"/>
          </p:cNvPicPr>
          <p:nvPr userDrawn="1"/>
        </p:nvPicPr>
        <p:blipFill>
          <a:blip r:embed="rId4"/>
          <a:stretch/>
        </p:blipFill>
        <p:spPr bwMode="auto">
          <a:xfrm>
            <a:off x="5724128" y="3906001"/>
            <a:ext cx="2505600" cy="32399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preserve="1" userDrawn="1">
  <p:cSld name="KAPITEL HERVORHEBUNG MIT VIEL INHALT">
    <p:spTree>
      <p:nvGrpSpPr>
        <p:cNvPr id="1" name=""/>
        <p:cNvGrpSpPr/>
        <p:nvPr/>
      </p:nvGrpSpPr>
      <p:grpSpPr bwMode="auto">
        <a:xfrm>
          <a:off x="0" y="0"/>
          <a:ext cx="0" cy="0"/>
          <a:chOff x="0" y="0"/>
          <a:chExt cx="0" cy="0"/>
        </a:xfrm>
      </p:grpSpPr>
      <p:sp>
        <p:nvSpPr>
          <p:cNvPr id="6" name="Rechteck 5"/>
          <p:cNvSpPr/>
          <p:nvPr userDrawn="1"/>
        </p:nvSpPr>
        <p:spPr bwMode="auto">
          <a:xfrm>
            <a:off x="0" y="0"/>
            <a:ext cx="9144000" cy="514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de-DE"/>
          </a:p>
        </p:txBody>
      </p:sp>
      <p:sp>
        <p:nvSpPr>
          <p:cNvPr id="2" name="Titel 1"/>
          <p:cNvSpPr>
            <a:spLocks noGrp="1"/>
          </p:cNvSpPr>
          <p:nvPr>
            <p:ph type="title" hasCustomPrompt="1"/>
          </p:nvPr>
        </p:nvSpPr>
        <p:spPr bwMode="auto">
          <a:xfrm>
            <a:off x="468000" y="756000"/>
            <a:ext cx="8172000" cy="720000"/>
          </a:xfrm>
        </p:spPr>
        <p:txBody>
          <a:bodyPr/>
          <a:lstStyle>
            <a:lvl1pPr>
              <a:lnSpc>
                <a:spcPts val="5700"/>
              </a:lnSpc>
              <a:defRPr sz="4800" b="0">
                <a:solidFill>
                  <a:schemeClr val="bg1"/>
                </a:solidFill>
              </a:defRPr>
            </a:lvl1pPr>
          </a:lstStyle>
          <a:p>
            <a:pPr>
              <a:defRPr/>
            </a:pPr>
            <a:r>
              <a:rPr lang="de-DE"/>
              <a:t>Kapitel</a:t>
            </a:r>
            <a:endParaRPr/>
          </a:p>
        </p:txBody>
      </p:sp>
      <p:sp>
        <p:nvSpPr>
          <p:cNvPr id="9" name="Textplatzhalter 8"/>
          <p:cNvSpPr>
            <a:spLocks noGrp="1"/>
          </p:cNvSpPr>
          <p:nvPr>
            <p:ph type="body" sz="quarter" idx="10" hasCustomPrompt="1"/>
          </p:nvPr>
        </p:nvSpPr>
        <p:spPr bwMode="auto">
          <a:xfrm>
            <a:off x="468000" y="1476441"/>
            <a:ext cx="8172000" cy="1439863"/>
          </a:xfrm>
        </p:spPr>
        <p:txBody>
          <a:bodyPr/>
          <a:lstStyle>
            <a:lvl1pPr>
              <a:lnSpc>
                <a:spcPts val="5700"/>
              </a:lnSpc>
              <a:defRPr sz="4800" b="1">
                <a:solidFill>
                  <a:schemeClr val="bg1"/>
                </a:solidFill>
              </a:defRPr>
            </a:lvl1pPr>
            <a:lvl2pPr>
              <a:lnSpc>
                <a:spcPts val="5700"/>
              </a:lnSpc>
              <a:defRPr sz="4800" b="1">
                <a:solidFill>
                  <a:schemeClr val="bg1"/>
                </a:solidFill>
              </a:defRPr>
            </a:lvl2pPr>
            <a:lvl3pPr>
              <a:lnSpc>
                <a:spcPts val="5700"/>
              </a:lnSpc>
              <a:defRPr sz="4800" b="1">
                <a:solidFill>
                  <a:schemeClr val="bg1"/>
                </a:solidFill>
              </a:defRPr>
            </a:lvl3pPr>
            <a:lvl4pPr>
              <a:lnSpc>
                <a:spcPts val="5700"/>
              </a:lnSpc>
              <a:defRPr sz="4800" b="1">
                <a:solidFill>
                  <a:schemeClr val="bg1"/>
                </a:solidFill>
              </a:defRPr>
            </a:lvl4pPr>
            <a:lvl5pPr>
              <a:lnSpc>
                <a:spcPts val="5700"/>
              </a:lnSpc>
              <a:defRPr sz="4800" b="1">
                <a:solidFill>
                  <a:schemeClr val="bg1"/>
                </a:solidFill>
              </a:defRPr>
            </a:lvl5pPr>
            <a:lvl6pPr>
              <a:lnSpc>
                <a:spcPts val="5700"/>
              </a:lnSpc>
              <a:defRPr sz="4800" b="1">
                <a:solidFill>
                  <a:schemeClr val="bg1"/>
                </a:solidFill>
              </a:defRPr>
            </a:lvl6pPr>
            <a:lvl7pPr>
              <a:lnSpc>
                <a:spcPts val="5700"/>
              </a:lnSpc>
              <a:defRPr sz="4800" b="1">
                <a:solidFill>
                  <a:schemeClr val="bg1"/>
                </a:solidFill>
              </a:defRPr>
            </a:lvl7pPr>
            <a:lvl8pPr>
              <a:lnSpc>
                <a:spcPts val="5700"/>
              </a:lnSpc>
              <a:defRPr sz="4800" b="1">
                <a:solidFill>
                  <a:schemeClr val="bg1"/>
                </a:solidFill>
              </a:defRPr>
            </a:lvl8pPr>
            <a:lvl9pPr>
              <a:lnSpc>
                <a:spcPts val="5700"/>
              </a:lnSpc>
              <a:defRPr sz="4800" b="1">
                <a:solidFill>
                  <a:schemeClr val="bg1"/>
                </a:solidFill>
              </a:defRPr>
            </a:lvl9pPr>
          </a:lstStyle>
          <a:p>
            <a:pPr lvl="0">
              <a:defRPr/>
            </a:pPr>
            <a:r>
              <a:rPr lang="de-DE"/>
              <a:t>Hervorhebung</a:t>
            </a:r>
            <a:endParaRPr/>
          </a:p>
        </p:txBody>
      </p:sp>
      <p:pic>
        <p:nvPicPr>
          <p:cNvPr id="5" name="Grafik 4"/>
          <p:cNvPicPr>
            <a:picLocks noChangeAspect="1"/>
          </p:cNvPicPr>
          <p:nvPr userDrawn="1"/>
        </p:nvPicPr>
        <p:blipFill>
          <a:blip r:embed="rId2"/>
          <a:stretch/>
        </p:blipFill>
        <p:spPr bwMode="auto">
          <a:xfrm>
            <a:off x="6768752" y="4637585"/>
            <a:ext cx="2123728" cy="382437"/>
          </a:xfrm>
          <a:prstGeom prst="rect">
            <a:avLst/>
          </a:prstGeom>
        </p:spPr>
      </p:pic>
      <p:pic>
        <p:nvPicPr>
          <p:cNvPr id="7" name="Grafik 6"/>
          <p:cNvPicPr>
            <a:picLocks noChangeAspect="1"/>
          </p:cNvPicPr>
          <p:nvPr userDrawn="1"/>
        </p:nvPicPr>
        <p:blipFill>
          <a:blip r:embed="rId3"/>
          <a:stretch/>
        </p:blipFill>
        <p:spPr bwMode="auto">
          <a:xfrm>
            <a:off x="6264281" y="4690006"/>
            <a:ext cx="323943" cy="27759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showMasterPhAnim="0" preserve="1" userDrawn="1">
  <p:cSld name="KAPITEL HERVORHEBUNG MIT VIEL INHALT.">
    <p:spTree>
      <p:nvGrpSpPr>
        <p:cNvPr id="1" name=""/>
        <p:cNvGrpSpPr/>
        <p:nvPr/>
      </p:nvGrpSpPr>
      <p:grpSpPr bwMode="auto">
        <a:xfrm>
          <a:off x="0" y="0"/>
          <a:ext cx="0" cy="0"/>
          <a:chOff x="0" y="0"/>
          <a:chExt cx="0" cy="0"/>
        </a:xfrm>
      </p:grpSpPr>
      <p:sp>
        <p:nvSpPr>
          <p:cNvPr id="6" name="Rechteck 5"/>
          <p:cNvSpPr/>
          <p:nvPr userDrawn="1"/>
        </p:nvSpPr>
        <p:spPr bwMode="auto">
          <a:xfrm>
            <a:off x="0" y="0"/>
            <a:ext cx="9144000" cy="514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de-DE"/>
          </a:p>
        </p:txBody>
      </p:sp>
      <p:sp>
        <p:nvSpPr>
          <p:cNvPr id="2" name="Titel 1"/>
          <p:cNvSpPr>
            <a:spLocks noGrp="1"/>
          </p:cNvSpPr>
          <p:nvPr>
            <p:ph type="title" hasCustomPrompt="1"/>
          </p:nvPr>
        </p:nvSpPr>
        <p:spPr bwMode="auto">
          <a:xfrm>
            <a:off x="468000" y="828000"/>
            <a:ext cx="8172000" cy="540000"/>
          </a:xfrm>
        </p:spPr>
        <p:txBody>
          <a:bodyPr/>
          <a:lstStyle>
            <a:lvl1pPr>
              <a:lnSpc>
                <a:spcPts val="4400"/>
              </a:lnSpc>
              <a:defRPr sz="3600">
                <a:solidFill>
                  <a:schemeClr val="bg1"/>
                </a:solidFill>
              </a:defRPr>
            </a:lvl1pPr>
          </a:lstStyle>
          <a:p>
            <a:pPr>
              <a:defRPr/>
            </a:pPr>
            <a:r>
              <a:rPr lang="de-DE"/>
              <a:t>Kapitel</a:t>
            </a:r>
            <a:endParaRPr/>
          </a:p>
        </p:txBody>
      </p:sp>
      <p:sp>
        <p:nvSpPr>
          <p:cNvPr id="9" name="Textplatzhalter 8"/>
          <p:cNvSpPr>
            <a:spLocks noGrp="1"/>
          </p:cNvSpPr>
          <p:nvPr>
            <p:ph type="body" sz="quarter" idx="10" hasCustomPrompt="1"/>
          </p:nvPr>
        </p:nvSpPr>
        <p:spPr bwMode="auto">
          <a:xfrm>
            <a:off x="468000" y="1367998"/>
            <a:ext cx="8172000" cy="2916000"/>
          </a:xfrm>
        </p:spPr>
        <p:txBody>
          <a:bodyPr/>
          <a:lstStyle>
            <a:lvl1pPr>
              <a:lnSpc>
                <a:spcPts val="4400"/>
              </a:lnSpc>
              <a:spcAft>
                <a:spcPts val="0"/>
              </a:spcAft>
              <a:defRPr sz="3600" b="0">
                <a:solidFill>
                  <a:schemeClr val="bg1"/>
                </a:solidFill>
              </a:defRPr>
            </a:lvl1pPr>
            <a:lvl2pPr>
              <a:lnSpc>
                <a:spcPts val="4400"/>
              </a:lnSpc>
              <a:defRPr sz="3600" b="0">
                <a:solidFill>
                  <a:schemeClr val="bg1"/>
                </a:solidFill>
              </a:defRPr>
            </a:lvl2pPr>
            <a:lvl3pPr>
              <a:lnSpc>
                <a:spcPts val="4400"/>
              </a:lnSpc>
              <a:defRPr sz="3600" b="0">
                <a:solidFill>
                  <a:schemeClr val="bg1"/>
                </a:solidFill>
              </a:defRPr>
            </a:lvl3pPr>
            <a:lvl4pPr>
              <a:lnSpc>
                <a:spcPts val="4400"/>
              </a:lnSpc>
              <a:defRPr sz="3600" b="0">
                <a:solidFill>
                  <a:schemeClr val="bg1"/>
                </a:solidFill>
              </a:defRPr>
            </a:lvl4pPr>
            <a:lvl5pPr>
              <a:lnSpc>
                <a:spcPts val="4400"/>
              </a:lnSpc>
              <a:defRPr sz="3600" b="0">
                <a:solidFill>
                  <a:schemeClr val="bg1"/>
                </a:solidFill>
              </a:defRPr>
            </a:lvl5pPr>
            <a:lvl6pPr>
              <a:lnSpc>
                <a:spcPts val="4400"/>
              </a:lnSpc>
              <a:defRPr sz="3600" b="0">
                <a:solidFill>
                  <a:schemeClr val="bg1"/>
                </a:solidFill>
              </a:defRPr>
            </a:lvl6pPr>
            <a:lvl7pPr>
              <a:lnSpc>
                <a:spcPts val="4400"/>
              </a:lnSpc>
              <a:defRPr sz="3600" b="0">
                <a:solidFill>
                  <a:schemeClr val="bg1"/>
                </a:solidFill>
              </a:defRPr>
            </a:lvl7pPr>
            <a:lvl8pPr>
              <a:lnSpc>
                <a:spcPts val="4400"/>
              </a:lnSpc>
              <a:defRPr sz="3600" b="0">
                <a:solidFill>
                  <a:schemeClr val="bg1"/>
                </a:solidFill>
              </a:defRPr>
            </a:lvl8pPr>
            <a:lvl9pPr>
              <a:lnSpc>
                <a:spcPts val="4400"/>
              </a:lnSpc>
              <a:defRPr sz="3600" b="0">
                <a:solidFill>
                  <a:schemeClr val="bg1"/>
                </a:solidFill>
              </a:defRPr>
            </a:lvl9pPr>
          </a:lstStyle>
          <a:p>
            <a:pPr lvl="0">
              <a:defRPr/>
            </a:pPr>
            <a:r>
              <a:rPr lang="de-DE"/>
              <a:t>Hervorhebung</a:t>
            </a:r>
            <a:endParaRPr/>
          </a:p>
          <a:p>
            <a:pPr lvl="1">
              <a:defRPr/>
            </a:pPr>
            <a:endParaRPr lang="de-DE"/>
          </a:p>
        </p:txBody>
      </p:sp>
      <p:pic>
        <p:nvPicPr>
          <p:cNvPr id="7" name="Grafik 6"/>
          <p:cNvPicPr>
            <a:picLocks noChangeAspect="1"/>
          </p:cNvPicPr>
          <p:nvPr userDrawn="1"/>
        </p:nvPicPr>
        <p:blipFill>
          <a:blip r:embed="rId2"/>
          <a:stretch/>
        </p:blipFill>
        <p:spPr bwMode="auto">
          <a:xfrm>
            <a:off x="6768752" y="4637585"/>
            <a:ext cx="2123728" cy="382437"/>
          </a:xfrm>
          <a:prstGeom prst="rect">
            <a:avLst/>
          </a:prstGeom>
        </p:spPr>
      </p:pic>
      <p:pic>
        <p:nvPicPr>
          <p:cNvPr id="8" name="Grafik 7"/>
          <p:cNvPicPr>
            <a:picLocks noChangeAspect="1"/>
          </p:cNvPicPr>
          <p:nvPr userDrawn="1"/>
        </p:nvPicPr>
        <p:blipFill>
          <a:blip r:embed="rId3"/>
          <a:stretch/>
        </p:blipFill>
        <p:spPr bwMode="auto">
          <a:xfrm>
            <a:off x="6264281" y="4690006"/>
            <a:ext cx="323943" cy="27759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obj" preserve="1" userDrawn="1">
  <p:cSld name="Headline // Inhalt">
    <p:spTree>
      <p:nvGrpSpPr>
        <p:cNvPr id="1" name=""/>
        <p:cNvGrpSpPr/>
        <p:nvPr/>
      </p:nvGrpSpPr>
      <p:grpSpPr bwMode="auto">
        <a:xfrm>
          <a:off x="0" y="0"/>
          <a:ext cx="0" cy="0"/>
          <a:chOff x="0" y="0"/>
          <a:chExt cx="0" cy="0"/>
        </a:xfrm>
      </p:grpSpPr>
      <p:sp>
        <p:nvSpPr>
          <p:cNvPr id="2" name="Titel 1"/>
          <p:cNvSpPr>
            <a:spLocks noGrp="1"/>
          </p:cNvSpPr>
          <p:nvPr>
            <p:ph type="title" hasCustomPrompt="1"/>
          </p:nvPr>
        </p:nvSpPr>
        <p:spPr bwMode="auto"/>
        <p:txBody>
          <a:bodyPr/>
          <a:lstStyle>
            <a:lvl1pPr>
              <a:defRPr/>
            </a:lvl1pPr>
          </a:lstStyle>
          <a:p>
            <a:pPr>
              <a:defRPr/>
            </a:pPr>
            <a:r>
              <a:rPr lang="de-DE"/>
              <a:t>KAPITEL | CHART-HEADLINE</a:t>
            </a:r>
            <a:endParaRPr/>
          </a:p>
        </p:txBody>
      </p:sp>
      <p:sp>
        <p:nvSpPr>
          <p:cNvPr id="3" name="Inhaltsplatzhalter 2"/>
          <p:cNvSpPr>
            <a:spLocks noGrp="1"/>
          </p:cNvSpPr>
          <p:nvPr>
            <p:ph idx="1" hasCustomPrompt="1"/>
          </p:nvPr>
        </p:nvSpPr>
        <p:spPr bwMode="auto"/>
        <p:txBody>
          <a:bodyPr/>
          <a:lstStyle>
            <a:lvl1pPr>
              <a:defRPr/>
            </a:lvl1pPr>
            <a:lvl2pPr defTabSz="234000">
              <a:tabLst>
                <a:tab pos="234000" algn="l"/>
              </a:tabLst>
              <a:defRPr/>
            </a:lvl2pPr>
            <a:lvl3pPr defTabSz="234000">
              <a:tabLst>
                <a:tab pos="234000" algn="l"/>
              </a:tabLst>
              <a:defRPr/>
            </a:lvl3pPr>
            <a:lvl4pPr defTabSz="234000">
              <a:tabLst>
                <a:tab pos="234000" algn="l"/>
              </a:tabLst>
              <a:defRPr/>
            </a:lvl4pPr>
            <a:lvl5pPr defTabSz="234000">
              <a:tabLst>
                <a:tab pos="234000" algn="l"/>
              </a:tabLst>
              <a:defRPr/>
            </a:lvl5pPr>
            <a:lvl6pPr marL="0" indent="0" defTabSz="234000">
              <a:buFont typeface="+mj-lt"/>
              <a:buNone/>
              <a:tabLst>
                <a:tab pos="234000" algn="l"/>
              </a:tabLst>
              <a:defRPr/>
            </a:lvl6pPr>
            <a:lvl7pPr defTabSz="234000">
              <a:tabLst>
                <a:tab pos="234000" algn="l"/>
              </a:tabLst>
              <a:defRPr/>
            </a:lvl7pPr>
            <a:lvl8pPr defTabSz="234000">
              <a:tabLst>
                <a:tab pos="234000" algn="l"/>
              </a:tabLst>
              <a:defRPr/>
            </a:lvl8pPr>
            <a:lvl9pPr defTabSz="234000">
              <a:tabLst>
                <a:tab pos="234000" algn="l"/>
              </a:tabLst>
              <a:defRPr/>
            </a:lvl9pPr>
          </a:lstStyle>
          <a:p>
            <a:pPr lvl="0">
              <a:defRPr/>
            </a:pPr>
            <a:r>
              <a:rPr lang="de-DE"/>
              <a:t>Subline auf erster Ebene // für weitere Ebenen &gt;&gt; Menü &gt; Start &gt; Absatz &gt; Listenebene erhöhen </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a:p>
            <a:pPr lvl="5">
              <a:defRPr/>
            </a:pPr>
            <a:r>
              <a:rPr lang="de-DE"/>
              <a:t>Sechste Ebene</a:t>
            </a:r>
            <a:endParaRPr/>
          </a:p>
          <a:p>
            <a:pPr lvl="6">
              <a:defRPr/>
            </a:pPr>
            <a:r>
              <a:rPr lang="de-DE"/>
              <a:t>Siebte Ebene</a:t>
            </a:r>
            <a:endParaRPr/>
          </a:p>
          <a:p>
            <a:pPr lvl="7">
              <a:defRPr/>
            </a:pPr>
            <a:r>
              <a:rPr lang="de-DE"/>
              <a:t>Achte Ebene</a:t>
            </a:r>
            <a:endParaRPr/>
          </a:p>
          <a:p>
            <a:pPr lvl="8">
              <a:defRPr/>
            </a:pPr>
            <a:r>
              <a:rPr lang="de-DE"/>
              <a:t>Neunte Ebene</a:t>
            </a:r>
            <a:endParaRPr/>
          </a:p>
        </p:txBody>
      </p:sp>
      <p:sp>
        <p:nvSpPr>
          <p:cNvPr id="8" name="Fußzeilenplatzhalter 7"/>
          <p:cNvSpPr>
            <a:spLocks noGrp="1"/>
          </p:cNvSpPr>
          <p:nvPr>
            <p:ph type="ftr" sz="quarter" idx="11"/>
          </p:nvPr>
        </p:nvSpPr>
        <p:spPr bwMode="auto">
          <a:xfrm>
            <a:off x="720000" y="4752000"/>
            <a:ext cx="3779992" cy="108000"/>
          </a:xfrm>
        </p:spPr>
        <p:txBody>
          <a:bodyPr/>
          <a:lstStyle/>
          <a:p>
            <a:pPr>
              <a:defRPr/>
            </a:pPr>
            <a:r>
              <a:rPr lang="de-DE">
                <a:solidFill>
                  <a:srgbClr val="003560"/>
                </a:solidFill>
              </a:rPr>
              <a:t>Open Access: Eine Einführung für die </a:t>
            </a:r>
            <a:r>
              <a:rPr lang="de-DE" sz="900" b="0" i="0" u="none" strike="noStrike" cap="none" spc="0">
                <a:solidFill>
                  <a:srgbClr val="003560"/>
                </a:solidFill>
                <a:latin typeface="Arial"/>
                <a:ea typeface="Arial"/>
                <a:cs typeface="Arial"/>
              </a:rPr>
              <a:t>Geistes- und Sozialwissenschaften</a:t>
            </a:r>
            <a:endParaRPr lang="de-DE"/>
          </a:p>
        </p:txBody>
      </p:sp>
      <p:sp>
        <p:nvSpPr>
          <p:cNvPr id="9" name="Foliennummernplatzhalter 8"/>
          <p:cNvSpPr>
            <a:spLocks noGrp="1"/>
          </p:cNvSpPr>
          <p:nvPr>
            <p:ph type="sldNum" sz="quarter" idx="12"/>
          </p:nvPr>
        </p:nvSpPr>
        <p:spPr bwMode="auto"/>
        <p:txBody>
          <a:bodyPr/>
          <a:lstStyle/>
          <a:p>
            <a:pPr>
              <a:defRPr/>
            </a:pPr>
            <a:fld id="{6C8FC03C-C266-4645-ABC5-645062898383}" type="slidenum">
              <a:rPr lang="de-DE"/>
              <a:t>‹Nr.›</a:t>
            </a:fld>
            <a:r>
              <a:rPr lang="de-DE"/>
              <a:t>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showMasterPhAnim="0" preserve="1" userDrawn="1">
  <p:cSld name="Bild vollflächig">
    <p:spTree>
      <p:nvGrpSpPr>
        <p:cNvPr id="1" name=""/>
        <p:cNvGrpSpPr/>
        <p:nvPr/>
      </p:nvGrpSpPr>
      <p:grpSpPr bwMode="auto">
        <a:xfrm>
          <a:off x="0" y="0"/>
          <a:ext cx="0" cy="0"/>
          <a:chOff x="0" y="0"/>
          <a:chExt cx="0" cy="0"/>
        </a:xfrm>
      </p:grpSpPr>
      <p:sp>
        <p:nvSpPr>
          <p:cNvPr id="7" name="Bildplatzhalter 6"/>
          <p:cNvSpPr>
            <a:spLocks noGrp="1" noChangeAspect="1"/>
          </p:cNvSpPr>
          <p:nvPr>
            <p:ph type="pic" sz="quarter" idx="10" hasCustomPrompt="1"/>
          </p:nvPr>
        </p:nvSpPr>
        <p:spPr bwMode="auto">
          <a:xfrm>
            <a:off x="0" y="0"/>
            <a:ext cx="9144000" cy="5148000"/>
          </a:xfrm>
        </p:spPr>
        <p:txBody>
          <a:bodyPr anchor="ctr"/>
          <a:lstStyle>
            <a:lvl1pPr algn="ctr">
              <a:defRPr/>
            </a:lvl1pPr>
          </a:lstStyle>
          <a:p>
            <a:pPr>
              <a:defRPr/>
            </a:pPr>
            <a:r>
              <a:rPr lang="de-DE"/>
              <a:t>Vollbild durch klicken einfügen.</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userDrawn="1">
  <p:cSld name="Textformate">
    <p:spTree>
      <p:nvGrpSpPr>
        <p:cNvPr id="1" name=""/>
        <p:cNvGrpSpPr/>
        <p:nvPr/>
      </p:nvGrpSpPr>
      <p:grpSpPr bwMode="auto">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sp>
        <p:nvSpPr>
          <p:cNvPr id="2" name="Titelplatzhalter 1"/>
          <p:cNvSpPr>
            <a:spLocks noGrp="1"/>
          </p:cNvSpPr>
          <p:nvPr userDrawn="1">
            <p:ph type="title"/>
          </p:nvPr>
        </p:nvSpPr>
        <p:spPr bwMode="auto">
          <a:xfrm>
            <a:off x="468000" y="396000"/>
            <a:ext cx="7560000" cy="468000"/>
          </a:xfrm>
          <a:prstGeom prst="rect">
            <a:avLst/>
          </a:prstGeom>
        </p:spPr>
        <p:txBody>
          <a:bodyPr vert="horz" lIns="0" tIns="0" rIns="0" bIns="0" rtlCol="0" anchor="t" anchorCtr="0">
            <a:noAutofit/>
          </a:bodyPr>
          <a:lstStyle/>
          <a:p>
            <a:pPr>
              <a:defRPr/>
            </a:pPr>
            <a:r>
              <a:rPr lang="de-DE"/>
              <a:t>KAPITEL | CHART-HEADLINE</a:t>
            </a:r>
            <a:endParaRPr/>
          </a:p>
        </p:txBody>
      </p:sp>
      <p:sp>
        <p:nvSpPr>
          <p:cNvPr id="3" name="Textplatzhalter 2"/>
          <p:cNvSpPr>
            <a:spLocks noGrp="1"/>
          </p:cNvSpPr>
          <p:nvPr userDrawn="1">
            <p:ph type="body" idx="1"/>
          </p:nvPr>
        </p:nvSpPr>
        <p:spPr bwMode="auto">
          <a:xfrm>
            <a:off x="468000" y="918000"/>
            <a:ext cx="7560000" cy="3366000"/>
          </a:xfrm>
          <a:prstGeom prst="rect">
            <a:avLst/>
          </a:prstGeom>
        </p:spPr>
        <p:txBody>
          <a:bodyPr vert="horz" lIns="0" tIns="0" rIns="0" bIns="0" rtlCol="0" anchor="t" anchorCtr="0">
            <a:noAutofit/>
          </a:bodyPr>
          <a:lstStyle/>
          <a:p>
            <a:pPr lvl="0">
              <a:defRPr/>
            </a:pPr>
            <a:r>
              <a:rPr lang="de-DE"/>
              <a:t>Subline auf erster Ebene // für weitere Ebenen (Text und Aufzählungen &gt;&gt; Menü &gt; Start &gt; Absatz &gt; Listenebene erhöhen </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a:p>
            <a:pPr lvl="5">
              <a:defRPr/>
            </a:pPr>
            <a:r>
              <a:rPr lang="de-DE"/>
              <a:t>Sechste Ebene</a:t>
            </a:r>
            <a:endParaRPr/>
          </a:p>
          <a:p>
            <a:pPr lvl="6">
              <a:defRPr/>
            </a:pPr>
            <a:r>
              <a:rPr lang="de-DE"/>
              <a:t>Siebte Ebene</a:t>
            </a:r>
            <a:endParaRPr/>
          </a:p>
          <a:p>
            <a:pPr lvl="7">
              <a:defRPr/>
            </a:pPr>
            <a:r>
              <a:rPr lang="de-DE"/>
              <a:t>Achte Ebene</a:t>
            </a:r>
            <a:endParaRPr/>
          </a:p>
          <a:p>
            <a:pPr lvl="8">
              <a:defRPr/>
            </a:pPr>
            <a:r>
              <a:rPr lang="de-DE"/>
              <a:t>Neunte Ebene</a:t>
            </a:r>
            <a:endParaRPr/>
          </a:p>
        </p:txBody>
      </p:sp>
      <p:sp>
        <p:nvSpPr>
          <p:cNvPr id="5" name="Fußzeilenplatzhalter 4"/>
          <p:cNvSpPr>
            <a:spLocks noGrp="1"/>
          </p:cNvSpPr>
          <p:nvPr userDrawn="1">
            <p:ph type="ftr" sz="quarter" idx="3"/>
          </p:nvPr>
        </p:nvSpPr>
        <p:spPr bwMode="auto">
          <a:xfrm>
            <a:off x="720000" y="4752000"/>
            <a:ext cx="6300000" cy="108000"/>
          </a:xfrm>
          <a:prstGeom prst="rect">
            <a:avLst/>
          </a:prstGeom>
        </p:spPr>
        <p:txBody>
          <a:bodyPr vert="horz" lIns="0" tIns="0" rIns="0" bIns="0" rtlCol="0" anchor="ctr" anchorCtr="0">
            <a:noAutofit/>
          </a:bodyPr>
          <a:lstStyle>
            <a:lvl1pPr marL="0" indent="0" algn="l">
              <a:lnSpc>
                <a:spcPct val="100000"/>
              </a:lnSpc>
              <a:spcBef>
                <a:spcPts val="0"/>
              </a:spcBef>
              <a:buFont typeface="Arial"/>
              <a:buNone/>
              <a:defRPr sz="900">
                <a:solidFill>
                  <a:schemeClr val="tx2"/>
                </a:solidFill>
                <a:latin typeface="+mn-lt"/>
              </a:defRPr>
            </a:lvl1pPr>
            <a:lvl2pPr marL="0" indent="0" algn="l">
              <a:lnSpc>
                <a:spcPct val="100000"/>
              </a:lnSpc>
              <a:spcBef>
                <a:spcPts val="0"/>
              </a:spcBef>
              <a:defRPr sz="1200">
                <a:latin typeface="+mn-lt"/>
              </a:defRPr>
            </a:lvl2pPr>
            <a:lvl3pPr marL="0" indent="0" algn="l">
              <a:lnSpc>
                <a:spcPct val="100000"/>
              </a:lnSpc>
              <a:spcBef>
                <a:spcPts val="0"/>
              </a:spcBef>
              <a:defRPr sz="1200">
                <a:latin typeface="+mn-lt"/>
              </a:defRPr>
            </a:lvl3pPr>
            <a:lvl4pPr marL="0" indent="0" algn="l">
              <a:lnSpc>
                <a:spcPct val="100000"/>
              </a:lnSpc>
              <a:spcBef>
                <a:spcPts val="0"/>
              </a:spcBef>
              <a:defRPr sz="1200">
                <a:latin typeface="+mn-lt"/>
              </a:defRPr>
            </a:lvl4pPr>
            <a:lvl5pPr marL="0" indent="0" algn="l">
              <a:lnSpc>
                <a:spcPct val="100000"/>
              </a:lnSpc>
              <a:spcBef>
                <a:spcPts val="0"/>
              </a:spcBef>
              <a:defRPr sz="1200">
                <a:latin typeface="+mn-lt"/>
              </a:defRPr>
            </a:lvl5pPr>
            <a:lvl6pPr marL="0" indent="0" algn="l">
              <a:lnSpc>
                <a:spcPct val="100000"/>
              </a:lnSpc>
              <a:spcBef>
                <a:spcPts val="0"/>
              </a:spcBef>
              <a:defRPr sz="1200">
                <a:latin typeface="+mn-lt"/>
              </a:defRPr>
            </a:lvl6pPr>
            <a:lvl7pPr marL="0" indent="0" algn="l">
              <a:lnSpc>
                <a:spcPct val="100000"/>
              </a:lnSpc>
              <a:spcBef>
                <a:spcPts val="0"/>
              </a:spcBef>
              <a:defRPr sz="1200">
                <a:latin typeface="+mn-lt"/>
              </a:defRPr>
            </a:lvl7pPr>
            <a:lvl8pPr marL="0" indent="0" algn="l">
              <a:lnSpc>
                <a:spcPct val="100000"/>
              </a:lnSpc>
              <a:spcBef>
                <a:spcPts val="0"/>
              </a:spcBef>
              <a:defRPr sz="1200">
                <a:latin typeface="+mn-lt"/>
              </a:defRPr>
            </a:lvl8pPr>
            <a:lvl9pPr marL="0" indent="0" algn="l">
              <a:lnSpc>
                <a:spcPct val="100000"/>
              </a:lnSpc>
              <a:spcBef>
                <a:spcPts val="0"/>
              </a:spcBef>
              <a:defRPr sz="1200">
                <a:latin typeface="+mn-lt"/>
              </a:defRPr>
            </a:lvl9pPr>
          </a:lstStyle>
          <a:p>
            <a:pPr>
              <a:defRPr/>
            </a:pPr>
            <a:r>
              <a:rPr lang="de-DE">
                <a:solidFill>
                  <a:srgbClr val="003560"/>
                </a:solidFill>
              </a:rPr>
              <a:t>Open Access: Eine Einführung für die </a:t>
            </a:r>
            <a:r>
              <a:rPr lang="de-DE" sz="900" b="0" i="0" u="none" strike="noStrike" cap="none" spc="0">
                <a:solidFill>
                  <a:srgbClr val="003560"/>
                </a:solidFill>
                <a:latin typeface="Arial"/>
                <a:ea typeface="Arial"/>
                <a:cs typeface="Arial"/>
              </a:rPr>
              <a:t>Geistes- und Sozialwissenschaften</a:t>
            </a:r>
            <a:endParaRPr lang="de-DE"/>
          </a:p>
        </p:txBody>
      </p:sp>
      <p:sp>
        <p:nvSpPr>
          <p:cNvPr id="6" name="Foliennummernplatzhalter 5"/>
          <p:cNvSpPr>
            <a:spLocks noGrp="1"/>
          </p:cNvSpPr>
          <p:nvPr userDrawn="1">
            <p:ph type="sldNum" sz="quarter" idx="4"/>
          </p:nvPr>
        </p:nvSpPr>
        <p:spPr bwMode="auto">
          <a:xfrm>
            <a:off x="324000" y="4752000"/>
            <a:ext cx="252000" cy="108000"/>
          </a:xfrm>
          <a:prstGeom prst="rect">
            <a:avLst/>
          </a:prstGeom>
        </p:spPr>
        <p:txBody>
          <a:bodyPr vert="horz" lIns="0" tIns="0" rIns="0" bIns="0" rtlCol="0" anchor="ctr" anchorCtr="0">
            <a:noAutofit/>
          </a:bodyPr>
          <a:lstStyle>
            <a:lvl1pPr marL="0" indent="0" algn="l">
              <a:lnSpc>
                <a:spcPct val="100000"/>
              </a:lnSpc>
              <a:spcBef>
                <a:spcPts val="0"/>
              </a:spcBef>
              <a:buFont typeface="Arial"/>
              <a:buNone/>
              <a:defRPr sz="900">
                <a:solidFill>
                  <a:schemeClr val="tx2"/>
                </a:solidFill>
                <a:latin typeface="+mn-lt"/>
              </a:defRPr>
            </a:lvl1pPr>
            <a:lvl2pPr marL="0" indent="0" algn="l">
              <a:lnSpc>
                <a:spcPct val="100000"/>
              </a:lnSpc>
              <a:spcBef>
                <a:spcPts val="0"/>
              </a:spcBef>
              <a:defRPr sz="1200">
                <a:latin typeface="+mn-lt"/>
              </a:defRPr>
            </a:lvl2pPr>
            <a:lvl3pPr marL="0" indent="0" algn="l">
              <a:lnSpc>
                <a:spcPct val="100000"/>
              </a:lnSpc>
              <a:spcBef>
                <a:spcPts val="0"/>
              </a:spcBef>
              <a:defRPr sz="1200">
                <a:latin typeface="+mn-lt"/>
              </a:defRPr>
            </a:lvl3pPr>
            <a:lvl4pPr marL="0" indent="0" algn="l">
              <a:lnSpc>
                <a:spcPct val="100000"/>
              </a:lnSpc>
              <a:spcBef>
                <a:spcPts val="0"/>
              </a:spcBef>
              <a:defRPr sz="1200">
                <a:latin typeface="+mn-lt"/>
              </a:defRPr>
            </a:lvl4pPr>
            <a:lvl5pPr marL="0" indent="0" algn="l">
              <a:lnSpc>
                <a:spcPct val="100000"/>
              </a:lnSpc>
              <a:spcBef>
                <a:spcPts val="0"/>
              </a:spcBef>
              <a:defRPr sz="1200">
                <a:latin typeface="+mn-lt"/>
              </a:defRPr>
            </a:lvl5pPr>
            <a:lvl6pPr marL="0" indent="0" algn="l">
              <a:lnSpc>
                <a:spcPct val="100000"/>
              </a:lnSpc>
              <a:spcBef>
                <a:spcPts val="0"/>
              </a:spcBef>
              <a:defRPr sz="1200">
                <a:latin typeface="+mn-lt"/>
              </a:defRPr>
            </a:lvl6pPr>
            <a:lvl7pPr marL="0" indent="0" algn="l">
              <a:lnSpc>
                <a:spcPct val="100000"/>
              </a:lnSpc>
              <a:spcBef>
                <a:spcPts val="0"/>
              </a:spcBef>
              <a:defRPr sz="1200">
                <a:latin typeface="+mn-lt"/>
              </a:defRPr>
            </a:lvl7pPr>
            <a:lvl8pPr marL="0" indent="0" algn="l">
              <a:lnSpc>
                <a:spcPct val="100000"/>
              </a:lnSpc>
              <a:spcBef>
                <a:spcPts val="0"/>
              </a:spcBef>
              <a:defRPr sz="1200">
                <a:latin typeface="+mn-lt"/>
              </a:defRPr>
            </a:lvl8pPr>
            <a:lvl9pPr marL="0" indent="0" algn="l">
              <a:lnSpc>
                <a:spcPct val="100000"/>
              </a:lnSpc>
              <a:spcBef>
                <a:spcPts val="0"/>
              </a:spcBef>
              <a:defRPr sz="1200">
                <a:latin typeface="+mn-lt"/>
              </a:defRPr>
            </a:lvl9pPr>
          </a:lstStyle>
          <a:p>
            <a:pPr>
              <a:defRPr/>
            </a:pPr>
            <a:fld id="{6C8FC03C-C266-4645-ABC5-645062898383}" type="slidenum">
              <a:rPr lang="de-DE"/>
              <a:t>‹Nr.›</a:t>
            </a:fld>
            <a:r>
              <a:rPr lang="de-DE"/>
              <a:t> </a:t>
            </a:r>
            <a:endParaRPr/>
          </a:p>
        </p:txBody>
      </p:sp>
      <p:cxnSp>
        <p:nvCxnSpPr>
          <p:cNvPr id="17" name="Gerader Verbinder 16"/>
          <p:cNvCxnSpPr>
            <a:cxnSpLocks/>
          </p:cNvCxnSpPr>
          <p:nvPr userDrawn="1"/>
        </p:nvCxnSpPr>
        <p:spPr bwMode="auto">
          <a:xfrm>
            <a:off x="0" y="4485600"/>
            <a:ext cx="9144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8" name="Bildplatzhalter 2"/>
          <p:cNvPicPr>
            <a:picLocks noChangeAspect="1"/>
          </p:cNvPicPr>
          <p:nvPr userDrawn="1"/>
        </p:nvPicPr>
        <p:blipFill>
          <a:blip r:embed="rId8"/>
          <a:stretch/>
        </p:blipFill>
        <p:spPr bwMode="auto">
          <a:xfrm>
            <a:off x="6804248" y="4688096"/>
            <a:ext cx="2070744" cy="267768"/>
          </a:xfrm>
          <a:prstGeom prst="rect">
            <a:avLst/>
          </a:prstGeom>
        </p:spPr>
      </p:pic>
      <p:pic>
        <p:nvPicPr>
          <p:cNvPr id="9" name="Grafik 8"/>
          <p:cNvPicPr>
            <a:picLocks noChangeAspect="1"/>
          </p:cNvPicPr>
          <p:nvPr userDrawn="1"/>
        </p:nvPicPr>
        <p:blipFill>
          <a:blip r:embed="rId9"/>
          <a:stretch/>
        </p:blipFill>
        <p:spPr bwMode="auto">
          <a:xfrm>
            <a:off x="6268826" y="4671369"/>
            <a:ext cx="356337" cy="3053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dt="0"/>
  <p:txStyles>
    <p:titleStyle>
      <a:lvl1pPr marL="0" indent="0" algn="l" defTabSz="685800">
        <a:lnSpc>
          <a:spcPct val="100000"/>
        </a:lnSpc>
        <a:spcBef>
          <a:spcPts val="0"/>
        </a:spcBef>
        <a:buFont typeface="Arial"/>
        <a:buNone/>
        <a:defRPr sz="2700" b="0">
          <a:solidFill>
            <a:schemeClr val="tx2"/>
          </a:solidFill>
          <a:latin typeface="+mn-lt"/>
          <a:ea typeface="+mj-ea"/>
          <a:cs typeface="+mj-cs"/>
        </a:defRPr>
      </a:lvl1pPr>
    </p:titleStyle>
    <p:bodyStyle>
      <a:lvl1pPr marL="0" indent="0" algn="l" defTabSz="685800">
        <a:lnSpc>
          <a:spcPts val="1800"/>
        </a:lnSpc>
        <a:spcBef>
          <a:spcPts val="0"/>
        </a:spcBef>
        <a:spcAft>
          <a:spcPts val="1200"/>
        </a:spcAft>
        <a:buSzPct val="75000"/>
        <a:buFont typeface="Arial"/>
        <a:buNone/>
        <a:defRPr sz="1500" b="1">
          <a:solidFill>
            <a:schemeClr val="tx2"/>
          </a:solidFill>
          <a:latin typeface="+mn-lt"/>
          <a:ea typeface="+mn-ea"/>
          <a:cs typeface="+mn-cs"/>
        </a:defRPr>
      </a:lvl1pPr>
      <a:lvl2pPr marL="0" indent="0" algn="l" defTabSz="685800">
        <a:lnSpc>
          <a:spcPts val="1800"/>
        </a:lnSpc>
        <a:spcBef>
          <a:spcPts val="0"/>
        </a:spcBef>
        <a:spcAft>
          <a:spcPts val="600"/>
        </a:spcAft>
        <a:buSzPct val="75000"/>
        <a:buFont typeface="Arial"/>
        <a:buNone/>
        <a:defRPr sz="1500">
          <a:solidFill>
            <a:schemeClr val="tx2"/>
          </a:solidFill>
          <a:latin typeface="+mn-lt"/>
          <a:ea typeface="+mn-ea"/>
          <a:cs typeface="+mn-cs"/>
        </a:defRPr>
      </a:lvl2pPr>
      <a:lvl3pPr marL="234000" indent="-234000" algn="l" defTabSz="685800">
        <a:lnSpc>
          <a:spcPts val="1800"/>
        </a:lnSpc>
        <a:spcBef>
          <a:spcPts val="0"/>
        </a:spcBef>
        <a:spcAft>
          <a:spcPts val="600"/>
        </a:spcAft>
        <a:buClr>
          <a:schemeClr val="bg2"/>
        </a:buClr>
        <a:buSzPct val="100000"/>
        <a:buFont typeface="Wingdings"/>
        <a:buChar char="§"/>
        <a:defRPr sz="1500">
          <a:solidFill>
            <a:schemeClr val="tx2"/>
          </a:solidFill>
          <a:latin typeface="+mn-lt"/>
          <a:ea typeface="+mn-ea"/>
          <a:cs typeface="+mn-cs"/>
        </a:defRPr>
      </a:lvl3pPr>
      <a:lvl4pPr marL="468000" indent="-234000" algn="l" defTabSz="685800">
        <a:lnSpc>
          <a:spcPts val="1800"/>
        </a:lnSpc>
        <a:spcBef>
          <a:spcPts val="0"/>
        </a:spcBef>
        <a:spcAft>
          <a:spcPts val="600"/>
        </a:spcAft>
        <a:buClr>
          <a:schemeClr val="tx2"/>
        </a:buClr>
        <a:buSzPct val="100000"/>
        <a:buFont typeface="Wingdings"/>
        <a:buChar char="§"/>
        <a:defRPr sz="1500">
          <a:solidFill>
            <a:schemeClr val="tx2"/>
          </a:solidFill>
          <a:latin typeface="+mn-lt"/>
          <a:ea typeface="+mn-ea"/>
          <a:cs typeface="+mn-cs"/>
        </a:defRPr>
      </a:lvl4pPr>
      <a:lvl5pPr marL="702000" indent="-234000" algn="l" defTabSz="685800">
        <a:lnSpc>
          <a:spcPts val="1800"/>
        </a:lnSpc>
        <a:spcBef>
          <a:spcPts val="0"/>
        </a:spcBef>
        <a:spcAft>
          <a:spcPts val="600"/>
        </a:spcAft>
        <a:buClr>
          <a:schemeClr val="tx2"/>
        </a:buClr>
        <a:buSzPct val="100000"/>
        <a:buFont typeface="Wingdings"/>
        <a:buChar char="§"/>
        <a:defRPr sz="1500">
          <a:solidFill>
            <a:schemeClr val="tx2"/>
          </a:solidFill>
          <a:latin typeface="+mn-lt"/>
          <a:ea typeface="+mn-ea"/>
          <a:cs typeface="+mn-cs"/>
        </a:defRPr>
      </a:lvl5pPr>
      <a:lvl6pPr marL="0" indent="0" algn="l" defTabSz="685800">
        <a:lnSpc>
          <a:spcPts val="1800"/>
        </a:lnSpc>
        <a:spcBef>
          <a:spcPts val="0"/>
        </a:spcBef>
        <a:spcAft>
          <a:spcPts val="600"/>
        </a:spcAft>
        <a:buSzPct val="75000"/>
        <a:buFont typeface="Arial"/>
        <a:buNone/>
        <a:defRPr sz="1500">
          <a:solidFill>
            <a:schemeClr val="tx2"/>
          </a:solidFill>
          <a:latin typeface="+mn-lt"/>
          <a:ea typeface="+mn-ea"/>
          <a:cs typeface="+mn-cs"/>
        </a:defRPr>
      </a:lvl6pPr>
      <a:lvl7pPr marL="0" indent="0" algn="l" defTabSz="685800">
        <a:lnSpc>
          <a:spcPts val="1800"/>
        </a:lnSpc>
        <a:spcBef>
          <a:spcPts val="0"/>
        </a:spcBef>
        <a:spcAft>
          <a:spcPts val="600"/>
        </a:spcAft>
        <a:buSzPct val="75000"/>
        <a:buFont typeface="Arial"/>
        <a:buNone/>
        <a:defRPr sz="1500">
          <a:solidFill>
            <a:schemeClr val="tx2"/>
          </a:solidFill>
          <a:latin typeface="+mn-lt"/>
          <a:ea typeface="+mn-ea"/>
          <a:cs typeface="+mn-cs"/>
        </a:defRPr>
      </a:lvl7pPr>
      <a:lvl8pPr marL="0" indent="0" algn="l" defTabSz="685800">
        <a:lnSpc>
          <a:spcPts val="1800"/>
        </a:lnSpc>
        <a:spcBef>
          <a:spcPts val="0"/>
        </a:spcBef>
        <a:spcAft>
          <a:spcPts val="600"/>
        </a:spcAft>
        <a:buSzPct val="75000"/>
        <a:buFont typeface="Arial"/>
        <a:buNone/>
        <a:defRPr sz="1500">
          <a:solidFill>
            <a:schemeClr val="tx2"/>
          </a:solidFill>
          <a:latin typeface="+mn-lt"/>
          <a:ea typeface="+mn-ea"/>
          <a:cs typeface="+mn-cs"/>
        </a:defRPr>
      </a:lvl8pPr>
      <a:lvl9pPr marL="0" indent="0" algn="l" defTabSz="685800">
        <a:lnSpc>
          <a:spcPts val="1800"/>
        </a:lnSpc>
        <a:spcBef>
          <a:spcPts val="0"/>
        </a:spcBef>
        <a:spcAft>
          <a:spcPts val="600"/>
        </a:spcAft>
        <a:buSzPct val="75000"/>
        <a:buFont typeface="Arial"/>
        <a:buNone/>
        <a:defRPr sz="1500">
          <a:solidFill>
            <a:schemeClr val="tx2"/>
          </a:solidFill>
          <a:latin typeface="+mn-lt"/>
          <a:ea typeface="+mn-ea"/>
          <a:cs typeface="+mn-cs"/>
        </a:defRPr>
      </a:lvl9pPr>
    </p:bodyStyle>
    <p:otherStyle>
      <a:defPPr>
        <a:defRPr lang="de-DE"/>
      </a:defPPr>
      <a:lvl1pPr marL="0" algn="l" defTabSz="685800">
        <a:defRPr sz="1350">
          <a:solidFill>
            <a:schemeClr val="tx1"/>
          </a:solidFill>
          <a:latin typeface="+mn-lt"/>
          <a:ea typeface="+mn-ea"/>
          <a:cs typeface="+mn-cs"/>
        </a:defRPr>
      </a:lvl1pPr>
      <a:lvl2pPr marL="342900" algn="l" defTabSz="685800">
        <a:defRPr sz="1350">
          <a:solidFill>
            <a:schemeClr val="tx1"/>
          </a:solidFill>
          <a:latin typeface="+mn-lt"/>
          <a:ea typeface="+mn-ea"/>
          <a:cs typeface="+mn-cs"/>
        </a:defRPr>
      </a:lvl2pPr>
      <a:lvl3pPr marL="685800" algn="l" defTabSz="685800">
        <a:defRPr sz="1350">
          <a:solidFill>
            <a:schemeClr val="tx1"/>
          </a:solidFill>
          <a:latin typeface="+mn-lt"/>
          <a:ea typeface="+mn-ea"/>
          <a:cs typeface="+mn-cs"/>
        </a:defRPr>
      </a:lvl3pPr>
      <a:lvl4pPr marL="1028700" algn="l" defTabSz="685800">
        <a:defRPr sz="1350">
          <a:solidFill>
            <a:schemeClr val="tx1"/>
          </a:solidFill>
          <a:latin typeface="+mn-lt"/>
          <a:ea typeface="+mn-ea"/>
          <a:cs typeface="+mn-cs"/>
        </a:defRPr>
      </a:lvl4pPr>
      <a:lvl5pPr marL="1371600" algn="l" defTabSz="685800">
        <a:defRPr sz="1350">
          <a:solidFill>
            <a:schemeClr val="tx1"/>
          </a:solidFill>
          <a:latin typeface="+mn-lt"/>
          <a:ea typeface="+mn-ea"/>
          <a:cs typeface="+mn-cs"/>
        </a:defRPr>
      </a:lvl5pPr>
      <a:lvl6pPr marL="1714500" algn="l" defTabSz="685800">
        <a:defRPr sz="1350">
          <a:solidFill>
            <a:schemeClr val="tx1"/>
          </a:solidFill>
          <a:latin typeface="+mn-lt"/>
          <a:ea typeface="+mn-ea"/>
          <a:cs typeface="+mn-cs"/>
        </a:defRPr>
      </a:lvl6pPr>
      <a:lvl7pPr marL="2057400" algn="l" defTabSz="685800">
        <a:defRPr sz="1350">
          <a:solidFill>
            <a:schemeClr val="tx1"/>
          </a:solidFill>
          <a:latin typeface="+mn-lt"/>
          <a:ea typeface="+mn-ea"/>
          <a:cs typeface="+mn-cs"/>
        </a:defRPr>
      </a:lvl7pPr>
      <a:lvl8pPr marL="2400300" algn="l" defTabSz="685800">
        <a:defRPr sz="1350">
          <a:solidFill>
            <a:schemeClr val="tx1"/>
          </a:solidFill>
          <a:latin typeface="+mn-lt"/>
          <a:ea typeface="+mn-ea"/>
          <a:cs typeface="+mn-cs"/>
        </a:defRPr>
      </a:lvl8pPr>
      <a:lvl9pPr marL="2743200" algn="l" defTabSz="685800">
        <a:defRPr sz="135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hyperlink" Target="https://www.springernature.com/de/open-research/about/oa-effect-hybrid"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1.png"/><Relationship Id="rId7"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image" Target="../media/image11.png"/><Relationship Id="rId7"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hyperlink" Target="http://unpaywall.org/" TargetMode="External"/><Relationship Id="rId5" Type="http://schemas.openxmlformats.org/officeDocument/2006/relationships/hyperlink" Target="https://www.base-search.net/" TargetMode="External"/><Relationship Id="rId10" Type="http://schemas.openxmlformats.org/officeDocument/2006/relationships/image" Target="../media/image38.png"/><Relationship Id="rId4" Type="http://schemas.openxmlformats.org/officeDocument/2006/relationships/hyperlink" Target="https://gotriple.eu/" TargetMode="External"/><Relationship Id="rId9" Type="http://schemas.openxmlformats.org/officeDocument/2006/relationships/image" Target="../media/image37.png"/></Relationships>
</file>

<file path=ppt/slides/_rels/slide18.xml.rels><?xml version="1.0" encoding="UTF-8" standalone="yes"?>
<Relationships xmlns="http://schemas.openxmlformats.org/package/2006/relationships"><Relationship Id="rId8" Type="http://schemas.openxmlformats.org/officeDocument/2006/relationships/hyperlink" Target="https://journalcheckertool.org/" TargetMode="External"/><Relationship Id="rId13" Type="http://schemas.openxmlformats.org/officeDocument/2006/relationships/image" Target="../media/image40.png"/><Relationship Id="rId18" Type="http://schemas.openxmlformats.org/officeDocument/2006/relationships/image" Target="../media/image45.png"/><Relationship Id="rId3" Type="http://schemas.openxmlformats.org/officeDocument/2006/relationships/image" Target="../media/image11.png"/><Relationship Id="rId7" Type="http://schemas.openxmlformats.org/officeDocument/2006/relationships/hyperlink" Target="https://beta.sherpa.ac.uk/" TargetMode="External"/><Relationship Id="rId12" Type="http://schemas.openxmlformats.org/officeDocument/2006/relationships/image" Target="../media/image39.png"/><Relationship Id="rId17" Type="http://schemas.openxmlformats.org/officeDocument/2006/relationships/image" Target="../media/image44.png"/><Relationship Id="rId2" Type="http://schemas.openxmlformats.org/officeDocument/2006/relationships/notesSlide" Target="../notesSlides/notesSlide17.xml"/><Relationship Id="rId16" Type="http://schemas.openxmlformats.org/officeDocument/2006/relationships/image" Target="../media/image43.png"/><Relationship Id="rId1" Type="http://schemas.openxmlformats.org/officeDocument/2006/relationships/slideLayout" Target="../slideLayouts/slideLayout4.xml"/><Relationship Id="rId6" Type="http://schemas.openxmlformats.org/officeDocument/2006/relationships/hyperlink" Target="https://service.tib.eu/bison/" TargetMode="External"/><Relationship Id="rId11" Type="http://schemas.openxmlformats.org/officeDocument/2006/relationships/hyperlink" Target="https://www.scopus.com/search/form.uri?display=basic#basic" TargetMode="External"/><Relationship Id="rId5" Type="http://schemas.openxmlformats.org/officeDocument/2006/relationships/hyperlink" Target="https://finder.open-access.network/" TargetMode="External"/><Relationship Id="rId15" Type="http://schemas.openxmlformats.org/officeDocument/2006/relationships/image" Target="../media/image42.png"/><Relationship Id="rId10" Type="http://schemas.openxmlformats.org/officeDocument/2006/relationships/hyperlink" Target="https://www.webofscience.com/wos/woscc/basic-search" TargetMode="External"/><Relationship Id="rId19" Type="http://schemas.openxmlformats.org/officeDocument/2006/relationships/image" Target="../media/image46.png"/><Relationship Id="rId4" Type="http://schemas.openxmlformats.org/officeDocument/2006/relationships/hyperlink" Target="http://doaj.org/" TargetMode="External"/><Relationship Id="rId9" Type="http://schemas.openxmlformats.org/officeDocument/2006/relationships/hyperlink" Target="https://thinkchecksubmit.org/" TargetMode="External"/><Relationship Id="rId14" Type="http://schemas.openxmlformats.org/officeDocument/2006/relationships/image" Target="../media/image41.png"/></Relationships>
</file>

<file path=ppt/slides/_rels/slide19.xml.rels><?xml version="1.0" encoding="UTF-8" standalone="yes"?>
<Relationships xmlns="http://schemas.openxmlformats.org/package/2006/relationships"><Relationship Id="rId8" Type="http://schemas.openxmlformats.org/officeDocument/2006/relationships/hyperlink" Target="https://projekt-auroa.de/vertragsgenerator/" TargetMode="External"/><Relationship Id="rId3" Type="http://schemas.openxmlformats.org/officeDocument/2006/relationships/image" Target="../media/image11.png"/><Relationship Id="rId7" Type="http://schemas.openxmlformats.org/officeDocument/2006/relationships/hyperlink" Target="https://www.oabooks-toolkit.org/"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hyperlink" Target="https://www.doabooks.org/en/librarians/prism" TargetMode="External"/><Relationship Id="rId11" Type="http://schemas.openxmlformats.org/officeDocument/2006/relationships/image" Target="../media/image48.png"/><Relationship Id="rId5" Type="http://schemas.openxmlformats.org/officeDocument/2006/relationships/hyperlink" Target="https://www.doabooks.org/en" TargetMode="External"/><Relationship Id="rId10" Type="http://schemas.openxmlformats.org/officeDocument/2006/relationships/image" Target="../media/image47.png"/><Relationship Id="rId4" Type="http://schemas.openxmlformats.org/officeDocument/2006/relationships/hyperlink" Target="https://www.doabooks.org/" TargetMode="External"/><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hyperlink" Target="https://creativecommons.org/licenses/by/4.0/" TargetMode="External"/><Relationship Id="rId3" Type="http://schemas.openxmlformats.org/officeDocument/2006/relationships/image" Target="../media/image11.png"/><Relationship Id="rId7" Type="http://schemas.openxmlformats.org/officeDocument/2006/relationships/hyperlink" Target="https://creativecommons.org/licenses/by/4.0/legalcode"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49.png"/><Relationship Id="rId5" Type="http://schemas.openxmlformats.org/officeDocument/2006/relationships/hyperlink" Target="https://open-access.network/informieren/open-access-in-fachdisziplinen" TargetMode="External"/><Relationship Id="rId4" Type="http://schemas.openxmlformats.org/officeDocument/2006/relationships/hyperlink" Target="https://open-access.network/startseite" TargetMode="External"/><Relationship Id="rId9"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3.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51.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54.png"/><Relationship Id="rId5" Type="http://schemas.openxmlformats.org/officeDocument/2006/relationships/hyperlink" Target="https://www.ruhr-uni-bochum.de/oa/agreements.html.de" TargetMode="External"/><Relationship Id="rId4" Type="http://schemas.openxmlformats.org/officeDocument/2006/relationships/hyperlink" Target="https://www.ruhr-uni-bochum.de/oa/apply.html.de"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hyperlink" Target="https://v2.sherpa.ac.uk/romeo/" TargetMode="External"/><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8" Type="http://schemas.openxmlformats.org/officeDocument/2006/relationships/hyperlink" Target="https://hss-opus.ub.ruhr-uni-bochum.de/opus4/home" TargetMode="External"/><Relationship Id="rId3" Type="http://schemas.openxmlformats.org/officeDocument/2006/relationships/image" Target="../media/image11.png"/><Relationship Id="rId7" Type="http://schemas.openxmlformats.org/officeDocument/2006/relationships/hyperlink" Target="http://roar.eprints.org/"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hyperlink" Target="https://v2.sherpa.ac.uk/opendoar/" TargetMode="External"/><Relationship Id="rId11" Type="http://schemas.openxmlformats.org/officeDocument/2006/relationships/image" Target="../media/image56.png"/><Relationship Id="rId5" Type="http://schemas.openxmlformats.org/officeDocument/2006/relationships/hyperlink" Target="https://open-access.network/informieren/open-access-in-fachdisziplinen" TargetMode="External"/><Relationship Id="rId10" Type="http://schemas.openxmlformats.org/officeDocument/2006/relationships/hyperlink" Target="https://creativecommons.org/licenses/by-nc-nd/4.0/deed.de" TargetMode="External"/><Relationship Id="rId4" Type="http://schemas.openxmlformats.org/officeDocument/2006/relationships/hyperlink" Target="https://wikis.sub.uni-hamburg.de/webis/index.php/FID-Einrichtungen" TargetMode="External"/><Relationship Id="rId9" Type="http://schemas.openxmlformats.org/officeDocument/2006/relationships/image" Target="../media/image5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11.png"/><Relationship Id="rId7" Type="http://schemas.openxmlformats.org/officeDocument/2006/relationships/hyperlink" Target="https://omp.ub.rub.de/"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hyperlink" Target="https://ojs.ub.rub.de/" TargetMode="External"/><Relationship Id="rId5" Type="http://schemas.openxmlformats.org/officeDocument/2006/relationships/hyperlink" Target="https://hss-opus.ub.ruhr-uni-bochum.de/opus4/home" TargetMode="External"/><Relationship Id="rId4" Type="http://schemas.openxmlformats.org/officeDocument/2006/relationships/image" Target="../media/image52.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57.jpg"/><Relationship Id="rId4" Type="http://schemas.openxmlformats.org/officeDocument/2006/relationships/hyperlink" Target="https://zenodo.org/records/7075761"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hyperlink" Target="https://doi.org/10.5281/zenodo.7766175"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hyperlink" Target="https://doi.org/10.5281/zenodo.7766175"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hyperlink" Target="https://www.slub-dresden.de/fileadmin/groups/slubsite/Open-Access-Monografien_Checkliste_Formular_2021_aktuell.pdf" TargetMode="External"/><Relationship Id="rId4" Type="http://schemas.openxmlformats.org/officeDocument/2006/relationships/hyperlink" Target="https://www.transcript-verlag.de/shopMedia/service_media/transcript/openaccess/transcript-Open-Access-Leistungskatalog.pdf"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openaccess.mpg.de/Berliner-Erklaerung"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11.png"/><Relationship Id="rId7" Type="http://schemas.openxmlformats.org/officeDocument/2006/relationships/image" Target="../media/image61.png"/><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42.xml.rels><?xml version="1.0" encoding="UTF-8" standalone="yes"?>
<Relationships xmlns="http://schemas.openxmlformats.org/package/2006/relationships"><Relationship Id="rId8" Type="http://schemas.openxmlformats.org/officeDocument/2006/relationships/hyperlink" Target="https://creativecommons.org/licenses/by-nc/4.0/deed.de" TargetMode="External"/><Relationship Id="rId13" Type="http://schemas.openxmlformats.org/officeDocument/2006/relationships/image" Target="../media/image67.png"/><Relationship Id="rId3" Type="http://schemas.openxmlformats.org/officeDocument/2006/relationships/image" Target="../media/image11.png"/><Relationship Id="rId7" Type="http://schemas.openxmlformats.org/officeDocument/2006/relationships/image" Target="../media/image64.png"/><Relationship Id="rId12" Type="http://schemas.openxmlformats.org/officeDocument/2006/relationships/hyperlink" Target="https://creativecommons.org/licenses/by-nc-sa/4.0/deed.de" TargetMode="External"/><Relationship Id="rId17" Type="http://schemas.openxmlformats.org/officeDocument/2006/relationships/image" Target="../media/image68.png"/><Relationship Id="rId2" Type="http://schemas.openxmlformats.org/officeDocument/2006/relationships/notesSlide" Target="../notesSlides/notesSlide40.xml"/><Relationship Id="rId16" Type="http://schemas.openxmlformats.org/officeDocument/2006/relationships/hyperlink" Target="https://creativecommons.org/publicdomain/zero/1.0/" TargetMode="External"/><Relationship Id="rId1" Type="http://schemas.openxmlformats.org/officeDocument/2006/relationships/slideLayout" Target="../slideLayouts/slideLayout4.xml"/><Relationship Id="rId6" Type="http://schemas.openxmlformats.org/officeDocument/2006/relationships/hyperlink" Target="https://creativecommons.org/licenses/by-sa/4.0/deed.de" TargetMode="External"/><Relationship Id="rId11" Type="http://schemas.openxmlformats.org/officeDocument/2006/relationships/image" Target="../media/image66.png"/><Relationship Id="rId5" Type="http://schemas.openxmlformats.org/officeDocument/2006/relationships/image" Target="../media/image63.png"/><Relationship Id="rId15" Type="http://schemas.openxmlformats.org/officeDocument/2006/relationships/image" Target="../media/image56.png"/><Relationship Id="rId10" Type="http://schemas.openxmlformats.org/officeDocument/2006/relationships/hyperlink" Target="https://creativecommons.org/licenses/by-nd/4.0/deed.de" TargetMode="External"/><Relationship Id="rId4" Type="http://schemas.openxmlformats.org/officeDocument/2006/relationships/hyperlink" Target="https://creativecommons.org/licenses/by/4.0/deed.de" TargetMode="External"/><Relationship Id="rId9" Type="http://schemas.openxmlformats.org/officeDocument/2006/relationships/image" Target="../media/image65.png"/><Relationship Id="rId14" Type="http://schemas.openxmlformats.org/officeDocument/2006/relationships/hyperlink" Target="https://creativecommons.org/licenses/by-nc-nd/4.0/deed.de"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11.png"/><Relationship Id="rId7" Type="http://schemas.openxmlformats.org/officeDocument/2006/relationships/hyperlink" Target="https://creativecommons.org/licenses/by-sa/4.0/deed.de" TargetMode="External"/><Relationship Id="rId2" Type="http://schemas.openxmlformats.org/officeDocument/2006/relationships/notesSlide" Target="../notesSlides/notesSlide41.xml"/><Relationship Id="rId1" Type="http://schemas.openxmlformats.org/officeDocument/2006/relationships/slideLayout" Target="../slideLayouts/slideLayout4.xml"/><Relationship Id="rId6" Type="http://schemas.openxmlformats.org/officeDocument/2006/relationships/hyperlink" Target="https://creativecommons.org/licenses/by-sa/3.0/deed.de" TargetMode="External"/><Relationship Id="rId5" Type="http://schemas.openxmlformats.org/officeDocument/2006/relationships/hyperlink" Target="http://www.wb-web.de/" TargetMode="External"/><Relationship Id="rId4" Type="http://schemas.openxmlformats.org/officeDocument/2006/relationships/image" Target="../media/image69.jpg"/></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4.xml"/><Relationship Id="rId5" Type="http://schemas.openxmlformats.org/officeDocument/2006/relationships/image" Target="../media/image70.png"/><Relationship Id="rId4" Type="http://schemas.openxmlformats.org/officeDocument/2006/relationships/hyperlink" Target="https://ccbooks.pubpub.org/"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71.png"/></Relationships>
</file>

<file path=ppt/slides/_rels/slide4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mailto:Carla.hansmann@rub.de" TargetMode="External"/><Relationship Id="rId2" Type="http://schemas.openxmlformats.org/officeDocument/2006/relationships/hyperlink" Target="mailto:kathrin.lucht-roussel@rub.de" TargetMode="External"/><Relationship Id="rId1" Type="http://schemas.openxmlformats.org/officeDocument/2006/relationships/slideLayout" Target="../slideLayouts/slideLayout4.xml"/><Relationship Id="rId6" Type="http://schemas.openxmlformats.org/officeDocument/2006/relationships/image" Target="../media/image73.jpg"/><Relationship Id="rId5" Type="http://schemas.openxmlformats.org/officeDocument/2006/relationships/hyperlink" Target="mailto:publish-oa@rub.de" TargetMode="External"/><Relationship Id="rId4" Type="http://schemas.openxmlformats.org/officeDocument/2006/relationships/hyperlink" Target="mailto:oa@rub.de"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openaccess.mpg.de/Berliner-Erklaerung"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s://www.wissenschaftsrat.de/download/2022/9477-22.pdf?__blob=publicationFile&amp;v=20" TargetMode="External"/><Relationship Id="rId2" Type="http://schemas.openxmlformats.org/officeDocument/2006/relationships/image" Target="../media/image11.png"/><Relationship Id="rId1" Type="http://schemas.openxmlformats.org/officeDocument/2006/relationships/slideLayout" Target="../slideLayouts/slideLayout4.xml"/><Relationship Id="rId5" Type="http://schemas.openxmlformats.org/officeDocument/2006/relationships/hyperlink" Target="https://www.ruhr-uni-bochum.de/oa/mam/content/rub_ub_openaccess-resolution.pdf" TargetMode="External"/><Relationship Id="rId4" Type="http://schemas.openxmlformats.org/officeDocument/2006/relationships/hyperlink" Target="https://openaccess.nrw/"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www.dfg.de/foerderung/programme/infrastruktur/lis/open_access/" TargetMode="External"/><Relationship Id="rId2" Type="http://schemas.openxmlformats.org/officeDocument/2006/relationships/image" Target="../media/image11.png"/><Relationship Id="rId1" Type="http://schemas.openxmlformats.org/officeDocument/2006/relationships/slideLayout" Target="../slideLayouts/slideLayout4.xml"/><Relationship Id="rId5" Type="http://schemas.openxmlformats.org/officeDocument/2006/relationships/hyperlink" Target="https://research-and-innovation.ec.europa.eu/strategy/strategy-2020-2024/our-digital-future/open-science_en" TargetMode="External"/><Relationship Id="rId4" Type="http://schemas.openxmlformats.org/officeDocument/2006/relationships/hyperlink" Target="https://www.bildung-forschung.digital/digitalezukunft/de/wissen/open-access/open-access-initiativen/open-access-initiativen.html"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www.dfg.de/foerderung/programme/infrastruktur/lis/open_access/" TargetMode="External"/><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hyperlink" Target="https://www.ruhr-uni-bochum.de/oa/publish.html.d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hyperlink" Target="https://en.unesco.org/science-sustainable-future/open-science/recommendation" TargetMode="External"/><Relationship Id="rId3" Type="http://schemas.openxmlformats.org/officeDocument/2006/relationships/image" Target="../media/image11.png"/><Relationship Id="rId7" Type="http://schemas.openxmlformats.org/officeDocument/2006/relationships/hyperlink" Target="https://research-and-innovation.ec.europa.eu/strategy/strategy-2020-2024/our-digital-future/open-science_en"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hyperlink" Target="https://www.bildung-forschung.digital/digitalezukunft/de/wissen/open-access/open-access-initiativen/open-access-initiativen.html" TargetMode="External"/><Relationship Id="rId11" Type="http://schemas.openxmlformats.org/officeDocument/2006/relationships/hyperlink" Target="https://doi.org/10.13154/294-9038" TargetMode="External"/><Relationship Id="rId5" Type="http://schemas.openxmlformats.org/officeDocument/2006/relationships/hyperlink" Target="https://www.dfg.de/foerderung/programme/infrastruktur/lis/open_access/" TargetMode="External"/><Relationship Id="rId10" Type="http://schemas.openxmlformats.org/officeDocument/2006/relationships/hyperlink" Target="https://www.ruhr-uni-bochum.de/oa/mam/content/rub_ub_openaccess-resolution.pdf" TargetMode="External"/><Relationship Id="rId4" Type="http://schemas.openxmlformats.org/officeDocument/2006/relationships/hyperlink" Target="https://www.wissenschaftsrat.de/download/2022/9477-22.pdf?__blob=publicationFile&amp;v=20" TargetMode="External"/><Relationship Id="rId9" Type="http://schemas.openxmlformats.org/officeDocument/2006/relationships/hyperlink" Target="https://openaccess.nrw/"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hyperlink" Target="https://doi.org/10.5281/zenodo.4643859" TargetMode="External"/><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4.png"/><Relationship Id="rId2" Type="http://schemas.openxmlformats.org/officeDocument/2006/relationships/notesSlide" Target="../notesSlides/notesSlide9.xml"/><Relationship Id="rId16" Type="http://schemas.openxmlformats.org/officeDocument/2006/relationships/hyperlink" Target="https://creativecommons.org/licenses/by/4.0/" TargetMode="External"/><Relationship Id="rId1" Type="http://schemas.openxmlformats.org/officeDocument/2006/relationships/slideLayout" Target="../slideLayouts/slideLayout4.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19" Type="http://schemas.openxmlformats.org/officeDocument/2006/relationships/hyperlink" Target="https://creativecommons.org/licenses/by/4.0/legalcode" TargetMode="External"/><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02574730" name="Rechteck 402574729"/>
          <p:cNvSpPr/>
          <p:nvPr/>
        </p:nvSpPr>
        <p:spPr bwMode="auto">
          <a:xfrm>
            <a:off x="-4566" y="0"/>
            <a:ext cx="7858125" cy="336776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a:highlight>
                <a:srgbClr val="00FFFF"/>
              </a:highlight>
            </a:endParaRPr>
          </a:p>
        </p:txBody>
      </p:sp>
      <p:sp>
        <p:nvSpPr>
          <p:cNvPr id="2" name="Untertitel 1"/>
          <p:cNvSpPr>
            <a:spLocks noGrp="1"/>
          </p:cNvSpPr>
          <p:nvPr>
            <p:ph type="subTitle" idx="1"/>
          </p:nvPr>
        </p:nvSpPr>
        <p:spPr bwMode="auto">
          <a:xfrm>
            <a:off x="468000" y="4219200"/>
            <a:ext cx="8676000" cy="924705"/>
          </a:xfrm>
        </p:spPr>
        <p:txBody>
          <a:bodyPr/>
          <a:lstStyle/>
          <a:p>
            <a:pPr>
              <a:defRPr/>
            </a:pPr>
            <a:r>
              <a:rPr lang="de-DE" sz="1500" b="0" i="0" u="none" strike="noStrike" cap="none" spc="0">
                <a:solidFill>
                  <a:srgbClr val="003560"/>
                </a:solidFill>
                <a:latin typeface="Arial"/>
                <a:ea typeface="Arial"/>
                <a:cs typeface="Arial"/>
              </a:rPr>
              <a:t>Eine Einführung zum Open Access-Publizieren für</a:t>
            </a:r>
            <a:endParaRPr/>
          </a:p>
          <a:p>
            <a:pPr>
              <a:defRPr/>
            </a:pPr>
            <a:r>
              <a:rPr lang="de-DE" sz="1500" b="0" i="0" u="none" strike="noStrike" cap="none" spc="0">
                <a:solidFill>
                  <a:srgbClr val="003560"/>
                </a:solidFill>
                <a:latin typeface="Arial"/>
                <a:ea typeface="Arial"/>
                <a:cs typeface="Arial"/>
              </a:rPr>
              <a:t>Wissenschaftler*innen und Nachwuchswissenschaftler*innen der Geistes- und Sozialwissenschaften</a:t>
            </a:r>
            <a:endParaRPr/>
          </a:p>
        </p:txBody>
      </p:sp>
      <p:sp>
        <p:nvSpPr>
          <p:cNvPr id="4" name="Titel 3"/>
          <p:cNvSpPr>
            <a:spLocks noGrp="1"/>
          </p:cNvSpPr>
          <p:nvPr>
            <p:ph type="title"/>
          </p:nvPr>
        </p:nvSpPr>
        <p:spPr bwMode="auto">
          <a:xfrm>
            <a:off x="468000" y="3895200"/>
            <a:ext cx="4536048" cy="324000"/>
          </a:xfrm>
        </p:spPr>
        <p:txBody>
          <a:bodyPr/>
          <a:lstStyle/>
          <a:p>
            <a:pPr>
              <a:defRPr/>
            </a:pPr>
            <a:r>
              <a:rPr lang="de-DE"/>
              <a:t>OPEN Access</a:t>
            </a:r>
            <a:endParaRPr/>
          </a:p>
        </p:txBody>
      </p:sp>
      <p:pic>
        <p:nvPicPr>
          <p:cNvPr id="2104955958" name="Bildplatzhalter 2104955957"/>
          <p:cNvPicPr>
            <a:picLocks noGrp="1" noChangeAspect="1"/>
          </p:cNvPicPr>
          <p:nvPr>
            <p:ph type="pic" sz="quarter" idx="13"/>
          </p:nvPr>
        </p:nvPicPr>
        <p:blipFill>
          <a:blip r:embed="rId3"/>
          <a:stretch/>
        </p:blipFill>
        <p:spPr bwMode="auto">
          <a:xfrm>
            <a:off x="-4567" y="0"/>
            <a:ext cx="5051651" cy="3367767"/>
          </a:xfrm>
          <a:prstGeom prst="rect">
            <a:avLst/>
          </a:prstGeom>
        </p:spPr>
      </p:pic>
      <p:pic>
        <p:nvPicPr>
          <p:cNvPr id="1198346176" name="Bild 5"/>
          <p:cNvPicPr>
            <a:picLocks noChangeAspect="1"/>
          </p:cNvPicPr>
          <p:nvPr/>
        </p:nvPicPr>
        <p:blipFill>
          <a:blip r:embed="rId4"/>
          <a:stretch/>
        </p:blipFill>
        <p:spPr bwMode="auto">
          <a:xfrm>
            <a:off x="7170284" y="0"/>
            <a:ext cx="1522411" cy="1522413"/>
          </a:xfrm>
          <a:prstGeom prst="rect">
            <a:avLst/>
          </a:prstGeom>
          <a:noFill/>
          <a:ln>
            <a:noFill/>
          </a:ln>
        </p:spPr>
      </p:pic>
      <p:pic>
        <p:nvPicPr>
          <p:cNvPr id="1030269247" name="Grafik 1030269246"/>
          <p:cNvPicPr>
            <a:picLocks noChangeAspect="1"/>
          </p:cNvPicPr>
          <p:nvPr/>
        </p:nvPicPr>
        <p:blipFill>
          <a:blip r:embed="rId5"/>
          <a:srcRect l="1480" t="12760" b="13116"/>
          <a:stretch/>
        </p:blipFill>
        <p:spPr bwMode="auto">
          <a:xfrm>
            <a:off x="5313914" y="1522413"/>
            <a:ext cx="3378777" cy="190658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68536504" name="Titel 5"/>
          <p:cNvSpPr>
            <a:spLocks noGrp="1"/>
          </p:cNvSpPr>
          <p:nvPr>
            <p:ph type="title"/>
          </p:nvPr>
        </p:nvSpPr>
        <p:spPr bwMode="auto"/>
        <p:txBody>
          <a:bodyPr/>
          <a:lstStyle/>
          <a:p>
            <a:pPr>
              <a:defRPr/>
            </a:pPr>
            <a:r>
              <a:rPr lang="de-DE"/>
              <a:t>Open Access </a:t>
            </a:r>
            <a:r>
              <a:rPr lang="de-DE" sz="2700" b="0" i="0" u="none" strike="noStrike" cap="none" spc="0">
                <a:solidFill>
                  <a:schemeClr val="tx2"/>
                </a:solidFill>
                <a:latin typeface="Arial"/>
                <a:ea typeface="Arial"/>
                <a:cs typeface="Arial"/>
              </a:rPr>
              <a:t>–</a:t>
            </a:r>
            <a:r>
              <a:rPr lang="de-DE"/>
              <a:t> Vorteile</a:t>
            </a:r>
            <a:endParaRPr/>
          </a:p>
        </p:txBody>
      </p:sp>
      <p:sp>
        <p:nvSpPr>
          <p:cNvPr id="1126620034" name="Foliennummernplatzhalter 4"/>
          <p:cNvSpPr>
            <a:spLocks noGrp="1"/>
          </p:cNvSpPr>
          <p:nvPr>
            <p:ph type="sldNum" sz="quarter" idx="12"/>
          </p:nvPr>
        </p:nvSpPr>
        <p:spPr bwMode="auto"/>
        <p:txBody>
          <a:bodyPr/>
          <a:lstStyle/>
          <a:p>
            <a:pPr>
              <a:defRPr/>
            </a:pPr>
            <a:fld id="{6DA7E974-D082-C94A-C6B7-53C280683A2F}" type="slidenum">
              <a:rPr lang="de-DE"/>
              <a:t>10</a:t>
            </a:fld>
            <a:r>
              <a:rPr lang="de-DE"/>
              <a:t> </a:t>
            </a:r>
            <a:endParaRPr/>
          </a:p>
        </p:txBody>
      </p:sp>
      <p:sp>
        <p:nvSpPr>
          <p:cNvPr id="120224179" name="Rechteck 12"/>
          <p:cNvSpPr/>
          <p:nvPr/>
        </p:nvSpPr>
        <p:spPr bwMode="auto">
          <a:xfrm>
            <a:off x="4455621" y="2421708"/>
            <a:ext cx="232755" cy="300081"/>
          </a:xfrm>
          <a:prstGeom prst="rect">
            <a:avLst/>
          </a:prstGeom>
        </p:spPr>
        <p:txBody>
          <a:bodyPr wrap="none">
            <a:spAutoFit/>
          </a:bodyPr>
          <a:lstStyle/>
          <a:p>
            <a:pPr>
              <a:defRPr/>
            </a:pPr>
            <a:r>
              <a:rPr lang="de-DE"/>
              <a:t> </a:t>
            </a:r>
            <a:endParaRPr/>
          </a:p>
        </p:txBody>
      </p:sp>
      <p:pic>
        <p:nvPicPr>
          <p:cNvPr id="1787163243" name="Grafik 16"/>
          <p:cNvPicPr>
            <a:picLocks noChangeAspect="1"/>
          </p:cNvPicPr>
          <p:nvPr/>
        </p:nvPicPr>
        <p:blipFill>
          <a:blip r:embed="rId3"/>
          <a:srcRect r="15831" b="39265"/>
          <a:stretch/>
        </p:blipFill>
        <p:spPr bwMode="auto">
          <a:xfrm>
            <a:off x="6444207" y="1439956"/>
            <a:ext cx="2699790" cy="3044021"/>
          </a:xfrm>
          <a:prstGeom prst="rect">
            <a:avLst/>
          </a:prstGeom>
          <a:noFill/>
          <a:ln>
            <a:noFill/>
          </a:ln>
        </p:spPr>
      </p:pic>
      <p:sp>
        <p:nvSpPr>
          <p:cNvPr id="527682401" name="Rechteck 9"/>
          <p:cNvSpPr/>
          <p:nvPr/>
        </p:nvSpPr>
        <p:spPr bwMode="auto">
          <a:xfrm>
            <a:off x="6444207" y="1439956"/>
            <a:ext cx="2699790" cy="3044021"/>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007439490" name="Fußzeilenplatzhalter 3"/>
          <p:cNvSpPr txBox="1"/>
          <p:nvPr/>
        </p:nvSpPr>
        <p:spPr bwMode="auto">
          <a:xfrm>
            <a:off x="720000" y="4752000"/>
            <a:ext cx="4428063" cy="108000"/>
          </a:xfrm>
          <a:prstGeom prst="rect">
            <a:avLst/>
          </a:prstGeom>
        </p:spPr>
        <p:txBody>
          <a:bodyPr vert="horz" lIns="0" tIns="0" rIns="0" bIns="0" rtlCol="0" anchor="ctr" anchorCtr="0">
            <a:noAutofit/>
          </a:bodyPr>
          <a:lstStyle>
            <a:defPPr>
              <a:defRPr lang="de-DE"/>
            </a:defPPr>
            <a:lvl1pPr marL="0" indent="0" algn="l" defTabSz="685800">
              <a:lnSpc>
                <a:spcPct val="100000"/>
              </a:lnSpc>
              <a:spcBef>
                <a:spcPts val="0"/>
              </a:spcBef>
              <a:buFont typeface="Arial"/>
              <a:buNone/>
              <a:defRPr sz="900">
                <a:solidFill>
                  <a:schemeClr val="tx2"/>
                </a:solidFill>
                <a:latin typeface="+mn-lt"/>
                <a:ea typeface="+mn-ea"/>
                <a:cs typeface="+mn-cs"/>
              </a:defRPr>
            </a:lvl1pPr>
            <a:lvl2pPr marL="0" indent="0" algn="l" defTabSz="685800">
              <a:lnSpc>
                <a:spcPct val="100000"/>
              </a:lnSpc>
              <a:spcBef>
                <a:spcPts val="0"/>
              </a:spcBef>
              <a:defRPr sz="1200">
                <a:solidFill>
                  <a:schemeClr val="tx1"/>
                </a:solidFill>
                <a:latin typeface="+mn-lt"/>
                <a:ea typeface="+mn-ea"/>
                <a:cs typeface="+mn-cs"/>
              </a:defRPr>
            </a:lvl2pPr>
            <a:lvl3pPr marL="0" indent="0" algn="l" defTabSz="685800">
              <a:lnSpc>
                <a:spcPct val="100000"/>
              </a:lnSpc>
              <a:spcBef>
                <a:spcPts val="0"/>
              </a:spcBef>
              <a:defRPr sz="1200">
                <a:solidFill>
                  <a:schemeClr val="tx1"/>
                </a:solidFill>
                <a:latin typeface="+mn-lt"/>
                <a:ea typeface="+mn-ea"/>
                <a:cs typeface="+mn-cs"/>
              </a:defRPr>
            </a:lvl3pPr>
            <a:lvl4pPr marL="0" indent="0" algn="l" defTabSz="685800">
              <a:lnSpc>
                <a:spcPct val="100000"/>
              </a:lnSpc>
              <a:spcBef>
                <a:spcPts val="0"/>
              </a:spcBef>
              <a:defRPr sz="1200">
                <a:solidFill>
                  <a:schemeClr val="tx1"/>
                </a:solidFill>
                <a:latin typeface="+mn-lt"/>
                <a:ea typeface="+mn-ea"/>
                <a:cs typeface="+mn-cs"/>
              </a:defRPr>
            </a:lvl4pPr>
            <a:lvl5pPr marL="0" indent="0" algn="l" defTabSz="685800">
              <a:lnSpc>
                <a:spcPct val="100000"/>
              </a:lnSpc>
              <a:spcBef>
                <a:spcPts val="0"/>
              </a:spcBef>
              <a:defRPr sz="1200">
                <a:solidFill>
                  <a:schemeClr val="tx1"/>
                </a:solidFill>
                <a:latin typeface="+mn-lt"/>
                <a:ea typeface="+mn-ea"/>
                <a:cs typeface="+mn-cs"/>
              </a:defRPr>
            </a:lvl5pPr>
            <a:lvl6pPr marL="0" indent="0" algn="l" defTabSz="685800">
              <a:lnSpc>
                <a:spcPct val="100000"/>
              </a:lnSpc>
              <a:spcBef>
                <a:spcPts val="0"/>
              </a:spcBef>
              <a:defRPr sz="1200">
                <a:solidFill>
                  <a:schemeClr val="tx1"/>
                </a:solidFill>
                <a:latin typeface="+mn-lt"/>
                <a:ea typeface="+mn-ea"/>
                <a:cs typeface="+mn-cs"/>
              </a:defRPr>
            </a:lvl6pPr>
            <a:lvl7pPr marL="0" indent="0" algn="l" defTabSz="685800">
              <a:lnSpc>
                <a:spcPct val="100000"/>
              </a:lnSpc>
              <a:spcBef>
                <a:spcPts val="0"/>
              </a:spcBef>
              <a:defRPr sz="1200">
                <a:solidFill>
                  <a:schemeClr val="tx1"/>
                </a:solidFill>
                <a:latin typeface="+mn-lt"/>
                <a:ea typeface="+mn-ea"/>
                <a:cs typeface="+mn-cs"/>
              </a:defRPr>
            </a:lvl7pPr>
            <a:lvl8pPr marL="0" indent="0" algn="l" defTabSz="685800">
              <a:lnSpc>
                <a:spcPct val="100000"/>
              </a:lnSpc>
              <a:spcBef>
                <a:spcPts val="0"/>
              </a:spcBef>
              <a:defRPr sz="1200">
                <a:solidFill>
                  <a:schemeClr val="tx1"/>
                </a:solidFill>
                <a:latin typeface="+mn-lt"/>
                <a:ea typeface="+mn-ea"/>
                <a:cs typeface="+mn-cs"/>
              </a:defRPr>
            </a:lvl8pPr>
            <a:lvl9pPr marL="0" indent="0" algn="l" defTabSz="685800">
              <a:lnSpc>
                <a:spcPct val="100000"/>
              </a:lnSpc>
              <a:spcBef>
                <a:spcPts val="0"/>
              </a:spcBef>
              <a:defRPr sz="1200">
                <a:solidFill>
                  <a:schemeClr val="tx1"/>
                </a:solidFill>
                <a:latin typeface="+mn-lt"/>
                <a:ea typeface="+mn-ea"/>
                <a:cs typeface="+mn-cs"/>
              </a:defRPr>
            </a:lvl9pPr>
          </a:lstStyle>
          <a:p>
            <a:pPr>
              <a:defRPr/>
            </a:pPr>
            <a:r>
              <a:rPr lang="de-DE" sz="900" b="0" i="0" u="none" strike="noStrike" cap="none" spc="0">
                <a:solidFill>
                  <a:srgbClr val="003560"/>
                </a:solidFill>
                <a:latin typeface="+mn-lt"/>
                <a:ea typeface="+mn-ea"/>
                <a:cs typeface="+mn-cs"/>
              </a:rPr>
              <a:t>Open Access: Eine Einführung für die </a:t>
            </a:r>
            <a:r>
              <a:rPr lang="de-DE" sz="900" b="0" i="0" u="none" strike="noStrike" cap="none" spc="0">
                <a:solidFill>
                  <a:srgbClr val="003560"/>
                </a:solidFill>
                <a:latin typeface="Arial"/>
                <a:ea typeface="Arial"/>
                <a:cs typeface="Arial"/>
              </a:rPr>
              <a:t>Geistes- und Sozialwissenschaften</a:t>
            </a:r>
            <a:endParaRPr lang="de-DE"/>
          </a:p>
        </p:txBody>
      </p:sp>
      <p:sp>
        <p:nvSpPr>
          <p:cNvPr id="686626724" name="Inhaltsplatzhalter 6"/>
          <p:cNvSpPr>
            <a:spLocks noGrp="1"/>
          </p:cNvSpPr>
          <p:nvPr>
            <p:ph idx="1"/>
          </p:nvPr>
        </p:nvSpPr>
        <p:spPr bwMode="auto">
          <a:xfrm>
            <a:off x="468000" y="918000"/>
            <a:ext cx="7344360" cy="3366000"/>
          </a:xfrm>
        </p:spPr>
        <p:txBody>
          <a:bodyPr/>
          <a:lstStyle/>
          <a:p>
            <a:pPr marL="0" lvl="3" indent="0">
              <a:lnSpc>
                <a:spcPct val="150000"/>
              </a:lnSpc>
              <a:buClr>
                <a:schemeClr val="bg2"/>
              </a:buClr>
              <a:buNone/>
              <a:defRPr/>
            </a:pPr>
            <a:r>
              <a:rPr lang="de-DE" b="1"/>
              <a:t>Zeitschriften</a:t>
            </a:r>
            <a:endParaRPr/>
          </a:p>
          <a:p>
            <a:pPr marL="285750" lvl="3" indent="-285750">
              <a:lnSpc>
                <a:spcPct val="150000"/>
              </a:lnSpc>
              <a:buClr>
                <a:schemeClr val="bg2"/>
              </a:buClr>
              <a:buFont typeface="Wingdings"/>
              <a:buChar char="§"/>
              <a:defRPr/>
            </a:pPr>
            <a:endParaRPr lang="de-DE"/>
          </a:p>
          <a:p>
            <a:pPr lvl="0">
              <a:lnSpc>
                <a:spcPct val="100000"/>
              </a:lnSpc>
              <a:spcAft>
                <a:spcPts val="599"/>
              </a:spcAft>
              <a:buClr>
                <a:srgbClr val="8DAE10"/>
              </a:buClr>
              <a:buSzPct val="130000"/>
              <a:defRPr/>
            </a:pPr>
            <a:endParaRPr lang="de-DE" sz="1000" b="0">
              <a:solidFill>
                <a:srgbClr val="17365C"/>
              </a:solidFill>
            </a:endParaRPr>
          </a:p>
          <a:p>
            <a:pPr lvl="0">
              <a:lnSpc>
                <a:spcPct val="100000"/>
              </a:lnSpc>
              <a:spcAft>
                <a:spcPts val="599"/>
              </a:spcAft>
              <a:buClr>
                <a:srgbClr val="8DAE10"/>
              </a:buClr>
              <a:buSzPct val="130000"/>
              <a:defRPr/>
            </a:pPr>
            <a:endParaRPr lang="de-DE" sz="1000" b="0">
              <a:solidFill>
                <a:srgbClr val="17365C"/>
              </a:solidFill>
            </a:endParaRPr>
          </a:p>
          <a:p>
            <a:pPr lvl="0">
              <a:lnSpc>
                <a:spcPct val="100000"/>
              </a:lnSpc>
              <a:spcAft>
                <a:spcPts val="599"/>
              </a:spcAft>
              <a:buClr>
                <a:srgbClr val="8DAE10"/>
              </a:buClr>
              <a:buSzPct val="130000"/>
              <a:defRPr/>
            </a:pPr>
            <a:endParaRPr lang="de-DE" sz="1000" b="0">
              <a:solidFill>
                <a:srgbClr val="17365C"/>
              </a:solidFill>
            </a:endParaRPr>
          </a:p>
          <a:p>
            <a:pPr lvl="0">
              <a:lnSpc>
                <a:spcPct val="100000"/>
              </a:lnSpc>
              <a:spcAft>
                <a:spcPts val="599"/>
              </a:spcAft>
              <a:buClr>
                <a:srgbClr val="8DAE10"/>
              </a:buClr>
              <a:buSzPct val="130000"/>
              <a:defRPr/>
            </a:pPr>
            <a:endParaRPr lang="de-DE" sz="1000" b="0">
              <a:solidFill>
                <a:srgbClr val="17365C"/>
              </a:solidFill>
            </a:endParaRPr>
          </a:p>
          <a:p>
            <a:pPr lvl="0">
              <a:lnSpc>
                <a:spcPct val="100000"/>
              </a:lnSpc>
              <a:spcAft>
                <a:spcPts val="599"/>
              </a:spcAft>
              <a:buClr>
                <a:srgbClr val="8DAE10"/>
              </a:buClr>
              <a:buSzPct val="130000"/>
              <a:defRPr/>
            </a:pPr>
            <a:endParaRPr lang="de-DE" sz="1000" b="0">
              <a:solidFill>
                <a:srgbClr val="17365C"/>
              </a:solidFill>
            </a:endParaRPr>
          </a:p>
          <a:p>
            <a:pPr lvl="0">
              <a:lnSpc>
                <a:spcPct val="100000"/>
              </a:lnSpc>
              <a:spcAft>
                <a:spcPts val="599"/>
              </a:spcAft>
              <a:buClr>
                <a:srgbClr val="8DAE10"/>
              </a:buClr>
              <a:buSzPct val="130000"/>
              <a:defRPr/>
            </a:pPr>
            <a:endParaRPr lang="de-DE" sz="1000" b="0">
              <a:solidFill>
                <a:srgbClr val="17365C"/>
              </a:solidFill>
            </a:endParaRPr>
          </a:p>
          <a:p>
            <a:pPr lvl="0">
              <a:lnSpc>
                <a:spcPct val="100000"/>
              </a:lnSpc>
              <a:spcAft>
                <a:spcPts val="599"/>
              </a:spcAft>
              <a:buClr>
                <a:srgbClr val="8DAE10"/>
              </a:buClr>
              <a:buSzPct val="130000"/>
              <a:defRPr/>
            </a:pPr>
            <a:endParaRPr lang="en-US" sz="1000" b="0">
              <a:solidFill>
                <a:srgbClr val="17365C"/>
              </a:solidFill>
            </a:endParaRPr>
          </a:p>
          <a:p>
            <a:pPr lvl="0">
              <a:lnSpc>
                <a:spcPct val="100000"/>
              </a:lnSpc>
              <a:spcAft>
                <a:spcPts val="599"/>
              </a:spcAft>
              <a:buClr>
                <a:srgbClr val="8DAE10"/>
              </a:buClr>
              <a:buSzPct val="130000"/>
              <a:defRPr/>
            </a:pPr>
            <a:endParaRPr lang="en-US" sz="1000" b="0">
              <a:solidFill>
                <a:srgbClr val="17365C"/>
              </a:solidFill>
            </a:endParaRPr>
          </a:p>
          <a:p>
            <a:pPr lvl="0">
              <a:lnSpc>
                <a:spcPct val="100000"/>
              </a:lnSpc>
              <a:spcAft>
                <a:spcPts val="599"/>
              </a:spcAft>
              <a:buClr>
                <a:srgbClr val="8DAE10"/>
              </a:buClr>
              <a:buSzPct val="130000"/>
              <a:defRPr/>
            </a:pPr>
            <a:endParaRPr lang="en-US" sz="1000" b="0">
              <a:solidFill>
                <a:srgbClr val="17365C"/>
              </a:solidFill>
            </a:endParaRPr>
          </a:p>
          <a:p>
            <a:pPr lvl="0">
              <a:lnSpc>
                <a:spcPct val="100000"/>
              </a:lnSpc>
              <a:spcAft>
                <a:spcPts val="599"/>
              </a:spcAft>
              <a:buClr>
                <a:srgbClr val="8DAE10"/>
              </a:buClr>
              <a:buSzPct val="130000"/>
              <a:defRPr/>
            </a:pPr>
            <a:r>
              <a:rPr lang="en-US" sz="1000" b="0">
                <a:solidFill>
                  <a:srgbClr val="17365C"/>
                </a:solidFill>
              </a:rPr>
              <a:t>Hélène Draux, Mithu Lucraft, John Walker: Assessing the open access effect for hybrid journals, White paper, Springer/Natrue, June 2018. </a:t>
            </a:r>
            <a:r>
              <a:rPr lang="en-US" sz="1000" b="0" u="sng">
                <a:solidFill>
                  <a:srgbClr val="17365C"/>
                </a:solidFill>
                <a:hlinkClick r:id="rId4" tooltip="https://www.springernature.com/de/open-research/about/oa-effect-hybrid"/>
              </a:rPr>
              <a:t>https://www.springernature.com/de/open-research/about/oa-effect-hybrid</a:t>
            </a:r>
            <a:endParaRPr lang="en-US" sz="1000" b="0" u="sng">
              <a:solidFill>
                <a:srgbClr val="17365C"/>
              </a:solidFill>
            </a:endParaRPr>
          </a:p>
          <a:p>
            <a:pPr marL="0" lvl="3" indent="0">
              <a:lnSpc>
                <a:spcPct val="150000"/>
              </a:lnSpc>
              <a:buClr>
                <a:schemeClr val="bg2"/>
              </a:buClr>
              <a:buNone/>
              <a:defRPr/>
            </a:pPr>
            <a:endParaRPr lang="de-DE"/>
          </a:p>
        </p:txBody>
      </p:sp>
      <p:pic>
        <p:nvPicPr>
          <p:cNvPr id="1992290961" name="Grafik 1"/>
          <p:cNvPicPr>
            <a:picLocks noChangeAspect="1"/>
          </p:cNvPicPr>
          <p:nvPr/>
        </p:nvPicPr>
        <p:blipFill>
          <a:blip r:embed="rId5"/>
          <a:stretch/>
        </p:blipFill>
        <p:spPr bwMode="auto">
          <a:xfrm>
            <a:off x="468000" y="1439956"/>
            <a:ext cx="5308377" cy="170785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47969158" name="Titel 5"/>
          <p:cNvSpPr>
            <a:spLocks noGrp="1"/>
          </p:cNvSpPr>
          <p:nvPr>
            <p:ph type="title"/>
          </p:nvPr>
        </p:nvSpPr>
        <p:spPr bwMode="auto"/>
        <p:txBody>
          <a:bodyPr/>
          <a:lstStyle/>
          <a:p>
            <a:pPr>
              <a:defRPr/>
            </a:pPr>
            <a:r>
              <a:rPr lang="de-DE"/>
              <a:t>Open Access </a:t>
            </a:r>
            <a:r>
              <a:rPr lang="de-DE" sz="2700" b="0" i="0" u="none" strike="noStrike" cap="none" spc="0">
                <a:solidFill>
                  <a:schemeClr val="tx2"/>
                </a:solidFill>
                <a:latin typeface="Arial"/>
                <a:ea typeface="Arial"/>
                <a:cs typeface="Arial"/>
              </a:rPr>
              <a:t>–</a:t>
            </a:r>
            <a:r>
              <a:rPr lang="de-DE"/>
              <a:t> Vorteile</a:t>
            </a:r>
            <a:endParaRPr/>
          </a:p>
        </p:txBody>
      </p:sp>
      <p:sp>
        <p:nvSpPr>
          <p:cNvPr id="1672603100" name="Foliennummernplatzhalter 4"/>
          <p:cNvSpPr>
            <a:spLocks noGrp="1"/>
          </p:cNvSpPr>
          <p:nvPr>
            <p:ph type="sldNum" sz="quarter" idx="12"/>
          </p:nvPr>
        </p:nvSpPr>
        <p:spPr bwMode="auto"/>
        <p:txBody>
          <a:bodyPr/>
          <a:lstStyle/>
          <a:p>
            <a:pPr>
              <a:defRPr/>
            </a:pPr>
            <a:fld id="{F377BE74-4691-7CDC-A0F5-F57D1DDA7A94}" type="slidenum">
              <a:rPr lang="de-DE"/>
              <a:t>11</a:t>
            </a:fld>
            <a:r>
              <a:rPr lang="de-DE"/>
              <a:t> </a:t>
            </a:r>
            <a:endParaRPr/>
          </a:p>
        </p:txBody>
      </p:sp>
      <p:sp>
        <p:nvSpPr>
          <p:cNvPr id="1734139349" name="Rechteck 12"/>
          <p:cNvSpPr/>
          <p:nvPr/>
        </p:nvSpPr>
        <p:spPr bwMode="auto">
          <a:xfrm>
            <a:off x="4455621" y="2421708"/>
            <a:ext cx="232755" cy="300081"/>
          </a:xfrm>
          <a:prstGeom prst="rect">
            <a:avLst/>
          </a:prstGeom>
        </p:spPr>
        <p:txBody>
          <a:bodyPr wrap="none">
            <a:spAutoFit/>
          </a:bodyPr>
          <a:lstStyle/>
          <a:p>
            <a:pPr>
              <a:defRPr/>
            </a:pPr>
            <a:r>
              <a:rPr lang="de-DE"/>
              <a:t> </a:t>
            </a:r>
            <a:endParaRPr/>
          </a:p>
        </p:txBody>
      </p:sp>
      <p:pic>
        <p:nvPicPr>
          <p:cNvPr id="1524819934" name="Grafik 16"/>
          <p:cNvPicPr>
            <a:picLocks noChangeAspect="1"/>
          </p:cNvPicPr>
          <p:nvPr/>
        </p:nvPicPr>
        <p:blipFill>
          <a:blip r:embed="rId3"/>
          <a:srcRect r="15831" b="39265"/>
          <a:stretch/>
        </p:blipFill>
        <p:spPr bwMode="auto">
          <a:xfrm>
            <a:off x="6444207" y="1439956"/>
            <a:ext cx="2699790" cy="3044021"/>
          </a:xfrm>
          <a:prstGeom prst="rect">
            <a:avLst/>
          </a:prstGeom>
          <a:noFill/>
          <a:ln>
            <a:noFill/>
          </a:ln>
        </p:spPr>
      </p:pic>
      <p:sp>
        <p:nvSpPr>
          <p:cNvPr id="868744214" name="Rechteck 9"/>
          <p:cNvSpPr/>
          <p:nvPr/>
        </p:nvSpPr>
        <p:spPr bwMode="auto">
          <a:xfrm>
            <a:off x="6444207" y="1439956"/>
            <a:ext cx="2699790" cy="3044021"/>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797399642" name="Fußzeilenplatzhalter 3"/>
          <p:cNvSpPr txBox="1"/>
          <p:nvPr/>
        </p:nvSpPr>
        <p:spPr bwMode="auto">
          <a:xfrm>
            <a:off x="720000" y="4752000"/>
            <a:ext cx="4428063" cy="108000"/>
          </a:xfrm>
          <a:prstGeom prst="rect">
            <a:avLst/>
          </a:prstGeom>
        </p:spPr>
        <p:txBody>
          <a:bodyPr vert="horz" lIns="0" tIns="0" rIns="0" bIns="0" rtlCol="0" anchor="ctr" anchorCtr="0">
            <a:noAutofit/>
          </a:bodyPr>
          <a:lstStyle>
            <a:defPPr>
              <a:defRPr lang="de-DE"/>
            </a:defPPr>
            <a:lvl1pPr marL="0" indent="0" algn="l" defTabSz="685800">
              <a:lnSpc>
                <a:spcPct val="100000"/>
              </a:lnSpc>
              <a:spcBef>
                <a:spcPts val="0"/>
              </a:spcBef>
              <a:buFont typeface="Arial"/>
              <a:buNone/>
              <a:defRPr sz="900">
                <a:solidFill>
                  <a:schemeClr val="tx2"/>
                </a:solidFill>
                <a:latin typeface="+mn-lt"/>
                <a:ea typeface="+mn-ea"/>
                <a:cs typeface="+mn-cs"/>
              </a:defRPr>
            </a:lvl1pPr>
            <a:lvl2pPr marL="0" indent="0" algn="l" defTabSz="685800">
              <a:lnSpc>
                <a:spcPct val="100000"/>
              </a:lnSpc>
              <a:spcBef>
                <a:spcPts val="0"/>
              </a:spcBef>
              <a:defRPr sz="1200">
                <a:solidFill>
                  <a:schemeClr val="tx1"/>
                </a:solidFill>
                <a:latin typeface="+mn-lt"/>
                <a:ea typeface="+mn-ea"/>
                <a:cs typeface="+mn-cs"/>
              </a:defRPr>
            </a:lvl2pPr>
            <a:lvl3pPr marL="0" indent="0" algn="l" defTabSz="685800">
              <a:lnSpc>
                <a:spcPct val="100000"/>
              </a:lnSpc>
              <a:spcBef>
                <a:spcPts val="0"/>
              </a:spcBef>
              <a:defRPr sz="1200">
                <a:solidFill>
                  <a:schemeClr val="tx1"/>
                </a:solidFill>
                <a:latin typeface="+mn-lt"/>
                <a:ea typeface="+mn-ea"/>
                <a:cs typeface="+mn-cs"/>
              </a:defRPr>
            </a:lvl3pPr>
            <a:lvl4pPr marL="0" indent="0" algn="l" defTabSz="685800">
              <a:lnSpc>
                <a:spcPct val="100000"/>
              </a:lnSpc>
              <a:spcBef>
                <a:spcPts val="0"/>
              </a:spcBef>
              <a:defRPr sz="1200">
                <a:solidFill>
                  <a:schemeClr val="tx1"/>
                </a:solidFill>
                <a:latin typeface="+mn-lt"/>
                <a:ea typeface="+mn-ea"/>
                <a:cs typeface="+mn-cs"/>
              </a:defRPr>
            </a:lvl4pPr>
            <a:lvl5pPr marL="0" indent="0" algn="l" defTabSz="685800">
              <a:lnSpc>
                <a:spcPct val="100000"/>
              </a:lnSpc>
              <a:spcBef>
                <a:spcPts val="0"/>
              </a:spcBef>
              <a:defRPr sz="1200">
                <a:solidFill>
                  <a:schemeClr val="tx1"/>
                </a:solidFill>
                <a:latin typeface="+mn-lt"/>
                <a:ea typeface="+mn-ea"/>
                <a:cs typeface="+mn-cs"/>
              </a:defRPr>
            </a:lvl5pPr>
            <a:lvl6pPr marL="0" indent="0" algn="l" defTabSz="685800">
              <a:lnSpc>
                <a:spcPct val="100000"/>
              </a:lnSpc>
              <a:spcBef>
                <a:spcPts val="0"/>
              </a:spcBef>
              <a:defRPr sz="1200">
                <a:solidFill>
                  <a:schemeClr val="tx1"/>
                </a:solidFill>
                <a:latin typeface="+mn-lt"/>
                <a:ea typeface="+mn-ea"/>
                <a:cs typeface="+mn-cs"/>
              </a:defRPr>
            </a:lvl6pPr>
            <a:lvl7pPr marL="0" indent="0" algn="l" defTabSz="685800">
              <a:lnSpc>
                <a:spcPct val="100000"/>
              </a:lnSpc>
              <a:spcBef>
                <a:spcPts val="0"/>
              </a:spcBef>
              <a:defRPr sz="1200">
                <a:solidFill>
                  <a:schemeClr val="tx1"/>
                </a:solidFill>
                <a:latin typeface="+mn-lt"/>
                <a:ea typeface="+mn-ea"/>
                <a:cs typeface="+mn-cs"/>
              </a:defRPr>
            </a:lvl7pPr>
            <a:lvl8pPr marL="0" indent="0" algn="l" defTabSz="685800">
              <a:lnSpc>
                <a:spcPct val="100000"/>
              </a:lnSpc>
              <a:spcBef>
                <a:spcPts val="0"/>
              </a:spcBef>
              <a:defRPr sz="1200">
                <a:solidFill>
                  <a:schemeClr val="tx1"/>
                </a:solidFill>
                <a:latin typeface="+mn-lt"/>
                <a:ea typeface="+mn-ea"/>
                <a:cs typeface="+mn-cs"/>
              </a:defRPr>
            </a:lvl8pPr>
            <a:lvl9pPr marL="0" indent="0" algn="l" defTabSz="685800">
              <a:lnSpc>
                <a:spcPct val="100000"/>
              </a:lnSpc>
              <a:spcBef>
                <a:spcPts val="0"/>
              </a:spcBef>
              <a:defRPr sz="1200">
                <a:solidFill>
                  <a:schemeClr val="tx1"/>
                </a:solidFill>
                <a:latin typeface="+mn-lt"/>
                <a:ea typeface="+mn-ea"/>
                <a:cs typeface="+mn-cs"/>
              </a:defRPr>
            </a:lvl9pPr>
          </a:lstStyle>
          <a:p>
            <a:pPr>
              <a:defRPr/>
            </a:pPr>
            <a:r>
              <a:rPr lang="de-DE" sz="900" b="0" i="0" u="none" strike="noStrike" cap="none" spc="0">
                <a:solidFill>
                  <a:srgbClr val="003560"/>
                </a:solidFill>
                <a:latin typeface="Arial"/>
                <a:ea typeface="Arial"/>
                <a:cs typeface="Arial"/>
              </a:rPr>
              <a:t>Open Access: Eine Einführung für die Geistes- und Sozialwissenschaften</a:t>
            </a:r>
            <a:endParaRPr lang="de-DE"/>
          </a:p>
        </p:txBody>
      </p:sp>
      <p:sp>
        <p:nvSpPr>
          <p:cNvPr id="1812931743" name="Inhaltsplatzhalter 6"/>
          <p:cNvSpPr>
            <a:spLocks noGrp="1"/>
          </p:cNvSpPr>
          <p:nvPr>
            <p:ph idx="1"/>
          </p:nvPr>
        </p:nvSpPr>
        <p:spPr bwMode="auto">
          <a:xfrm>
            <a:off x="468000" y="918000"/>
            <a:ext cx="7344360" cy="3366000"/>
          </a:xfrm>
        </p:spPr>
        <p:txBody>
          <a:bodyPr/>
          <a:lstStyle/>
          <a:p>
            <a:pPr marL="0" lvl="3" indent="0">
              <a:lnSpc>
                <a:spcPct val="150000"/>
              </a:lnSpc>
              <a:buClr>
                <a:schemeClr val="bg2"/>
              </a:buClr>
              <a:buNone/>
              <a:defRPr/>
            </a:pPr>
            <a:r>
              <a:rPr lang="de-DE" b="1"/>
              <a:t>Bücher</a:t>
            </a:r>
            <a:endParaRPr/>
          </a:p>
          <a:p>
            <a:pPr marL="285750" lvl="3" indent="-285750">
              <a:lnSpc>
                <a:spcPct val="150000"/>
              </a:lnSpc>
              <a:buClr>
                <a:schemeClr val="bg2"/>
              </a:buClr>
              <a:buFont typeface="Wingdings"/>
              <a:buChar char="§"/>
              <a:defRPr/>
            </a:pPr>
            <a:endParaRPr lang="de-DE"/>
          </a:p>
          <a:p>
            <a:pPr lvl="0">
              <a:lnSpc>
                <a:spcPct val="100000"/>
              </a:lnSpc>
              <a:spcAft>
                <a:spcPts val="599"/>
              </a:spcAft>
              <a:buClr>
                <a:srgbClr val="8DAE10"/>
              </a:buClr>
              <a:buSzPct val="130000"/>
              <a:defRPr/>
            </a:pPr>
            <a:endParaRPr lang="de-DE" sz="1000" b="0">
              <a:solidFill>
                <a:srgbClr val="17365C"/>
              </a:solidFill>
            </a:endParaRPr>
          </a:p>
          <a:p>
            <a:pPr lvl="0">
              <a:lnSpc>
                <a:spcPct val="100000"/>
              </a:lnSpc>
              <a:spcAft>
                <a:spcPts val="599"/>
              </a:spcAft>
              <a:buClr>
                <a:srgbClr val="8DAE10"/>
              </a:buClr>
              <a:buSzPct val="130000"/>
              <a:defRPr/>
            </a:pPr>
            <a:endParaRPr lang="de-DE" sz="1000" b="0">
              <a:solidFill>
                <a:srgbClr val="17365C"/>
              </a:solidFill>
            </a:endParaRPr>
          </a:p>
          <a:p>
            <a:pPr lvl="0">
              <a:lnSpc>
                <a:spcPct val="100000"/>
              </a:lnSpc>
              <a:spcAft>
                <a:spcPts val="599"/>
              </a:spcAft>
              <a:buClr>
                <a:srgbClr val="8DAE10"/>
              </a:buClr>
              <a:buSzPct val="130000"/>
              <a:defRPr/>
            </a:pPr>
            <a:endParaRPr lang="de-DE" sz="1000" b="0">
              <a:solidFill>
                <a:srgbClr val="17365C"/>
              </a:solidFill>
            </a:endParaRPr>
          </a:p>
          <a:p>
            <a:pPr lvl="0">
              <a:lnSpc>
                <a:spcPct val="100000"/>
              </a:lnSpc>
              <a:spcAft>
                <a:spcPts val="599"/>
              </a:spcAft>
              <a:buClr>
                <a:srgbClr val="8DAE10"/>
              </a:buClr>
              <a:buSzPct val="130000"/>
              <a:defRPr/>
            </a:pPr>
            <a:endParaRPr lang="de-DE" sz="1000" b="0">
              <a:solidFill>
                <a:srgbClr val="17365C"/>
              </a:solidFill>
            </a:endParaRPr>
          </a:p>
          <a:p>
            <a:pPr lvl="0">
              <a:lnSpc>
                <a:spcPct val="100000"/>
              </a:lnSpc>
              <a:spcAft>
                <a:spcPts val="599"/>
              </a:spcAft>
              <a:buClr>
                <a:srgbClr val="8DAE10"/>
              </a:buClr>
              <a:buSzPct val="130000"/>
              <a:defRPr/>
            </a:pPr>
            <a:endParaRPr lang="de-DE" sz="1000" b="0">
              <a:solidFill>
                <a:srgbClr val="17365C"/>
              </a:solidFill>
            </a:endParaRPr>
          </a:p>
          <a:p>
            <a:pPr lvl="0">
              <a:lnSpc>
                <a:spcPct val="100000"/>
              </a:lnSpc>
              <a:spcAft>
                <a:spcPts val="599"/>
              </a:spcAft>
              <a:buClr>
                <a:srgbClr val="8DAE10"/>
              </a:buClr>
              <a:buSzPct val="130000"/>
              <a:defRPr/>
            </a:pPr>
            <a:endParaRPr lang="de-DE" sz="1000" b="0">
              <a:solidFill>
                <a:srgbClr val="17365C"/>
              </a:solidFill>
            </a:endParaRPr>
          </a:p>
          <a:p>
            <a:pPr lvl="0">
              <a:lnSpc>
                <a:spcPct val="100000"/>
              </a:lnSpc>
              <a:spcAft>
                <a:spcPts val="599"/>
              </a:spcAft>
              <a:buClr>
                <a:srgbClr val="8DAE10"/>
              </a:buClr>
              <a:buSzPct val="130000"/>
              <a:defRPr/>
            </a:pPr>
            <a:endParaRPr lang="en-US" sz="1000" b="0">
              <a:solidFill>
                <a:srgbClr val="17365C"/>
              </a:solidFill>
            </a:endParaRPr>
          </a:p>
          <a:p>
            <a:pPr lvl="0">
              <a:lnSpc>
                <a:spcPct val="100000"/>
              </a:lnSpc>
              <a:spcAft>
                <a:spcPts val="599"/>
              </a:spcAft>
              <a:buClr>
                <a:srgbClr val="8DAE10"/>
              </a:buClr>
              <a:buSzPct val="130000"/>
              <a:defRPr/>
            </a:pPr>
            <a:endParaRPr lang="en-US" sz="1000" b="0">
              <a:solidFill>
                <a:srgbClr val="17365C"/>
              </a:solidFill>
            </a:endParaRPr>
          </a:p>
          <a:p>
            <a:pPr lvl="0">
              <a:lnSpc>
                <a:spcPct val="100000"/>
              </a:lnSpc>
              <a:spcAft>
                <a:spcPts val="599"/>
              </a:spcAft>
              <a:buClr>
                <a:srgbClr val="8DAE10"/>
              </a:buClr>
              <a:buSzPct val="130000"/>
              <a:defRPr/>
            </a:pPr>
            <a:endParaRPr lang="en-US" sz="1000" b="0">
              <a:solidFill>
                <a:srgbClr val="17365C"/>
              </a:solidFill>
            </a:endParaRPr>
          </a:p>
          <a:p>
            <a:pPr lvl="0">
              <a:lnSpc>
                <a:spcPct val="100000"/>
              </a:lnSpc>
              <a:spcAft>
                <a:spcPts val="599"/>
              </a:spcAft>
              <a:buClr>
                <a:srgbClr val="8DAE10"/>
              </a:buClr>
              <a:buSzPct val="130000"/>
              <a:defRPr/>
            </a:pPr>
            <a:r>
              <a:rPr lang="en-US" sz="1000" b="0" i="0" u="none" strike="noStrike" cap="none" spc="0">
                <a:solidFill>
                  <a:srgbClr val="17365C"/>
                </a:solidFill>
                <a:latin typeface="Arial"/>
                <a:ea typeface="Arial"/>
                <a:cs typeface="Arial"/>
              </a:rPr>
              <a:t>Nature, Springer; Pyne, Ros; Emery, Christina; Lucraft, Mithu; Ozaygen, Alkim; Montgomery, Lucy; et al. (2020). Infographic summary of ' Diversifying readership through open access: A usage analysis for OA books' white paper. figshare. Media. https://doi.org/10.6084/m9.figshare.12933131.v1</a:t>
            </a:r>
            <a:endParaRPr lang="en-US" sz="1350" b="0">
              <a:solidFill>
                <a:prstClr val="black"/>
              </a:solidFill>
            </a:endParaRPr>
          </a:p>
          <a:p>
            <a:pPr marL="0" lvl="3" indent="0">
              <a:lnSpc>
                <a:spcPct val="150000"/>
              </a:lnSpc>
              <a:buClr>
                <a:schemeClr val="bg2"/>
              </a:buClr>
              <a:buSzPct val="100000"/>
              <a:buFont typeface="Wingdings"/>
              <a:buNone/>
              <a:defRPr/>
            </a:pPr>
            <a:endParaRPr lang="de-DE"/>
          </a:p>
        </p:txBody>
      </p:sp>
      <p:pic>
        <p:nvPicPr>
          <p:cNvPr id="486986117" name="Grafik 486986116"/>
          <p:cNvPicPr>
            <a:picLocks noChangeAspect="1"/>
          </p:cNvPicPr>
          <p:nvPr/>
        </p:nvPicPr>
        <p:blipFill>
          <a:blip r:embed="rId4"/>
          <a:srcRect l="57995" t="44982" r="8316" b="19751"/>
          <a:stretch/>
        </p:blipFill>
        <p:spPr bwMode="auto">
          <a:xfrm>
            <a:off x="450000" y="1368248"/>
            <a:ext cx="5710583" cy="210692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04839078" name="Foliennummernplatzhalter 4"/>
          <p:cNvSpPr>
            <a:spLocks noGrp="1"/>
          </p:cNvSpPr>
          <p:nvPr>
            <p:ph type="sldNum" sz="quarter" idx="12"/>
          </p:nvPr>
        </p:nvSpPr>
        <p:spPr bwMode="auto"/>
        <p:txBody>
          <a:bodyPr/>
          <a:lstStyle/>
          <a:p>
            <a:pPr>
              <a:defRPr/>
            </a:pPr>
            <a:fld id="{9C35C137-8844-48A3-BA42-A216E9795A74}" type="slidenum">
              <a:rPr lang="de-DE"/>
              <a:t>12</a:t>
            </a:fld>
            <a:r>
              <a:rPr lang="de-DE"/>
              <a:t> </a:t>
            </a:r>
            <a:endParaRPr/>
          </a:p>
        </p:txBody>
      </p:sp>
      <p:sp>
        <p:nvSpPr>
          <p:cNvPr id="315669247" name="Titel 5"/>
          <p:cNvSpPr>
            <a:spLocks noGrp="1"/>
          </p:cNvSpPr>
          <p:nvPr>
            <p:ph type="title"/>
          </p:nvPr>
        </p:nvSpPr>
        <p:spPr bwMode="auto"/>
        <p:txBody>
          <a:bodyPr/>
          <a:lstStyle/>
          <a:p>
            <a:pPr>
              <a:defRPr/>
            </a:pPr>
            <a:r>
              <a:rPr lang="de-DE">
                <a:solidFill>
                  <a:srgbClr val="003560"/>
                </a:solidFill>
              </a:rPr>
              <a:t>Open Access – Vorbehalte</a:t>
            </a:r>
            <a:endParaRPr>
              <a:solidFill>
                <a:srgbClr val="003560"/>
              </a:solidFill>
            </a:endParaRPr>
          </a:p>
        </p:txBody>
      </p:sp>
      <p:sp>
        <p:nvSpPr>
          <p:cNvPr id="2064692334" name="Rechteck 12"/>
          <p:cNvSpPr/>
          <p:nvPr/>
        </p:nvSpPr>
        <p:spPr bwMode="auto">
          <a:xfrm>
            <a:off x="4455621" y="2421708"/>
            <a:ext cx="232755" cy="300081"/>
          </a:xfrm>
          <a:prstGeom prst="rect">
            <a:avLst/>
          </a:prstGeom>
        </p:spPr>
        <p:txBody>
          <a:bodyPr wrap="none">
            <a:spAutoFit/>
          </a:bodyPr>
          <a:lstStyle/>
          <a:p>
            <a:pPr>
              <a:defRPr/>
            </a:pPr>
            <a:r>
              <a:rPr lang="de-DE"/>
              <a:t> </a:t>
            </a:r>
            <a:endParaRPr/>
          </a:p>
        </p:txBody>
      </p:sp>
      <p:pic>
        <p:nvPicPr>
          <p:cNvPr id="413692715" name="Grafik 16"/>
          <p:cNvPicPr>
            <a:picLocks noChangeAspect="1"/>
          </p:cNvPicPr>
          <p:nvPr/>
        </p:nvPicPr>
        <p:blipFill>
          <a:blip r:embed="rId3"/>
          <a:srcRect r="15831" b="39265"/>
          <a:stretch/>
        </p:blipFill>
        <p:spPr bwMode="auto">
          <a:xfrm>
            <a:off x="6444207" y="1439956"/>
            <a:ext cx="2699790" cy="3044021"/>
          </a:xfrm>
          <a:prstGeom prst="rect">
            <a:avLst/>
          </a:prstGeom>
          <a:noFill/>
          <a:ln>
            <a:noFill/>
          </a:ln>
        </p:spPr>
      </p:pic>
      <p:sp>
        <p:nvSpPr>
          <p:cNvPr id="321730869" name="Rechteck 9"/>
          <p:cNvSpPr/>
          <p:nvPr/>
        </p:nvSpPr>
        <p:spPr bwMode="auto">
          <a:xfrm>
            <a:off x="6300190" y="1089720"/>
            <a:ext cx="2843806" cy="3394258"/>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724327504" name="Fußzeilenplatzhalter 3"/>
          <p:cNvSpPr txBox="1"/>
          <p:nvPr/>
        </p:nvSpPr>
        <p:spPr bwMode="auto">
          <a:xfrm>
            <a:off x="720000" y="4752000"/>
            <a:ext cx="4428063" cy="108000"/>
          </a:xfrm>
          <a:prstGeom prst="rect">
            <a:avLst/>
          </a:prstGeom>
        </p:spPr>
        <p:txBody>
          <a:bodyPr vert="horz" lIns="0" tIns="0" rIns="0" bIns="0" rtlCol="0" anchor="ctr" anchorCtr="0">
            <a:noAutofit/>
          </a:bodyPr>
          <a:lstStyle>
            <a:defPPr>
              <a:defRPr lang="de-DE"/>
            </a:defPPr>
            <a:lvl1pPr marL="0" indent="0" algn="l" defTabSz="685800">
              <a:lnSpc>
                <a:spcPct val="100000"/>
              </a:lnSpc>
              <a:spcBef>
                <a:spcPts val="0"/>
              </a:spcBef>
              <a:buFont typeface="Arial"/>
              <a:buNone/>
              <a:defRPr sz="900">
                <a:solidFill>
                  <a:schemeClr val="tx2"/>
                </a:solidFill>
                <a:latin typeface="+mn-lt"/>
                <a:ea typeface="+mn-ea"/>
                <a:cs typeface="+mn-cs"/>
              </a:defRPr>
            </a:lvl1pPr>
            <a:lvl2pPr marL="0" indent="0" algn="l" defTabSz="685800">
              <a:lnSpc>
                <a:spcPct val="100000"/>
              </a:lnSpc>
              <a:spcBef>
                <a:spcPts val="0"/>
              </a:spcBef>
              <a:defRPr sz="1200">
                <a:solidFill>
                  <a:schemeClr val="tx1"/>
                </a:solidFill>
                <a:latin typeface="+mn-lt"/>
                <a:ea typeface="+mn-ea"/>
                <a:cs typeface="+mn-cs"/>
              </a:defRPr>
            </a:lvl2pPr>
            <a:lvl3pPr marL="0" indent="0" algn="l" defTabSz="685800">
              <a:lnSpc>
                <a:spcPct val="100000"/>
              </a:lnSpc>
              <a:spcBef>
                <a:spcPts val="0"/>
              </a:spcBef>
              <a:defRPr sz="1200">
                <a:solidFill>
                  <a:schemeClr val="tx1"/>
                </a:solidFill>
                <a:latin typeface="+mn-lt"/>
                <a:ea typeface="+mn-ea"/>
                <a:cs typeface="+mn-cs"/>
              </a:defRPr>
            </a:lvl3pPr>
            <a:lvl4pPr marL="0" indent="0" algn="l" defTabSz="685800">
              <a:lnSpc>
                <a:spcPct val="100000"/>
              </a:lnSpc>
              <a:spcBef>
                <a:spcPts val="0"/>
              </a:spcBef>
              <a:defRPr sz="1200">
                <a:solidFill>
                  <a:schemeClr val="tx1"/>
                </a:solidFill>
                <a:latin typeface="+mn-lt"/>
                <a:ea typeface="+mn-ea"/>
                <a:cs typeface="+mn-cs"/>
              </a:defRPr>
            </a:lvl4pPr>
            <a:lvl5pPr marL="0" indent="0" algn="l" defTabSz="685800">
              <a:lnSpc>
                <a:spcPct val="100000"/>
              </a:lnSpc>
              <a:spcBef>
                <a:spcPts val="0"/>
              </a:spcBef>
              <a:defRPr sz="1200">
                <a:solidFill>
                  <a:schemeClr val="tx1"/>
                </a:solidFill>
                <a:latin typeface="+mn-lt"/>
                <a:ea typeface="+mn-ea"/>
                <a:cs typeface="+mn-cs"/>
              </a:defRPr>
            </a:lvl5pPr>
            <a:lvl6pPr marL="0" indent="0" algn="l" defTabSz="685800">
              <a:lnSpc>
                <a:spcPct val="100000"/>
              </a:lnSpc>
              <a:spcBef>
                <a:spcPts val="0"/>
              </a:spcBef>
              <a:defRPr sz="1200">
                <a:solidFill>
                  <a:schemeClr val="tx1"/>
                </a:solidFill>
                <a:latin typeface="+mn-lt"/>
                <a:ea typeface="+mn-ea"/>
                <a:cs typeface="+mn-cs"/>
              </a:defRPr>
            </a:lvl6pPr>
            <a:lvl7pPr marL="0" indent="0" algn="l" defTabSz="685800">
              <a:lnSpc>
                <a:spcPct val="100000"/>
              </a:lnSpc>
              <a:spcBef>
                <a:spcPts val="0"/>
              </a:spcBef>
              <a:defRPr sz="1200">
                <a:solidFill>
                  <a:schemeClr val="tx1"/>
                </a:solidFill>
                <a:latin typeface="+mn-lt"/>
                <a:ea typeface="+mn-ea"/>
                <a:cs typeface="+mn-cs"/>
              </a:defRPr>
            </a:lvl7pPr>
            <a:lvl8pPr marL="0" indent="0" algn="l" defTabSz="685800">
              <a:lnSpc>
                <a:spcPct val="100000"/>
              </a:lnSpc>
              <a:spcBef>
                <a:spcPts val="0"/>
              </a:spcBef>
              <a:defRPr sz="1200">
                <a:solidFill>
                  <a:schemeClr val="tx1"/>
                </a:solidFill>
                <a:latin typeface="+mn-lt"/>
                <a:ea typeface="+mn-ea"/>
                <a:cs typeface="+mn-cs"/>
              </a:defRPr>
            </a:lvl8pPr>
            <a:lvl9pPr marL="0" indent="0" algn="l" defTabSz="685800">
              <a:lnSpc>
                <a:spcPct val="100000"/>
              </a:lnSpc>
              <a:spcBef>
                <a:spcPts val="0"/>
              </a:spcBef>
              <a:defRPr sz="1200">
                <a:solidFill>
                  <a:schemeClr val="tx1"/>
                </a:solidFill>
                <a:latin typeface="+mn-lt"/>
                <a:ea typeface="+mn-ea"/>
                <a:cs typeface="+mn-cs"/>
              </a:defRPr>
            </a:lvl9pPr>
          </a:lstStyle>
          <a:p>
            <a:pPr>
              <a:defRPr/>
            </a:pPr>
            <a:r>
              <a:rPr lang="de-DE">
                <a:solidFill>
                  <a:srgbClr val="003560"/>
                </a:solidFill>
              </a:rPr>
              <a:t>Open Access: Eine Einführung für die </a:t>
            </a:r>
            <a:r>
              <a:rPr lang="de-DE" sz="900" b="0" i="0" u="none" strike="noStrike" cap="none" spc="0">
                <a:solidFill>
                  <a:srgbClr val="003560"/>
                </a:solidFill>
                <a:latin typeface="Arial"/>
                <a:ea typeface="Arial"/>
                <a:cs typeface="Arial"/>
              </a:rPr>
              <a:t>Geistes- und Sozialwissenschaften</a:t>
            </a:r>
            <a:endParaRPr lang="de-DE"/>
          </a:p>
        </p:txBody>
      </p:sp>
      <p:sp>
        <p:nvSpPr>
          <p:cNvPr id="1588317140" name="Inhaltsplatzhalter 6"/>
          <p:cNvSpPr>
            <a:spLocks noGrp="1"/>
          </p:cNvSpPr>
          <p:nvPr>
            <p:ph idx="1"/>
          </p:nvPr>
        </p:nvSpPr>
        <p:spPr bwMode="auto"/>
        <p:txBody>
          <a:bodyPr/>
          <a:lstStyle/>
          <a:p>
            <a:pPr marL="0" lvl="3" indent="0">
              <a:lnSpc>
                <a:spcPct val="150000"/>
              </a:lnSpc>
              <a:buClr>
                <a:schemeClr val="bg2"/>
              </a:buClr>
              <a:buNone/>
              <a:defRPr/>
            </a:pPr>
            <a:r>
              <a:rPr lang="de-DE">
                <a:solidFill>
                  <a:srgbClr val="003560"/>
                </a:solidFill>
              </a:rPr>
              <a:t>Open Access bedeutet </a:t>
            </a:r>
            <a:r>
              <a:rPr lang="de-DE" b="1">
                <a:solidFill>
                  <a:srgbClr val="003560"/>
                </a:solidFill>
              </a:rPr>
              <a:t>nicht</a:t>
            </a:r>
            <a:r>
              <a:rPr lang="de-DE">
                <a:solidFill>
                  <a:srgbClr val="003560"/>
                </a:solidFill>
              </a:rPr>
              <a:t>…</a:t>
            </a:r>
            <a:endParaRPr/>
          </a:p>
          <a:p>
            <a:pPr marL="285750" lvl="3" indent="-285750">
              <a:lnSpc>
                <a:spcPct val="150000"/>
              </a:lnSpc>
              <a:buClr>
                <a:schemeClr val="bg2"/>
              </a:buClr>
              <a:defRPr/>
            </a:pPr>
            <a:r>
              <a:rPr lang="de-DE">
                <a:solidFill>
                  <a:srgbClr val="003560"/>
                </a:solidFill>
              </a:rPr>
              <a:t>…. </a:t>
            </a:r>
            <a:r>
              <a:rPr lang="de-DE" sz="1500" b="0" i="0" u="none" strike="noStrike" cap="none" spc="0">
                <a:solidFill>
                  <a:srgbClr val="003560"/>
                </a:solidFill>
                <a:latin typeface="+mn-lt"/>
                <a:ea typeface="+mn-ea"/>
                <a:cs typeface="+mn-cs"/>
              </a:rPr>
              <a:t>zwangsläufig</a:t>
            </a:r>
            <a:r>
              <a:rPr lang="de-DE">
                <a:solidFill>
                  <a:srgbClr val="003560"/>
                </a:solidFill>
              </a:rPr>
              <a:t> das Ende des gedruckten Buches. </a:t>
            </a:r>
            <a:endParaRPr/>
          </a:p>
          <a:p>
            <a:pPr marL="285750" lvl="3" indent="-285750">
              <a:lnSpc>
                <a:spcPct val="150000"/>
              </a:lnSpc>
              <a:buClr>
                <a:schemeClr val="bg2"/>
              </a:buClr>
              <a:defRPr/>
            </a:pPr>
            <a:r>
              <a:rPr lang="de-DE">
                <a:solidFill>
                  <a:srgbClr val="003560"/>
                </a:solidFill>
              </a:rPr>
              <a:t>…. dass Sie als Autorin/als Autor das Recht an Ihrem Werk abgeben.</a:t>
            </a:r>
            <a:endParaRPr/>
          </a:p>
          <a:p>
            <a:pPr marL="285750" lvl="3" indent="-285750">
              <a:lnSpc>
                <a:spcPct val="150000"/>
              </a:lnSpc>
              <a:buClr>
                <a:schemeClr val="bg2"/>
              </a:buClr>
              <a:defRPr/>
            </a:pPr>
            <a:r>
              <a:rPr lang="de-DE" sz="1500" b="0" i="0" u="none" strike="noStrike" cap="none" spc="0">
                <a:solidFill>
                  <a:srgbClr val="003560"/>
                </a:solidFill>
                <a:latin typeface="Arial"/>
                <a:ea typeface="Arial"/>
                <a:cs typeface="Arial"/>
              </a:rPr>
              <a:t>…. dass Ihre Publikation nicht begutachtet wird.</a:t>
            </a:r>
            <a:endParaRPr/>
          </a:p>
          <a:p>
            <a:pPr marL="285750" lvl="3" indent="-285750">
              <a:lnSpc>
                <a:spcPct val="150000"/>
              </a:lnSpc>
              <a:buClr>
                <a:schemeClr val="bg2"/>
              </a:buClr>
              <a:defRPr/>
            </a:pPr>
            <a:r>
              <a:rPr lang="de-DE">
                <a:solidFill>
                  <a:srgbClr val="003560"/>
                </a:solidFill>
              </a:rPr>
              <a:t>…. dass Ihre Publikation nicht in Fachdatenbanken indexiert wird.</a:t>
            </a:r>
            <a:endParaRPr/>
          </a:p>
          <a:p>
            <a:pPr marL="285750" lvl="3" indent="-285750">
              <a:lnSpc>
                <a:spcPct val="150000"/>
              </a:lnSpc>
              <a:buClr>
                <a:schemeClr val="bg2"/>
              </a:buClr>
              <a:defRPr/>
            </a:pPr>
            <a:r>
              <a:rPr lang="de-DE">
                <a:solidFill>
                  <a:srgbClr val="003560"/>
                </a:solidFill>
              </a:rPr>
              <a:t>…. dass es keine OA-Zeitschriften mit hohem Impact gibt.</a:t>
            </a:r>
            <a:endParaRPr/>
          </a:p>
          <a:p>
            <a:pPr marL="285750" lvl="3" indent="-285750">
              <a:lnSpc>
                <a:spcPct val="150000"/>
              </a:lnSpc>
              <a:buClr>
                <a:schemeClr val="bg2"/>
              </a:buClr>
              <a:defRPr/>
            </a:pPr>
            <a:r>
              <a:rPr lang="de-DE">
                <a:solidFill>
                  <a:srgbClr val="003560"/>
                </a:solidFill>
              </a:rPr>
              <a:t>…. das Ende der Verlage.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468000" y="828000"/>
            <a:ext cx="8208456" cy="540000"/>
          </a:xfrm>
        </p:spPr>
        <p:txBody>
          <a:bodyPr/>
          <a:lstStyle/>
          <a:p>
            <a:pPr>
              <a:defRPr/>
            </a:pPr>
            <a:r>
              <a:rPr lang="de-DE" sz="3300"/>
              <a:t>2. Open Access in den Geistes- und Sozialwissenschaften</a:t>
            </a:r>
            <a:endParaRPr/>
          </a:p>
        </p:txBody>
      </p:sp>
      <p:pic>
        <p:nvPicPr>
          <p:cNvPr id="5" name="Grafik 4"/>
          <p:cNvPicPr>
            <a:picLocks noChangeAspect="1"/>
          </p:cNvPicPr>
          <p:nvPr/>
        </p:nvPicPr>
        <p:blipFill>
          <a:blip r:embed="rId3"/>
          <a:stretch/>
        </p:blipFill>
        <p:spPr bwMode="auto">
          <a:xfrm>
            <a:off x="6264281" y="4690006"/>
            <a:ext cx="323943" cy="27759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Foliennummernplatzhalter 4"/>
          <p:cNvSpPr>
            <a:spLocks noGrp="1"/>
          </p:cNvSpPr>
          <p:nvPr>
            <p:ph type="sldNum" sz="quarter" idx="12"/>
          </p:nvPr>
        </p:nvSpPr>
        <p:spPr bwMode="auto"/>
        <p:txBody>
          <a:bodyPr/>
          <a:lstStyle/>
          <a:p>
            <a:pPr>
              <a:defRPr/>
            </a:pPr>
            <a:fld id="{6C8FC03C-C266-4645-ABC5-645062898383}" type="slidenum">
              <a:rPr lang="de-DE"/>
              <a:t>14</a:t>
            </a:fld>
            <a:r>
              <a:rPr lang="de-DE"/>
              <a:t> </a:t>
            </a:r>
            <a:endParaRPr/>
          </a:p>
        </p:txBody>
      </p:sp>
      <p:sp>
        <p:nvSpPr>
          <p:cNvPr id="6" name="Titel 5"/>
          <p:cNvSpPr>
            <a:spLocks noGrp="1"/>
          </p:cNvSpPr>
          <p:nvPr>
            <p:ph type="title"/>
          </p:nvPr>
        </p:nvSpPr>
        <p:spPr bwMode="auto"/>
        <p:txBody>
          <a:bodyPr/>
          <a:lstStyle/>
          <a:p>
            <a:pPr>
              <a:defRPr/>
            </a:pPr>
            <a:r>
              <a:rPr lang="de-DE"/>
              <a:t>Open Access – Entwicklung</a:t>
            </a:r>
            <a:endParaRPr/>
          </a:p>
        </p:txBody>
      </p:sp>
      <p:sp>
        <p:nvSpPr>
          <p:cNvPr id="13" name="Rechteck 12"/>
          <p:cNvSpPr/>
          <p:nvPr/>
        </p:nvSpPr>
        <p:spPr bwMode="auto">
          <a:xfrm>
            <a:off x="4455622" y="2421709"/>
            <a:ext cx="232756" cy="300082"/>
          </a:xfrm>
          <a:prstGeom prst="rect">
            <a:avLst/>
          </a:prstGeom>
        </p:spPr>
        <p:txBody>
          <a:bodyPr wrap="none">
            <a:spAutoFit/>
          </a:bodyPr>
          <a:lstStyle/>
          <a:p>
            <a:pPr>
              <a:defRPr/>
            </a:pPr>
            <a:r>
              <a:rPr lang="de-DE"/>
              <a:t> </a:t>
            </a:r>
            <a:endParaRPr/>
          </a:p>
        </p:txBody>
      </p:sp>
      <p:pic>
        <p:nvPicPr>
          <p:cNvPr id="9" name="Grafik 16"/>
          <p:cNvPicPr>
            <a:picLocks noChangeAspect="1"/>
          </p:cNvPicPr>
          <p:nvPr/>
        </p:nvPicPr>
        <p:blipFill>
          <a:blip r:embed="rId3"/>
          <a:srcRect r="15831" b="39265"/>
          <a:stretch/>
        </p:blipFill>
        <p:spPr bwMode="auto">
          <a:xfrm>
            <a:off x="6444208" y="1439957"/>
            <a:ext cx="2699791" cy="3044022"/>
          </a:xfrm>
          <a:prstGeom prst="rect">
            <a:avLst/>
          </a:prstGeom>
          <a:noFill/>
          <a:ln>
            <a:noFill/>
          </a:ln>
        </p:spPr>
      </p:pic>
      <p:sp>
        <p:nvSpPr>
          <p:cNvPr id="10" name="Rechteck 9"/>
          <p:cNvSpPr/>
          <p:nvPr/>
        </p:nvSpPr>
        <p:spPr bwMode="auto">
          <a:xfrm>
            <a:off x="6300191" y="1089720"/>
            <a:ext cx="2843807" cy="3394259"/>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1" name="Fußzeilenplatzhalter 3"/>
          <p:cNvSpPr txBox="1"/>
          <p:nvPr/>
        </p:nvSpPr>
        <p:spPr bwMode="auto">
          <a:xfrm>
            <a:off x="720000" y="4752000"/>
            <a:ext cx="4428064" cy="108000"/>
          </a:xfrm>
          <a:prstGeom prst="rect">
            <a:avLst/>
          </a:prstGeom>
        </p:spPr>
        <p:txBody>
          <a:bodyPr vert="horz" lIns="0" tIns="0" rIns="0" bIns="0" rtlCol="0" anchor="ctr" anchorCtr="0">
            <a:noAutofit/>
          </a:bodyPr>
          <a:lstStyle>
            <a:defPPr>
              <a:defRPr lang="de-DE"/>
            </a:defPPr>
            <a:lvl1pPr marL="0" indent="0" algn="l" defTabSz="685800">
              <a:lnSpc>
                <a:spcPct val="100000"/>
              </a:lnSpc>
              <a:spcBef>
                <a:spcPts val="0"/>
              </a:spcBef>
              <a:buFont typeface="Arial"/>
              <a:buNone/>
              <a:defRPr sz="900">
                <a:solidFill>
                  <a:schemeClr val="tx2"/>
                </a:solidFill>
                <a:latin typeface="+mn-lt"/>
                <a:ea typeface="+mn-ea"/>
                <a:cs typeface="+mn-cs"/>
              </a:defRPr>
            </a:lvl1pPr>
            <a:lvl2pPr marL="0" indent="0" algn="l" defTabSz="685800">
              <a:lnSpc>
                <a:spcPct val="100000"/>
              </a:lnSpc>
              <a:spcBef>
                <a:spcPts val="0"/>
              </a:spcBef>
              <a:defRPr sz="1200">
                <a:solidFill>
                  <a:schemeClr val="tx1"/>
                </a:solidFill>
                <a:latin typeface="+mn-lt"/>
                <a:ea typeface="+mn-ea"/>
                <a:cs typeface="+mn-cs"/>
              </a:defRPr>
            </a:lvl2pPr>
            <a:lvl3pPr marL="0" indent="0" algn="l" defTabSz="685800">
              <a:lnSpc>
                <a:spcPct val="100000"/>
              </a:lnSpc>
              <a:spcBef>
                <a:spcPts val="0"/>
              </a:spcBef>
              <a:defRPr sz="1200">
                <a:solidFill>
                  <a:schemeClr val="tx1"/>
                </a:solidFill>
                <a:latin typeface="+mn-lt"/>
                <a:ea typeface="+mn-ea"/>
                <a:cs typeface="+mn-cs"/>
              </a:defRPr>
            </a:lvl3pPr>
            <a:lvl4pPr marL="0" indent="0" algn="l" defTabSz="685800">
              <a:lnSpc>
                <a:spcPct val="100000"/>
              </a:lnSpc>
              <a:spcBef>
                <a:spcPts val="0"/>
              </a:spcBef>
              <a:defRPr sz="1200">
                <a:solidFill>
                  <a:schemeClr val="tx1"/>
                </a:solidFill>
                <a:latin typeface="+mn-lt"/>
                <a:ea typeface="+mn-ea"/>
                <a:cs typeface="+mn-cs"/>
              </a:defRPr>
            </a:lvl4pPr>
            <a:lvl5pPr marL="0" indent="0" algn="l" defTabSz="685800">
              <a:lnSpc>
                <a:spcPct val="100000"/>
              </a:lnSpc>
              <a:spcBef>
                <a:spcPts val="0"/>
              </a:spcBef>
              <a:defRPr sz="1200">
                <a:solidFill>
                  <a:schemeClr val="tx1"/>
                </a:solidFill>
                <a:latin typeface="+mn-lt"/>
                <a:ea typeface="+mn-ea"/>
                <a:cs typeface="+mn-cs"/>
              </a:defRPr>
            </a:lvl5pPr>
            <a:lvl6pPr marL="0" indent="0" algn="l" defTabSz="685800">
              <a:lnSpc>
                <a:spcPct val="100000"/>
              </a:lnSpc>
              <a:spcBef>
                <a:spcPts val="0"/>
              </a:spcBef>
              <a:defRPr sz="1200">
                <a:solidFill>
                  <a:schemeClr val="tx1"/>
                </a:solidFill>
                <a:latin typeface="+mn-lt"/>
                <a:ea typeface="+mn-ea"/>
                <a:cs typeface="+mn-cs"/>
              </a:defRPr>
            </a:lvl6pPr>
            <a:lvl7pPr marL="0" indent="0" algn="l" defTabSz="685800">
              <a:lnSpc>
                <a:spcPct val="100000"/>
              </a:lnSpc>
              <a:spcBef>
                <a:spcPts val="0"/>
              </a:spcBef>
              <a:defRPr sz="1200">
                <a:solidFill>
                  <a:schemeClr val="tx1"/>
                </a:solidFill>
                <a:latin typeface="+mn-lt"/>
                <a:ea typeface="+mn-ea"/>
                <a:cs typeface="+mn-cs"/>
              </a:defRPr>
            </a:lvl7pPr>
            <a:lvl8pPr marL="0" indent="0" algn="l" defTabSz="685800">
              <a:lnSpc>
                <a:spcPct val="100000"/>
              </a:lnSpc>
              <a:spcBef>
                <a:spcPts val="0"/>
              </a:spcBef>
              <a:defRPr sz="1200">
                <a:solidFill>
                  <a:schemeClr val="tx1"/>
                </a:solidFill>
                <a:latin typeface="+mn-lt"/>
                <a:ea typeface="+mn-ea"/>
                <a:cs typeface="+mn-cs"/>
              </a:defRPr>
            </a:lvl8pPr>
            <a:lvl9pPr marL="0" indent="0" algn="l" defTabSz="685800">
              <a:lnSpc>
                <a:spcPct val="100000"/>
              </a:lnSpc>
              <a:spcBef>
                <a:spcPts val="0"/>
              </a:spcBef>
              <a:defRPr sz="1200">
                <a:solidFill>
                  <a:schemeClr val="tx1"/>
                </a:solidFill>
                <a:latin typeface="+mn-lt"/>
                <a:ea typeface="+mn-ea"/>
                <a:cs typeface="+mn-cs"/>
              </a:defRPr>
            </a:lvl9pPr>
          </a:lstStyle>
          <a:p>
            <a:pPr>
              <a:defRPr/>
            </a:pPr>
            <a:r>
              <a:rPr lang="de-DE">
                <a:solidFill>
                  <a:srgbClr val="003560"/>
                </a:solidFill>
              </a:rPr>
              <a:t>Open Access: Eine Einführung für die </a:t>
            </a:r>
            <a:r>
              <a:rPr lang="de-DE" sz="900" b="0" i="0" u="none" strike="noStrike" cap="none" spc="0">
                <a:solidFill>
                  <a:srgbClr val="003560"/>
                </a:solidFill>
                <a:latin typeface="Arial"/>
                <a:ea typeface="Arial"/>
                <a:cs typeface="Arial"/>
              </a:rPr>
              <a:t>Geistes- und Sozialwissenschaften</a:t>
            </a:r>
            <a:endParaRPr lang="de-DE"/>
          </a:p>
        </p:txBody>
      </p:sp>
      <p:sp>
        <p:nvSpPr>
          <p:cNvPr id="7" name="Inhaltsplatzhalter 6"/>
          <p:cNvSpPr>
            <a:spLocks noGrp="1"/>
          </p:cNvSpPr>
          <p:nvPr>
            <p:ph idx="1"/>
          </p:nvPr>
        </p:nvSpPr>
        <p:spPr bwMode="auto">
          <a:xfrm>
            <a:off x="468000" y="918000"/>
            <a:ext cx="7623793" cy="3366000"/>
          </a:xfrm>
        </p:spPr>
        <p:txBody>
          <a:bodyPr/>
          <a:lstStyle/>
          <a:p>
            <a:pPr marL="0" lvl="3" indent="0">
              <a:lnSpc>
                <a:spcPct val="150000"/>
              </a:lnSpc>
              <a:buClr>
                <a:schemeClr val="bg2"/>
              </a:buClr>
              <a:buSzPct val="100000"/>
              <a:buFont typeface="Wingdings"/>
              <a:buNone/>
              <a:defRPr/>
            </a:pPr>
            <a:endParaRPr b="1"/>
          </a:p>
          <a:p>
            <a:pPr marL="285750" lvl="3" indent="-285750">
              <a:lnSpc>
                <a:spcPct val="150000"/>
              </a:lnSpc>
              <a:buClr>
                <a:schemeClr val="bg2"/>
              </a:buClr>
              <a:defRPr/>
            </a:pPr>
            <a:r>
              <a:t>besondere Bedeutung der Monographien in den Geistes- und Sozialwissenschaften</a:t>
            </a:r>
          </a:p>
          <a:p>
            <a:pPr marL="285750" lvl="3" indent="-285750">
              <a:lnSpc>
                <a:spcPct val="150000"/>
              </a:lnSpc>
              <a:buClr>
                <a:schemeClr val="bg2"/>
              </a:buClr>
              <a:defRPr/>
            </a:pPr>
            <a:r>
              <a:rPr lang="de-DE"/>
              <a:t>zunächst lag der Fokus auf den Naturwissenschaften (Zeitschriftenkrise); es folgte die Absatzkrise der Monographien</a:t>
            </a:r>
          </a:p>
          <a:p>
            <a:pPr marL="285750" lvl="3" indent="-285750">
              <a:lnSpc>
                <a:spcPct val="150000"/>
              </a:lnSpc>
              <a:buClr>
                <a:schemeClr val="bg2"/>
              </a:buClr>
              <a:defRPr/>
            </a:pPr>
            <a:r>
              <a:rPr lang="de-DE"/>
              <a:t>erschwerend: heterogene Verlagslandschaft; gewachsenes Rezeptionsverhalten; Verlags-Renommee ist von tragender Bedeutung</a:t>
            </a:r>
          </a:p>
          <a:p>
            <a:pPr marL="285750" lvl="3" indent="-285750">
              <a:lnSpc>
                <a:spcPct val="150000"/>
              </a:lnSpc>
              <a:buClr>
                <a:schemeClr val="bg2"/>
              </a:buClr>
              <a:defRPr/>
            </a:pPr>
            <a:r>
              <a:rPr lang="de-DE"/>
              <a:t>heute ein wachsender OA-Buchbereich; besonders ausgeprägt bei größeren Verlagen</a:t>
            </a:r>
          </a:p>
        </p:txBody>
      </p:sp>
      <p:sp>
        <p:nvSpPr>
          <p:cNvPr id="930276189" name=" 930276188"/>
          <p:cNvSpPr/>
          <p:nvPr/>
        </p:nvSpPr>
        <p:spPr bwMode="auto">
          <a:xfrm>
            <a:off x="8702766" y="4027777"/>
            <a:ext cx="96852" cy="297215"/>
          </a:xfrm>
        </p:spPr>
        <p:txBody>
          <a:bodyPr rot="0" spcFirstLastPara="0" vertOverflow="overflow" horzOverflow="clip" vert="horz" wrap="square" lIns="91440" tIns="45720" rIns="91440" bIns="45720" numCol="1" spcCol="0" rtlCol="0" fromWordArt="0" anchor="t" anchorCtr="0" forceAA="0" compatLnSpc="1">
            <a:prstTxWarp prst="textNoShape">
              <a:avLst/>
            </a:prstTxWarp>
            <a:spAutoFit/>
          </a:bodyPr>
          <a:lstStyle/>
          <a:p>
            <a:pPr>
              <a:defRPr/>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74878166" name="Foliennummernplatzhalter 4"/>
          <p:cNvSpPr>
            <a:spLocks noGrp="1"/>
          </p:cNvSpPr>
          <p:nvPr>
            <p:ph type="sldNum" sz="quarter" idx="12"/>
          </p:nvPr>
        </p:nvSpPr>
        <p:spPr bwMode="auto"/>
        <p:txBody>
          <a:bodyPr/>
          <a:lstStyle/>
          <a:p>
            <a:pPr>
              <a:defRPr/>
            </a:pPr>
            <a:fld id="{32833DE6-CF12-A8CB-9016-D916F5B21A15}" type="slidenum">
              <a:rPr lang="de-DE"/>
              <a:t>15</a:t>
            </a:fld>
            <a:r>
              <a:rPr lang="de-DE"/>
              <a:t> </a:t>
            </a:r>
            <a:endParaRPr/>
          </a:p>
        </p:txBody>
      </p:sp>
      <p:sp>
        <p:nvSpPr>
          <p:cNvPr id="1447721452" name="Titel 5"/>
          <p:cNvSpPr>
            <a:spLocks noGrp="1"/>
          </p:cNvSpPr>
          <p:nvPr>
            <p:ph type="title"/>
          </p:nvPr>
        </p:nvSpPr>
        <p:spPr bwMode="auto"/>
        <p:txBody>
          <a:bodyPr/>
          <a:lstStyle/>
          <a:p>
            <a:pPr>
              <a:defRPr/>
            </a:pPr>
            <a:r>
              <a:rPr lang="de-DE"/>
              <a:t>Open Access – Infrastruktur und Projekte</a:t>
            </a:r>
            <a:endParaRPr/>
          </a:p>
        </p:txBody>
      </p:sp>
      <p:sp>
        <p:nvSpPr>
          <p:cNvPr id="1227981476" name="Rechteck 12"/>
          <p:cNvSpPr/>
          <p:nvPr/>
        </p:nvSpPr>
        <p:spPr bwMode="auto">
          <a:xfrm>
            <a:off x="4455621" y="2421708"/>
            <a:ext cx="232755" cy="300081"/>
          </a:xfrm>
          <a:prstGeom prst="rect">
            <a:avLst/>
          </a:prstGeom>
        </p:spPr>
        <p:txBody>
          <a:bodyPr wrap="none">
            <a:spAutoFit/>
          </a:bodyPr>
          <a:lstStyle/>
          <a:p>
            <a:pPr>
              <a:defRPr/>
            </a:pPr>
            <a:r>
              <a:rPr lang="de-DE"/>
              <a:t> </a:t>
            </a:r>
            <a:endParaRPr/>
          </a:p>
        </p:txBody>
      </p:sp>
      <p:pic>
        <p:nvPicPr>
          <p:cNvPr id="585735184" name="Grafik 16"/>
          <p:cNvPicPr>
            <a:picLocks noChangeAspect="1"/>
          </p:cNvPicPr>
          <p:nvPr/>
        </p:nvPicPr>
        <p:blipFill>
          <a:blip r:embed="rId3"/>
          <a:srcRect r="15831" b="39265"/>
          <a:stretch/>
        </p:blipFill>
        <p:spPr bwMode="auto">
          <a:xfrm>
            <a:off x="6444207" y="1439956"/>
            <a:ext cx="2699790" cy="3044021"/>
          </a:xfrm>
          <a:prstGeom prst="rect">
            <a:avLst/>
          </a:prstGeom>
          <a:noFill/>
          <a:ln>
            <a:noFill/>
          </a:ln>
        </p:spPr>
      </p:pic>
      <p:sp>
        <p:nvSpPr>
          <p:cNvPr id="154344374" name="Rechteck 9"/>
          <p:cNvSpPr/>
          <p:nvPr/>
        </p:nvSpPr>
        <p:spPr bwMode="auto">
          <a:xfrm>
            <a:off x="6300190" y="1089720"/>
            <a:ext cx="2843806" cy="3394258"/>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454993249" name="Fußzeilenplatzhalter 3"/>
          <p:cNvSpPr txBox="1"/>
          <p:nvPr/>
        </p:nvSpPr>
        <p:spPr bwMode="auto">
          <a:xfrm>
            <a:off x="720000" y="4752000"/>
            <a:ext cx="4428063" cy="108000"/>
          </a:xfrm>
          <a:prstGeom prst="rect">
            <a:avLst/>
          </a:prstGeom>
        </p:spPr>
        <p:txBody>
          <a:bodyPr vert="horz" lIns="0" tIns="0" rIns="0" bIns="0" rtlCol="0" anchor="ctr" anchorCtr="0">
            <a:noAutofit/>
          </a:bodyPr>
          <a:lstStyle>
            <a:defPPr>
              <a:defRPr lang="de-DE"/>
            </a:defPPr>
            <a:lvl1pPr marL="0" indent="0" algn="l" defTabSz="685800">
              <a:lnSpc>
                <a:spcPct val="100000"/>
              </a:lnSpc>
              <a:spcBef>
                <a:spcPts val="0"/>
              </a:spcBef>
              <a:buFont typeface="Arial"/>
              <a:buNone/>
              <a:defRPr sz="900">
                <a:solidFill>
                  <a:schemeClr val="tx2"/>
                </a:solidFill>
                <a:latin typeface="+mn-lt"/>
                <a:ea typeface="+mn-ea"/>
                <a:cs typeface="+mn-cs"/>
              </a:defRPr>
            </a:lvl1pPr>
            <a:lvl2pPr marL="0" indent="0" algn="l" defTabSz="685800">
              <a:lnSpc>
                <a:spcPct val="100000"/>
              </a:lnSpc>
              <a:spcBef>
                <a:spcPts val="0"/>
              </a:spcBef>
              <a:defRPr sz="1200">
                <a:solidFill>
                  <a:schemeClr val="tx1"/>
                </a:solidFill>
                <a:latin typeface="+mn-lt"/>
                <a:ea typeface="+mn-ea"/>
                <a:cs typeface="+mn-cs"/>
              </a:defRPr>
            </a:lvl2pPr>
            <a:lvl3pPr marL="0" indent="0" algn="l" defTabSz="685800">
              <a:lnSpc>
                <a:spcPct val="100000"/>
              </a:lnSpc>
              <a:spcBef>
                <a:spcPts val="0"/>
              </a:spcBef>
              <a:defRPr sz="1200">
                <a:solidFill>
                  <a:schemeClr val="tx1"/>
                </a:solidFill>
                <a:latin typeface="+mn-lt"/>
                <a:ea typeface="+mn-ea"/>
                <a:cs typeface="+mn-cs"/>
              </a:defRPr>
            </a:lvl3pPr>
            <a:lvl4pPr marL="0" indent="0" algn="l" defTabSz="685800">
              <a:lnSpc>
                <a:spcPct val="100000"/>
              </a:lnSpc>
              <a:spcBef>
                <a:spcPts val="0"/>
              </a:spcBef>
              <a:defRPr sz="1200">
                <a:solidFill>
                  <a:schemeClr val="tx1"/>
                </a:solidFill>
                <a:latin typeface="+mn-lt"/>
                <a:ea typeface="+mn-ea"/>
                <a:cs typeface="+mn-cs"/>
              </a:defRPr>
            </a:lvl4pPr>
            <a:lvl5pPr marL="0" indent="0" algn="l" defTabSz="685800">
              <a:lnSpc>
                <a:spcPct val="100000"/>
              </a:lnSpc>
              <a:spcBef>
                <a:spcPts val="0"/>
              </a:spcBef>
              <a:defRPr sz="1200">
                <a:solidFill>
                  <a:schemeClr val="tx1"/>
                </a:solidFill>
                <a:latin typeface="+mn-lt"/>
                <a:ea typeface="+mn-ea"/>
                <a:cs typeface="+mn-cs"/>
              </a:defRPr>
            </a:lvl5pPr>
            <a:lvl6pPr marL="0" indent="0" algn="l" defTabSz="685800">
              <a:lnSpc>
                <a:spcPct val="100000"/>
              </a:lnSpc>
              <a:spcBef>
                <a:spcPts val="0"/>
              </a:spcBef>
              <a:defRPr sz="1200">
                <a:solidFill>
                  <a:schemeClr val="tx1"/>
                </a:solidFill>
                <a:latin typeface="+mn-lt"/>
                <a:ea typeface="+mn-ea"/>
                <a:cs typeface="+mn-cs"/>
              </a:defRPr>
            </a:lvl6pPr>
            <a:lvl7pPr marL="0" indent="0" algn="l" defTabSz="685800">
              <a:lnSpc>
                <a:spcPct val="100000"/>
              </a:lnSpc>
              <a:spcBef>
                <a:spcPts val="0"/>
              </a:spcBef>
              <a:defRPr sz="1200">
                <a:solidFill>
                  <a:schemeClr val="tx1"/>
                </a:solidFill>
                <a:latin typeface="+mn-lt"/>
                <a:ea typeface="+mn-ea"/>
                <a:cs typeface="+mn-cs"/>
              </a:defRPr>
            </a:lvl7pPr>
            <a:lvl8pPr marL="0" indent="0" algn="l" defTabSz="685800">
              <a:lnSpc>
                <a:spcPct val="100000"/>
              </a:lnSpc>
              <a:spcBef>
                <a:spcPts val="0"/>
              </a:spcBef>
              <a:defRPr sz="1200">
                <a:solidFill>
                  <a:schemeClr val="tx1"/>
                </a:solidFill>
                <a:latin typeface="+mn-lt"/>
                <a:ea typeface="+mn-ea"/>
                <a:cs typeface="+mn-cs"/>
              </a:defRPr>
            </a:lvl8pPr>
            <a:lvl9pPr marL="0" indent="0" algn="l" defTabSz="685800">
              <a:lnSpc>
                <a:spcPct val="100000"/>
              </a:lnSpc>
              <a:spcBef>
                <a:spcPts val="0"/>
              </a:spcBef>
              <a:defRPr sz="1200">
                <a:solidFill>
                  <a:schemeClr val="tx1"/>
                </a:solidFill>
                <a:latin typeface="+mn-lt"/>
                <a:ea typeface="+mn-ea"/>
                <a:cs typeface="+mn-cs"/>
              </a:defRPr>
            </a:lvl9pPr>
          </a:lstStyle>
          <a:p>
            <a:pPr>
              <a:defRPr/>
            </a:pPr>
            <a:r>
              <a:rPr lang="de-DE">
                <a:solidFill>
                  <a:srgbClr val="003560"/>
                </a:solidFill>
              </a:rPr>
              <a:t>Open Access: Eine Einführung für die </a:t>
            </a:r>
            <a:r>
              <a:rPr lang="de-DE" sz="900" b="0" i="0" u="none" strike="noStrike" cap="none" spc="0">
                <a:solidFill>
                  <a:srgbClr val="003560"/>
                </a:solidFill>
                <a:latin typeface="Arial"/>
                <a:ea typeface="Arial"/>
                <a:cs typeface="Arial"/>
              </a:rPr>
              <a:t>Geistes- und Sozialwissenschaften</a:t>
            </a:r>
            <a:endParaRPr lang="de-DE"/>
          </a:p>
        </p:txBody>
      </p:sp>
      <p:sp>
        <p:nvSpPr>
          <p:cNvPr id="2051232204" name="Inhaltsplatzhalter 6"/>
          <p:cNvSpPr>
            <a:spLocks noGrp="1"/>
          </p:cNvSpPr>
          <p:nvPr>
            <p:ph idx="1"/>
          </p:nvPr>
        </p:nvSpPr>
        <p:spPr bwMode="auto"/>
        <p:txBody>
          <a:bodyPr/>
          <a:lstStyle/>
          <a:p>
            <a:pPr marL="285750" lvl="3" indent="-285750">
              <a:lnSpc>
                <a:spcPct val="150000"/>
              </a:lnSpc>
              <a:buClr>
                <a:schemeClr val="bg2"/>
              </a:buClr>
              <a:defRPr/>
            </a:pPr>
            <a:r>
              <a:rPr lang="de-DE"/>
              <a:t>verschiedene Projekte zu finanziellen und strukturellen Förderung</a:t>
            </a:r>
          </a:p>
          <a:p>
            <a:pPr marL="285750" lvl="3" indent="-285750">
              <a:lnSpc>
                <a:spcPct val="150000"/>
              </a:lnSpc>
              <a:buClr>
                <a:schemeClr val="bg2"/>
              </a:buClr>
              <a:defRPr/>
            </a:pPr>
            <a:r>
              <a:rPr lang="de-DE"/>
              <a:t>Netzwerke</a:t>
            </a:r>
          </a:p>
          <a:p>
            <a:pPr marL="285750" lvl="3" indent="-285750">
              <a:lnSpc>
                <a:spcPct val="150000"/>
              </a:lnSpc>
              <a:buClr>
                <a:schemeClr val="bg2"/>
              </a:buClr>
              <a:defRPr/>
            </a:pPr>
            <a:endParaRPr lang="de-DE"/>
          </a:p>
          <a:p>
            <a:pPr marL="285750" lvl="3" indent="-285750">
              <a:lnSpc>
                <a:spcPct val="150000"/>
              </a:lnSpc>
              <a:buClr>
                <a:schemeClr val="bg2"/>
              </a:buClr>
              <a:defRPr/>
            </a:pPr>
            <a:endParaRPr lang="de-DE"/>
          </a:p>
          <a:p>
            <a:pPr marL="285750" lvl="3" indent="-285750">
              <a:lnSpc>
                <a:spcPct val="150000"/>
              </a:lnSpc>
              <a:buClr>
                <a:schemeClr val="bg2"/>
              </a:buClr>
              <a:defRPr/>
            </a:pPr>
            <a:endParaRPr lang="de-DE"/>
          </a:p>
        </p:txBody>
      </p:sp>
      <p:sp>
        <p:nvSpPr>
          <p:cNvPr id="923623737" name=" 930276188"/>
          <p:cNvSpPr/>
          <p:nvPr/>
        </p:nvSpPr>
        <p:spPr bwMode="auto">
          <a:xfrm>
            <a:off x="8702766" y="4027776"/>
            <a:ext cx="96851" cy="297214"/>
          </a:xfrm>
        </p:spPr>
        <p:txBody>
          <a:bodyPr rot="0" spcFirstLastPara="0" vertOverflow="overflow" horzOverflow="clip" vert="horz" wrap="square" lIns="91440" tIns="45720" rIns="91440" bIns="45720" numCol="1" spcCol="0" rtlCol="0" fromWordArt="0" anchor="t" anchorCtr="0" forceAA="0" compatLnSpc="1">
            <a:prstTxWarp prst="textNoShape">
              <a:avLst/>
            </a:prstTxWarp>
            <a:spAutoFit/>
          </a:bodyPr>
          <a:lstStyle/>
          <a:p>
            <a:pPr>
              <a:defRPr/>
            </a:pPr>
            <a:endParaRPr/>
          </a:p>
        </p:txBody>
      </p:sp>
      <p:pic>
        <p:nvPicPr>
          <p:cNvPr id="1916191304" name="Grafik 1916191303"/>
          <p:cNvPicPr>
            <a:picLocks noChangeAspect="1"/>
          </p:cNvPicPr>
          <p:nvPr/>
        </p:nvPicPr>
        <p:blipFill>
          <a:blip r:embed="rId4"/>
          <a:stretch/>
        </p:blipFill>
        <p:spPr bwMode="auto">
          <a:xfrm>
            <a:off x="844291" y="2208368"/>
            <a:ext cx="2771514" cy="990598"/>
          </a:xfrm>
          <a:prstGeom prst="rect">
            <a:avLst/>
          </a:prstGeom>
        </p:spPr>
      </p:pic>
      <p:pic>
        <p:nvPicPr>
          <p:cNvPr id="876699909" name="Grafik 876699908"/>
          <p:cNvPicPr>
            <a:picLocks noChangeAspect="1"/>
          </p:cNvPicPr>
          <p:nvPr/>
        </p:nvPicPr>
        <p:blipFill>
          <a:blip r:embed="rId5"/>
          <a:stretch/>
        </p:blipFill>
        <p:spPr bwMode="auto">
          <a:xfrm>
            <a:off x="4174081" y="2601000"/>
            <a:ext cx="2381249" cy="466724"/>
          </a:xfrm>
          <a:prstGeom prst="rect">
            <a:avLst/>
          </a:prstGeom>
        </p:spPr>
      </p:pic>
      <p:pic>
        <p:nvPicPr>
          <p:cNvPr id="1833772428" name="Grafik 1833772427"/>
          <p:cNvPicPr>
            <a:picLocks noChangeAspect="1"/>
          </p:cNvPicPr>
          <p:nvPr/>
        </p:nvPicPr>
        <p:blipFill>
          <a:blip r:embed="rId6"/>
          <a:stretch/>
        </p:blipFill>
        <p:spPr bwMode="auto">
          <a:xfrm>
            <a:off x="139390" y="3198967"/>
            <a:ext cx="2857500" cy="1171575"/>
          </a:xfrm>
          <a:prstGeom prst="rect">
            <a:avLst/>
          </a:prstGeom>
        </p:spPr>
      </p:pic>
      <p:pic>
        <p:nvPicPr>
          <p:cNvPr id="343177405" name="Grafik 343177404"/>
          <p:cNvPicPr>
            <a:picLocks noChangeAspect="1"/>
          </p:cNvPicPr>
          <p:nvPr/>
        </p:nvPicPr>
        <p:blipFill>
          <a:blip r:embed="rId7"/>
          <a:stretch/>
        </p:blipFill>
        <p:spPr bwMode="auto">
          <a:xfrm>
            <a:off x="6627897" y="3073417"/>
            <a:ext cx="2074867" cy="954358"/>
          </a:xfrm>
          <a:prstGeom prst="rect">
            <a:avLst/>
          </a:prstGeom>
        </p:spPr>
      </p:pic>
      <p:pic>
        <p:nvPicPr>
          <p:cNvPr id="2065919542" name="Grafik 2065919541"/>
          <p:cNvPicPr>
            <a:picLocks noChangeAspect="1"/>
          </p:cNvPicPr>
          <p:nvPr/>
        </p:nvPicPr>
        <p:blipFill>
          <a:blip r:embed="rId8"/>
          <a:stretch/>
        </p:blipFill>
        <p:spPr bwMode="auto">
          <a:xfrm>
            <a:off x="3615805" y="3413816"/>
            <a:ext cx="1679630" cy="984724"/>
          </a:xfrm>
          <a:prstGeom prst="rect">
            <a:avLst/>
          </a:prstGeom>
        </p:spPr>
      </p:pic>
      <p:pic>
        <p:nvPicPr>
          <p:cNvPr id="182784301" name="Grafik 182784300"/>
          <p:cNvPicPr>
            <a:picLocks noChangeAspect="1"/>
          </p:cNvPicPr>
          <p:nvPr/>
        </p:nvPicPr>
        <p:blipFill>
          <a:blip r:embed="rId9"/>
          <a:stretch/>
        </p:blipFill>
        <p:spPr bwMode="auto">
          <a:xfrm>
            <a:off x="6670412" y="1859334"/>
            <a:ext cx="2226440" cy="494443"/>
          </a:xfrm>
          <a:prstGeom prst="rect">
            <a:avLst/>
          </a:prstGeom>
        </p:spPr>
      </p:pic>
      <p:pic>
        <p:nvPicPr>
          <p:cNvPr id="181576195" name="Grafik 181576194"/>
          <p:cNvPicPr>
            <a:picLocks noChangeAspect="1"/>
          </p:cNvPicPr>
          <p:nvPr/>
        </p:nvPicPr>
        <p:blipFill>
          <a:blip r:embed="rId10"/>
          <a:stretch/>
        </p:blipFill>
        <p:spPr bwMode="auto">
          <a:xfrm>
            <a:off x="7381487" y="150255"/>
            <a:ext cx="1515365" cy="1086488"/>
          </a:xfrm>
          <a:prstGeom prst="rect">
            <a:avLst/>
          </a:prstGeom>
        </p:spPr>
      </p:pic>
      <p:pic>
        <p:nvPicPr>
          <p:cNvPr id="2079407621" name="Grafik 2079407620"/>
          <p:cNvPicPr>
            <a:picLocks noChangeAspect="1"/>
          </p:cNvPicPr>
          <p:nvPr/>
        </p:nvPicPr>
        <p:blipFill>
          <a:blip r:embed="rId11"/>
          <a:stretch/>
        </p:blipFill>
        <p:spPr bwMode="auto">
          <a:xfrm>
            <a:off x="3884260" y="1282372"/>
            <a:ext cx="2415929" cy="82418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78593310" name="Titel 1"/>
          <p:cNvSpPr>
            <a:spLocks noGrp="1"/>
          </p:cNvSpPr>
          <p:nvPr>
            <p:ph type="title"/>
          </p:nvPr>
        </p:nvSpPr>
        <p:spPr bwMode="auto">
          <a:xfrm>
            <a:off x="468000" y="828000"/>
            <a:ext cx="8208455" cy="540000"/>
          </a:xfrm>
        </p:spPr>
        <p:txBody>
          <a:bodyPr/>
          <a:lstStyle/>
          <a:p>
            <a:pPr>
              <a:defRPr/>
            </a:pPr>
            <a:r>
              <a:rPr lang="de-DE" sz="3300"/>
              <a:t>Hilfreiche Tools</a:t>
            </a:r>
            <a:endParaRPr/>
          </a:p>
        </p:txBody>
      </p:sp>
      <p:pic>
        <p:nvPicPr>
          <p:cNvPr id="980997983" name="Grafik 4"/>
          <p:cNvPicPr>
            <a:picLocks noChangeAspect="1"/>
          </p:cNvPicPr>
          <p:nvPr/>
        </p:nvPicPr>
        <p:blipFill>
          <a:blip r:embed="rId2"/>
          <a:stretch/>
        </p:blipFill>
        <p:spPr bwMode="auto">
          <a:xfrm>
            <a:off x="6264280" y="4690005"/>
            <a:ext cx="323942" cy="27759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08792195" name="Foliennummernplatzhalter 4"/>
          <p:cNvSpPr>
            <a:spLocks noGrp="1"/>
          </p:cNvSpPr>
          <p:nvPr>
            <p:ph type="sldNum" sz="quarter" idx="12"/>
          </p:nvPr>
        </p:nvSpPr>
        <p:spPr bwMode="auto"/>
        <p:txBody>
          <a:bodyPr/>
          <a:lstStyle/>
          <a:p>
            <a:pPr>
              <a:defRPr/>
            </a:pPr>
            <a:fld id="{AC0E2E69-A602-31C7-8872-4BF87D354A9B}" type="slidenum">
              <a:rPr lang="de-DE"/>
              <a:t>17</a:t>
            </a:fld>
            <a:r>
              <a:rPr lang="de-DE"/>
              <a:t> </a:t>
            </a:r>
            <a:endParaRPr/>
          </a:p>
        </p:txBody>
      </p:sp>
      <p:sp>
        <p:nvSpPr>
          <p:cNvPr id="1439938456" name="Titel 5"/>
          <p:cNvSpPr>
            <a:spLocks noGrp="1"/>
          </p:cNvSpPr>
          <p:nvPr>
            <p:ph type="title"/>
          </p:nvPr>
        </p:nvSpPr>
        <p:spPr bwMode="auto"/>
        <p:txBody>
          <a:bodyPr/>
          <a:lstStyle/>
          <a:p>
            <a:pPr>
              <a:defRPr/>
            </a:pPr>
            <a:r>
              <a:rPr lang="de-DE"/>
              <a:t>Open Access – Hilfreiche Tools</a:t>
            </a:r>
            <a:endParaRPr/>
          </a:p>
        </p:txBody>
      </p:sp>
      <p:sp>
        <p:nvSpPr>
          <p:cNvPr id="1078211988" name="Rechteck 12"/>
          <p:cNvSpPr/>
          <p:nvPr/>
        </p:nvSpPr>
        <p:spPr bwMode="auto">
          <a:xfrm>
            <a:off x="4455621" y="2421708"/>
            <a:ext cx="232755" cy="300081"/>
          </a:xfrm>
          <a:prstGeom prst="rect">
            <a:avLst/>
          </a:prstGeom>
        </p:spPr>
        <p:txBody>
          <a:bodyPr wrap="none">
            <a:spAutoFit/>
          </a:bodyPr>
          <a:lstStyle/>
          <a:p>
            <a:pPr>
              <a:defRPr/>
            </a:pPr>
            <a:r>
              <a:rPr lang="de-DE"/>
              <a:t> </a:t>
            </a:r>
            <a:endParaRPr/>
          </a:p>
        </p:txBody>
      </p:sp>
      <p:pic>
        <p:nvPicPr>
          <p:cNvPr id="1505908325" name="Grafik 16"/>
          <p:cNvPicPr>
            <a:picLocks noChangeAspect="1"/>
          </p:cNvPicPr>
          <p:nvPr/>
        </p:nvPicPr>
        <p:blipFill>
          <a:blip r:embed="rId3"/>
          <a:srcRect r="15831" b="39265"/>
          <a:stretch/>
        </p:blipFill>
        <p:spPr bwMode="auto">
          <a:xfrm>
            <a:off x="6444207" y="1439956"/>
            <a:ext cx="2699790" cy="3044021"/>
          </a:xfrm>
          <a:prstGeom prst="rect">
            <a:avLst/>
          </a:prstGeom>
          <a:noFill/>
          <a:ln>
            <a:noFill/>
          </a:ln>
        </p:spPr>
      </p:pic>
      <p:sp>
        <p:nvSpPr>
          <p:cNvPr id="79398552" name="Rechteck 9"/>
          <p:cNvSpPr/>
          <p:nvPr/>
        </p:nvSpPr>
        <p:spPr bwMode="auto">
          <a:xfrm>
            <a:off x="6300190" y="1089720"/>
            <a:ext cx="2843806" cy="3394258"/>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380020752" name="Fußzeilenplatzhalter 3"/>
          <p:cNvSpPr txBox="1"/>
          <p:nvPr/>
        </p:nvSpPr>
        <p:spPr bwMode="auto">
          <a:xfrm>
            <a:off x="720000" y="4752000"/>
            <a:ext cx="4428063" cy="108000"/>
          </a:xfrm>
          <a:prstGeom prst="rect">
            <a:avLst/>
          </a:prstGeom>
        </p:spPr>
        <p:txBody>
          <a:bodyPr vert="horz" lIns="0" tIns="0" rIns="0" bIns="0" rtlCol="0" anchor="ctr" anchorCtr="0">
            <a:noAutofit/>
          </a:bodyPr>
          <a:lstStyle>
            <a:defPPr>
              <a:defRPr lang="de-DE"/>
            </a:defPPr>
            <a:lvl1pPr marL="0" indent="0" algn="l" defTabSz="685800">
              <a:lnSpc>
                <a:spcPct val="100000"/>
              </a:lnSpc>
              <a:spcBef>
                <a:spcPts val="0"/>
              </a:spcBef>
              <a:buFont typeface="Arial"/>
              <a:buNone/>
              <a:defRPr sz="900">
                <a:solidFill>
                  <a:schemeClr val="tx2"/>
                </a:solidFill>
                <a:latin typeface="+mn-lt"/>
                <a:ea typeface="+mn-ea"/>
                <a:cs typeface="+mn-cs"/>
              </a:defRPr>
            </a:lvl1pPr>
            <a:lvl2pPr marL="0" indent="0" algn="l" defTabSz="685800">
              <a:lnSpc>
                <a:spcPct val="100000"/>
              </a:lnSpc>
              <a:spcBef>
                <a:spcPts val="0"/>
              </a:spcBef>
              <a:defRPr sz="1200">
                <a:solidFill>
                  <a:schemeClr val="tx1"/>
                </a:solidFill>
                <a:latin typeface="+mn-lt"/>
                <a:ea typeface="+mn-ea"/>
                <a:cs typeface="+mn-cs"/>
              </a:defRPr>
            </a:lvl2pPr>
            <a:lvl3pPr marL="0" indent="0" algn="l" defTabSz="685800">
              <a:lnSpc>
                <a:spcPct val="100000"/>
              </a:lnSpc>
              <a:spcBef>
                <a:spcPts val="0"/>
              </a:spcBef>
              <a:defRPr sz="1200">
                <a:solidFill>
                  <a:schemeClr val="tx1"/>
                </a:solidFill>
                <a:latin typeface="+mn-lt"/>
                <a:ea typeface="+mn-ea"/>
                <a:cs typeface="+mn-cs"/>
              </a:defRPr>
            </a:lvl3pPr>
            <a:lvl4pPr marL="0" indent="0" algn="l" defTabSz="685800">
              <a:lnSpc>
                <a:spcPct val="100000"/>
              </a:lnSpc>
              <a:spcBef>
                <a:spcPts val="0"/>
              </a:spcBef>
              <a:defRPr sz="1200">
                <a:solidFill>
                  <a:schemeClr val="tx1"/>
                </a:solidFill>
                <a:latin typeface="+mn-lt"/>
                <a:ea typeface="+mn-ea"/>
                <a:cs typeface="+mn-cs"/>
              </a:defRPr>
            </a:lvl4pPr>
            <a:lvl5pPr marL="0" indent="0" algn="l" defTabSz="685800">
              <a:lnSpc>
                <a:spcPct val="100000"/>
              </a:lnSpc>
              <a:spcBef>
                <a:spcPts val="0"/>
              </a:spcBef>
              <a:defRPr sz="1200">
                <a:solidFill>
                  <a:schemeClr val="tx1"/>
                </a:solidFill>
                <a:latin typeface="+mn-lt"/>
                <a:ea typeface="+mn-ea"/>
                <a:cs typeface="+mn-cs"/>
              </a:defRPr>
            </a:lvl5pPr>
            <a:lvl6pPr marL="0" indent="0" algn="l" defTabSz="685800">
              <a:lnSpc>
                <a:spcPct val="100000"/>
              </a:lnSpc>
              <a:spcBef>
                <a:spcPts val="0"/>
              </a:spcBef>
              <a:defRPr sz="1200">
                <a:solidFill>
                  <a:schemeClr val="tx1"/>
                </a:solidFill>
                <a:latin typeface="+mn-lt"/>
                <a:ea typeface="+mn-ea"/>
                <a:cs typeface="+mn-cs"/>
              </a:defRPr>
            </a:lvl6pPr>
            <a:lvl7pPr marL="0" indent="0" algn="l" defTabSz="685800">
              <a:lnSpc>
                <a:spcPct val="100000"/>
              </a:lnSpc>
              <a:spcBef>
                <a:spcPts val="0"/>
              </a:spcBef>
              <a:defRPr sz="1200">
                <a:solidFill>
                  <a:schemeClr val="tx1"/>
                </a:solidFill>
                <a:latin typeface="+mn-lt"/>
                <a:ea typeface="+mn-ea"/>
                <a:cs typeface="+mn-cs"/>
              </a:defRPr>
            </a:lvl7pPr>
            <a:lvl8pPr marL="0" indent="0" algn="l" defTabSz="685800">
              <a:lnSpc>
                <a:spcPct val="100000"/>
              </a:lnSpc>
              <a:spcBef>
                <a:spcPts val="0"/>
              </a:spcBef>
              <a:defRPr sz="1200">
                <a:solidFill>
                  <a:schemeClr val="tx1"/>
                </a:solidFill>
                <a:latin typeface="+mn-lt"/>
                <a:ea typeface="+mn-ea"/>
                <a:cs typeface="+mn-cs"/>
              </a:defRPr>
            </a:lvl8pPr>
            <a:lvl9pPr marL="0" indent="0" algn="l" defTabSz="685800">
              <a:lnSpc>
                <a:spcPct val="100000"/>
              </a:lnSpc>
              <a:spcBef>
                <a:spcPts val="0"/>
              </a:spcBef>
              <a:defRPr sz="1200">
                <a:solidFill>
                  <a:schemeClr val="tx1"/>
                </a:solidFill>
                <a:latin typeface="+mn-lt"/>
                <a:ea typeface="+mn-ea"/>
                <a:cs typeface="+mn-cs"/>
              </a:defRPr>
            </a:lvl9pPr>
          </a:lstStyle>
          <a:p>
            <a:pPr>
              <a:defRPr/>
            </a:pPr>
            <a:r>
              <a:rPr lang="de-DE">
                <a:solidFill>
                  <a:srgbClr val="003560"/>
                </a:solidFill>
              </a:rPr>
              <a:t>Open Access: Eine Einführung für die </a:t>
            </a:r>
            <a:r>
              <a:rPr lang="de-DE" sz="900" b="0" i="0" u="none" strike="noStrike" cap="none" spc="0">
                <a:solidFill>
                  <a:srgbClr val="003560"/>
                </a:solidFill>
                <a:latin typeface="Arial"/>
                <a:ea typeface="Arial"/>
                <a:cs typeface="Arial"/>
              </a:rPr>
              <a:t>Geistes- und Sozialwissenschaften</a:t>
            </a:r>
            <a:endParaRPr lang="de-DE"/>
          </a:p>
        </p:txBody>
      </p:sp>
      <p:sp>
        <p:nvSpPr>
          <p:cNvPr id="1253874231" name="Inhaltsplatzhalter 6"/>
          <p:cNvSpPr>
            <a:spLocks noGrp="1"/>
          </p:cNvSpPr>
          <p:nvPr>
            <p:ph idx="1"/>
          </p:nvPr>
        </p:nvSpPr>
        <p:spPr bwMode="auto"/>
        <p:txBody>
          <a:bodyPr/>
          <a:lstStyle/>
          <a:p>
            <a:pPr marL="0" lvl="3" indent="0">
              <a:lnSpc>
                <a:spcPct val="150000"/>
              </a:lnSpc>
              <a:buClr>
                <a:schemeClr val="bg2"/>
              </a:buClr>
              <a:buSzPct val="100000"/>
              <a:buFont typeface="Wingdings"/>
              <a:buNone/>
              <a:defRPr/>
            </a:pPr>
            <a:r>
              <a:rPr lang="de-DE" b="1"/>
              <a:t>Recherche</a:t>
            </a:r>
            <a:endParaRPr b="1"/>
          </a:p>
          <a:p>
            <a:pPr marL="285750" lvl="3" indent="-285750">
              <a:lnSpc>
                <a:spcPct val="150000"/>
              </a:lnSpc>
              <a:buClr>
                <a:schemeClr val="bg2"/>
              </a:buClr>
              <a:defRPr/>
            </a:pPr>
            <a:r>
              <a:rPr lang="de-DE" sz="1500" b="0" i="0" u="sng" strike="noStrike" cap="none" spc="0">
                <a:solidFill>
                  <a:schemeClr val="tx2"/>
                </a:solidFill>
                <a:latin typeface="Arial"/>
                <a:ea typeface="Arial"/>
                <a:cs typeface="Arial"/>
                <a:hlinkClick r:id="rId4" tooltip="https://openaccessbutton.org/"/>
              </a:rPr>
              <a:t>GoTriple</a:t>
            </a:r>
            <a:endParaRPr/>
          </a:p>
          <a:p>
            <a:pPr marL="285750" lvl="3" indent="-285750">
              <a:lnSpc>
                <a:spcPct val="150000"/>
              </a:lnSpc>
              <a:buClr>
                <a:schemeClr val="bg2"/>
              </a:buClr>
              <a:defRPr/>
            </a:pPr>
            <a:r>
              <a:rPr lang="de-DE" sz="1500" b="0" i="0" u="sng" strike="noStrike" cap="none" spc="0">
                <a:solidFill>
                  <a:schemeClr val="tx2"/>
                </a:solidFill>
                <a:latin typeface="Arial"/>
                <a:ea typeface="Arial"/>
                <a:cs typeface="Arial"/>
                <a:hlinkClick r:id="rId5" tooltip="https://openaccessbutton.org/"/>
              </a:rPr>
              <a:t>BASE</a:t>
            </a:r>
            <a:endParaRPr lang="de-DE" sz="1500" b="0" i="0" u="sng" strike="noStrike" cap="none" spc="0">
              <a:solidFill>
                <a:schemeClr val="tx2"/>
              </a:solidFill>
              <a:latin typeface="Arial"/>
              <a:ea typeface="Arial"/>
              <a:cs typeface="Arial"/>
            </a:endParaRPr>
          </a:p>
          <a:p>
            <a:pPr marL="285750" lvl="3" indent="-285750">
              <a:lnSpc>
                <a:spcPct val="150000"/>
              </a:lnSpc>
              <a:buClr>
                <a:schemeClr val="bg2"/>
              </a:buClr>
              <a:defRPr/>
            </a:pPr>
            <a:r>
              <a:rPr lang="de-DE" sz="1500" b="0" i="0" u="sng" strike="noStrike" cap="none" spc="0">
                <a:solidFill>
                  <a:schemeClr val="tx2"/>
                </a:solidFill>
                <a:latin typeface="Arial"/>
                <a:ea typeface="Arial"/>
                <a:cs typeface="Arial"/>
                <a:hlinkClick r:id="rId5" tooltip="https://openaccessbutton.org/"/>
              </a:rPr>
              <a:t>Open Access Button</a:t>
            </a:r>
            <a:endParaRPr/>
          </a:p>
          <a:p>
            <a:pPr marL="285750" lvl="3" indent="-285750">
              <a:lnSpc>
                <a:spcPct val="150000"/>
              </a:lnSpc>
              <a:buClr>
                <a:schemeClr val="bg2"/>
              </a:buClr>
              <a:defRPr/>
            </a:pPr>
            <a:r>
              <a:rPr lang="de-DE" sz="1500" b="0" i="0" u="sng" strike="noStrike" cap="none" spc="0">
                <a:solidFill>
                  <a:schemeClr val="tx2"/>
                </a:solidFill>
                <a:latin typeface="Arial"/>
                <a:ea typeface="Arial"/>
                <a:cs typeface="Arial"/>
                <a:hlinkClick r:id="rId6" tooltip="http://unpaywall.org/"/>
              </a:rPr>
              <a:t>Unpaywall</a:t>
            </a:r>
            <a:endParaRPr lang="de-DE"/>
          </a:p>
        </p:txBody>
      </p:sp>
      <p:sp>
        <p:nvSpPr>
          <p:cNvPr id="1546534818" name=" 930276188"/>
          <p:cNvSpPr/>
          <p:nvPr/>
        </p:nvSpPr>
        <p:spPr bwMode="auto">
          <a:xfrm>
            <a:off x="8702766" y="4027776"/>
            <a:ext cx="96851" cy="297214"/>
          </a:xfrm>
        </p:spPr>
        <p:txBody>
          <a:bodyPr rot="0" spcFirstLastPara="0" vertOverflow="overflow" horzOverflow="clip" vert="horz" wrap="square" lIns="91440" tIns="45720" rIns="91440" bIns="45720" numCol="1" spcCol="0" rtlCol="0" fromWordArt="0" anchor="t" anchorCtr="0" forceAA="0" compatLnSpc="1">
            <a:prstTxWarp prst="textNoShape">
              <a:avLst/>
            </a:prstTxWarp>
            <a:spAutoFit/>
          </a:bodyPr>
          <a:lstStyle/>
          <a:p>
            <a:pPr>
              <a:defRPr/>
            </a:pPr>
            <a:endParaRPr/>
          </a:p>
        </p:txBody>
      </p:sp>
      <p:pic>
        <p:nvPicPr>
          <p:cNvPr id="626024559" name="Grafik 626024558"/>
          <p:cNvPicPr>
            <a:picLocks noChangeAspect="1"/>
          </p:cNvPicPr>
          <p:nvPr/>
        </p:nvPicPr>
        <p:blipFill>
          <a:blip r:embed="rId7"/>
          <a:stretch/>
        </p:blipFill>
        <p:spPr bwMode="auto">
          <a:xfrm>
            <a:off x="450000" y="3132075"/>
            <a:ext cx="2034028" cy="1151923"/>
          </a:xfrm>
          <a:prstGeom prst="rect">
            <a:avLst/>
          </a:prstGeom>
        </p:spPr>
      </p:pic>
      <p:pic>
        <p:nvPicPr>
          <p:cNvPr id="765131077" name="Grafik 765131076"/>
          <p:cNvPicPr>
            <a:picLocks noChangeAspect="1"/>
          </p:cNvPicPr>
          <p:nvPr/>
        </p:nvPicPr>
        <p:blipFill>
          <a:blip r:embed="rId8"/>
          <a:stretch/>
        </p:blipFill>
        <p:spPr bwMode="auto">
          <a:xfrm>
            <a:off x="4016678" y="1224523"/>
            <a:ext cx="2816826" cy="713679"/>
          </a:xfrm>
          <a:prstGeom prst="rect">
            <a:avLst/>
          </a:prstGeom>
        </p:spPr>
      </p:pic>
      <p:pic>
        <p:nvPicPr>
          <p:cNvPr id="762943272" name="Grafik 762943271"/>
          <p:cNvPicPr>
            <a:picLocks noChangeAspect="1"/>
          </p:cNvPicPr>
          <p:nvPr/>
        </p:nvPicPr>
        <p:blipFill>
          <a:blip r:embed="rId9"/>
          <a:stretch/>
        </p:blipFill>
        <p:spPr bwMode="auto">
          <a:xfrm>
            <a:off x="3219197" y="2651730"/>
            <a:ext cx="1352801" cy="776803"/>
          </a:xfrm>
          <a:prstGeom prst="rect">
            <a:avLst/>
          </a:prstGeom>
        </p:spPr>
      </p:pic>
      <p:pic>
        <p:nvPicPr>
          <p:cNvPr id="897932062" name="Grafik 897932061"/>
          <p:cNvPicPr>
            <a:picLocks noChangeAspect="1"/>
          </p:cNvPicPr>
          <p:nvPr/>
        </p:nvPicPr>
        <p:blipFill>
          <a:blip r:embed="rId10"/>
          <a:stretch/>
        </p:blipFill>
        <p:spPr bwMode="auto">
          <a:xfrm>
            <a:off x="5072486" y="3533316"/>
            <a:ext cx="583926" cy="66463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Foliennummernplatzhalter 4"/>
          <p:cNvSpPr>
            <a:spLocks noGrp="1"/>
          </p:cNvSpPr>
          <p:nvPr>
            <p:ph type="sldNum" sz="quarter" idx="12"/>
          </p:nvPr>
        </p:nvSpPr>
        <p:spPr bwMode="auto"/>
        <p:txBody>
          <a:bodyPr/>
          <a:lstStyle/>
          <a:p>
            <a:pPr>
              <a:defRPr/>
            </a:pPr>
            <a:fld id="{6C8FC03C-C266-4645-ABC5-645062898383}" type="slidenum">
              <a:rPr lang="de-DE"/>
              <a:t>18</a:t>
            </a:fld>
            <a:r>
              <a:rPr lang="de-DE"/>
              <a:t> </a:t>
            </a:r>
            <a:endParaRPr/>
          </a:p>
        </p:txBody>
      </p:sp>
      <p:sp>
        <p:nvSpPr>
          <p:cNvPr id="6" name="Titel 5"/>
          <p:cNvSpPr>
            <a:spLocks noGrp="1"/>
          </p:cNvSpPr>
          <p:nvPr>
            <p:ph type="title"/>
          </p:nvPr>
        </p:nvSpPr>
        <p:spPr bwMode="auto"/>
        <p:txBody>
          <a:bodyPr/>
          <a:lstStyle/>
          <a:p>
            <a:pPr>
              <a:defRPr/>
            </a:pPr>
            <a:r>
              <a:rPr lang="de-DE"/>
              <a:t>Open Access – Hilfreiche Tools</a:t>
            </a:r>
            <a:endParaRPr/>
          </a:p>
        </p:txBody>
      </p:sp>
      <p:pic>
        <p:nvPicPr>
          <p:cNvPr id="9" name="Grafik 16"/>
          <p:cNvPicPr>
            <a:picLocks noChangeAspect="1"/>
          </p:cNvPicPr>
          <p:nvPr/>
        </p:nvPicPr>
        <p:blipFill>
          <a:blip r:embed="rId3"/>
          <a:srcRect r="15831" b="39265"/>
          <a:stretch/>
        </p:blipFill>
        <p:spPr bwMode="auto">
          <a:xfrm>
            <a:off x="6444208" y="1439957"/>
            <a:ext cx="2699791" cy="3044022"/>
          </a:xfrm>
          <a:prstGeom prst="rect">
            <a:avLst/>
          </a:prstGeom>
          <a:noFill/>
          <a:ln>
            <a:noFill/>
          </a:ln>
        </p:spPr>
      </p:pic>
      <p:sp>
        <p:nvSpPr>
          <p:cNvPr id="10" name="Rechteck 9"/>
          <p:cNvSpPr/>
          <p:nvPr/>
        </p:nvSpPr>
        <p:spPr bwMode="auto">
          <a:xfrm>
            <a:off x="6300191" y="1089720"/>
            <a:ext cx="2843807" cy="3394259"/>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1" name="Fußzeilenplatzhalter 3"/>
          <p:cNvSpPr txBox="1"/>
          <p:nvPr/>
        </p:nvSpPr>
        <p:spPr bwMode="auto">
          <a:xfrm>
            <a:off x="720000" y="4752000"/>
            <a:ext cx="4428064" cy="108000"/>
          </a:xfrm>
          <a:prstGeom prst="rect">
            <a:avLst/>
          </a:prstGeom>
        </p:spPr>
        <p:txBody>
          <a:bodyPr vert="horz" lIns="0" tIns="0" rIns="0" bIns="0" rtlCol="0" anchor="ctr" anchorCtr="0">
            <a:noAutofit/>
          </a:bodyPr>
          <a:lstStyle>
            <a:defPPr>
              <a:defRPr lang="de-DE"/>
            </a:defPPr>
            <a:lvl1pPr marL="0" indent="0" algn="l" defTabSz="685800">
              <a:lnSpc>
                <a:spcPct val="100000"/>
              </a:lnSpc>
              <a:spcBef>
                <a:spcPts val="0"/>
              </a:spcBef>
              <a:buFont typeface="Arial"/>
              <a:buNone/>
              <a:defRPr sz="900">
                <a:solidFill>
                  <a:schemeClr val="tx2"/>
                </a:solidFill>
                <a:latin typeface="+mn-lt"/>
                <a:ea typeface="+mn-ea"/>
                <a:cs typeface="+mn-cs"/>
              </a:defRPr>
            </a:lvl1pPr>
            <a:lvl2pPr marL="0" indent="0" algn="l" defTabSz="685800">
              <a:lnSpc>
                <a:spcPct val="100000"/>
              </a:lnSpc>
              <a:spcBef>
                <a:spcPts val="0"/>
              </a:spcBef>
              <a:defRPr sz="1200">
                <a:solidFill>
                  <a:schemeClr val="tx1"/>
                </a:solidFill>
                <a:latin typeface="+mn-lt"/>
                <a:ea typeface="+mn-ea"/>
                <a:cs typeface="+mn-cs"/>
              </a:defRPr>
            </a:lvl2pPr>
            <a:lvl3pPr marL="0" indent="0" algn="l" defTabSz="685800">
              <a:lnSpc>
                <a:spcPct val="100000"/>
              </a:lnSpc>
              <a:spcBef>
                <a:spcPts val="0"/>
              </a:spcBef>
              <a:defRPr sz="1200">
                <a:solidFill>
                  <a:schemeClr val="tx1"/>
                </a:solidFill>
                <a:latin typeface="+mn-lt"/>
                <a:ea typeface="+mn-ea"/>
                <a:cs typeface="+mn-cs"/>
              </a:defRPr>
            </a:lvl3pPr>
            <a:lvl4pPr marL="0" indent="0" algn="l" defTabSz="685800">
              <a:lnSpc>
                <a:spcPct val="100000"/>
              </a:lnSpc>
              <a:spcBef>
                <a:spcPts val="0"/>
              </a:spcBef>
              <a:defRPr sz="1200">
                <a:solidFill>
                  <a:schemeClr val="tx1"/>
                </a:solidFill>
                <a:latin typeface="+mn-lt"/>
                <a:ea typeface="+mn-ea"/>
                <a:cs typeface="+mn-cs"/>
              </a:defRPr>
            </a:lvl4pPr>
            <a:lvl5pPr marL="0" indent="0" algn="l" defTabSz="685800">
              <a:lnSpc>
                <a:spcPct val="100000"/>
              </a:lnSpc>
              <a:spcBef>
                <a:spcPts val="0"/>
              </a:spcBef>
              <a:defRPr sz="1200">
                <a:solidFill>
                  <a:schemeClr val="tx1"/>
                </a:solidFill>
                <a:latin typeface="+mn-lt"/>
                <a:ea typeface="+mn-ea"/>
                <a:cs typeface="+mn-cs"/>
              </a:defRPr>
            </a:lvl5pPr>
            <a:lvl6pPr marL="0" indent="0" algn="l" defTabSz="685800">
              <a:lnSpc>
                <a:spcPct val="100000"/>
              </a:lnSpc>
              <a:spcBef>
                <a:spcPts val="0"/>
              </a:spcBef>
              <a:defRPr sz="1200">
                <a:solidFill>
                  <a:schemeClr val="tx1"/>
                </a:solidFill>
                <a:latin typeface="+mn-lt"/>
                <a:ea typeface="+mn-ea"/>
                <a:cs typeface="+mn-cs"/>
              </a:defRPr>
            </a:lvl6pPr>
            <a:lvl7pPr marL="0" indent="0" algn="l" defTabSz="685800">
              <a:lnSpc>
                <a:spcPct val="100000"/>
              </a:lnSpc>
              <a:spcBef>
                <a:spcPts val="0"/>
              </a:spcBef>
              <a:defRPr sz="1200">
                <a:solidFill>
                  <a:schemeClr val="tx1"/>
                </a:solidFill>
                <a:latin typeface="+mn-lt"/>
                <a:ea typeface="+mn-ea"/>
                <a:cs typeface="+mn-cs"/>
              </a:defRPr>
            </a:lvl7pPr>
            <a:lvl8pPr marL="0" indent="0" algn="l" defTabSz="685800">
              <a:lnSpc>
                <a:spcPct val="100000"/>
              </a:lnSpc>
              <a:spcBef>
                <a:spcPts val="0"/>
              </a:spcBef>
              <a:defRPr sz="1200">
                <a:solidFill>
                  <a:schemeClr val="tx1"/>
                </a:solidFill>
                <a:latin typeface="+mn-lt"/>
                <a:ea typeface="+mn-ea"/>
                <a:cs typeface="+mn-cs"/>
              </a:defRPr>
            </a:lvl8pPr>
            <a:lvl9pPr marL="0" indent="0" algn="l" defTabSz="685800">
              <a:lnSpc>
                <a:spcPct val="100000"/>
              </a:lnSpc>
              <a:spcBef>
                <a:spcPts val="0"/>
              </a:spcBef>
              <a:defRPr sz="1200">
                <a:solidFill>
                  <a:schemeClr val="tx1"/>
                </a:solidFill>
                <a:latin typeface="+mn-lt"/>
                <a:ea typeface="+mn-ea"/>
                <a:cs typeface="+mn-cs"/>
              </a:defRPr>
            </a:lvl9pPr>
          </a:lstStyle>
          <a:p>
            <a:pPr>
              <a:defRPr/>
            </a:pPr>
            <a:r>
              <a:rPr lang="de-DE">
                <a:solidFill>
                  <a:srgbClr val="003560"/>
                </a:solidFill>
              </a:rPr>
              <a:t>Open Access: Eine Einführung für die </a:t>
            </a:r>
            <a:r>
              <a:rPr lang="de-DE" sz="900" b="0" i="0" u="none" strike="noStrike" cap="none" spc="0">
                <a:solidFill>
                  <a:srgbClr val="003560"/>
                </a:solidFill>
                <a:latin typeface="Arial"/>
                <a:ea typeface="Arial"/>
                <a:cs typeface="Arial"/>
              </a:rPr>
              <a:t>Geistes- und Sozialwissenschaften</a:t>
            </a:r>
            <a:endParaRPr lang="de-DE"/>
          </a:p>
        </p:txBody>
      </p:sp>
      <p:sp>
        <p:nvSpPr>
          <p:cNvPr id="7" name="Inhaltsplatzhalter 6"/>
          <p:cNvSpPr>
            <a:spLocks noGrp="1"/>
          </p:cNvSpPr>
          <p:nvPr>
            <p:ph idx="1"/>
          </p:nvPr>
        </p:nvSpPr>
        <p:spPr bwMode="auto">
          <a:xfrm>
            <a:off x="468000" y="918000"/>
            <a:ext cx="7560000" cy="3366000"/>
          </a:xfrm>
        </p:spPr>
        <p:txBody>
          <a:bodyPr/>
          <a:lstStyle/>
          <a:p>
            <a:pPr marL="0" lvl="3" indent="0">
              <a:lnSpc>
                <a:spcPct val="150000"/>
              </a:lnSpc>
              <a:buClr>
                <a:schemeClr val="bg2"/>
              </a:buClr>
              <a:buSzPct val="100000"/>
              <a:buFont typeface="Wingdings"/>
              <a:buNone/>
              <a:defRPr/>
            </a:pPr>
            <a:r>
              <a:rPr lang="de-DE" b="1"/>
              <a:t>Wo finde ich OA-Zeitschriften? Wie finde ich die richtige Zeitschrift für mich?</a:t>
            </a:r>
            <a:endParaRPr/>
          </a:p>
          <a:p>
            <a:pPr marL="285750" lvl="3" indent="-285750">
              <a:lnSpc>
                <a:spcPct val="150000"/>
              </a:lnSpc>
              <a:buClr>
                <a:schemeClr val="bg2"/>
              </a:buClr>
              <a:defRPr/>
            </a:pPr>
            <a:r>
              <a:rPr lang="de-DE" sz="1500" b="0" i="0" u="sng" strike="noStrike" cap="none" spc="0">
                <a:solidFill>
                  <a:schemeClr val="tx2"/>
                </a:solidFill>
                <a:latin typeface="Arial"/>
                <a:ea typeface="Arial"/>
                <a:cs typeface="Arial"/>
                <a:hlinkClick r:id="rId4" tooltip="http://doaj.org/"/>
              </a:rPr>
              <a:t>DOAJ</a:t>
            </a:r>
            <a:endParaRPr/>
          </a:p>
          <a:p>
            <a:pPr marL="285750" lvl="3" indent="-285750">
              <a:lnSpc>
                <a:spcPct val="150000"/>
              </a:lnSpc>
              <a:buClr>
                <a:schemeClr val="bg2"/>
              </a:buClr>
              <a:defRPr/>
            </a:pPr>
            <a:r>
              <a:rPr lang="de-DE" sz="1500" b="0" i="0" u="none" strike="noStrike" cap="none" spc="0">
                <a:solidFill>
                  <a:schemeClr val="tx2"/>
                </a:solidFill>
                <a:latin typeface="Arial"/>
                <a:ea typeface="Arial"/>
                <a:cs typeface="Arial"/>
              </a:rPr>
              <a:t>oa</a:t>
            </a:r>
            <a:r>
              <a:rPr lang="en-US" sz="1500" b="0" i="0" u="sng" strike="noStrike" cap="none" spc="0">
                <a:solidFill>
                  <a:schemeClr val="tx2"/>
                </a:solidFill>
                <a:latin typeface="Arial"/>
                <a:ea typeface="Arial"/>
                <a:cs typeface="Arial"/>
                <a:hlinkClick r:id="rId5" tooltip="https://finder.open-access.network/"/>
              </a:rPr>
              <a:t>.finder</a:t>
            </a:r>
            <a:endParaRPr/>
          </a:p>
          <a:p>
            <a:pPr marL="285750" lvl="3" indent="-285750">
              <a:lnSpc>
                <a:spcPct val="150000"/>
              </a:lnSpc>
              <a:buClr>
                <a:schemeClr val="bg2"/>
              </a:buClr>
              <a:defRPr/>
            </a:pPr>
            <a:r>
              <a:rPr lang="de-DE" sz="1500" b="0" i="0" u="sng" strike="noStrike" cap="none" spc="0">
                <a:solidFill>
                  <a:schemeClr val="tx2"/>
                </a:solidFill>
                <a:latin typeface="Arial"/>
                <a:ea typeface="Arial"/>
                <a:cs typeface="Arial"/>
                <a:hlinkClick r:id="rId6" tooltip="https://service.tib.eu/bison/"/>
              </a:rPr>
              <a:t>B!SON</a:t>
            </a:r>
            <a:endParaRPr sz="1500"/>
          </a:p>
          <a:p>
            <a:pPr marL="285750" lvl="3" indent="-285750">
              <a:lnSpc>
                <a:spcPct val="150000"/>
              </a:lnSpc>
              <a:buClr>
                <a:schemeClr val="bg2"/>
              </a:buClr>
              <a:defRPr/>
            </a:pPr>
            <a:r>
              <a:rPr lang="de-DE" sz="1500" b="0" i="0" u="sng" strike="noStrike" cap="none" spc="0">
                <a:solidFill>
                  <a:schemeClr val="tx2"/>
                </a:solidFill>
                <a:latin typeface="Arial"/>
                <a:ea typeface="Arial"/>
                <a:cs typeface="Arial"/>
                <a:hlinkClick r:id="rId7" tooltip="https://beta.sherpa.ac.uk/"/>
              </a:rPr>
              <a:t>Sherpa Services</a:t>
            </a:r>
            <a:r>
              <a:rPr lang="de-DE" sz="1500" b="0" i="0" u="none" strike="noStrike" cap="none" spc="0">
                <a:solidFill>
                  <a:schemeClr val="tx2"/>
                </a:solidFill>
                <a:latin typeface="Arial"/>
                <a:ea typeface="Arial"/>
                <a:cs typeface="Arial"/>
              </a:rPr>
              <a:t> (</a:t>
            </a:r>
            <a:r>
              <a:rPr lang="de-DE" sz="1500" b="0" i="0" u="none" strike="noStrike" cap="none" spc="0">
                <a:solidFill>
                  <a:schemeClr val="tx2"/>
                </a:solidFill>
                <a:latin typeface="+mn-lt"/>
                <a:ea typeface="+mn-ea"/>
                <a:cs typeface="+mn-cs"/>
              </a:rPr>
              <a:t>Sherpa Romeo, Sherpa Juliet, ...)</a:t>
            </a:r>
            <a:endParaRPr sz="1500"/>
          </a:p>
          <a:p>
            <a:pPr marL="285750" lvl="3" indent="-285750">
              <a:lnSpc>
                <a:spcPct val="150000"/>
              </a:lnSpc>
              <a:buClr>
                <a:schemeClr val="bg2"/>
              </a:buClr>
              <a:defRPr/>
            </a:pPr>
            <a:r>
              <a:rPr lang="de-DE" sz="1500" b="0" i="0" u="sng" strike="noStrike" cap="none" spc="0">
                <a:solidFill>
                  <a:schemeClr val="tx2"/>
                </a:solidFill>
                <a:latin typeface="+mn-lt"/>
                <a:ea typeface="+mn-ea"/>
                <a:cs typeface="+mn-cs"/>
                <a:hlinkClick r:id="rId8" tooltip="https://journalcheckertool.org/"/>
              </a:rPr>
              <a:t>Journal Checker Tool</a:t>
            </a:r>
            <a:endParaRPr lang="de-DE" sz="1500" b="0" i="0" u="sng" strike="noStrike" cap="none" spc="0">
              <a:solidFill>
                <a:schemeClr val="tx2"/>
              </a:solidFill>
              <a:latin typeface="+mn-lt"/>
              <a:ea typeface="+mn-ea"/>
              <a:cs typeface="+mn-cs"/>
            </a:endParaRPr>
          </a:p>
          <a:p>
            <a:pPr marL="285750" lvl="3" indent="-285750">
              <a:lnSpc>
                <a:spcPct val="150000"/>
              </a:lnSpc>
              <a:buClr>
                <a:schemeClr val="bg2"/>
              </a:buClr>
              <a:defRPr/>
            </a:pPr>
            <a:r>
              <a:rPr lang="en-US" u="sng">
                <a:latin typeface="+mj-lt"/>
                <a:cs typeface="Times New Roman"/>
                <a:hlinkClick r:id="rId9" tooltip="https://thinkchecksubmit.org/"/>
              </a:rPr>
              <a:t>T</a:t>
            </a:r>
            <a:r>
              <a:rPr lang="en-US" sz="1500" b="0" i="0" u="sng" strike="noStrike" cap="none" spc="0">
                <a:solidFill>
                  <a:schemeClr val="tx2"/>
                </a:solidFill>
                <a:latin typeface="+mj-lt"/>
                <a:cs typeface="Times New Roman"/>
                <a:hlinkClick r:id="rId9" tooltip="https://thinkchecksubmit.org/"/>
              </a:rPr>
              <a:t>hink.Check.Submit</a:t>
            </a:r>
            <a:r>
              <a:rPr lang="en-US" sz="1500" b="0" i="0" u="none" strike="noStrike" cap="none" spc="0">
                <a:solidFill>
                  <a:schemeClr val="tx2"/>
                </a:solidFill>
                <a:latin typeface="+mj-lt"/>
                <a:cs typeface="Times New Roman"/>
              </a:rPr>
              <a:t>.</a:t>
            </a:r>
            <a:endParaRPr/>
          </a:p>
          <a:p>
            <a:pPr marL="285750" lvl="3" indent="-285750">
              <a:lnSpc>
                <a:spcPct val="150000"/>
              </a:lnSpc>
              <a:buClr>
                <a:schemeClr val="bg2"/>
              </a:buClr>
              <a:defRPr/>
            </a:pPr>
            <a:r>
              <a:rPr lang="en-US" sz="1500" b="0" i="0" u="none" strike="noStrike" cap="none" spc="0">
                <a:solidFill>
                  <a:schemeClr val="tx2"/>
                </a:solidFill>
                <a:latin typeface="Arial"/>
                <a:ea typeface="Arial"/>
                <a:cs typeface="Arial"/>
              </a:rPr>
              <a:t>Zitationsdatenbanken (</a:t>
            </a:r>
            <a:r>
              <a:rPr lang="en-US" sz="1500" b="0" i="0" u="sng" strike="noStrike" cap="none" spc="0">
                <a:solidFill>
                  <a:schemeClr val="tx2"/>
                </a:solidFill>
                <a:latin typeface="Arial"/>
                <a:ea typeface="Arial"/>
                <a:cs typeface="Arial"/>
                <a:hlinkClick r:id="rId10" tooltip="https://www.webofscience.com/wos/woscc/basic-search"/>
              </a:rPr>
              <a:t>WoS</a:t>
            </a:r>
            <a:r>
              <a:rPr lang="en-US" sz="1500" b="0" i="0" u="none" strike="noStrike" cap="none" spc="0">
                <a:solidFill>
                  <a:schemeClr val="tx2"/>
                </a:solidFill>
                <a:latin typeface="Arial"/>
                <a:ea typeface="Arial"/>
                <a:cs typeface="Arial"/>
              </a:rPr>
              <a:t>, </a:t>
            </a:r>
            <a:r>
              <a:rPr lang="en-US" sz="1500" b="0" i="0" u="sng" strike="noStrike" cap="none" spc="0">
                <a:solidFill>
                  <a:schemeClr val="tx2"/>
                </a:solidFill>
                <a:latin typeface="Arial"/>
                <a:ea typeface="Arial"/>
                <a:cs typeface="Arial"/>
                <a:hlinkClick r:id="rId11" tooltip="https://www.scopus.com/search/form.uri?display=basic#basic"/>
              </a:rPr>
              <a:t>Scopus</a:t>
            </a:r>
            <a:r>
              <a:rPr lang="en-US" sz="1500" b="0" i="0" u="none" strike="noStrike" cap="none" spc="0">
                <a:solidFill>
                  <a:schemeClr val="tx2"/>
                </a:solidFill>
                <a:latin typeface="Arial"/>
                <a:ea typeface="Arial"/>
                <a:cs typeface="Arial"/>
              </a:rPr>
              <a:t>)</a:t>
            </a:r>
            <a:endParaRPr lang="de-DE" sz="1500" b="0" i="0" u="none" strike="noStrike" cap="none" spc="0">
              <a:solidFill>
                <a:schemeClr val="tx2"/>
              </a:solidFill>
              <a:latin typeface="Times New Roman"/>
              <a:cs typeface="Times New Roman"/>
            </a:endParaRPr>
          </a:p>
          <a:p>
            <a:pPr marL="285750" lvl="3" indent="-285750">
              <a:lnSpc>
                <a:spcPct val="150000"/>
              </a:lnSpc>
              <a:buClr>
                <a:schemeClr val="bg2"/>
              </a:buClr>
              <a:defRPr/>
            </a:pPr>
            <a:endParaRPr sz="1500"/>
          </a:p>
        </p:txBody>
      </p:sp>
      <p:pic>
        <p:nvPicPr>
          <p:cNvPr id="1201736744" name="Grafik 1">
            <a:hlinkClick r:id="rId4"/>
          </p:cNvPr>
          <p:cNvPicPr>
            <a:picLocks noChangeAspect="1"/>
          </p:cNvPicPr>
          <p:nvPr/>
        </p:nvPicPr>
        <p:blipFill>
          <a:blip r:embed="rId12"/>
          <a:stretch/>
        </p:blipFill>
        <p:spPr bwMode="auto">
          <a:xfrm>
            <a:off x="4370302" y="3862241"/>
            <a:ext cx="1116030" cy="407439"/>
          </a:xfrm>
          <a:prstGeom prst="rect">
            <a:avLst/>
          </a:prstGeom>
        </p:spPr>
      </p:pic>
      <p:pic>
        <p:nvPicPr>
          <p:cNvPr id="1333436581" name="Grafik 1333436580"/>
          <p:cNvPicPr>
            <a:picLocks noChangeAspect="1"/>
          </p:cNvPicPr>
          <p:nvPr/>
        </p:nvPicPr>
        <p:blipFill>
          <a:blip r:embed="rId13"/>
          <a:stretch/>
        </p:blipFill>
        <p:spPr bwMode="auto">
          <a:xfrm>
            <a:off x="1031855" y="4126836"/>
            <a:ext cx="990598" cy="314323"/>
          </a:xfrm>
          <a:prstGeom prst="rect">
            <a:avLst/>
          </a:prstGeom>
        </p:spPr>
      </p:pic>
      <p:pic>
        <p:nvPicPr>
          <p:cNvPr id="1283021163" name="Grafik 1283021162"/>
          <p:cNvPicPr>
            <a:picLocks noChangeAspect="1"/>
          </p:cNvPicPr>
          <p:nvPr/>
        </p:nvPicPr>
        <p:blipFill>
          <a:blip r:embed="rId14"/>
          <a:stretch/>
        </p:blipFill>
        <p:spPr bwMode="auto">
          <a:xfrm>
            <a:off x="2206107" y="4105686"/>
            <a:ext cx="965749" cy="327990"/>
          </a:xfrm>
          <a:prstGeom prst="rect">
            <a:avLst/>
          </a:prstGeom>
        </p:spPr>
      </p:pic>
      <p:pic>
        <p:nvPicPr>
          <p:cNvPr id="1353320330" name="Grafik 1353320329"/>
          <p:cNvPicPr>
            <a:picLocks noChangeAspect="1"/>
          </p:cNvPicPr>
          <p:nvPr/>
        </p:nvPicPr>
        <p:blipFill>
          <a:blip r:embed="rId15"/>
          <a:stretch/>
        </p:blipFill>
        <p:spPr bwMode="auto">
          <a:xfrm>
            <a:off x="2418335" y="1439956"/>
            <a:ext cx="2729728" cy="663474"/>
          </a:xfrm>
          <a:prstGeom prst="rect">
            <a:avLst/>
          </a:prstGeom>
        </p:spPr>
      </p:pic>
      <p:pic>
        <p:nvPicPr>
          <p:cNvPr id="1227006803" name="Grafik 1227006802"/>
          <p:cNvPicPr>
            <a:picLocks noChangeAspect="1"/>
          </p:cNvPicPr>
          <p:nvPr/>
        </p:nvPicPr>
        <p:blipFill>
          <a:blip r:embed="rId16"/>
          <a:stretch/>
        </p:blipFill>
        <p:spPr bwMode="auto">
          <a:xfrm>
            <a:off x="6125565" y="1544113"/>
            <a:ext cx="2644052" cy="559317"/>
          </a:xfrm>
          <a:prstGeom prst="rect">
            <a:avLst/>
          </a:prstGeom>
        </p:spPr>
      </p:pic>
      <p:pic>
        <p:nvPicPr>
          <p:cNvPr id="1233426130" name="Grafik 1233426129"/>
          <p:cNvPicPr>
            <a:picLocks noChangeAspect="1"/>
          </p:cNvPicPr>
          <p:nvPr/>
        </p:nvPicPr>
        <p:blipFill>
          <a:blip r:embed="rId17"/>
          <a:stretch/>
        </p:blipFill>
        <p:spPr bwMode="auto">
          <a:xfrm>
            <a:off x="5349874" y="2303609"/>
            <a:ext cx="1167987" cy="1167987"/>
          </a:xfrm>
          <a:prstGeom prst="rect">
            <a:avLst/>
          </a:prstGeom>
        </p:spPr>
      </p:pic>
      <p:pic>
        <p:nvPicPr>
          <p:cNvPr id="1395418087" name="Grafik 1395418086"/>
          <p:cNvPicPr>
            <a:picLocks noChangeAspect="1"/>
          </p:cNvPicPr>
          <p:nvPr/>
        </p:nvPicPr>
        <p:blipFill>
          <a:blip r:embed="rId18"/>
          <a:stretch/>
        </p:blipFill>
        <p:spPr bwMode="auto">
          <a:xfrm>
            <a:off x="2934031" y="3078567"/>
            <a:ext cx="1783801" cy="589686"/>
          </a:xfrm>
          <a:prstGeom prst="rect">
            <a:avLst/>
          </a:prstGeom>
        </p:spPr>
      </p:pic>
      <p:pic>
        <p:nvPicPr>
          <p:cNvPr id="749779383" name="Grafik 749779382"/>
          <p:cNvPicPr>
            <a:picLocks noChangeAspect="1"/>
          </p:cNvPicPr>
          <p:nvPr/>
        </p:nvPicPr>
        <p:blipFill>
          <a:blip r:embed="rId19"/>
          <a:srcRect l="7841" t="16088" r="7465" b="22069"/>
          <a:stretch/>
        </p:blipFill>
        <p:spPr bwMode="auto">
          <a:xfrm>
            <a:off x="6182262" y="3862241"/>
            <a:ext cx="2879910" cy="45944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61407093" name="Foliennummernplatzhalter 4"/>
          <p:cNvSpPr>
            <a:spLocks noGrp="1"/>
          </p:cNvSpPr>
          <p:nvPr>
            <p:ph type="sldNum" sz="quarter" idx="12"/>
          </p:nvPr>
        </p:nvSpPr>
        <p:spPr bwMode="auto"/>
        <p:txBody>
          <a:bodyPr/>
          <a:lstStyle/>
          <a:p>
            <a:pPr>
              <a:defRPr/>
            </a:pPr>
            <a:fld id="{CF222403-F79D-5DD0-3876-A1EDC713EF02}" type="slidenum">
              <a:rPr lang="de-DE"/>
              <a:t>19</a:t>
            </a:fld>
            <a:r>
              <a:rPr lang="de-DE"/>
              <a:t> </a:t>
            </a:r>
            <a:endParaRPr/>
          </a:p>
        </p:txBody>
      </p:sp>
      <p:sp>
        <p:nvSpPr>
          <p:cNvPr id="798485731" name="Titel 5"/>
          <p:cNvSpPr>
            <a:spLocks noGrp="1"/>
          </p:cNvSpPr>
          <p:nvPr>
            <p:ph type="title"/>
          </p:nvPr>
        </p:nvSpPr>
        <p:spPr bwMode="auto"/>
        <p:txBody>
          <a:bodyPr/>
          <a:lstStyle/>
          <a:p>
            <a:pPr>
              <a:defRPr/>
            </a:pPr>
            <a:r>
              <a:rPr lang="de-DE"/>
              <a:t>Open Access – Hilfreiche Tools</a:t>
            </a:r>
            <a:endParaRPr/>
          </a:p>
        </p:txBody>
      </p:sp>
      <p:sp>
        <p:nvSpPr>
          <p:cNvPr id="35131810" name="Rechteck 12"/>
          <p:cNvSpPr/>
          <p:nvPr/>
        </p:nvSpPr>
        <p:spPr bwMode="auto">
          <a:xfrm>
            <a:off x="4455621" y="2421708"/>
            <a:ext cx="232755" cy="300081"/>
          </a:xfrm>
          <a:prstGeom prst="rect">
            <a:avLst/>
          </a:prstGeom>
        </p:spPr>
        <p:txBody>
          <a:bodyPr wrap="none">
            <a:spAutoFit/>
          </a:bodyPr>
          <a:lstStyle/>
          <a:p>
            <a:pPr>
              <a:defRPr/>
            </a:pPr>
            <a:r>
              <a:rPr lang="de-DE"/>
              <a:t> </a:t>
            </a:r>
            <a:endParaRPr/>
          </a:p>
        </p:txBody>
      </p:sp>
      <p:pic>
        <p:nvPicPr>
          <p:cNvPr id="490533734" name="Grafik 16"/>
          <p:cNvPicPr>
            <a:picLocks noChangeAspect="1"/>
          </p:cNvPicPr>
          <p:nvPr/>
        </p:nvPicPr>
        <p:blipFill>
          <a:blip r:embed="rId3"/>
          <a:srcRect r="15831" b="39265"/>
          <a:stretch/>
        </p:blipFill>
        <p:spPr bwMode="auto">
          <a:xfrm>
            <a:off x="6444207" y="1439956"/>
            <a:ext cx="2699790" cy="3044021"/>
          </a:xfrm>
          <a:prstGeom prst="rect">
            <a:avLst/>
          </a:prstGeom>
          <a:noFill/>
          <a:ln>
            <a:noFill/>
          </a:ln>
        </p:spPr>
      </p:pic>
      <p:sp>
        <p:nvSpPr>
          <p:cNvPr id="1518329517" name="Rechteck 9"/>
          <p:cNvSpPr/>
          <p:nvPr/>
        </p:nvSpPr>
        <p:spPr bwMode="auto">
          <a:xfrm>
            <a:off x="6300190" y="1089720"/>
            <a:ext cx="2843806" cy="3394258"/>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743884545" name="Fußzeilenplatzhalter 3"/>
          <p:cNvSpPr txBox="1"/>
          <p:nvPr/>
        </p:nvSpPr>
        <p:spPr bwMode="auto">
          <a:xfrm>
            <a:off x="720000" y="4752000"/>
            <a:ext cx="4428063" cy="108000"/>
          </a:xfrm>
          <a:prstGeom prst="rect">
            <a:avLst/>
          </a:prstGeom>
        </p:spPr>
        <p:txBody>
          <a:bodyPr vert="horz" lIns="0" tIns="0" rIns="0" bIns="0" rtlCol="0" anchor="ctr" anchorCtr="0">
            <a:noAutofit/>
          </a:bodyPr>
          <a:lstStyle>
            <a:defPPr>
              <a:defRPr lang="de-DE"/>
            </a:defPPr>
            <a:lvl1pPr marL="0" indent="0" algn="l" defTabSz="685800">
              <a:lnSpc>
                <a:spcPct val="100000"/>
              </a:lnSpc>
              <a:spcBef>
                <a:spcPts val="0"/>
              </a:spcBef>
              <a:buFont typeface="Arial"/>
              <a:buNone/>
              <a:defRPr sz="900">
                <a:solidFill>
                  <a:schemeClr val="tx2"/>
                </a:solidFill>
                <a:latin typeface="+mn-lt"/>
                <a:ea typeface="+mn-ea"/>
                <a:cs typeface="+mn-cs"/>
              </a:defRPr>
            </a:lvl1pPr>
            <a:lvl2pPr marL="0" indent="0" algn="l" defTabSz="685800">
              <a:lnSpc>
                <a:spcPct val="100000"/>
              </a:lnSpc>
              <a:spcBef>
                <a:spcPts val="0"/>
              </a:spcBef>
              <a:defRPr sz="1200">
                <a:solidFill>
                  <a:schemeClr val="tx1"/>
                </a:solidFill>
                <a:latin typeface="+mn-lt"/>
                <a:ea typeface="+mn-ea"/>
                <a:cs typeface="+mn-cs"/>
              </a:defRPr>
            </a:lvl2pPr>
            <a:lvl3pPr marL="0" indent="0" algn="l" defTabSz="685800">
              <a:lnSpc>
                <a:spcPct val="100000"/>
              </a:lnSpc>
              <a:spcBef>
                <a:spcPts val="0"/>
              </a:spcBef>
              <a:defRPr sz="1200">
                <a:solidFill>
                  <a:schemeClr val="tx1"/>
                </a:solidFill>
                <a:latin typeface="+mn-lt"/>
                <a:ea typeface="+mn-ea"/>
                <a:cs typeface="+mn-cs"/>
              </a:defRPr>
            </a:lvl3pPr>
            <a:lvl4pPr marL="0" indent="0" algn="l" defTabSz="685800">
              <a:lnSpc>
                <a:spcPct val="100000"/>
              </a:lnSpc>
              <a:spcBef>
                <a:spcPts val="0"/>
              </a:spcBef>
              <a:defRPr sz="1200">
                <a:solidFill>
                  <a:schemeClr val="tx1"/>
                </a:solidFill>
                <a:latin typeface="+mn-lt"/>
                <a:ea typeface="+mn-ea"/>
                <a:cs typeface="+mn-cs"/>
              </a:defRPr>
            </a:lvl4pPr>
            <a:lvl5pPr marL="0" indent="0" algn="l" defTabSz="685800">
              <a:lnSpc>
                <a:spcPct val="100000"/>
              </a:lnSpc>
              <a:spcBef>
                <a:spcPts val="0"/>
              </a:spcBef>
              <a:defRPr sz="1200">
                <a:solidFill>
                  <a:schemeClr val="tx1"/>
                </a:solidFill>
                <a:latin typeface="+mn-lt"/>
                <a:ea typeface="+mn-ea"/>
                <a:cs typeface="+mn-cs"/>
              </a:defRPr>
            </a:lvl5pPr>
            <a:lvl6pPr marL="0" indent="0" algn="l" defTabSz="685800">
              <a:lnSpc>
                <a:spcPct val="100000"/>
              </a:lnSpc>
              <a:spcBef>
                <a:spcPts val="0"/>
              </a:spcBef>
              <a:defRPr sz="1200">
                <a:solidFill>
                  <a:schemeClr val="tx1"/>
                </a:solidFill>
                <a:latin typeface="+mn-lt"/>
                <a:ea typeface="+mn-ea"/>
                <a:cs typeface="+mn-cs"/>
              </a:defRPr>
            </a:lvl6pPr>
            <a:lvl7pPr marL="0" indent="0" algn="l" defTabSz="685800">
              <a:lnSpc>
                <a:spcPct val="100000"/>
              </a:lnSpc>
              <a:spcBef>
                <a:spcPts val="0"/>
              </a:spcBef>
              <a:defRPr sz="1200">
                <a:solidFill>
                  <a:schemeClr val="tx1"/>
                </a:solidFill>
                <a:latin typeface="+mn-lt"/>
                <a:ea typeface="+mn-ea"/>
                <a:cs typeface="+mn-cs"/>
              </a:defRPr>
            </a:lvl7pPr>
            <a:lvl8pPr marL="0" indent="0" algn="l" defTabSz="685800">
              <a:lnSpc>
                <a:spcPct val="100000"/>
              </a:lnSpc>
              <a:spcBef>
                <a:spcPts val="0"/>
              </a:spcBef>
              <a:defRPr sz="1200">
                <a:solidFill>
                  <a:schemeClr val="tx1"/>
                </a:solidFill>
                <a:latin typeface="+mn-lt"/>
                <a:ea typeface="+mn-ea"/>
                <a:cs typeface="+mn-cs"/>
              </a:defRPr>
            </a:lvl8pPr>
            <a:lvl9pPr marL="0" indent="0" algn="l" defTabSz="685800">
              <a:lnSpc>
                <a:spcPct val="100000"/>
              </a:lnSpc>
              <a:spcBef>
                <a:spcPts val="0"/>
              </a:spcBef>
              <a:defRPr sz="1200">
                <a:solidFill>
                  <a:schemeClr val="tx1"/>
                </a:solidFill>
                <a:latin typeface="+mn-lt"/>
                <a:ea typeface="+mn-ea"/>
                <a:cs typeface="+mn-cs"/>
              </a:defRPr>
            </a:lvl9pPr>
          </a:lstStyle>
          <a:p>
            <a:pPr>
              <a:defRPr/>
            </a:pPr>
            <a:r>
              <a:rPr lang="de-DE">
                <a:solidFill>
                  <a:srgbClr val="003560"/>
                </a:solidFill>
              </a:rPr>
              <a:t>Open Access: Eine Einführung für die </a:t>
            </a:r>
            <a:r>
              <a:rPr lang="de-DE" sz="900" b="0" i="0" u="none" strike="noStrike" cap="none" spc="0">
                <a:solidFill>
                  <a:srgbClr val="003560"/>
                </a:solidFill>
                <a:latin typeface="Arial"/>
                <a:ea typeface="Arial"/>
                <a:cs typeface="Arial"/>
              </a:rPr>
              <a:t>Geistes- und Sozialwissenschaften</a:t>
            </a:r>
            <a:endParaRPr lang="de-DE"/>
          </a:p>
        </p:txBody>
      </p:sp>
      <p:sp>
        <p:nvSpPr>
          <p:cNvPr id="659294036" name="Inhaltsplatzhalter 6"/>
          <p:cNvSpPr>
            <a:spLocks noGrp="1"/>
          </p:cNvSpPr>
          <p:nvPr>
            <p:ph idx="1"/>
          </p:nvPr>
        </p:nvSpPr>
        <p:spPr bwMode="auto"/>
        <p:txBody>
          <a:bodyPr/>
          <a:lstStyle/>
          <a:p>
            <a:pPr marL="0" lvl="3" indent="0">
              <a:lnSpc>
                <a:spcPct val="150000"/>
              </a:lnSpc>
              <a:buClr>
                <a:schemeClr val="bg2"/>
              </a:buClr>
              <a:buSzPct val="100000"/>
              <a:buFont typeface="Wingdings"/>
              <a:buNone/>
              <a:defRPr/>
            </a:pPr>
            <a:r>
              <a:rPr lang="de-DE" b="1"/>
              <a:t>Wo finde ich OA-</a:t>
            </a:r>
            <a:r>
              <a:rPr b="1"/>
              <a:t>Bücher</a:t>
            </a:r>
            <a:r>
              <a:rPr lang="de-DE" b="1"/>
              <a:t>? Was unterstützt mich in meinem Publikationsprozess?</a:t>
            </a:r>
            <a:endParaRPr b="1"/>
          </a:p>
          <a:p>
            <a:pPr marL="285750" lvl="3" indent="-285750">
              <a:lnSpc>
                <a:spcPct val="150000"/>
              </a:lnSpc>
              <a:buClr>
                <a:schemeClr val="bg2"/>
              </a:buClr>
              <a:defRPr/>
            </a:pPr>
            <a:r>
              <a:rPr lang="de-DE" u="sng">
                <a:hlinkClick r:id="rId4" tooltip="https://www.doabooks.org/"/>
              </a:rPr>
              <a:t>DOAB</a:t>
            </a:r>
            <a:endParaRPr/>
          </a:p>
          <a:p>
            <a:pPr marL="285750" lvl="3" indent="-285750">
              <a:lnSpc>
                <a:spcPct val="150000"/>
              </a:lnSpc>
              <a:buClr>
                <a:schemeClr val="bg2"/>
              </a:buClr>
              <a:defRPr/>
            </a:pPr>
            <a:r>
              <a:rPr lang="de-DE"/>
              <a:t>Verlagsplattformen</a:t>
            </a:r>
            <a:endParaRPr/>
          </a:p>
          <a:p>
            <a:pPr marL="285750" lvl="3" indent="-285750">
              <a:lnSpc>
                <a:spcPct val="150000"/>
              </a:lnSpc>
              <a:buClr>
                <a:schemeClr val="bg2"/>
              </a:buClr>
              <a:defRPr/>
            </a:pPr>
            <a:r>
              <a:rPr lang="de-DE" u="sng">
                <a:hlinkClick r:id="rId5" tooltip="https://www.doabooks.org/en"/>
              </a:rPr>
              <a:t>BASE</a:t>
            </a:r>
            <a:endParaRPr lang="de-DE" u="sng"/>
          </a:p>
          <a:p>
            <a:pPr marL="285750" lvl="3" indent="-285750">
              <a:lnSpc>
                <a:spcPct val="150000"/>
              </a:lnSpc>
              <a:buClr>
                <a:schemeClr val="bg2"/>
              </a:buClr>
              <a:defRPr/>
            </a:pPr>
            <a:r>
              <a:rPr lang="de-DE" u="sng">
                <a:hlinkClick r:id="rId6" tooltip="https://www.doabooks.org/en/librarians/prism"/>
              </a:rPr>
              <a:t>PRISM</a:t>
            </a:r>
            <a:endParaRPr lang="de-DE"/>
          </a:p>
          <a:p>
            <a:pPr marL="285750" lvl="3" indent="-285750">
              <a:lnSpc>
                <a:spcPct val="150000"/>
              </a:lnSpc>
              <a:buClr>
                <a:schemeClr val="bg2"/>
              </a:buClr>
              <a:defRPr/>
            </a:pPr>
            <a:r>
              <a:rPr lang="de-DE" u="sng">
                <a:hlinkClick r:id="rId7" tooltip="https://www.oabooks-toolkit.org/"/>
              </a:rPr>
              <a:t>OAPEN OA Books Toolkit</a:t>
            </a:r>
            <a:endParaRPr lang="de-DE"/>
          </a:p>
          <a:p>
            <a:pPr marL="285750" lvl="3" indent="-285750">
              <a:lnSpc>
                <a:spcPct val="150000"/>
              </a:lnSpc>
              <a:buClr>
                <a:schemeClr val="bg2"/>
              </a:buClr>
              <a:defRPr/>
            </a:pPr>
            <a:r>
              <a:rPr lang="de-DE" u="sng">
                <a:hlinkClick r:id="rId8" tooltip="https://projekt-auroa.de/vertragsgenerator/"/>
              </a:rPr>
              <a:t>AuROA Vertragsgenerator</a:t>
            </a:r>
            <a:endParaRPr/>
          </a:p>
          <a:p>
            <a:pPr marL="0" lvl="3" indent="0">
              <a:lnSpc>
                <a:spcPct val="150000"/>
              </a:lnSpc>
              <a:buClr>
                <a:schemeClr val="bg2"/>
              </a:buClr>
              <a:buSzPct val="100000"/>
              <a:buFont typeface="Wingdings"/>
              <a:buNone/>
              <a:defRPr/>
            </a:pPr>
            <a:endParaRPr/>
          </a:p>
        </p:txBody>
      </p:sp>
      <p:sp>
        <p:nvSpPr>
          <p:cNvPr id="335201908" name=" 335201907"/>
          <p:cNvSpPr/>
          <p:nvPr/>
        </p:nvSpPr>
        <p:spPr bwMode="auto">
          <a:xfrm>
            <a:off x="-66405" y="864000"/>
            <a:ext cx="45791" cy="297215"/>
          </a:xfrm>
        </p:spPr>
        <p:txBody>
          <a:bodyPr rot="0" spcFirstLastPara="0" vertOverflow="overflow" horzOverflow="clip" vert="horz" wrap="square" lIns="91440" tIns="45720" rIns="91440" bIns="45720" numCol="1" spcCol="0" rtlCol="0" fromWordArt="0" anchor="t" anchorCtr="0" forceAA="0" compatLnSpc="1">
            <a:prstTxWarp prst="textNoShape">
              <a:avLst/>
            </a:prstTxWarp>
            <a:spAutoFit/>
          </a:bodyPr>
          <a:lstStyle/>
          <a:p>
            <a:pPr>
              <a:defRPr/>
            </a:pPr>
            <a:endParaRPr/>
          </a:p>
        </p:txBody>
      </p:sp>
      <p:pic>
        <p:nvPicPr>
          <p:cNvPr id="1988718301" name="Grafik 1988718300"/>
          <p:cNvPicPr>
            <a:picLocks noChangeAspect="1"/>
          </p:cNvPicPr>
          <p:nvPr/>
        </p:nvPicPr>
        <p:blipFill>
          <a:blip r:embed="rId9"/>
          <a:stretch/>
        </p:blipFill>
        <p:spPr bwMode="auto">
          <a:xfrm>
            <a:off x="2934031" y="1364132"/>
            <a:ext cx="2614027" cy="934308"/>
          </a:xfrm>
          <a:prstGeom prst="rect">
            <a:avLst/>
          </a:prstGeom>
        </p:spPr>
      </p:pic>
      <p:pic>
        <p:nvPicPr>
          <p:cNvPr id="843201093" name="Grafik 1">
            <a:hlinkClick r:id="rId7"/>
          </p:cNvPr>
          <p:cNvPicPr>
            <a:picLocks noChangeAspect="1"/>
          </p:cNvPicPr>
          <p:nvPr/>
        </p:nvPicPr>
        <p:blipFill>
          <a:blip r:embed="rId10"/>
          <a:stretch/>
        </p:blipFill>
        <p:spPr bwMode="auto">
          <a:xfrm>
            <a:off x="6648638" y="1754998"/>
            <a:ext cx="1740222" cy="966789"/>
          </a:xfrm>
          <a:prstGeom prst="rect">
            <a:avLst/>
          </a:prstGeom>
        </p:spPr>
      </p:pic>
      <p:pic>
        <p:nvPicPr>
          <p:cNvPr id="43552024" name="Grafik 43552023"/>
          <p:cNvPicPr>
            <a:picLocks noChangeAspect="1"/>
          </p:cNvPicPr>
          <p:nvPr/>
        </p:nvPicPr>
        <p:blipFill>
          <a:blip r:embed="rId11"/>
          <a:stretch/>
        </p:blipFill>
        <p:spPr bwMode="auto">
          <a:xfrm>
            <a:off x="3758373" y="2961966"/>
            <a:ext cx="2251865" cy="74179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Titel 5"/>
          <p:cNvSpPr>
            <a:spLocks noGrp="1"/>
          </p:cNvSpPr>
          <p:nvPr>
            <p:ph type="title"/>
          </p:nvPr>
        </p:nvSpPr>
        <p:spPr bwMode="auto"/>
        <p:txBody>
          <a:bodyPr/>
          <a:lstStyle/>
          <a:p>
            <a:pPr>
              <a:defRPr/>
            </a:pPr>
            <a:r>
              <a:rPr lang="de-DE"/>
              <a:t>Programm</a:t>
            </a:r>
            <a:endParaRPr/>
          </a:p>
        </p:txBody>
      </p:sp>
      <p:sp>
        <p:nvSpPr>
          <p:cNvPr id="4" name="Fußzeilenplatzhalter 3"/>
          <p:cNvSpPr>
            <a:spLocks noGrp="1"/>
          </p:cNvSpPr>
          <p:nvPr>
            <p:ph type="ftr" sz="quarter" idx="11"/>
          </p:nvPr>
        </p:nvSpPr>
        <p:spPr bwMode="auto">
          <a:xfrm>
            <a:off x="720000" y="4752000"/>
            <a:ext cx="3996016" cy="108000"/>
          </a:xfrm>
        </p:spPr>
        <p:txBody>
          <a:bodyPr/>
          <a:lstStyle/>
          <a:p>
            <a:pPr>
              <a:defRPr/>
            </a:pPr>
            <a:r>
              <a:rPr lang="de-DE">
                <a:solidFill>
                  <a:srgbClr val="003560"/>
                </a:solidFill>
              </a:rPr>
              <a:t>Open Access: Eine Einführung für die </a:t>
            </a:r>
            <a:r>
              <a:rPr lang="de-DE" sz="900" b="0" i="0" u="none" strike="noStrike" cap="none" spc="0">
                <a:solidFill>
                  <a:srgbClr val="003560"/>
                </a:solidFill>
                <a:latin typeface="Arial"/>
                <a:ea typeface="Arial"/>
                <a:cs typeface="Arial"/>
              </a:rPr>
              <a:t>Geistes- und Sozialwissenschaften</a:t>
            </a:r>
            <a:endParaRPr lang="de-DE"/>
          </a:p>
        </p:txBody>
      </p:sp>
      <p:sp>
        <p:nvSpPr>
          <p:cNvPr id="5" name="Foliennummernplatzhalter 4"/>
          <p:cNvSpPr>
            <a:spLocks noGrp="1"/>
          </p:cNvSpPr>
          <p:nvPr>
            <p:ph type="sldNum" sz="quarter" idx="12"/>
          </p:nvPr>
        </p:nvSpPr>
        <p:spPr bwMode="auto"/>
        <p:txBody>
          <a:bodyPr/>
          <a:lstStyle/>
          <a:p>
            <a:pPr>
              <a:defRPr/>
            </a:pPr>
            <a:fld id="{6C8FC03C-C266-4645-ABC5-645062898383}" type="slidenum">
              <a:rPr lang="de-DE"/>
              <a:t>2</a:t>
            </a:fld>
            <a:r>
              <a:rPr lang="de-DE"/>
              <a:t> </a:t>
            </a:r>
            <a:endParaRPr/>
          </a:p>
        </p:txBody>
      </p:sp>
      <p:pic>
        <p:nvPicPr>
          <p:cNvPr id="9" name="Grafik 8"/>
          <p:cNvPicPr>
            <a:picLocks noChangeAspect="1"/>
          </p:cNvPicPr>
          <p:nvPr/>
        </p:nvPicPr>
        <p:blipFill>
          <a:blip r:embed="rId3"/>
          <a:srcRect l="-11576" t="-14145"/>
          <a:stretch/>
        </p:blipFill>
        <p:spPr bwMode="auto">
          <a:xfrm>
            <a:off x="4285488" y="0"/>
            <a:ext cx="4858512" cy="4466118"/>
          </a:xfrm>
          <a:prstGeom prst="rect">
            <a:avLst/>
          </a:prstGeom>
        </p:spPr>
      </p:pic>
      <p:sp>
        <p:nvSpPr>
          <p:cNvPr id="7" name="Inhaltsplatzhalter 6"/>
          <p:cNvSpPr>
            <a:spLocks noGrp="1"/>
          </p:cNvSpPr>
          <p:nvPr>
            <p:ph idx="1"/>
          </p:nvPr>
        </p:nvSpPr>
        <p:spPr bwMode="auto"/>
        <p:txBody>
          <a:bodyPr/>
          <a:lstStyle/>
          <a:p>
            <a:pPr marL="250835" lvl="2" indent="-250835">
              <a:lnSpc>
                <a:spcPct val="150000"/>
              </a:lnSpc>
              <a:buClr>
                <a:schemeClr val="bg2"/>
              </a:buClr>
              <a:buSzPct val="100000"/>
              <a:buFont typeface="Wingdings"/>
              <a:buAutoNum type="arabicPeriod"/>
              <a:defRPr/>
            </a:pPr>
            <a:endParaRPr/>
          </a:p>
          <a:p>
            <a:pPr marL="250835" lvl="2" indent="-250835">
              <a:lnSpc>
                <a:spcPct val="150000"/>
              </a:lnSpc>
              <a:buClr>
                <a:schemeClr val="bg2"/>
              </a:buClr>
              <a:buSzPct val="100000"/>
              <a:buFont typeface="Wingdings"/>
              <a:buAutoNum type="arabicPeriod"/>
              <a:defRPr/>
            </a:pPr>
            <a:r>
              <a:rPr lang="de-DE" b="1"/>
              <a:t>Open Access – Ein kurzer Überblick</a:t>
            </a:r>
          </a:p>
          <a:p>
            <a:pPr marL="250835" lvl="2" indent="-250835">
              <a:lnSpc>
                <a:spcPct val="150000"/>
              </a:lnSpc>
              <a:buClr>
                <a:schemeClr val="bg2"/>
              </a:buClr>
              <a:buSzPct val="100000"/>
              <a:buFont typeface="Wingdings"/>
              <a:buAutoNum type="arabicPeriod"/>
              <a:defRPr/>
            </a:pPr>
            <a:r>
              <a:rPr lang="de-DE" b="1"/>
              <a:t>Open Access in den Geistes- und Sozialwissenschaften</a:t>
            </a:r>
          </a:p>
          <a:p>
            <a:pPr lvl="3">
              <a:lnSpc>
                <a:spcPct val="150000"/>
              </a:lnSpc>
              <a:defRPr/>
            </a:pPr>
            <a:r>
              <a:rPr lang="de-DE" b="1"/>
              <a:t>Hilfreiche Tools</a:t>
            </a:r>
          </a:p>
          <a:p>
            <a:pPr lvl="3">
              <a:lnSpc>
                <a:spcPct val="150000"/>
              </a:lnSpc>
              <a:defRPr/>
            </a:pPr>
            <a:r>
              <a:rPr lang="de-DE" b="1"/>
              <a:t>Wege &amp; Finanzierung</a:t>
            </a:r>
          </a:p>
          <a:p>
            <a:pPr lvl="3">
              <a:lnSpc>
                <a:spcPct val="150000"/>
              </a:lnSpc>
              <a:defRPr/>
            </a:pPr>
            <a:r>
              <a:rPr lang="de-DE" b="1"/>
              <a:t>Verlagsangebote</a:t>
            </a:r>
          </a:p>
          <a:p>
            <a:pPr lvl="3">
              <a:lnSpc>
                <a:spcPct val="150000"/>
              </a:lnSpc>
              <a:defRPr/>
            </a:pPr>
            <a:r>
              <a:rPr lang="de-DE" b="1"/>
              <a:t>CC-Lizenzen</a:t>
            </a:r>
          </a:p>
          <a:p>
            <a:pPr marL="250835" lvl="2" indent="-250835">
              <a:lnSpc>
                <a:spcPct val="150000"/>
              </a:lnSpc>
              <a:buClr>
                <a:schemeClr val="bg2"/>
              </a:buClr>
              <a:buSzPct val="100000"/>
              <a:buFont typeface="Wingdings"/>
              <a:buAutoNum type="arabicPeriod"/>
              <a:defRPr/>
            </a:pPr>
            <a:r>
              <a:rPr lang="de-DE" b="1"/>
              <a:t>Fazit</a:t>
            </a:r>
            <a:endParaRPr lang="de-DE" b="1" i="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Foliennummernplatzhalter 4"/>
          <p:cNvSpPr>
            <a:spLocks noGrp="1"/>
          </p:cNvSpPr>
          <p:nvPr>
            <p:ph type="sldNum" sz="quarter" idx="12"/>
          </p:nvPr>
        </p:nvSpPr>
        <p:spPr bwMode="auto"/>
        <p:txBody>
          <a:bodyPr/>
          <a:lstStyle/>
          <a:p>
            <a:pPr>
              <a:defRPr/>
            </a:pPr>
            <a:fld id="{6C8FC03C-C266-4645-ABC5-645062898383}" type="slidenum">
              <a:rPr lang="de-DE"/>
              <a:t>20</a:t>
            </a:fld>
            <a:r>
              <a:rPr lang="de-DE"/>
              <a:t> </a:t>
            </a:r>
            <a:endParaRPr/>
          </a:p>
        </p:txBody>
      </p:sp>
      <p:sp>
        <p:nvSpPr>
          <p:cNvPr id="6" name="Titel 5"/>
          <p:cNvSpPr>
            <a:spLocks noGrp="1"/>
          </p:cNvSpPr>
          <p:nvPr>
            <p:ph type="title"/>
          </p:nvPr>
        </p:nvSpPr>
        <p:spPr bwMode="auto"/>
        <p:txBody>
          <a:bodyPr/>
          <a:lstStyle/>
          <a:p>
            <a:pPr>
              <a:defRPr/>
            </a:pPr>
            <a:r>
              <a:rPr lang="de-DE"/>
              <a:t>Open Access – weitere Recherchemöglichkeiten</a:t>
            </a:r>
            <a:endParaRPr/>
          </a:p>
        </p:txBody>
      </p:sp>
      <p:sp>
        <p:nvSpPr>
          <p:cNvPr id="13" name="Rechteck 12"/>
          <p:cNvSpPr/>
          <p:nvPr/>
        </p:nvSpPr>
        <p:spPr bwMode="auto">
          <a:xfrm>
            <a:off x="4455622" y="2421709"/>
            <a:ext cx="232756" cy="300082"/>
          </a:xfrm>
          <a:prstGeom prst="rect">
            <a:avLst/>
          </a:prstGeom>
        </p:spPr>
        <p:txBody>
          <a:bodyPr wrap="none">
            <a:spAutoFit/>
          </a:bodyPr>
          <a:lstStyle/>
          <a:p>
            <a:pPr>
              <a:defRPr/>
            </a:pPr>
            <a:r>
              <a:rPr lang="de-DE"/>
              <a:t> </a:t>
            </a:r>
            <a:endParaRPr/>
          </a:p>
        </p:txBody>
      </p:sp>
      <p:pic>
        <p:nvPicPr>
          <p:cNvPr id="9" name="Grafik 16"/>
          <p:cNvPicPr>
            <a:picLocks noChangeAspect="1"/>
          </p:cNvPicPr>
          <p:nvPr/>
        </p:nvPicPr>
        <p:blipFill>
          <a:blip r:embed="rId3"/>
          <a:srcRect r="15831" b="39265"/>
          <a:stretch/>
        </p:blipFill>
        <p:spPr bwMode="auto">
          <a:xfrm>
            <a:off x="6444208" y="1439957"/>
            <a:ext cx="2699791" cy="3044022"/>
          </a:xfrm>
          <a:prstGeom prst="rect">
            <a:avLst/>
          </a:prstGeom>
          <a:noFill/>
          <a:ln>
            <a:noFill/>
          </a:ln>
        </p:spPr>
      </p:pic>
      <p:sp>
        <p:nvSpPr>
          <p:cNvPr id="10" name="Rechteck 9"/>
          <p:cNvSpPr/>
          <p:nvPr/>
        </p:nvSpPr>
        <p:spPr bwMode="auto">
          <a:xfrm>
            <a:off x="6300191" y="1089720"/>
            <a:ext cx="2843807" cy="3394259"/>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1" name="Fußzeilenplatzhalter 3"/>
          <p:cNvSpPr txBox="1"/>
          <p:nvPr/>
        </p:nvSpPr>
        <p:spPr bwMode="auto">
          <a:xfrm>
            <a:off x="720000" y="4752000"/>
            <a:ext cx="4428064" cy="108000"/>
          </a:xfrm>
          <a:prstGeom prst="rect">
            <a:avLst/>
          </a:prstGeom>
        </p:spPr>
        <p:txBody>
          <a:bodyPr vert="horz" lIns="0" tIns="0" rIns="0" bIns="0" rtlCol="0" anchor="ctr" anchorCtr="0">
            <a:noAutofit/>
          </a:bodyPr>
          <a:lstStyle>
            <a:defPPr>
              <a:defRPr lang="de-DE"/>
            </a:defPPr>
            <a:lvl1pPr marL="0" indent="0" algn="l" defTabSz="685800">
              <a:lnSpc>
                <a:spcPct val="100000"/>
              </a:lnSpc>
              <a:spcBef>
                <a:spcPts val="0"/>
              </a:spcBef>
              <a:buFont typeface="Arial"/>
              <a:buNone/>
              <a:defRPr sz="900">
                <a:solidFill>
                  <a:schemeClr val="tx2"/>
                </a:solidFill>
                <a:latin typeface="+mn-lt"/>
                <a:ea typeface="+mn-ea"/>
                <a:cs typeface="+mn-cs"/>
              </a:defRPr>
            </a:lvl1pPr>
            <a:lvl2pPr marL="0" indent="0" algn="l" defTabSz="685800">
              <a:lnSpc>
                <a:spcPct val="100000"/>
              </a:lnSpc>
              <a:spcBef>
                <a:spcPts val="0"/>
              </a:spcBef>
              <a:defRPr sz="1200">
                <a:solidFill>
                  <a:schemeClr val="tx1"/>
                </a:solidFill>
                <a:latin typeface="+mn-lt"/>
                <a:ea typeface="+mn-ea"/>
                <a:cs typeface="+mn-cs"/>
              </a:defRPr>
            </a:lvl2pPr>
            <a:lvl3pPr marL="0" indent="0" algn="l" defTabSz="685800">
              <a:lnSpc>
                <a:spcPct val="100000"/>
              </a:lnSpc>
              <a:spcBef>
                <a:spcPts val="0"/>
              </a:spcBef>
              <a:defRPr sz="1200">
                <a:solidFill>
                  <a:schemeClr val="tx1"/>
                </a:solidFill>
                <a:latin typeface="+mn-lt"/>
                <a:ea typeface="+mn-ea"/>
                <a:cs typeface="+mn-cs"/>
              </a:defRPr>
            </a:lvl3pPr>
            <a:lvl4pPr marL="0" indent="0" algn="l" defTabSz="685800">
              <a:lnSpc>
                <a:spcPct val="100000"/>
              </a:lnSpc>
              <a:spcBef>
                <a:spcPts val="0"/>
              </a:spcBef>
              <a:defRPr sz="1200">
                <a:solidFill>
                  <a:schemeClr val="tx1"/>
                </a:solidFill>
                <a:latin typeface="+mn-lt"/>
                <a:ea typeface="+mn-ea"/>
                <a:cs typeface="+mn-cs"/>
              </a:defRPr>
            </a:lvl4pPr>
            <a:lvl5pPr marL="0" indent="0" algn="l" defTabSz="685800">
              <a:lnSpc>
                <a:spcPct val="100000"/>
              </a:lnSpc>
              <a:spcBef>
                <a:spcPts val="0"/>
              </a:spcBef>
              <a:defRPr sz="1200">
                <a:solidFill>
                  <a:schemeClr val="tx1"/>
                </a:solidFill>
                <a:latin typeface="+mn-lt"/>
                <a:ea typeface="+mn-ea"/>
                <a:cs typeface="+mn-cs"/>
              </a:defRPr>
            </a:lvl5pPr>
            <a:lvl6pPr marL="0" indent="0" algn="l" defTabSz="685800">
              <a:lnSpc>
                <a:spcPct val="100000"/>
              </a:lnSpc>
              <a:spcBef>
                <a:spcPts val="0"/>
              </a:spcBef>
              <a:defRPr sz="1200">
                <a:solidFill>
                  <a:schemeClr val="tx1"/>
                </a:solidFill>
                <a:latin typeface="+mn-lt"/>
                <a:ea typeface="+mn-ea"/>
                <a:cs typeface="+mn-cs"/>
              </a:defRPr>
            </a:lvl6pPr>
            <a:lvl7pPr marL="0" indent="0" algn="l" defTabSz="685800">
              <a:lnSpc>
                <a:spcPct val="100000"/>
              </a:lnSpc>
              <a:spcBef>
                <a:spcPts val="0"/>
              </a:spcBef>
              <a:defRPr sz="1200">
                <a:solidFill>
                  <a:schemeClr val="tx1"/>
                </a:solidFill>
                <a:latin typeface="+mn-lt"/>
                <a:ea typeface="+mn-ea"/>
                <a:cs typeface="+mn-cs"/>
              </a:defRPr>
            </a:lvl7pPr>
            <a:lvl8pPr marL="0" indent="0" algn="l" defTabSz="685800">
              <a:lnSpc>
                <a:spcPct val="100000"/>
              </a:lnSpc>
              <a:spcBef>
                <a:spcPts val="0"/>
              </a:spcBef>
              <a:defRPr sz="1200">
                <a:solidFill>
                  <a:schemeClr val="tx1"/>
                </a:solidFill>
                <a:latin typeface="+mn-lt"/>
                <a:ea typeface="+mn-ea"/>
                <a:cs typeface="+mn-cs"/>
              </a:defRPr>
            </a:lvl8pPr>
            <a:lvl9pPr marL="0" indent="0" algn="l" defTabSz="685800">
              <a:lnSpc>
                <a:spcPct val="100000"/>
              </a:lnSpc>
              <a:spcBef>
                <a:spcPts val="0"/>
              </a:spcBef>
              <a:defRPr sz="1200">
                <a:solidFill>
                  <a:schemeClr val="tx1"/>
                </a:solidFill>
                <a:latin typeface="+mn-lt"/>
                <a:ea typeface="+mn-ea"/>
                <a:cs typeface="+mn-cs"/>
              </a:defRPr>
            </a:lvl9pPr>
          </a:lstStyle>
          <a:p>
            <a:pPr>
              <a:defRPr/>
            </a:pPr>
            <a:r>
              <a:rPr lang="de-DE">
                <a:solidFill>
                  <a:srgbClr val="003560"/>
                </a:solidFill>
              </a:rPr>
              <a:t>Open Access: Eine Einführung für die </a:t>
            </a:r>
            <a:r>
              <a:rPr lang="de-DE" sz="900" b="0" i="0" u="none" strike="noStrike" cap="none" spc="0">
                <a:solidFill>
                  <a:srgbClr val="003560"/>
                </a:solidFill>
                <a:latin typeface="Arial"/>
                <a:ea typeface="Arial"/>
                <a:cs typeface="Arial"/>
              </a:rPr>
              <a:t>Geistes- und Sozialwissenschaften</a:t>
            </a:r>
            <a:endParaRPr lang="de-DE"/>
          </a:p>
        </p:txBody>
      </p:sp>
      <p:sp>
        <p:nvSpPr>
          <p:cNvPr id="7" name="Inhaltsplatzhalter 6"/>
          <p:cNvSpPr>
            <a:spLocks noGrp="1"/>
          </p:cNvSpPr>
          <p:nvPr>
            <p:ph idx="1"/>
          </p:nvPr>
        </p:nvSpPr>
        <p:spPr bwMode="auto"/>
        <p:txBody>
          <a:bodyPr/>
          <a:lstStyle/>
          <a:p>
            <a:pPr marL="0" lvl="3" indent="0">
              <a:lnSpc>
                <a:spcPct val="150000"/>
              </a:lnSpc>
              <a:buClr>
                <a:schemeClr val="bg2"/>
              </a:buClr>
              <a:buSzPct val="100000"/>
              <a:buFont typeface="Wingdings"/>
              <a:buNone/>
              <a:defRPr/>
            </a:pPr>
            <a:r>
              <a:rPr lang="de-DE" b="1"/>
              <a:t>Wo finde ich fachspezifische Informationen?</a:t>
            </a:r>
            <a:endParaRPr b="1"/>
          </a:p>
          <a:p>
            <a:pPr marL="285750" lvl="3" indent="-285750">
              <a:lnSpc>
                <a:spcPct val="150000"/>
              </a:lnSpc>
              <a:buClr>
                <a:schemeClr val="bg2"/>
              </a:buClr>
              <a:defRPr/>
            </a:pPr>
            <a:r>
              <a:rPr lang="de-DE" u="sng">
                <a:hlinkClick r:id="rId4" tooltip="https://open-access.network/startseite"/>
              </a:rPr>
              <a:t>open-access.network</a:t>
            </a:r>
            <a:endParaRPr/>
          </a:p>
        </p:txBody>
      </p:sp>
      <p:sp>
        <p:nvSpPr>
          <p:cNvPr id="503059683" name=" 503059682"/>
          <p:cNvSpPr/>
          <p:nvPr/>
        </p:nvSpPr>
        <p:spPr bwMode="auto">
          <a:xfrm>
            <a:off x="4444560" y="2468880"/>
            <a:ext cx="254916" cy="297215"/>
          </a:xfrm>
        </p:spPr>
        <p:txBody>
          <a:bodyPr rot="0" spcFirstLastPara="0" vertOverflow="overflow" horzOverflow="clip" vert="horz" wrap="square" lIns="91440" tIns="45720" rIns="91440" bIns="45720" numCol="1" spcCol="0" rtlCol="0" fromWordArt="0" anchor="t" anchorCtr="0" forceAA="0" compatLnSpc="1">
            <a:prstTxWarp prst="textNoShape">
              <a:avLst/>
            </a:prstTxWarp>
            <a:spAutoFit/>
          </a:bodyPr>
          <a:lstStyle/>
          <a:p>
            <a:pPr>
              <a:defRPr/>
            </a:pPr>
            <a:endParaRPr/>
          </a:p>
        </p:txBody>
      </p:sp>
      <p:pic>
        <p:nvPicPr>
          <p:cNvPr id="116577908" name="Grafik 116577907">
            <a:hlinkClick r:id="rId5"/>
          </p:cNvPr>
          <p:cNvPicPr>
            <a:picLocks noChangeAspect="1"/>
          </p:cNvPicPr>
          <p:nvPr/>
        </p:nvPicPr>
        <p:blipFill>
          <a:blip r:embed="rId6"/>
          <a:srcRect r="1450" b="73235"/>
          <a:stretch/>
        </p:blipFill>
        <p:spPr bwMode="auto">
          <a:xfrm>
            <a:off x="719999" y="1866492"/>
            <a:ext cx="5580190" cy="2617485"/>
          </a:xfrm>
          <a:prstGeom prst="rect">
            <a:avLst/>
          </a:prstGeom>
        </p:spPr>
      </p:pic>
      <p:sp>
        <p:nvSpPr>
          <p:cNvPr id="12" name="Rechteck 11"/>
          <p:cNvSpPr/>
          <p:nvPr/>
        </p:nvSpPr>
        <p:spPr bwMode="auto">
          <a:xfrm>
            <a:off x="7222462" y="3933112"/>
            <a:ext cx="1814034" cy="584775"/>
          </a:xfrm>
          <a:prstGeom prst="rect">
            <a:avLst/>
          </a:prstGeom>
        </p:spPr>
        <p:txBody>
          <a:bodyPr wrap="square">
            <a:spAutoFit/>
          </a:bodyPr>
          <a:lstStyle/>
          <a:p>
            <a:pPr algn="just">
              <a:defRPr/>
            </a:pPr>
            <a:r>
              <a:rPr lang="de-DE" sz="800">
                <a:solidFill>
                  <a:srgbClr val="003560"/>
                </a:solidFill>
              </a:rPr>
              <a:t>open-access.network. </a:t>
            </a:r>
            <a:r>
              <a:rPr lang="de-DE" sz="800" u="sng">
                <a:solidFill>
                  <a:srgbClr val="003560"/>
                </a:solidFill>
                <a:hlinkClick r:id="rId5" tooltip="https://open-access.network/informieren/open-access-in-fachdisziplinen"/>
              </a:rPr>
              <a:t>https://open-access.network/informieren/open-access-in-fachdisziplinen</a:t>
            </a:r>
            <a:r>
              <a:rPr lang="de-DE" sz="800">
                <a:solidFill>
                  <a:srgbClr val="003560"/>
                </a:solidFill>
              </a:rPr>
              <a:t> (</a:t>
            </a:r>
            <a:r>
              <a:rPr lang="de-DE" sz="800" u="sng">
                <a:solidFill>
                  <a:srgbClr val="003560"/>
                </a:solidFill>
                <a:hlinkClick r:id="rId7" tooltip="https://creativecommons.org/licenses/by/4.0/legalcode"/>
              </a:rPr>
              <a:t>CC BY 4.0 International</a:t>
            </a:r>
            <a:r>
              <a:rPr lang="de-DE" sz="800">
                <a:solidFill>
                  <a:srgbClr val="003560"/>
                </a:solidFill>
              </a:rPr>
              <a:t>)</a:t>
            </a:r>
            <a:endParaRPr sz="800"/>
          </a:p>
        </p:txBody>
      </p:sp>
      <p:pic>
        <p:nvPicPr>
          <p:cNvPr id="15" name="Picture 2">
            <a:hlinkClick r:id="rId8"/>
          </p:cNvPr>
          <p:cNvPicPr>
            <a:picLocks noChangeAspect="1" noChangeArrowheads="1"/>
          </p:cNvPicPr>
          <p:nvPr/>
        </p:nvPicPr>
        <p:blipFill>
          <a:blip r:embed="rId9"/>
          <a:stretch/>
        </p:blipFill>
        <p:spPr bwMode="auto">
          <a:xfrm>
            <a:off x="6605603" y="3994055"/>
            <a:ext cx="630691" cy="220663"/>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2523538" name="Titel 1"/>
          <p:cNvSpPr>
            <a:spLocks noGrp="1"/>
          </p:cNvSpPr>
          <p:nvPr>
            <p:ph type="title"/>
          </p:nvPr>
        </p:nvSpPr>
        <p:spPr bwMode="auto">
          <a:xfrm>
            <a:off x="468000" y="828000"/>
            <a:ext cx="8208455" cy="540000"/>
          </a:xfrm>
        </p:spPr>
        <p:txBody>
          <a:bodyPr/>
          <a:lstStyle/>
          <a:p>
            <a:pPr>
              <a:defRPr/>
            </a:pPr>
            <a:r>
              <a:rPr lang="de-DE" sz="3300"/>
              <a:t>Wege &amp; Finanzierung</a:t>
            </a:r>
            <a:endParaRPr/>
          </a:p>
        </p:txBody>
      </p:sp>
      <p:pic>
        <p:nvPicPr>
          <p:cNvPr id="960551889" name="Grafik 4"/>
          <p:cNvPicPr>
            <a:picLocks noChangeAspect="1"/>
          </p:cNvPicPr>
          <p:nvPr/>
        </p:nvPicPr>
        <p:blipFill>
          <a:blip r:embed="rId2"/>
          <a:stretch/>
        </p:blipFill>
        <p:spPr bwMode="auto">
          <a:xfrm>
            <a:off x="6264280" y="4690005"/>
            <a:ext cx="323942" cy="27759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Open Access – Wege &amp; Finanzierung</a:t>
            </a:r>
            <a:endParaRPr/>
          </a:p>
        </p:txBody>
      </p:sp>
      <p:sp>
        <p:nvSpPr>
          <p:cNvPr id="5" name="Foliennummernplatzhalter 4"/>
          <p:cNvSpPr>
            <a:spLocks noGrp="1"/>
          </p:cNvSpPr>
          <p:nvPr>
            <p:ph type="sldNum" sz="quarter" idx="12"/>
          </p:nvPr>
        </p:nvSpPr>
        <p:spPr bwMode="auto"/>
        <p:txBody>
          <a:bodyPr/>
          <a:lstStyle/>
          <a:p>
            <a:pPr>
              <a:defRPr/>
            </a:pPr>
            <a:fld id="{6C8FC03C-C266-4645-ABC5-645062898383}" type="slidenum">
              <a:rPr lang="de-DE"/>
              <a:t>22</a:t>
            </a:fld>
            <a:r>
              <a:rPr lang="de-DE"/>
              <a:t> </a:t>
            </a:r>
            <a:endParaRPr/>
          </a:p>
        </p:txBody>
      </p:sp>
      <p:sp>
        <p:nvSpPr>
          <p:cNvPr id="30" name="Textfeld 13"/>
          <p:cNvSpPr txBox="1">
            <a:spLocks noChangeArrowheads="1"/>
          </p:cNvSpPr>
          <p:nvPr/>
        </p:nvSpPr>
        <p:spPr bwMode="auto">
          <a:xfrm>
            <a:off x="1320612" y="1419622"/>
            <a:ext cx="1451188" cy="461962"/>
          </a:xfrm>
          <a:prstGeom prst="rect">
            <a:avLst/>
          </a:prstGeom>
          <a:noFill/>
          <a:ln>
            <a:noFill/>
          </a:ln>
        </p:spPr>
        <p:txBody>
          <a:bodyPr wrap="square">
            <a:spAutoFit/>
          </a:bodyPr>
          <a:lstStyle/>
          <a:p>
            <a:pPr>
              <a:defRPr/>
            </a:pPr>
            <a:r>
              <a:rPr lang="de-DE" sz="2400" b="1">
                <a:solidFill>
                  <a:srgbClr val="EAA316"/>
                </a:solidFill>
              </a:rPr>
              <a:t>Gold OA</a:t>
            </a:r>
            <a:endParaRPr/>
          </a:p>
        </p:txBody>
      </p:sp>
      <p:pic>
        <p:nvPicPr>
          <p:cNvPr id="34" name="Grafik 17"/>
          <p:cNvPicPr>
            <a:picLocks noChangeAspect="1"/>
          </p:cNvPicPr>
          <p:nvPr/>
        </p:nvPicPr>
        <p:blipFill>
          <a:blip r:embed="rId3"/>
          <a:stretch/>
        </p:blipFill>
        <p:spPr bwMode="auto">
          <a:xfrm>
            <a:off x="478572" y="1203598"/>
            <a:ext cx="781060" cy="1218843"/>
          </a:xfrm>
          <a:prstGeom prst="rect">
            <a:avLst/>
          </a:prstGeom>
          <a:noFill/>
          <a:ln>
            <a:noFill/>
          </a:ln>
        </p:spPr>
      </p:pic>
      <p:pic>
        <p:nvPicPr>
          <p:cNvPr id="42" name="Grafik 16"/>
          <p:cNvPicPr>
            <a:picLocks noChangeAspect="1"/>
          </p:cNvPicPr>
          <p:nvPr/>
        </p:nvPicPr>
        <p:blipFill>
          <a:blip r:embed="rId4"/>
          <a:srcRect r="15831" b="39265"/>
          <a:stretch/>
        </p:blipFill>
        <p:spPr bwMode="auto">
          <a:xfrm>
            <a:off x="6444208" y="1439957"/>
            <a:ext cx="2699791" cy="3044022"/>
          </a:xfrm>
          <a:prstGeom prst="rect">
            <a:avLst/>
          </a:prstGeom>
          <a:noFill/>
          <a:ln>
            <a:noFill/>
          </a:ln>
        </p:spPr>
      </p:pic>
      <p:sp>
        <p:nvSpPr>
          <p:cNvPr id="44" name="Rechteck 43"/>
          <p:cNvSpPr/>
          <p:nvPr/>
        </p:nvSpPr>
        <p:spPr bwMode="auto">
          <a:xfrm>
            <a:off x="6300192" y="1089720"/>
            <a:ext cx="2843807" cy="3394259"/>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2" name="Textfeld 21"/>
          <p:cNvSpPr txBox="1"/>
          <p:nvPr/>
        </p:nvSpPr>
        <p:spPr bwMode="auto">
          <a:xfrm>
            <a:off x="1907282" y="2715766"/>
            <a:ext cx="1728614" cy="461963"/>
          </a:xfrm>
          <a:prstGeom prst="rect">
            <a:avLst/>
          </a:prstGeom>
          <a:noFill/>
        </p:spPr>
        <p:txBody>
          <a:bodyPr wrap="square">
            <a:spAutoFit/>
          </a:bodyPr>
          <a:lstStyle/>
          <a:p>
            <a:pPr>
              <a:defRPr/>
            </a:pPr>
            <a:r>
              <a:rPr lang="de-DE" sz="2400" b="1">
                <a:solidFill>
                  <a:srgbClr val="555555"/>
                </a:solidFill>
              </a:rPr>
              <a:t>Hybrid OA</a:t>
            </a:r>
            <a:endParaRPr/>
          </a:p>
        </p:txBody>
      </p:sp>
      <p:pic>
        <p:nvPicPr>
          <p:cNvPr id="23" name="Grafik 22"/>
          <p:cNvPicPr>
            <a:picLocks noChangeAspect="1"/>
          </p:cNvPicPr>
          <p:nvPr/>
        </p:nvPicPr>
        <p:blipFill>
          <a:blip r:embed="rId5"/>
          <a:stretch/>
        </p:blipFill>
        <p:spPr bwMode="auto">
          <a:xfrm>
            <a:off x="1126648" y="2499742"/>
            <a:ext cx="781056" cy="1220400"/>
          </a:xfrm>
          <a:prstGeom prst="rect">
            <a:avLst/>
          </a:prstGeom>
        </p:spPr>
      </p:pic>
      <p:pic>
        <p:nvPicPr>
          <p:cNvPr id="17" name="Grafik 16"/>
          <p:cNvPicPr>
            <a:picLocks noChangeAspect="1"/>
          </p:cNvPicPr>
          <p:nvPr/>
        </p:nvPicPr>
        <p:blipFill>
          <a:blip r:embed="rId6"/>
          <a:stretch/>
        </p:blipFill>
        <p:spPr bwMode="auto">
          <a:xfrm>
            <a:off x="3140233" y="1203598"/>
            <a:ext cx="783695" cy="1220400"/>
          </a:xfrm>
          <a:prstGeom prst="rect">
            <a:avLst/>
          </a:prstGeom>
          <a:noFill/>
          <a:ln>
            <a:noFill/>
          </a:ln>
        </p:spPr>
      </p:pic>
      <p:sp>
        <p:nvSpPr>
          <p:cNvPr id="18" name="Textfeld 17"/>
          <p:cNvSpPr txBox="1"/>
          <p:nvPr/>
        </p:nvSpPr>
        <p:spPr bwMode="auto">
          <a:xfrm>
            <a:off x="3950097" y="1419622"/>
            <a:ext cx="1485999" cy="461963"/>
          </a:xfrm>
          <a:prstGeom prst="rect">
            <a:avLst/>
          </a:prstGeom>
          <a:noFill/>
        </p:spPr>
        <p:txBody>
          <a:bodyPr wrap="square">
            <a:spAutoFit/>
          </a:bodyPr>
          <a:lstStyle/>
          <a:p>
            <a:pPr>
              <a:defRPr/>
            </a:pPr>
            <a:r>
              <a:rPr lang="de-DE" sz="2400" b="1">
                <a:solidFill>
                  <a:srgbClr val="008400"/>
                </a:solidFill>
              </a:rPr>
              <a:t>Grün OA</a:t>
            </a:r>
            <a:endParaRPr/>
          </a:p>
        </p:txBody>
      </p:sp>
      <p:pic>
        <p:nvPicPr>
          <p:cNvPr id="19" name="Grafik 18"/>
          <p:cNvPicPr>
            <a:picLocks noChangeAspect="1"/>
          </p:cNvPicPr>
          <p:nvPr/>
        </p:nvPicPr>
        <p:blipFill>
          <a:blip r:embed="rId7"/>
          <a:stretch/>
        </p:blipFill>
        <p:spPr bwMode="auto">
          <a:xfrm>
            <a:off x="3862952" y="2499742"/>
            <a:ext cx="781056" cy="1220400"/>
          </a:xfrm>
          <a:prstGeom prst="rect">
            <a:avLst/>
          </a:prstGeom>
        </p:spPr>
      </p:pic>
      <p:sp>
        <p:nvSpPr>
          <p:cNvPr id="24" name="Textfeld 23"/>
          <p:cNvSpPr txBox="1"/>
          <p:nvPr/>
        </p:nvSpPr>
        <p:spPr bwMode="auto">
          <a:xfrm>
            <a:off x="4693095" y="2787774"/>
            <a:ext cx="1967137" cy="461665"/>
          </a:xfrm>
          <a:prstGeom prst="rect">
            <a:avLst/>
          </a:prstGeom>
          <a:noFill/>
        </p:spPr>
        <p:txBody>
          <a:bodyPr wrap="square">
            <a:spAutoFit/>
          </a:bodyPr>
          <a:lstStyle/>
          <a:p>
            <a:pPr>
              <a:defRPr/>
            </a:pPr>
            <a:r>
              <a:rPr lang="de-DE" sz="2400" b="1">
                <a:solidFill>
                  <a:srgbClr val="00B0F0"/>
                </a:solidFill>
              </a:rPr>
              <a:t>Diamant OA</a:t>
            </a:r>
            <a:endParaRPr/>
          </a:p>
        </p:txBody>
      </p:sp>
      <p:sp>
        <p:nvSpPr>
          <p:cNvPr id="26" name="Textfeld 13"/>
          <p:cNvSpPr txBox="1">
            <a:spLocks noChangeArrowheads="1"/>
          </p:cNvSpPr>
          <p:nvPr/>
        </p:nvSpPr>
        <p:spPr bwMode="auto">
          <a:xfrm>
            <a:off x="478572" y="3920440"/>
            <a:ext cx="4810439" cy="400110"/>
          </a:xfrm>
          <a:prstGeom prst="rect">
            <a:avLst/>
          </a:prstGeom>
          <a:noFill/>
          <a:ln>
            <a:noFill/>
          </a:ln>
        </p:spPr>
        <p:txBody>
          <a:bodyPr wrap="square">
            <a:spAutoFit/>
          </a:bodyPr>
          <a:lstStyle/>
          <a:p>
            <a:pPr>
              <a:defRPr/>
            </a:pPr>
            <a:r>
              <a:rPr lang="de-DE" sz="2000" b="1">
                <a:solidFill>
                  <a:schemeClr val="accent5"/>
                </a:solidFill>
              </a:rPr>
              <a:t>Bronze, </a:t>
            </a:r>
            <a:r>
              <a:rPr lang="de-DE" sz="2000" b="1">
                <a:solidFill>
                  <a:schemeClr val="bg1">
                    <a:lumMod val="75000"/>
                  </a:schemeClr>
                </a:solidFill>
              </a:rPr>
              <a:t>Grau, </a:t>
            </a:r>
            <a:r>
              <a:rPr lang="de-DE" sz="2000" b="1"/>
              <a:t>Schwarz, </a:t>
            </a:r>
            <a:r>
              <a:rPr lang="de-DE" sz="2000" b="1">
                <a:solidFill>
                  <a:srgbClr val="0070C0"/>
                </a:solidFill>
              </a:rPr>
              <a:t>Blau …</a:t>
            </a:r>
            <a:endParaRPr/>
          </a:p>
        </p:txBody>
      </p:sp>
      <p:sp>
        <p:nvSpPr>
          <p:cNvPr id="1241850069" name="Fußzeilenplatzhalter 3"/>
          <p:cNvSpPr txBox="1"/>
          <p:nvPr/>
        </p:nvSpPr>
        <p:spPr bwMode="auto">
          <a:xfrm>
            <a:off x="720000" y="4752000"/>
            <a:ext cx="4428063" cy="108000"/>
          </a:xfrm>
          <a:prstGeom prst="rect">
            <a:avLst/>
          </a:prstGeom>
        </p:spPr>
        <p:txBody>
          <a:bodyPr vert="horz" lIns="0" tIns="0" rIns="0" bIns="0" rtlCol="0" anchor="ctr" anchorCtr="0">
            <a:noAutofit/>
          </a:bodyPr>
          <a:lstStyle>
            <a:defPPr>
              <a:defRPr lang="de-DE"/>
            </a:defPPr>
            <a:lvl1pPr marL="0" indent="0" algn="l" defTabSz="685800">
              <a:lnSpc>
                <a:spcPct val="100000"/>
              </a:lnSpc>
              <a:spcBef>
                <a:spcPts val="0"/>
              </a:spcBef>
              <a:buFont typeface="Arial"/>
              <a:buNone/>
              <a:defRPr sz="900">
                <a:solidFill>
                  <a:schemeClr val="tx2"/>
                </a:solidFill>
                <a:latin typeface="+mn-lt"/>
                <a:ea typeface="+mn-ea"/>
                <a:cs typeface="+mn-cs"/>
              </a:defRPr>
            </a:lvl1pPr>
            <a:lvl2pPr marL="0" indent="0" algn="l" defTabSz="685800">
              <a:lnSpc>
                <a:spcPct val="100000"/>
              </a:lnSpc>
              <a:spcBef>
                <a:spcPts val="0"/>
              </a:spcBef>
              <a:defRPr sz="1200">
                <a:solidFill>
                  <a:schemeClr val="tx1"/>
                </a:solidFill>
                <a:latin typeface="+mn-lt"/>
                <a:ea typeface="+mn-ea"/>
                <a:cs typeface="+mn-cs"/>
              </a:defRPr>
            </a:lvl2pPr>
            <a:lvl3pPr marL="0" indent="0" algn="l" defTabSz="685800">
              <a:lnSpc>
                <a:spcPct val="100000"/>
              </a:lnSpc>
              <a:spcBef>
                <a:spcPts val="0"/>
              </a:spcBef>
              <a:defRPr sz="1200">
                <a:solidFill>
                  <a:schemeClr val="tx1"/>
                </a:solidFill>
                <a:latin typeface="+mn-lt"/>
                <a:ea typeface="+mn-ea"/>
                <a:cs typeface="+mn-cs"/>
              </a:defRPr>
            </a:lvl3pPr>
            <a:lvl4pPr marL="0" indent="0" algn="l" defTabSz="685800">
              <a:lnSpc>
                <a:spcPct val="100000"/>
              </a:lnSpc>
              <a:spcBef>
                <a:spcPts val="0"/>
              </a:spcBef>
              <a:defRPr sz="1200">
                <a:solidFill>
                  <a:schemeClr val="tx1"/>
                </a:solidFill>
                <a:latin typeface="+mn-lt"/>
                <a:ea typeface="+mn-ea"/>
                <a:cs typeface="+mn-cs"/>
              </a:defRPr>
            </a:lvl4pPr>
            <a:lvl5pPr marL="0" indent="0" algn="l" defTabSz="685800">
              <a:lnSpc>
                <a:spcPct val="100000"/>
              </a:lnSpc>
              <a:spcBef>
                <a:spcPts val="0"/>
              </a:spcBef>
              <a:defRPr sz="1200">
                <a:solidFill>
                  <a:schemeClr val="tx1"/>
                </a:solidFill>
                <a:latin typeface="+mn-lt"/>
                <a:ea typeface="+mn-ea"/>
                <a:cs typeface="+mn-cs"/>
              </a:defRPr>
            </a:lvl5pPr>
            <a:lvl6pPr marL="0" indent="0" algn="l" defTabSz="685800">
              <a:lnSpc>
                <a:spcPct val="100000"/>
              </a:lnSpc>
              <a:spcBef>
                <a:spcPts val="0"/>
              </a:spcBef>
              <a:defRPr sz="1200">
                <a:solidFill>
                  <a:schemeClr val="tx1"/>
                </a:solidFill>
                <a:latin typeface="+mn-lt"/>
                <a:ea typeface="+mn-ea"/>
                <a:cs typeface="+mn-cs"/>
              </a:defRPr>
            </a:lvl6pPr>
            <a:lvl7pPr marL="0" indent="0" algn="l" defTabSz="685800">
              <a:lnSpc>
                <a:spcPct val="100000"/>
              </a:lnSpc>
              <a:spcBef>
                <a:spcPts val="0"/>
              </a:spcBef>
              <a:defRPr sz="1200">
                <a:solidFill>
                  <a:schemeClr val="tx1"/>
                </a:solidFill>
                <a:latin typeface="+mn-lt"/>
                <a:ea typeface="+mn-ea"/>
                <a:cs typeface="+mn-cs"/>
              </a:defRPr>
            </a:lvl7pPr>
            <a:lvl8pPr marL="0" indent="0" algn="l" defTabSz="685800">
              <a:lnSpc>
                <a:spcPct val="100000"/>
              </a:lnSpc>
              <a:spcBef>
                <a:spcPts val="0"/>
              </a:spcBef>
              <a:defRPr sz="1200">
                <a:solidFill>
                  <a:schemeClr val="tx1"/>
                </a:solidFill>
                <a:latin typeface="+mn-lt"/>
                <a:ea typeface="+mn-ea"/>
                <a:cs typeface="+mn-cs"/>
              </a:defRPr>
            </a:lvl8pPr>
            <a:lvl9pPr marL="0" indent="0" algn="l" defTabSz="685800">
              <a:lnSpc>
                <a:spcPct val="100000"/>
              </a:lnSpc>
              <a:spcBef>
                <a:spcPts val="0"/>
              </a:spcBef>
              <a:defRPr sz="1200">
                <a:solidFill>
                  <a:schemeClr val="tx1"/>
                </a:solidFill>
                <a:latin typeface="+mn-lt"/>
                <a:ea typeface="+mn-ea"/>
                <a:cs typeface="+mn-cs"/>
              </a:defRPr>
            </a:lvl9pPr>
          </a:lstStyle>
          <a:p>
            <a:pPr>
              <a:defRPr/>
            </a:pPr>
            <a:r>
              <a:rPr lang="de-DE">
                <a:solidFill>
                  <a:srgbClr val="003560"/>
                </a:solidFill>
              </a:rPr>
              <a:t>Open Access: Eine Einführung für die </a:t>
            </a:r>
            <a:r>
              <a:rPr lang="de-DE" sz="900" b="0" i="0" u="none" strike="noStrike" cap="none" spc="0">
                <a:solidFill>
                  <a:srgbClr val="003560"/>
                </a:solidFill>
                <a:latin typeface="Arial"/>
                <a:ea typeface="Arial"/>
                <a:cs typeface="Arial"/>
              </a:rPr>
              <a:t>Geistes- und Sozialwissenschaften</a:t>
            </a:r>
            <a:endParaRPr lang="de-DE"/>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Foliennummernplatzhalter 4"/>
          <p:cNvSpPr>
            <a:spLocks noGrp="1"/>
          </p:cNvSpPr>
          <p:nvPr>
            <p:ph type="sldNum" sz="quarter" idx="12"/>
          </p:nvPr>
        </p:nvSpPr>
        <p:spPr bwMode="auto"/>
        <p:txBody>
          <a:bodyPr/>
          <a:lstStyle/>
          <a:p>
            <a:pPr>
              <a:defRPr/>
            </a:pPr>
            <a:fld id="{6C8FC03C-C266-4645-ABC5-645062898383}" type="slidenum">
              <a:rPr lang="de-DE"/>
              <a:t>23</a:t>
            </a:fld>
            <a:r>
              <a:rPr lang="de-DE"/>
              <a:t> </a:t>
            </a:r>
            <a:endParaRPr/>
          </a:p>
        </p:txBody>
      </p:sp>
      <p:sp>
        <p:nvSpPr>
          <p:cNvPr id="25" name="Textfeld 3"/>
          <p:cNvSpPr txBox="1">
            <a:spLocks noChangeArrowheads="1"/>
          </p:cNvSpPr>
          <p:nvPr/>
        </p:nvSpPr>
        <p:spPr bwMode="auto">
          <a:xfrm>
            <a:off x="3483077" y="1331705"/>
            <a:ext cx="2414586" cy="830997"/>
          </a:xfrm>
          <a:prstGeom prst="rect">
            <a:avLst/>
          </a:prstGeom>
          <a:noFill/>
          <a:ln>
            <a:noFill/>
          </a:ln>
        </p:spPr>
        <p:txBody>
          <a:bodyPr wrap="square">
            <a:spAutoFit/>
          </a:bodyPr>
          <a:lstStyle/>
          <a:p>
            <a:pPr algn="ctr">
              <a:defRPr/>
            </a:pPr>
            <a:r>
              <a:rPr lang="de-DE" sz="1600" b="1">
                <a:solidFill>
                  <a:srgbClr val="EAA316"/>
                </a:solidFill>
              </a:rPr>
              <a:t>Erstveröffentlichung</a:t>
            </a:r>
            <a:br>
              <a:rPr lang="de-DE" sz="1600"/>
            </a:br>
            <a:r>
              <a:rPr lang="de-DE" sz="1600"/>
              <a:t>in reiner OA-Zeitschrift / als OA-Buch, </a:t>
            </a:r>
            <a:r>
              <a:rPr lang="de-DE" sz="1600" b="1"/>
              <a:t>Gebühr</a:t>
            </a:r>
            <a:endParaRPr lang="de-DE" sz="1600"/>
          </a:p>
        </p:txBody>
      </p:sp>
      <p:sp>
        <p:nvSpPr>
          <p:cNvPr id="30" name="Textfeld 13"/>
          <p:cNvSpPr txBox="1">
            <a:spLocks noChangeArrowheads="1"/>
          </p:cNvSpPr>
          <p:nvPr/>
        </p:nvSpPr>
        <p:spPr bwMode="auto">
          <a:xfrm>
            <a:off x="1523916" y="1543624"/>
            <a:ext cx="2301875" cy="461962"/>
          </a:xfrm>
          <a:prstGeom prst="rect">
            <a:avLst/>
          </a:prstGeom>
          <a:noFill/>
          <a:ln>
            <a:noFill/>
          </a:ln>
        </p:spPr>
        <p:txBody>
          <a:bodyPr>
            <a:spAutoFit/>
          </a:bodyPr>
          <a:lstStyle/>
          <a:p>
            <a:pPr>
              <a:defRPr/>
            </a:pPr>
            <a:r>
              <a:rPr lang="de-DE" sz="2400" b="1">
                <a:solidFill>
                  <a:srgbClr val="EAA316"/>
                </a:solidFill>
              </a:rPr>
              <a:t>Gold OA</a:t>
            </a:r>
            <a:endParaRPr/>
          </a:p>
        </p:txBody>
      </p:sp>
      <p:sp>
        <p:nvSpPr>
          <p:cNvPr id="31" name="Abgerundetes Rechteck 30"/>
          <p:cNvSpPr/>
          <p:nvPr/>
        </p:nvSpPr>
        <p:spPr bwMode="auto">
          <a:xfrm>
            <a:off x="3428861" y="1268205"/>
            <a:ext cx="2468804" cy="1107666"/>
          </a:xfrm>
          <a:prstGeom prst="roundRect">
            <a:avLst>
              <a:gd name="adj"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34" name="Grafik 17"/>
          <p:cNvPicPr>
            <a:picLocks noChangeAspect="1"/>
          </p:cNvPicPr>
          <p:nvPr/>
        </p:nvPicPr>
        <p:blipFill>
          <a:blip r:embed="rId3"/>
          <a:stretch/>
        </p:blipFill>
        <p:spPr bwMode="auto">
          <a:xfrm>
            <a:off x="466250" y="1157027"/>
            <a:ext cx="781060" cy="1218843"/>
          </a:xfrm>
          <a:prstGeom prst="rect">
            <a:avLst/>
          </a:prstGeom>
          <a:noFill/>
          <a:ln>
            <a:noFill/>
          </a:ln>
        </p:spPr>
      </p:pic>
      <p:pic>
        <p:nvPicPr>
          <p:cNvPr id="42" name="Grafik 16"/>
          <p:cNvPicPr>
            <a:picLocks noChangeAspect="1"/>
          </p:cNvPicPr>
          <p:nvPr/>
        </p:nvPicPr>
        <p:blipFill>
          <a:blip r:embed="rId4"/>
          <a:srcRect r="15831" b="39265"/>
          <a:stretch/>
        </p:blipFill>
        <p:spPr bwMode="auto">
          <a:xfrm>
            <a:off x="6444208" y="1439957"/>
            <a:ext cx="2699791" cy="3044022"/>
          </a:xfrm>
          <a:prstGeom prst="rect">
            <a:avLst/>
          </a:prstGeom>
          <a:noFill/>
          <a:ln>
            <a:noFill/>
          </a:ln>
        </p:spPr>
      </p:pic>
      <p:sp>
        <p:nvSpPr>
          <p:cNvPr id="44" name="Rechteck 43"/>
          <p:cNvSpPr/>
          <p:nvPr/>
        </p:nvSpPr>
        <p:spPr bwMode="auto">
          <a:xfrm>
            <a:off x="6300192" y="1089720"/>
            <a:ext cx="2843807" cy="3394259"/>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5" name="Textfeld 8"/>
          <p:cNvSpPr txBox="1">
            <a:spLocks noChangeArrowheads="1"/>
          </p:cNvSpPr>
          <p:nvPr/>
        </p:nvSpPr>
        <p:spPr bwMode="auto">
          <a:xfrm>
            <a:off x="6577152" y="1268205"/>
            <a:ext cx="2377127" cy="1015663"/>
          </a:xfrm>
          <a:prstGeom prst="rect">
            <a:avLst/>
          </a:prstGeom>
          <a:noFill/>
          <a:ln>
            <a:noFill/>
          </a:ln>
        </p:spPr>
        <p:txBody>
          <a:bodyPr wrap="square">
            <a:spAutoFit/>
          </a:bodyPr>
          <a:lstStyle>
            <a:lvl1pPr marL="285750" indent="-285750">
              <a:defRPr sz="1300">
                <a:solidFill>
                  <a:schemeClr val="tx1"/>
                </a:solidFill>
                <a:latin typeface="Calibri"/>
              </a:defRPr>
            </a:lvl1pPr>
            <a:lvl2pPr>
              <a:defRPr sz="1300">
                <a:solidFill>
                  <a:schemeClr val="tx1"/>
                </a:solidFill>
                <a:latin typeface="Calibri"/>
              </a:defRPr>
            </a:lvl2pPr>
            <a:lvl3pPr>
              <a:defRPr sz="1300">
                <a:solidFill>
                  <a:schemeClr val="tx1"/>
                </a:solidFill>
                <a:latin typeface="Calibri"/>
              </a:defRPr>
            </a:lvl3pPr>
            <a:lvl4pPr>
              <a:defRPr sz="1300">
                <a:solidFill>
                  <a:schemeClr val="tx1"/>
                </a:solidFill>
                <a:latin typeface="Calibri"/>
              </a:defRPr>
            </a:lvl4pPr>
            <a:lvl5pPr>
              <a:defRPr sz="1300">
                <a:solidFill>
                  <a:schemeClr val="tx1"/>
                </a:solidFill>
                <a:latin typeface="Calibri"/>
              </a:defRPr>
            </a:lvl5pPr>
            <a:lvl6pPr marL="1828800" indent="457200" defTabSz="685800">
              <a:spcBef>
                <a:spcPts val="0"/>
              </a:spcBef>
              <a:spcAft>
                <a:spcPts val="0"/>
              </a:spcAft>
              <a:defRPr sz="1300">
                <a:solidFill>
                  <a:schemeClr val="tx1"/>
                </a:solidFill>
                <a:latin typeface="Calibri"/>
              </a:defRPr>
            </a:lvl6pPr>
            <a:lvl7pPr marL="2286000" indent="457200" defTabSz="685800">
              <a:spcBef>
                <a:spcPts val="0"/>
              </a:spcBef>
              <a:spcAft>
                <a:spcPts val="0"/>
              </a:spcAft>
              <a:defRPr sz="1300">
                <a:solidFill>
                  <a:schemeClr val="tx1"/>
                </a:solidFill>
                <a:latin typeface="Calibri"/>
              </a:defRPr>
            </a:lvl7pPr>
            <a:lvl8pPr marL="2743200" indent="457200" defTabSz="685800">
              <a:spcBef>
                <a:spcPts val="0"/>
              </a:spcBef>
              <a:spcAft>
                <a:spcPts val="0"/>
              </a:spcAft>
              <a:defRPr sz="1300">
                <a:solidFill>
                  <a:schemeClr val="tx1"/>
                </a:solidFill>
                <a:latin typeface="Calibri"/>
              </a:defRPr>
            </a:lvl8pPr>
            <a:lvl9pPr marL="3200400" indent="457200" defTabSz="685800">
              <a:spcBef>
                <a:spcPts val="0"/>
              </a:spcBef>
              <a:spcAft>
                <a:spcPts val="0"/>
              </a:spcAft>
              <a:defRPr sz="1300">
                <a:solidFill>
                  <a:schemeClr val="tx1"/>
                </a:solidFill>
                <a:latin typeface="Calibri"/>
              </a:defRPr>
            </a:lvl9pPr>
          </a:lstStyle>
          <a:p>
            <a:pPr>
              <a:buFont typeface="Arial"/>
              <a:buChar char="•"/>
              <a:defRPr/>
            </a:pPr>
            <a:r>
              <a:rPr lang="de-DE" sz="1200" b="1">
                <a:latin typeface="+mj-lt"/>
              </a:rPr>
              <a:t>sofort</a:t>
            </a:r>
            <a:r>
              <a:rPr lang="de-DE" sz="1200">
                <a:latin typeface="+mj-lt"/>
              </a:rPr>
              <a:t> frei verfügbar</a:t>
            </a:r>
            <a:endParaRPr/>
          </a:p>
          <a:p>
            <a:pPr>
              <a:buFont typeface="Arial"/>
              <a:buChar char="•"/>
              <a:defRPr/>
            </a:pPr>
            <a:r>
              <a:rPr lang="de-DE" sz="1200">
                <a:latin typeface="+mj-lt"/>
              </a:rPr>
              <a:t>Begutachtungsverfahren</a:t>
            </a:r>
            <a:endParaRPr/>
          </a:p>
          <a:p>
            <a:pPr>
              <a:buFont typeface="Arial"/>
              <a:buChar char="•"/>
              <a:defRPr/>
            </a:pPr>
            <a:r>
              <a:rPr lang="de-DE" sz="1200">
                <a:latin typeface="+mj-lt"/>
              </a:rPr>
              <a:t>CC-Lizenz</a:t>
            </a:r>
            <a:endParaRPr/>
          </a:p>
          <a:p>
            <a:pPr>
              <a:buFont typeface="Arial"/>
              <a:buChar char="•"/>
              <a:defRPr/>
            </a:pPr>
            <a:r>
              <a:rPr lang="de-DE" sz="1200">
                <a:latin typeface="+mj-lt"/>
              </a:rPr>
              <a:t>Übertragung einfacher Nutzungsrechte</a:t>
            </a:r>
            <a:endParaRPr/>
          </a:p>
        </p:txBody>
      </p:sp>
      <p:sp>
        <p:nvSpPr>
          <p:cNvPr id="20" name="Abgerundetes Rechteck 19"/>
          <p:cNvSpPr/>
          <p:nvPr/>
        </p:nvSpPr>
        <p:spPr bwMode="auto">
          <a:xfrm>
            <a:off x="3452915" y="2842326"/>
            <a:ext cx="2444750" cy="1215390"/>
          </a:xfrm>
          <a:prstGeom prst="roundRect">
            <a:avLst>
              <a:gd name="adj" fmla="val 16667"/>
            </a:avLst>
          </a:prstGeom>
          <a:noFill/>
          <a:ln>
            <a:solidFill>
              <a:srgbClr val="55555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1" name="Textfeld 3"/>
          <p:cNvSpPr txBox="1">
            <a:spLocks noChangeArrowheads="1"/>
          </p:cNvSpPr>
          <p:nvPr/>
        </p:nvSpPr>
        <p:spPr bwMode="auto">
          <a:xfrm>
            <a:off x="3516158" y="2911065"/>
            <a:ext cx="2578100" cy="1077913"/>
          </a:xfrm>
          <a:prstGeom prst="rect">
            <a:avLst/>
          </a:prstGeom>
          <a:noFill/>
          <a:ln>
            <a:noFill/>
          </a:ln>
        </p:spPr>
        <p:txBody>
          <a:bodyPr>
            <a:spAutoFit/>
          </a:bodyPr>
          <a:lstStyle/>
          <a:p>
            <a:pPr>
              <a:defRPr/>
            </a:pPr>
            <a:r>
              <a:rPr lang="de-DE" sz="1600" b="1">
                <a:solidFill>
                  <a:srgbClr val="555555"/>
                </a:solidFill>
              </a:rPr>
              <a:t>Erstveröffentlichung </a:t>
            </a:r>
            <a:r>
              <a:rPr lang="de-DE" sz="1600"/>
              <a:t>einzelner OA-Artikel in </a:t>
            </a:r>
            <a:endParaRPr/>
          </a:p>
          <a:p>
            <a:pPr>
              <a:defRPr/>
            </a:pPr>
            <a:r>
              <a:rPr lang="de-DE" sz="1600"/>
              <a:t>Subskriptionszeitschrift,</a:t>
            </a:r>
            <a:endParaRPr/>
          </a:p>
          <a:p>
            <a:pPr>
              <a:defRPr/>
            </a:pPr>
            <a:r>
              <a:rPr lang="de-DE" sz="1600" b="1"/>
              <a:t>Gebühr</a:t>
            </a:r>
            <a:endParaRPr/>
          </a:p>
        </p:txBody>
      </p:sp>
      <p:sp>
        <p:nvSpPr>
          <p:cNvPr id="22" name="Textfeld 21"/>
          <p:cNvSpPr txBox="1"/>
          <p:nvPr/>
        </p:nvSpPr>
        <p:spPr bwMode="auto">
          <a:xfrm>
            <a:off x="1422830" y="3174048"/>
            <a:ext cx="2300287" cy="461963"/>
          </a:xfrm>
          <a:prstGeom prst="rect">
            <a:avLst/>
          </a:prstGeom>
          <a:noFill/>
        </p:spPr>
        <p:txBody>
          <a:bodyPr>
            <a:spAutoFit/>
          </a:bodyPr>
          <a:lstStyle/>
          <a:p>
            <a:pPr>
              <a:defRPr/>
            </a:pPr>
            <a:r>
              <a:rPr lang="de-DE" sz="2400" b="1">
                <a:solidFill>
                  <a:srgbClr val="555555"/>
                </a:solidFill>
              </a:rPr>
              <a:t>Hybrid OA</a:t>
            </a:r>
            <a:endParaRPr/>
          </a:p>
        </p:txBody>
      </p:sp>
      <p:pic>
        <p:nvPicPr>
          <p:cNvPr id="23" name="Grafik 22"/>
          <p:cNvPicPr>
            <a:picLocks noChangeAspect="1"/>
          </p:cNvPicPr>
          <p:nvPr/>
        </p:nvPicPr>
        <p:blipFill>
          <a:blip r:embed="rId5"/>
          <a:stretch/>
        </p:blipFill>
        <p:spPr bwMode="auto">
          <a:xfrm>
            <a:off x="445848" y="2809745"/>
            <a:ext cx="790084" cy="1234507"/>
          </a:xfrm>
          <a:prstGeom prst="rect">
            <a:avLst/>
          </a:prstGeom>
        </p:spPr>
      </p:pic>
      <p:sp>
        <p:nvSpPr>
          <p:cNvPr id="16" name="Titel 5"/>
          <p:cNvSpPr>
            <a:spLocks noGrp="1"/>
          </p:cNvSpPr>
          <p:nvPr>
            <p:ph type="title"/>
          </p:nvPr>
        </p:nvSpPr>
        <p:spPr bwMode="auto">
          <a:xfrm>
            <a:off x="468000" y="396000"/>
            <a:ext cx="7560000" cy="468000"/>
          </a:xfrm>
        </p:spPr>
        <p:txBody>
          <a:bodyPr/>
          <a:lstStyle/>
          <a:p>
            <a:pPr>
              <a:defRPr/>
            </a:pPr>
            <a:r>
              <a:rPr lang="de-DE" sz="2700" b="0" i="0" u="none" strike="noStrike" cap="none" spc="0">
                <a:solidFill>
                  <a:schemeClr val="tx2"/>
                </a:solidFill>
                <a:latin typeface="+mn-lt"/>
                <a:ea typeface="+mj-ea"/>
                <a:cs typeface="+mj-cs"/>
              </a:rPr>
              <a:t>Open Access – Wege &amp; Finanzierung</a:t>
            </a:r>
            <a:endParaRPr sz="2700"/>
          </a:p>
        </p:txBody>
      </p:sp>
      <p:sp>
        <p:nvSpPr>
          <p:cNvPr id="371430589" name="Fußzeilenplatzhalter 3"/>
          <p:cNvSpPr txBox="1"/>
          <p:nvPr/>
        </p:nvSpPr>
        <p:spPr bwMode="auto">
          <a:xfrm>
            <a:off x="720000" y="4752000"/>
            <a:ext cx="4428063" cy="108000"/>
          </a:xfrm>
          <a:prstGeom prst="rect">
            <a:avLst/>
          </a:prstGeom>
        </p:spPr>
        <p:txBody>
          <a:bodyPr vert="horz" lIns="0" tIns="0" rIns="0" bIns="0" rtlCol="0" anchor="ctr" anchorCtr="0">
            <a:noAutofit/>
          </a:bodyPr>
          <a:lstStyle>
            <a:defPPr>
              <a:defRPr lang="de-DE"/>
            </a:defPPr>
            <a:lvl1pPr marL="0" indent="0" algn="l" defTabSz="685800">
              <a:lnSpc>
                <a:spcPct val="100000"/>
              </a:lnSpc>
              <a:spcBef>
                <a:spcPts val="0"/>
              </a:spcBef>
              <a:buFont typeface="Arial"/>
              <a:buNone/>
              <a:defRPr sz="900">
                <a:solidFill>
                  <a:schemeClr val="tx2"/>
                </a:solidFill>
                <a:latin typeface="+mn-lt"/>
                <a:ea typeface="+mn-ea"/>
                <a:cs typeface="+mn-cs"/>
              </a:defRPr>
            </a:lvl1pPr>
            <a:lvl2pPr marL="0" indent="0" algn="l" defTabSz="685800">
              <a:lnSpc>
                <a:spcPct val="100000"/>
              </a:lnSpc>
              <a:spcBef>
                <a:spcPts val="0"/>
              </a:spcBef>
              <a:defRPr sz="1200">
                <a:solidFill>
                  <a:schemeClr val="tx1"/>
                </a:solidFill>
                <a:latin typeface="+mn-lt"/>
                <a:ea typeface="+mn-ea"/>
                <a:cs typeface="+mn-cs"/>
              </a:defRPr>
            </a:lvl2pPr>
            <a:lvl3pPr marL="0" indent="0" algn="l" defTabSz="685800">
              <a:lnSpc>
                <a:spcPct val="100000"/>
              </a:lnSpc>
              <a:spcBef>
                <a:spcPts val="0"/>
              </a:spcBef>
              <a:defRPr sz="1200">
                <a:solidFill>
                  <a:schemeClr val="tx1"/>
                </a:solidFill>
                <a:latin typeface="+mn-lt"/>
                <a:ea typeface="+mn-ea"/>
                <a:cs typeface="+mn-cs"/>
              </a:defRPr>
            </a:lvl3pPr>
            <a:lvl4pPr marL="0" indent="0" algn="l" defTabSz="685800">
              <a:lnSpc>
                <a:spcPct val="100000"/>
              </a:lnSpc>
              <a:spcBef>
                <a:spcPts val="0"/>
              </a:spcBef>
              <a:defRPr sz="1200">
                <a:solidFill>
                  <a:schemeClr val="tx1"/>
                </a:solidFill>
                <a:latin typeface="+mn-lt"/>
                <a:ea typeface="+mn-ea"/>
                <a:cs typeface="+mn-cs"/>
              </a:defRPr>
            </a:lvl4pPr>
            <a:lvl5pPr marL="0" indent="0" algn="l" defTabSz="685800">
              <a:lnSpc>
                <a:spcPct val="100000"/>
              </a:lnSpc>
              <a:spcBef>
                <a:spcPts val="0"/>
              </a:spcBef>
              <a:defRPr sz="1200">
                <a:solidFill>
                  <a:schemeClr val="tx1"/>
                </a:solidFill>
                <a:latin typeface="+mn-lt"/>
                <a:ea typeface="+mn-ea"/>
                <a:cs typeface="+mn-cs"/>
              </a:defRPr>
            </a:lvl5pPr>
            <a:lvl6pPr marL="0" indent="0" algn="l" defTabSz="685800">
              <a:lnSpc>
                <a:spcPct val="100000"/>
              </a:lnSpc>
              <a:spcBef>
                <a:spcPts val="0"/>
              </a:spcBef>
              <a:defRPr sz="1200">
                <a:solidFill>
                  <a:schemeClr val="tx1"/>
                </a:solidFill>
                <a:latin typeface="+mn-lt"/>
                <a:ea typeface="+mn-ea"/>
                <a:cs typeface="+mn-cs"/>
              </a:defRPr>
            </a:lvl6pPr>
            <a:lvl7pPr marL="0" indent="0" algn="l" defTabSz="685800">
              <a:lnSpc>
                <a:spcPct val="100000"/>
              </a:lnSpc>
              <a:spcBef>
                <a:spcPts val="0"/>
              </a:spcBef>
              <a:defRPr sz="1200">
                <a:solidFill>
                  <a:schemeClr val="tx1"/>
                </a:solidFill>
                <a:latin typeface="+mn-lt"/>
                <a:ea typeface="+mn-ea"/>
                <a:cs typeface="+mn-cs"/>
              </a:defRPr>
            </a:lvl7pPr>
            <a:lvl8pPr marL="0" indent="0" algn="l" defTabSz="685800">
              <a:lnSpc>
                <a:spcPct val="100000"/>
              </a:lnSpc>
              <a:spcBef>
                <a:spcPts val="0"/>
              </a:spcBef>
              <a:defRPr sz="1200">
                <a:solidFill>
                  <a:schemeClr val="tx1"/>
                </a:solidFill>
                <a:latin typeface="+mn-lt"/>
                <a:ea typeface="+mn-ea"/>
                <a:cs typeface="+mn-cs"/>
              </a:defRPr>
            </a:lvl8pPr>
            <a:lvl9pPr marL="0" indent="0" algn="l" defTabSz="685800">
              <a:lnSpc>
                <a:spcPct val="100000"/>
              </a:lnSpc>
              <a:spcBef>
                <a:spcPts val="0"/>
              </a:spcBef>
              <a:defRPr sz="1200">
                <a:solidFill>
                  <a:schemeClr val="tx1"/>
                </a:solidFill>
                <a:latin typeface="+mn-lt"/>
                <a:ea typeface="+mn-ea"/>
                <a:cs typeface="+mn-cs"/>
              </a:defRPr>
            </a:lvl9pPr>
          </a:lstStyle>
          <a:p>
            <a:pPr>
              <a:defRPr/>
            </a:pPr>
            <a:r>
              <a:rPr lang="de-DE">
                <a:solidFill>
                  <a:srgbClr val="003560"/>
                </a:solidFill>
              </a:rPr>
              <a:t>Open Access: Eine Einführung für die </a:t>
            </a:r>
            <a:r>
              <a:rPr lang="de-DE" sz="900" b="0" i="0" u="none" strike="noStrike" cap="none" spc="0">
                <a:solidFill>
                  <a:srgbClr val="003560"/>
                </a:solidFill>
                <a:latin typeface="Arial"/>
                <a:ea typeface="Arial"/>
                <a:cs typeface="Arial"/>
              </a:rPr>
              <a:t>Geistes- und Sozialwissenschaften</a:t>
            </a:r>
            <a:endParaRPr lang="de-DE"/>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Foliennummernplatzhalter 4"/>
          <p:cNvSpPr>
            <a:spLocks noGrp="1"/>
          </p:cNvSpPr>
          <p:nvPr>
            <p:ph type="sldNum" sz="quarter" idx="12"/>
          </p:nvPr>
        </p:nvSpPr>
        <p:spPr bwMode="auto"/>
        <p:txBody>
          <a:bodyPr/>
          <a:lstStyle/>
          <a:p>
            <a:pPr>
              <a:defRPr/>
            </a:pPr>
            <a:fld id="{6C8FC03C-C266-4645-ABC5-645062898383}" type="slidenum">
              <a:rPr lang="de-DE"/>
              <a:t>24</a:t>
            </a:fld>
            <a:r>
              <a:rPr lang="de-DE"/>
              <a:t> </a:t>
            </a:r>
            <a:endParaRPr/>
          </a:p>
        </p:txBody>
      </p:sp>
      <p:sp>
        <p:nvSpPr>
          <p:cNvPr id="6" name="Titel 5"/>
          <p:cNvSpPr>
            <a:spLocks noGrp="1"/>
          </p:cNvSpPr>
          <p:nvPr>
            <p:ph type="title"/>
          </p:nvPr>
        </p:nvSpPr>
        <p:spPr bwMode="auto"/>
        <p:txBody>
          <a:bodyPr/>
          <a:lstStyle/>
          <a:p>
            <a:pPr>
              <a:defRPr/>
            </a:pPr>
            <a:r>
              <a:rPr lang="de-DE"/>
              <a:t>Open Access – Wege &amp; Finanzierung</a:t>
            </a:r>
            <a:endParaRPr/>
          </a:p>
        </p:txBody>
      </p:sp>
      <p:sp>
        <p:nvSpPr>
          <p:cNvPr id="13" name="Rechteck 12"/>
          <p:cNvSpPr/>
          <p:nvPr/>
        </p:nvSpPr>
        <p:spPr bwMode="auto">
          <a:xfrm>
            <a:off x="4455622" y="2421709"/>
            <a:ext cx="232756" cy="300082"/>
          </a:xfrm>
          <a:prstGeom prst="rect">
            <a:avLst/>
          </a:prstGeom>
        </p:spPr>
        <p:txBody>
          <a:bodyPr wrap="none">
            <a:spAutoFit/>
          </a:bodyPr>
          <a:lstStyle/>
          <a:p>
            <a:pPr>
              <a:defRPr/>
            </a:pPr>
            <a:r>
              <a:rPr lang="de-DE"/>
              <a:t> </a:t>
            </a:r>
            <a:endParaRPr/>
          </a:p>
        </p:txBody>
      </p:sp>
      <p:pic>
        <p:nvPicPr>
          <p:cNvPr id="9" name="Grafik 16"/>
          <p:cNvPicPr>
            <a:picLocks noChangeAspect="1"/>
          </p:cNvPicPr>
          <p:nvPr/>
        </p:nvPicPr>
        <p:blipFill>
          <a:blip r:embed="rId3"/>
          <a:srcRect r="15831" b="39265"/>
          <a:stretch/>
        </p:blipFill>
        <p:spPr bwMode="auto">
          <a:xfrm>
            <a:off x="6444208" y="1439957"/>
            <a:ext cx="2699791" cy="3044022"/>
          </a:xfrm>
          <a:prstGeom prst="rect">
            <a:avLst/>
          </a:prstGeom>
          <a:noFill/>
          <a:ln>
            <a:noFill/>
          </a:ln>
        </p:spPr>
      </p:pic>
      <p:sp>
        <p:nvSpPr>
          <p:cNvPr id="10" name="Rechteck 9"/>
          <p:cNvSpPr/>
          <p:nvPr/>
        </p:nvSpPr>
        <p:spPr bwMode="auto">
          <a:xfrm>
            <a:off x="6300191" y="1089720"/>
            <a:ext cx="2843807" cy="3394259"/>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1" name="Fußzeilenplatzhalter 3"/>
          <p:cNvSpPr txBox="1"/>
          <p:nvPr/>
        </p:nvSpPr>
        <p:spPr bwMode="auto">
          <a:xfrm>
            <a:off x="720000" y="4752000"/>
            <a:ext cx="4428064" cy="108000"/>
          </a:xfrm>
          <a:prstGeom prst="rect">
            <a:avLst/>
          </a:prstGeom>
        </p:spPr>
        <p:txBody>
          <a:bodyPr vert="horz" lIns="0" tIns="0" rIns="0" bIns="0" rtlCol="0" anchor="ctr" anchorCtr="0">
            <a:noAutofit/>
          </a:bodyPr>
          <a:lstStyle>
            <a:defPPr>
              <a:defRPr lang="de-DE"/>
            </a:defPPr>
            <a:lvl1pPr marL="0" indent="0" algn="l" defTabSz="685800">
              <a:lnSpc>
                <a:spcPct val="100000"/>
              </a:lnSpc>
              <a:spcBef>
                <a:spcPts val="0"/>
              </a:spcBef>
              <a:buFont typeface="Arial"/>
              <a:buNone/>
              <a:defRPr sz="900">
                <a:solidFill>
                  <a:schemeClr val="tx2"/>
                </a:solidFill>
                <a:latin typeface="+mn-lt"/>
                <a:ea typeface="+mn-ea"/>
                <a:cs typeface="+mn-cs"/>
              </a:defRPr>
            </a:lvl1pPr>
            <a:lvl2pPr marL="0" indent="0" algn="l" defTabSz="685800">
              <a:lnSpc>
                <a:spcPct val="100000"/>
              </a:lnSpc>
              <a:spcBef>
                <a:spcPts val="0"/>
              </a:spcBef>
              <a:defRPr sz="1200">
                <a:solidFill>
                  <a:schemeClr val="tx1"/>
                </a:solidFill>
                <a:latin typeface="+mn-lt"/>
                <a:ea typeface="+mn-ea"/>
                <a:cs typeface="+mn-cs"/>
              </a:defRPr>
            </a:lvl2pPr>
            <a:lvl3pPr marL="0" indent="0" algn="l" defTabSz="685800">
              <a:lnSpc>
                <a:spcPct val="100000"/>
              </a:lnSpc>
              <a:spcBef>
                <a:spcPts val="0"/>
              </a:spcBef>
              <a:defRPr sz="1200">
                <a:solidFill>
                  <a:schemeClr val="tx1"/>
                </a:solidFill>
                <a:latin typeface="+mn-lt"/>
                <a:ea typeface="+mn-ea"/>
                <a:cs typeface="+mn-cs"/>
              </a:defRPr>
            </a:lvl3pPr>
            <a:lvl4pPr marL="0" indent="0" algn="l" defTabSz="685800">
              <a:lnSpc>
                <a:spcPct val="100000"/>
              </a:lnSpc>
              <a:spcBef>
                <a:spcPts val="0"/>
              </a:spcBef>
              <a:defRPr sz="1200">
                <a:solidFill>
                  <a:schemeClr val="tx1"/>
                </a:solidFill>
                <a:latin typeface="+mn-lt"/>
                <a:ea typeface="+mn-ea"/>
                <a:cs typeface="+mn-cs"/>
              </a:defRPr>
            </a:lvl4pPr>
            <a:lvl5pPr marL="0" indent="0" algn="l" defTabSz="685800">
              <a:lnSpc>
                <a:spcPct val="100000"/>
              </a:lnSpc>
              <a:spcBef>
                <a:spcPts val="0"/>
              </a:spcBef>
              <a:defRPr sz="1200">
                <a:solidFill>
                  <a:schemeClr val="tx1"/>
                </a:solidFill>
                <a:latin typeface="+mn-lt"/>
                <a:ea typeface="+mn-ea"/>
                <a:cs typeface="+mn-cs"/>
              </a:defRPr>
            </a:lvl5pPr>
            <a:lvl6pPr marL="0" indent="0" algn="l" defTabSz="685800">
              <a:lnSpc>
                <a:spcPct val="100000"/>
              </a:lnSpc>
              <a:spcBef>
                <a:spcPts val="0"/>
              </a:spcBef>
              <a:defRPr sz="1200">
                <a:solidFill>
                  <a:schemeClr val="tx1"/>
                </a:solidFill>
                <a:latin typeface="+mn-lt"/>
                <a:ea typeface="+mn-ea"/>
                <a:cs typeface="+mn-cs"/>
              </a:defRPr>
            </a:lvl6pPr>
            <a:lvl7pPr marL="0" indent="0" algn="l" defTabSz="685800">
              <a:lnSpc>
                <a:spcPct val="100000"/>
              </a:lnSpc>
              <a:spcBef>
                <a:spcPts val="0"/>
              </a:spcBef>
              <a:defRPr sz="1200">
                <a:solidFill>
                  <a:schemeClr val="tx1"/>
                </a:solidFill>
                <a:latin typeface="+mn-lt"/>
                <a:ea typeface="+mn-ea"/>
                <a:cs typeface="+mn-cs"/>
              </a:defRPr>
            </a:lvl7pPr>
            <a:lvl8pPr marL="0" indent="0" algn="l" defTabSz="685800">
              <a:lnSpc>
                <a:spcPct val="100000"/>
              </a:lnSpc>
              <a:spcBef>
                <a:spcPts val="0"/>
              </a:spcBef>
              <a:defRPr sz="1200">
                <a:solidFill>
                  <a:schemeClr val="tx1"/>
                </a:solidFill>
                <a:latin typeface="+mn-lt"/>
                <a:ea typeface="+mn-ea"/>
                <a:cs typeface="+mn-cs"/>
              </a:defRPr>
            </a:lvl8pPr>
            <a:lvl9pPr marL="0" indent="0" algn="l" defTabSz="685800">
              <a:lnSpc>
                <a:spcPct val="100000"/>
              </a:lnSpc>
              <a:spcBef>
                <a:spcPts val="0"/>
              </a:spcBef>
              <a:defRPr sz="1200">
                <a:solidFill>
                  <a:schemeClr val="tx1"/>
                </a:solidFill>
                <a:latin typeface="+mn-lt"/>
                <a:ea typeface="+mn-ea"/>
                <a:cs typeface="+mn-cs"/>
              </a:defRPr>
            </a:lvl9pPr>
          </a:lstStyle>
          <a:p>
            <a:pPr>
              <a:defRPr/>
            </a:pPr>
            <a:r>
              <a:rPr lang="de-DE">
                <a:solidFill>
                  <a:srgbClr val="003560"/>
                </a:solidFill>
              </a:rPr>
              <a:t>Open Access: Eine Einführung für die </a:t>
            </a:r>
            <a:r>
              <a:rPr lang="de-DE" sz="900" b="0" i="0" u="none" strike="noStrike" cap="none" spc="0">
                <a:solidFill>
                  <a:srgbClr val="003560"/>
                </a:solidFill>
                <a:latin typeface="Arial"/>
                <a:ea typeface="Arial"/>
                <a:cs typeface="Arial"/>
              </a:rPr>
              <a:t>Geistes- und Sozialwissenschaften</a:t>
            </a:r>
            <a:endParaRPr lang="de-DE"/>
          </a:p>
        </p:txBody>
      </p:sp>
      <p:sp>
        <p:nvSpPr>
          <p:cNvPr id="7" name="Inhaltsplatzhalter 6"/>
          <p:cNvSpPr>
            <a:spLocks noGrp="1"/>
          </p:cNvSpPr>
          <p:nvPr>
            <p:ph idx="1"/>
          </p:nvPr>
        </p:nvSpPr>
        <p:spPr bwMode="auto"/>
        <p:txBody>
          <a:bodyPr/>
          <a:lstStyle/>
          <a:p>
            <a:pPr marL="0" lvl="3" indent="0">
              <a:lnSpc>
                <a:spcPct val="150000"/>
              </a:lnSpc>
              <a:buClr>
                <a:schemeClr val="bg2"/>
              </a:buClr>
              <a:buNone/>
              <a:defRPr/>
            </a:pPr>
            <a:r>
              <a:rPr lang="en-US" b="1"/>
              <a:t>Kosten für Bücher (BPC)</a:t>
            </a:r>
            <a:r>
              <a:t> - (Gold OA; idR individuelle Kalkulation)</a:t>
            </a:r>
            <a:endParaRPr lang="de-DE"/>
          </a:p>
          <a:p>
            <a:pPr marL="519750" lvl="4" indent="-285750">
              <a:lnSpc>
                <a:spcPct val="150000"/>
              </a:lnSpc>
              <a:buClr>
                <a:schemeClr val="bg2"/>
              </a:buClr>
              <a:defRPr/>
            </a:pPr>
            <a:r>
              <a:rPr lang="de-DE"/>
              <a:t>transcript - </a:t>
            </a:r>
            <a:r>
              <a:rPr lang="de-DE" sz="1500" b="0" i="0" u="none" strike="noStrike" cap="none" spc="0">
                <a:solidFill>
                  <a:schemeClr val="tx2"/>
                </a:solidFill>
                <a:latin typeface="Arial"/>
                <a:ea typeface="Arial"/>
                <a:cs typeface="Arial"/>
              </a:rPr>
              <a:t> nach Seitenumfang von 5.100 bis 7.500 €</a:t>
            </a:r>
            <a:endParaRPr lang="de-DE"/>
          </a:p>
          <a:p>
            <a:pPr marL="519750" lvl="4" indent="-285750">
              <a:lnSpc>
                <a:spcPct val="150000"/>
              </a:lnSpc>
              <a:buClr>
                <a:schemeClr val="bg2"/>
              </a:buClr>
              <a:defRPr/>
            </a:pPr>
            <a:r>
              <a:rPr lang="de-DE"/>
              <a:t>Vandenhoeck &amp; Rupecht - 10.000 € (durchschnittliches Projekt bis 250 S.)</a:t>
            </a:r>
          </a:p>
          <a:p>
            <a:pPr marL="519750" lvl="4" indent="-285750">
              <a:lnSpc>
                <a:spcPct val="150000"/>
              </a:lnSpc>
              <a:buClr>
                <a:schemeClr val="bg2"/>
              </a:buClr>
              <a:defRPr/>
            </a:pPr>
            <a:r>
              <a:rPr lang="de-DE"/>
              <a:t>DeGruyter – ab </a:t>
            </a:r>
            <a:r>
              <a:rPr lang="de-DE" sz="1500" b="0" i="0" u="none" strike="noStrike" cap="none" spc="0">
                <a:solidFill>
                  <a:schemeClr val="tx2"/>
                </a:solidFill>
                <a:latin typeface="Arial"/>
                <a:ea typeface="Arial"/>
                <a:cs typeface="Arial"/>
              </a:rPr>
              <a:t>7.000 €</a:t>
            </a:r>
            <a:endParaRPr lang="de-DE"/>
          </a:p>
          <a:p>
            <a:pPr marL="519750" lvl="4" indent="-285750">
              <a:lnSpc>
                <a:spcPct val="150000"/>
              </a:lnSpc>
              <a:buClr>
                <a:schemeClr val="bg2"/>
              </a:buClr>
              <a:defRPr/>
            </a:pPr>
            <a:r>
              <a:rPr lang="de-DE" b="0"/>
              <a:t>Nomos – </a:t>
            </a:r>
            <a:r>
              <a:rPr lang="de-DE" sz="1500" b="0" i="0" u="none" strike="noStrike" cap="none" spc="0">
                <a:solidFill>
                  <a:schemeClr val="tx2"/>
                </a:solidFill>
                <a:latin typeface="Arial"/>
                <a:ea typeface="Arial"/>
                <a:cs typeface="Arial"/>
              </a:rPr>
              <a:t>5.500 €</a:t>
            </a:r>
            <a:r>
              <a:rPr lang="de-DE" b="0"/>
              <a:t> bis </a:t>
            </a:r>
            <a:r>
              <a:rPr lang="de-DE" sz="1500" b="0" i="0" u="none" strike="noStrike" cap="none" spc="0">
                <a:solidFill>
                  <a:schemeClr val="tx2"/>
                </a:solidFill>
                <a:latin typeface="Arial"/>
                <a:ea typeface="Arial"/>
                <a:cs typeface="Arial"/>
              </a:rPr>
              <a:t>9.500</a:t>
            </a:r>
            <a:r>
              <a:rPr lang="de-DE" b="0"/>
              <a:t> € (mit Druckausgabe; 6.000 € - 11.700 € ohne Druckausgabe)</a:t>
            </a:r>
          </a:p>
          <a:p>
            <a:pPr marL="519750" lvl="4" indent="-285750">
              <a:lnSpc>
                <a:spcPct val="150000"/>
              </a:lnSpc>
              <a:buClr>
                <a:schemeClr val="bg2"/>
              </a:buClr>
              <a:defRPr/>
            </a:pPr>
            <a:endParaRPr lang="de-DE" b="0"/>
          </a:p>
          <a:p>
            <a:pPr marL="234000" lvl="4" indent="0" algn="r">
              <a:lnSpc>
                <a:spcPct val="150000"/>
              </a:lnSpc>
              <a:buClr>
                <a:schemeClr val="bg2"/>
              </a:buClr>
              <a:buSzPct val="100000"/>
              <a:buFont typeface="Wingdings"/>
              <a:buNone/>
              <a:defRPr/>
            </a:pPr>
            <a:r>
              <a:rPr lang="de-DE" sz="1300" b="0"/>
              <a:t>[Preise wurden den jeweiligen Verlagsseiten entnommen, Stand 22.10.2023]</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Foliennummernplatzhalter 4"/>
          <p:cNvSpPr>
            <a:spLocks noGrp="1"/>
          </p:cNvSpPr>
          <p:nvPr>
            <p:ph type="sldNum" sz="quarter" idx="12"/>
          </p:nvPr>
        </p:nvSpPr>
        <p:spPr bwMode="auto"/>
        <p:txBody>
          <a:bodyPr/>
          <a:lstStyle/>
          <a:p>
            <a:pPr>
              <a:defRPr/>
            </a:pPr>
            <a:fld id="{6C8FC03C-C266-4645-ABC5-645062898383}" type="slidenum">
              <a:rPr lang="de-DE"/>
              <a:t>25</a:t>
            </a:fld>
            <a:r>
              <a:rPr lang="de-DE"/>
              <a:t> </a:t>
            </a:r>
            <a:endParaRPr/>
          </a:p>
        </p:txBody>
      </p:sp>
      <p:sp>
        <p:nvSpPr>
          <p:cNvPr id="6" name="Titel 5"/>
          <p:cNvSpPr>
            <a:spLocks noGrp="1"/>
          </p:cNvSpPr>
          <p:nvPr>
            <p:ph type="title"/>
          </p:nvPr>
        </p:nvSpPr>
        <p:spPr bwMode="auto"/>
        <p:txBody>
          <a:bodyPr/>
          <a:lstStyle/>
          <a:p>
            <a:pPr>
              <a:defRPr/>
            </a:pPr>
            <a:r>
              <a:rPr lang="de-DE"/>
              <a:t>Open Access – Wege &amp; Finanzierung</a:t>
            </a:r>
            <a:endParaRPr/>
          </a:p>
        </p:txBody>
      </p:sp>
      <p:sp>
        <p:nvSpPr>
          <p:cNvPr id="13" name="Rechteck 12"/>
          <p:cNvSpPr/>
          <p:nvPr/>
        </p:nvSpPr>
        <p:spPr bwMode="auto">
          <a:xfrm>
            <a:off x="4455622" y="2421709"/>
            <a:ext cx="232756" cy="300082"/>
          </a:xfrm>
          <a:prstGeom prst="rect">
            <a:avLst/>
          </a:prstGeom>
        </p:spPr>
        <p:txBody>
          <a:bodyPr wrap="none">
            <a:spAutoFit/>
          </a:bodyPr>
          <a:lstStyle/>
          <a:p>
            <a:pPr>
              <a:defRPr/>
            </a:pPr>
            <a:r>
              <a:rPr lang="de-DE"/>
              <a:t> </a:t>
            </a:r>
            <a:endParaRPr/>
          </a:p>
        </p:txBody>
      </p:sp>
      <p:pic>
        <p:nvPicPr>
          <p:cNvPr id="9" name="Grafik 16"/>
          <p:cNvPicPr>
            <a:picLocks noChangeAspect="1"/>
          </p:cNvPicPr>
          <p:nvPr/>
        </p:nvPicPr>
        <p:blipFill>
          <a:blip r:embed="rId3"/>
          <a:srcRect r="15831" b="39265"/>
          <a:stretch/>
        </p:blipFill>
        <p:spPr bwMode="auto">
          <a:xfrm>
            <a:off x="6444208" y="1439957"/>
            <a:ext cx="2699791" cy="3044022"/>
          </a:xfrm>
          <a:prstGeom prst="rect">
            <a:avLst/>
          </a:prstGeom>
          <a:noFill/>
          <a:ln>
            <a:noFill/>
          </a:ln>
        </p:spPr>
      </p:pic>
      <p:sp>
        <p:nvSpPr>
          <p:cNvPr id="10" name="Rechteck 9"/>
          <p:cNvSpPr/>
          <p:nvPr/>
        </p:nvSpPr>
        <p:spPr bwMode="auto">
          <a:xfrm>
            <a:off x="6300191" y="1089720"/>
            <a:ext cx="2843807" cy="3394259"/>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1" name="Fußzeilenplatzhalter 3"/>
          <p:cNvSpPr txBox="1"/>
          <p:nvPr/>
        </p:nvSpPr>
        <p:spPr bwMode="auto">
          <a:xfrm>
            <a:off x="720000" y="4752000"/>
            <a:ext cx="4428064" cy="108000"/>
          </a:xfrm>
          <a:prstGeom prst="rect">
            <a:avLst/>
          </a:prstGeom>
        </p:spPr>
        <p:txBody>
          <a:bodyPr vert="horz" lIns="0" tIns="0" rIns="0" bIns="0" rtlCol="0" anchor="ctr" anchorCtr="0">
            <a:noAutofit/>
          </a:bodyPr>
          <a:lstStyle>
            <a:defPPr>
              <a:defRPr lang="de-DE"/>
            </a:defPPr>
            <a:lvl1pPr marL="0" indent="0" algn="l" defTabSz="685800">
              <a:lnSpc>
                <a:spcPct val="100000"/>
              </a:lnSpc>
              <a:spcBef>
                <a:spcPts val="0"/>
              </a:spcBef>
              <a:buFont typeface="Arial"/>
              <a:buNone/>
              <a:defRPr sz="900">
                <a:solidFill>
                  <a:schemeClr val="tx2"/>
                </a:solidFill>
                <a:latin typeface="+mn-lt"/>
                <a:ea typeface="+mn-ea"/>
                <a:cs typeface="+mn-cs"/>
              </a:defRPr>
            </a:lvl1pPr>
            <a:lvl2pPr marL="0" indent="0" algn="l" defTabSz="685800">
              <a:lnSpc>
                <a:spcPct val="100000"/>
              </a:lnSpc>
              <a:spcBef>
                <a:spcPts val="0"/>
              </a:spcBef>
              <a:defRPr sz="1200">
                <a:solidFill>
                  <a:schemeClr val="tx1"/>
                </a:solidFill>
                <a:latin typeface="+mn-lt"/>
                <a:ea typeface="+mn-ea"/>
                <a:cs typeface="+mn-cs"/>
              </a:defRPr>
            </a:lvl2pPr>
            <a:lvl3pPr marL="0" indent="0" algn="l" defTabSz="685800">
              <a:lnSpc>
                <a:spcPct val="100000"/>
              </a:lnSpc>
              <a:spcBef>
                <a:spcPts val="0"/>
              </a:spcBef>
              <a:defRPr sz="1200">
                <a:solidFill>
                  <a:schemeClr val="tx1"/>
                </a:solidFill>
                <a:latin typeface="+mn-lt"/>
                <a:ea typeface="+mn-ea"/>
                <a:cs typeface="+mn-cs"/>
              </a:defRPr>
            </a:lvl3pPr>
            <a:lvl4pPr marL="0" indent="0" algn="l" defTabSz="685800">
              <a:lnSpc>
                <a:spcPct val="100000"/>
              </a:lnSpc>
              <a:spcBef>
                <a:spcPts val="0"/>
              </a:spcBef>
              <a:defRPr sz="1200">
                <a:solidFill>
                  <a:schemeClr val="tx1"/>
                </a:solidFill>
                <a:latin typeface="+mn-lt"/>
                <a:ea typeface="+mn-ea"/>
                <a:cs typeface="+mn-cs"/>
              </a:defRPr>
            </a:lvl4pPr>
            <a:lvl5pPr marL="0" indent="0" algn="l" defTabSz="685800">
              <a:lnSpc>
                <a:spcPct val="100000"/>
              </a:lnSpc>
              <a:spcBef>
                <a:spcPts val="0"/>
              </a:spcBef>
              <a:defRPr sz="1200">
                <a:solidFill>
                  <a:schemeClr val="tx1"/>
                </a:solidFill>
                <a:latin typeface="+mn-lt"/>
                <a:ea typeface="+mn-ea"/>
                <a:cs typeface="+mn-cs"/>
              </a:defRPr>
            </a:lvl5pPr>
            <a:lvl6pPr marL="0" indent="0" algn="l" defTabSz="685800">
              <a:lnSpc>
                <a:spcPct val="100000"/>
              </a:lnSpc>
              <a:spcBef>
                <a:spcPts val="0"/>
              </a:spcBef>
              <a:defRPr sz="1200">
                <a:solidFill>
                  <a:schemeClr val="tx1"/>
                </a:solidFill>
                <a:latin typeface="+mn-lt"/>
                <a:ea typeface="+mn-ea"/>
                <a:cs typeface="+mn-cs"/>
              </a:defRPr>
            </a:lvl6pPr>
            <a:lvl7pPr marL="0" indent="0" algn="l" defTabSz="685800">
              <a:lnSpc>
                <a:spcPct val="100000"/>
              </a:lnSpc>
              <a:spcBef>
                <a:spcPts val="0"/>
              </a:spcBef>
              <a:defRPr sz="1200">
                <a:solidFill>
                  <a:schemeClr val="tx1"/>
                </a:solidFill>
                <a:latin typeface="+mn-lt"/>
                <a:ea typeface="+mn-ea"/>
                <a:cs typeface="+mn-cs"/>
              </a:defRPr>
            </a:lvl7pPr>
            <a:lvl8pPr marL="0" indent="0" algn="l" defTabSz="685800">
              <a:lnSpc>
                <a:spcPct val="100000"/>
              </a:lnSpc>
              <a:spcBef>
                <a:spcPts val="0"/>
              </a:spcBef>
              <a:defRPr sz="1200">
                <a:solidFill>
                  <a:schemeClr val="tx1"/>
                </a:solidFill>
                <a:latin typeface="+mn-lt"/>
                <a:ea typeface="+mn-ea"/>
                <a:cs typeface="+mn-cs"/>
              </a:defRPr>
            </a:lvl8pPr>
            <a:lvl9pPr marL="0" indent="0" algn="l" defTabSz="685800">
              <a:lnSpc>
                <a:spcPct val="100000"/>
              </a:lnSpc>
              <a:spcBef>
                <a:spcPts val="0"/>
              </a:spcBef>
              <a:defRPr sz="1200">
                <a:solidFill>
                  <a:schemeClr val="tx1"/>
                </a:solidFill>
                <a:latin typeface="+mn-lt"/>
                <a:ea typeface="+mn-ea"/>
                <a:cs typeface="+mn-cs"/>
              </a:defRPr>
            </a:lvl9pPr>
          </a:lstStyle>
          <a:p>
            <a:pPr>
              <a:defRPr/>
            </a:pPr>
            <a:r>
              <a:rPr lang="de-DE">
                <a:solidFill>
                  <a:srgbClr val="003560"/>
                </a:solidFill>
              </a:rPr>
              <a:t>Open Access: Eine Einführung für die </a:t>
            </a:r>
            <a:r>
              <a:rPr lang="de-DE" sz="900" b="0" i="0" u="none" strike="noStrike" cap="none" spc="0">
                <a:solidFill>
                  <a:srgbClr val="003560"/>
                </a:solidFill>
                <a:latin typeface="Arial"/>
                <a:ea typeface="Arial"/>
                <a:cs typeface="Arial"/>
              </a:rPr>
              <a:t>Geistes- und Sozialwissenschaften</a:t>
            </a:r>
            <a:endParaRPr lang="de-DE"/>
          </a:p>
        </p:txBody>
      </p:sp>
      <p:sp>
        <p:nvSpPr>
          <p:cNvPr id="7" name="Inhaltsplatzhalter 6"/>
          <p:cNvSpPr>
            <a:spLocks noGrp="1"/>
          </p:cNvSpPr>
          <p:nvPr>
            <p:ph idx="1"/>
          </p:nvPr>
        </p:nvSpPr>
        <p:spPr bwMode="auto"/>
        <p:txBody>
          <a:bodyPr/>
          <a:lstStyle/>
          <a:p>
            <a:pPr marL="0" lvl="3" indent="0">
              <a:lnSpc>
                <a:spcPct val="150000"/>
              </a:lnSpc>
              <a:buClr>
                <a:schemeClr val="bg2"/>
              </a:buClr>
              <a:buNone/>
              <a:defRPr/>
            </a:pPr>
            <a:r>
              <a:rPr lang="en-US" b="1"/>
              <a:t>Article / Book Processing Charges (APC/BPC)</a:t>
            </a:r>
            <a:endParaRPr/>
          </a:p>
          <a:p>
            <a:pPr marL="519750" lvl="4" indent="-285750">
              <a:lnSpc>
                <a:spcPct val="150000"/>
              </a:lnSpc>
              <a:buClr>
                <a:schemeClr val="bg2"/>
              </a:buClr>
              <a:defRPr/>
            </a:pPr>
            <a:r>
              <a:rPr lang="de-DE"/>
              <a:t>Drittmittelprojekte: Finanzierung durch Fördergeber</a:t>
            </a:r>
            <a:endParaRPr/>
          </a:p>
          <a:p>
            <a:pPr marL="519750" lvl="4" indent="-285750">
              <a:lnSpc>
                <a:spcPct val="150000"/>
              </a:lnSpc>
              <a:buClr>
                <a:schemeClr val="bg2"/>
              </a:buClr>
              <a:defRPr/>
            </a:pPr>
            <a:r>
              <a:rPr lang="de-DE"/>
              <a:t>institutionelle Förderung</a:t>
            </a:r>
            <a:endParaRPr/>
          </a:p>
          <a:p>
            <a:pPr marL="519750" lvl="4" indent="-285750">
              <a:lnSpc>
                <a:spcPct val="150000"/>
              </a:lnSpc>
              <a:buClr>
                <a:schemeClr val="bg2"/>
              </a:buClr>
              <a:defRPr/>
            </a:pPr>
            <a:r>
              <a:rPr lang="de-DE"/>
              <a:t>Finanzierung durch den Autor</a:t>
            </a:r>
            <a:endParaRPr/>
          </a:p>
          <a:p>
            <a:pPr marL="234000" lvl="4" indent="0">
              <a:lnSpc>
                <a:spcPct val="150000"/>
              </a:lnSpc>
              <a:buClr>
                <a:schemeClr val="bg2"/>
              </a:buClr>
              <a:buSzPct val="100000"/>
              <a:buFont typeface="Wingdings"/>
              <a:buNone/>
              <a:defRPr/>
            </a:pPr>
            <a:endParaRPr lang="en-US" b="1"/>
          </a:p>
          <a:p>
            <a:pPr marL="0" lvl="3" indent="0">
              <a:lnSpc>
                <a:spcPct val="150000"/>
              </a:lnSpc>
              <a:buClr>
                <a:schemeClr val="bg2"/>
              </a:buClr>
              <a:buNone/>
              <a:defRPr/>
            </a:pPr>
            <a:r>
              <a:rPr lang="en-US" b="1"/>
              <a:t>konsortiale Finanzierungsmodelle</a:t>
            </a:r>
            <a:endParaRPr/>
          </a:p>
          <a:p>
            <a:pPr marL="685800" lvl="4" indent="-285750">
              <a:lnSpc>
                <a:spcPct val="150000"/>
              </a:lnSpc>
              <a:buClr>
                <a:schemeClr val="bg2"/>
              </a:buClr>
              <a:defRPr/>
            </a:pPr>
            <a:r>
              <a:rPr lang="de-DE" b="0"/>
              <a:t>ohne Kosten für die Autor*innen</a:t>
            </a:r>
            <a:endParaRPr b="0"/>
          </a:p>
        </p:txBody>
      </p:sp>
      <p:pic>
        <p:nvPicPr>
          <p:cNvPr id="1483335998" name="Grafik 1483335997"/>
          <p:cNvPicPr>
            <a:picLocks noChangeAspect="1"/>
          </p:cNvPicPr>
          <p:nvPr/>
        </p:nvPicPr>
        <p:blipFill>
          <a:blip r:embed="rId4"/>
          <a:stretch/>
        </p:blipFill>
        <p:spPr bwMode="auto">
          <a:xfrm>
            <a:off x="3918942" y="3817275"/>
            <a:ext cx="2381248" cy="466723"/>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508632497" name="Foliennummernplatzhalter 4"/>
          <p:cNvSpPr>
            <a:spLocks noGrp="1"/>
          </p:cNvSpPr>
          <p:nvPr>
            <p:ph type="sldNum" sz="quarter" idx="12"/>
          </p:nvPr>
        </p:nvSpPr>
        <p:spPr bwMode="auto"/>
        <p:txBody>
          <a:bodyPr/>
          <a:lstStyle/>
          <a:p>
            <a:pPr>
              <a:defRPr/>
            </a:pPr>
            <a:fld id="{A047B044-3EE8-0F0F-3CA4-03173EF26FE3}" type="slidenum">
              <a:rPr lang="de-DE"/>
              <a:t>26</a:t>
            </a:fld>
            <a:r>
              <a:rPr lang="de-DE"/>
              <a:t> </a:t>
            </a:r>
            <a:endParaRPr/>
          </a:p>
        </p:txBody>
      </p:sp>
      <p:sp>
        <p:nvSpPr>
          <p:cNvPr id="812985702" name="Titel 5"/>
          <p:cNvSpPr>
            <a:spLocks noGrp="1"/>
          </p:cNvSpPr>
          <p:nvPr>
            <p:ph type="title"/>
          </p:nvPr>
        </p:nvSpPr>
        <p:spPr bwMode="auto"/>
        <p:txBody>
          <a:bodyPr/>
          <a:lstStyle/>
          <a:p>
            <a:pPr>
              <a:defRPr/>
            </a:pPr>
            <a:r>
              <a:rPr lang="de-DE"/>
              <a:t>Open Access – Wege &amp; Finanzierung</a:t>
            </a:r>
            <a:endParaRPr/>
          </a:p>
        </p:txBody>
      </p:sp>
      <p:sp>
        <p:nvSpPr>
          <p:cNvPr id="990514411" name="Rechteck 12"/>
          <p:cNvSpPr/>
          <p:nvPr/>
        </p:nvSpPr>
        <p:spPr bwMode="auto">
          <a:xfrm>
            <a:off x="4455621" y="2421708"/>
            <a:ext cx="232755" cy="300081"/>
          </a:xfrm>
          <a:prstGeom prst="rect">
            <a:avLst/>
          </a:prstGeom>
        </p:spPr>
        <p:txBody>
          <a:bodyPr wrap="none">
            <a:spAutoFit/>
          </a:bodyPr>
          <a:lstStyle/>
          <a:p>
            <a:pPr>
              <a:defRPr/>
            </a:pPr>
            <a:r>
              <a:rPr lang="de-DE"/>
              <a:t> </a:t>
            </a:r>
            <a:endParaRPr/>
          </a:p>
        </p:txBody>
      </p:sp>
      <p:pic>
        <p:nvPicPr>
          <p:cNvPr id="2024838481" name="Grafik 16"/>
          <p:cNvPicPr>
            <a:picLocks noChangeAspect="1"/>
          </p:cNvPicPr>
          <p:nvPr/>
        </p:nvPicPr>
        <p:blipFill>
          <a:blip r:embed="rId3"/>
          <a:srcRect r="15831" b="39265"/>
          <a:stretch/>
        </p:blipFill>
        <p:spPr bwMode="auto">
          <a:xfrm>
            <a:off x="6444207" y="1439956"/>
            <a:ext cx="2699790" cy="3044021"/>
          </a:xfrm>
          <a:prstGeom prst="rect">
            <a:avLst/>
          </a:prstGeom>
          <a:noFill/>
          <a:ln>
            <a:noFill/>
          </a:ln>
        </p:spPr>
      </p:pic>
      <p:sp>
        <p:nvSpPr>
          <p:cNvPr id="1574541297" name="Rechteck 9"/>
          <p:cNvSpPr/>
          <p:nvPr/>
        </p:nvSpPr>
        <p:spPr bwMode="auto">
          <a:xfrm>
            <a:off x="6300190" y="1089720"/>
            <a:ext cx="2843806" cy="3394258"/>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73898934" name="Fußzeilenplatzhalter 3"/>
          <p:cNvSpPr txBox="1"/>
          <p:nvPr/>
        </p:nvSpPr>
        <p:spPr bwMode="auto">
          <a:xfrm>
            <a:off x="720000" y="4752000"/>
            <a:ext cx="4428063" cy="108000"/>
          </a:xfrm>
          <a:prstGeom prst="rect">
            <a:avLst/>
          </a:prstGeom>
        </p:spPr>
        <p:txBody>
          <a:bodyPr vert="horz" lIns="0" tIns="0" rIns="0" bIns="0" rtlCol="0" anchor="ctr" anchorCtr="0">
            <a:noAutofit/>
          </a:bodyPr>
          <a:lstStyle>
            <a:defPPr>
              <a:defRPr lang="de-DE"/>
            </a:defPPr>
            <a:lvl1pPr marL="0" indent="0" algn="l" defTabSz="685800">
              <a:lnSpc>
                <a:spcPct val="100000"/>
              </a:lnSpc>
              <a:spcBef>
                <a:spcPts val="0"/>
              </a:spcBef>
              <a:buFont typeface="Arial"/>
              <a:buNone/>
              <a:defRPr sz="900">
                <a:solidFill>
                  <a:schemeClr val="tx2"/>
                </a:solidFill>
                <a:latin typeface="+mn-lt"/>
                <a:ea typeface="+mn-ea"/>
                <a:cs typeface="+mn-cs"/>
              </a:defRPr>
            </a:lvl1pPr>
            <a:lvl2pPr marL="0" indent="0" algn="l" defTabSz="685800">
              <a:lnSpc>
                <a:spcPct val="100000"/>
              </a:lnSpc>
              <a:spcBef>
                <a:spcPts val="0"/>
              </a:spcBef>
              <a:defRPr sz="1200">
                <a:solidFill>
                  <a:schemeClr val="tx1"/>
                </a:solidFill>
                <a:latin typeface="+mn-lt"/>
                <a:ea typeface="+mn-ea"/>
                <a:cs typeface="+mn-cs"/>
              </a:defRPr>
            </a:lvl2pPr>
            <a:lvl3pPr marL="0" indent="0" algn="l" defTabSz="685800">
              <a:lnSpc>
                <a:spcPct val="100000"/>
              </a:lnSpc>
              <a:spcBef>
                <a:spcPts val="0"/>
              </a:spcBef>
              <a:defRPr sz="1200">
                <a:solidFill>
                  <a:schemeClr val="tx1"/>
                </a:solidFill>
                <a:latin typeface="+mn-lt"/>
                <a:ea typeface="+mn-ea"/>
                <a:cs typeface="+mn-cs"/>
              </a:defRPr>
            </a:lvl3pPr>
            <a:lvl4pPr marL="0" indent="0" algn="l" defTabSz="685800">
              <a:lnSpc>
                <a:spcPct val="100000"/>
              </a:lnSpc>
              <a:spcBef>
                <a:spcPts val="0"/>
              </a:spcBef>
              <a:defRPr sz="1200">
                <a:solidFill>
                  <a:schemeClr val="tx1"/>
                </a:solidFill>
                <a:latin typeface="+mn-lt"/>
                <a:ea typeface="+mn-ea"/>
                <a:cs typeface="+mn-cs"/>
              </a:defRPr>
            </a:lvl4pPr>
            <a:lvl5pPr marL="0" indent="0" algn="l" defTabSz="685800">
              <a:lnSpc>
                <a:spcPct val="100000"/>
              </a:lnSpc>
              <a:spcBef>
                <a:spcPts val="0"/>
              </a:spcBef>
              <a:defRPr sz="1200">
                <a:solidFill>
                  <a:schemeClr val="tx1"/>
                </a:solidFill>
                <a:latin typeface="+mn-lt"/>
                <a:ea typeface="+mn-ea"/>
                <a:cs typeface="+mn-cs"/>
              </a:defRPr>
            </a:lvl5pPr>
            <a:lvl6pPr marL="0" indent="0" algn="l" defTabSz="685800">
              <a:lnSpc>
                <a:spcPct val="100000"/>
              </a:lnSpc>
              <a:spcBef>
                <a:spcPts val="0"/>
              </a:spcBef>
              <a:defRPr sz="1200">
                <a:solidFill>
                  <a:schemeClr val="tx1"/>
                </a:solidFill>
                <a:latin typeface="+mn-lt"/>
                <a:ea typeface="+mn-ea"/>
                <a:cs typeface="+mn-cs"/>
              </a:defRPr>
            </a:lvl6pPr>
            <a:lvl7pPr marL="0" indent="0" algn="l" defTabSz="685800">
              <a:lnSpc>
                <a:spcPct val="100000"/>
              </a:lnSpc>
              <a:spcBef>
                <a:spcPts val="0"/>
              </a:spcBef>
              <a:defRPr sz="1200">
                <a:solidFill>
                  <a:schemeClr val="tx1"/>
                </a:solidFill>
                <a:latin typeface="+mn-lt"/>
                <a:ea typeface="+mn-ea"/>
                <a:cs typeface="+mn-cs"/>
              </a:defRPr>
            </a:lvl7pPr>
            <a:lvl8pPr marL="0" indent="0" algn="l" defTabSz="685800">
              <a:lnSpc>
                <a:spcPct val="100000"/>
              </a:lnSpc>
              <a:spcBef>
                <a:spcPts val="0"/>
              </a:spcBef>
              <a:defRPr sz="1200">
                <a:solidFill>
                  <a:schemeClr val="tx1"/>
                </a:solidFill>
                <a:latin typeface="+mn-lt"/>
                <a:ea typeface="+mn-ea"/>
                <a:cs typeface="+mn-cs"/>
              </a:defRPr>
            </a:lvl8pPr>
            <a:lvl9pPr marL="0" indent="0" algn="l" defTabSz="685800">
              <a:lnSpc>
                <a:spcPct val="100000"/>
              </a:lnSpc>
              <a:spcBef>
                <a:spcPts val="0"/>
              </a:spcBef>
              <a:defRPr sz="1200">
                <a:solidFill>
                  <a:schemeClr val="tx1"/>
                </a:solidFill>
                <a:latin typeface="+mn-lt"/>
                <a:ea typeface="+mn-ea"/>
                <a:cs typeface="+mn-cs"/>
              </a:defRPr>
            </a:lvl9pPr>
          </a:lstStyle>
          <a:p>
            <a:pPr>
              <a:defRPr/>
            </a:pPr>
            <a:r>
              <a:rPr lang="de-DE" sz="900" b="0" i="0" u="none" strike="noStrike" cap="none" spc="0">
                <a:solidFill>
                  <a:srgbClr val="003560"/>
                </a:solidFill>
                <a:latin typeface="+mn-lt"/>
                <a:ea typeface="+mn-ea"/>
                <a:cs typeface="+mn-cs"/>
              </a:rPr>
              <a:t>Open Access: Eine Einführung für die </a:t>
            </a:r>
            <a:r>
              <a:rPr lang="de-DE" sz="900" b="0" i="0" u="none" strike="noStrike" cap="none" spc="0">
                <a:solidFill>
                  <a:srgbClr val="003560"/>
                </a:solidFill>
                <a:latin typeface="Arial"/>
                <a:ea typeface="Arial"/>
                <a:cs typeface="Arial"/>
              </a:rPr>
              <a:t>Geistes- und Sozialwissenschaften</a:t>
            </a:r>
            <a:endParaRPr lang="de-DE"/>
          </a:p>
        </p:txBody>
      </p:sp>
      <p:sp>
        <p:nvSpPr>
          <p:cNvPr id="957024296" name="Inhaltsplatzhalter 6"/>
          <p:cNvSpPr>
            <a:spLocks noGrp="1"/>
          </p:cNvSpPr>
          <p:nvPr>
            <p:ph idx="1"/>
          </p:nvPr>
        </p:nvSpPr>
        <p:spPr bwMode="auto"/>
        <p:txBody>
          <a:bodyPr/>
          <a:lstStyle/>
          <a:p>
            <a:pPr marL="0" lvl="3" indent="0">
              <a:lnSpc>
                <a:spcPct val="150000"/>
              </a:lnSpc>
              <a:buClr>
                <a:schemeClr val="bg2"/>
              </a:buClr>
              <a:buSzPct val="100000"/>
              <a:buFont typeface="Wingdings"/>
              <a:buNone/>
              <a:defRPr/>
            </a:pPr>
            <a:endParaRPr lang="de-DE" b="1"/>
          </a:p>
          <a:p>
            <a:pPr marL="285750" lvl="3" indent="-285750">
              <a:lnSpc>
                <a:spcPct val="150000"/>
              </a:lnSpc>
              <a:buClr>
                <a:schemeClr val="bg2"/>
              </a:buClr>
              <a:buSzPct val="100000"/>
              <a:buFont typeface="Wingdings"/>
              <a:buChar char="§"/>
              <a:defRPr/>
            </a:pPr>
            <a:r>
              <a:rPr lang="de-DE" b="1"/>
              <a:t>Förderung an der RUB (und vielen anderen Universitäten)</a:t>
            </a:r>
            <a:endParaRPr/>
          </a:p>
          <a:p>
            <a:pPr marL="519750" lvl="4" indent="-285750">
              <a:lnSpc>
                <a:spcPct val="150000"/>
              </a:lnSpc>
              <a:buClr>
                <a:schemeClr val="bg2"/>
              </a:buClr>
              <a:defRPr/>
            </a:pPr>
            <a:r>
              <a:rPr lang="de-DE" b="0"/>
              <a:t>OA-Publikationsfonds (Zeitschriften) </a:t>
            </a:r>
            <a:r>
              <a:rPr lang="de-DE" b="0" u="sng">
                <a:hlinkClick r:id="rId4" tooltip="https://www.ruhr-uni-bochum.de/oa/apply.html.de"/>
              </a:rPr>
              <a:t>[Link]</a:t>
            </a:r>
            <a:endParaRPr b="0"/>
          </a:p>
          <a:p>
            <a:pPr marL="519750" lvl="4" indent="-285750">
              <a:lnSpc>
                <a:spcPct val="150000"/>
              </a:lnSpc>
              <a:buClr>
                <a:schemeClr val="bg2"/>
              </a:buClr>
              <a:defRPr/>
            </a:pPr>
            <a:r>
              <a:rPr lang="de-DE" b="0"/>
              <a:t>Verlagsvereinbarungen (Zeitschriften) </a:t>
            </a:r>
            <a:r>
              <a:rPr lang="de-DE" b="0" u="sng">
                <a:hlinkClick r:id="rId5" tooltip="https://www.ruhr-uni-bochum.de/oa/agreements.html.de"/>
              </a:rPr>
              <a:t>[Link]</a:t>
            </a:r>
            <a:endParaRPr lang="de-DE" b="0"/>
          </a:p>
          <a:p>
            <a:pPr marL="234000" lvl="4" indent="0">
              <a:lnSpc>
                <a:spcPct val="150000"/>
              </a:lnSpc>
              <a:buClr>
                <a:schemeClr val="bg2"/>
              </a:buClr>
              <a:buNone/>
              <a:defRPr/>
            </a:pPr>
            <a:endParaRPr/>
          </a:p>
          <a:p>
            <a:pPr marL="0" lvl="3" indent="0">
              <a:lnSpc>
                <a:spcPct val="150000"/>
              </a:lnSpc>
              <a:buClr>
                <a:schemeClr val="bg2"/>
              </a:buClr>
              <a:buNone/>
              <a:defRPr/>
            </a:pPr>
            <a:endParaRPr lang="en-US" b="1"/>
          </a:p>
        </p:txBody>
      </p:sp>
      <p:pic>
        <p:nvPicPr>
          <p:cNvPr id="1608610373" name="Grafik 1467095642"/>
          <p:cNvPicPr>
            <a:picLocks noChangeAspect="1"/>
          </p:cNvPicPr>
          <p:nvPr/>
        </p:nvPicPr>
        <p:blipFill>
          <a:blip r:embed="rId6"/>
          <a:stretch/>
        </p:blipFill>
        <p:spPr bwMode="auto">
          <a:xfrm>
            <a:off x="7147109" y="507721"/>
            <a:ext cx="880886" cy="820551"/>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0" name="Grafik 16"/>
          <p:cNvPicPr>
            <a:picLocks noChangeAspect="1"/>
          </p:cNvPicPr>
          <p:nvPr/>
        </p:nvPicPr>
        <p:blipFill>
          <a:blip r:embed="rId3"/>
          <a:srcRect r="15831" b="39265"/>
          <a:stretch/>
        </p:blipFill>
        <p:spPr bwMode="auto">
          <a:xfrm>
            <a:off x="6444208" y="1439957"/>
            <a:ext cx="2699791" cy="3044022"/>
          </a:xfrm>
          <a:prstGeom prst="rect">
            <a:avLst/>
          </a:prstGeom>
          <a:noFill/>
          <a:ln>
            <a:noFill/>
          </a:ln>
        </p:spPr>
      </p:pic>
      <p:sp>
        <p:nvSpPr>
          <p:cNvPr id="21" name="Rechteck 20"/>
          <p:cNvSpPr/>
          <p:nvPr/>
        </p:nvSpPr>
        <p:spPr bwMode="auto">
          <a:xfrm>
            <a:off x="6300192" y="1089720"/>
            <a:ext cx="2843807" cy="3394259"/>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5" name="Foliennummernplatzhalter 4"/>
          <p:cNvSpPr>
            <a:spLocks noGrp="1"/>
          </p:cNvSpPr>
          <p:nvPr>
            <p:ph type="sldNum" sz="quarter" idx="12"/>
          </p:nvPr>
        </p:nvSpPr>
        <p:spPr bwMode="auto">
          <a:xfrm>
            <a:off x="324000" y="4772467"/>
            <a:ext cx="252000" cy="67065"/>
          </a:xfrm>
        </p:spPr>
        <p:txBody>
          <a:bodyPr/>
          <a:lstStyle/>
          <a:p>
            <a:pPr>
              <a:defRPr/>
            </a:pPr>
            <a:fld id="{6C8FC03C-C266-4645-ABC5-645062898383}" type="slidenum">
              <a:rPr lang="de-DE"/>
              <a:t>27</a:t>
            </a:fld>
            <a:r>
              <a:rPr lang="de-DE"/>
              <a:t> </a:t>
            </a:r>
            <a:endParaRPr/>
          </a:p>
        </p:txBody>
      </p:sp>
      <p:sp>
        <p:nvSpPr>
          <p:cNvPr id="16" name="Textfeld 15"/>
          <p:cNvSpPr txBox="1"/>
          <p:nvPr/>
        </p:nvSpPr>
        <p:spPr bwMode="auto">
          <a:xfrm>
            <a:off x="1685996" y="1198690"/>
            <a:ext cx="2300287" cy="461963"/>
          </a:xfrm>
          <a:prstGeom prst="rect">
            <a:avLst/>
          </a:prstGeom>
          <a:noFill/>
        </p:spPr>
        <p:txBody>
          <a:bodyPr>
            <a:spAutoFit/>
          </a:bodyPr>
          <a:lstStyle/>
          <a:p>
            <a:pPr>
              <a:defRPr/>
            </a:pPr>
            <a:r>
              <a:rPr lang="de-DE" sz="2400" b="1">
                <a:solidFill>
                  <a:srgbClr val="008400"/>
                </a:solidFill>
              </a:rPr>
              <a:t>Grün OA</a:t>
            </a:r>
            <a:endParaRPr/>
          </a:p>
        </p:txBody>
      </p:sp>
      <p:sp>
        <p:nvSpPr>
          <p:cNvPr id="17" name="Abgerundetes Rechteck 16"/>
          <p:cNvSpPr/>
          <p:nvPr/>
        </p:nvSpPr>
        <p:spPr bwMode="auto">
          <a:xfrm>
            <a:off x="3677084" y="1267196"/>
            <a:ext cx="2767122" cy="1148190"/>
          </a:xfrm>
          <a:prstGeom prst="roundRect">
            <a:avLst>
              <a:gd name="adj" fmla="val 16667"/>
            </a:avLst>
          </a:prstGeom>
          <a:noFill/>
          <a:ln>
            <a:solidFill>
              <a:srgbClr val="0084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18" name="Grafik 16"/>
          <p:cNvPicPr>
            <a:picLocks noChangeAspect="1"/>
          </p:cNvPicPr>
          <p:nvPr/>
        </p:nvPicPr>
        <p:blipFill>
          <a:blip r:embed="rId4"/>
          <a:stretch/>
        </p:blipFill>
        <p:spPr bwMode="auto">
          <a:xfrm>
            <a:off x="667111" y="1199051"/>
            <a:ext cx="892025" cy="1389096"/>
          </a:xfrm>
          <a:prstGeom prst="rect">
            <a:avLst/>
          </a:prstGeom>
          <a:noFill/>
          <a:ln>
            <a:noFill/>
          </a:ln>
        </p:spPr>
      </p:pic>
      <p:sp>
        <p:nvSpPr>
          <p:cNvPr id="19" name="Textfeld 9"/>
          <p:cNvSpPr txBox="1">
            <a:spLocks noChangeArrowheads="1"/>
          </p:cNvSpPr>
          <p:nvPr/>
        </p:nvSpPr>
        <p:spPr bwMode="auto">
          <a:xfrm>
            <a:off x="3757173" y="1400071"/>
            <a:ext cx="2687033" cy="830997"/>
          </a:xfrm>
          <a:prstGeom prst="rect">
            <a:avLst/>
          </a:prstGeom>
          <a:noFill/>
          <a:ln>
            <a:noFill/>
          </a:ln>
        </p:spPr>
        <p:txBody>
          <a:bodyPr wrap="square">
            <a:spAutoFit/>
          </a:bodyPr>
          <a:lstStyle/>
          <a:p>
            <a:pPr>
              <a:defRPr/>
            </a:pPr>
            <a:r>
              <a:rPr lang="de-DE" sz="1600" b="1">
                <a:solidFill>
                  <a:srgbClr val="008400"/>
                </a:solidFill>
              </a:rPr>
              <a:t>Zweitveröffentlichung</a:t>
            </a:r>
            <a:r>
              <a:rPr lang="de-DE" sz="1600"/>
              <a:t> </a:t>
            </a:r>
            <a:br>
              <a:rPr lang="de-DE" sz="1600"/>
            </a:br>
            <a:r>
              <a:rPr lang="de-DE" sz="1600"/>
              <a:t>in einem Repositorium</a:t>
            </a:r>
            <a:br>
              <a:rPr lang="de-DE" sz="1600"/>
            </a:br>
            <a:r>
              <a:rPr lang="de-DE" sz="1600"/>
              <a:t>(fachlich oder institutionell) </a:t>
            </a:r>
            <a:endParaRPr/>
          </a:p>
        </p:txBody>
      </p:sp>
      <p:sp>
        <p:nvSpPr>
          <p:cNvPr id="24" name="Textfeld 10"/>
          <p:cNvSpPr txBox="1">
            <a:spLocks noChangeArrowheads="1"/>
          </p:cNvSpPr>
          <p:nvPr/>
        </p:nvSpPr>
        <p:spPr bwMode="auto">
          <a:xfrm>
            <a:off x="590904" y="2814299"/>
            <a:ext cx="2384474" cy="830997"/>
          </a:xfrm>
          <a:prstGeom prst="rect">
            <a:avLst/>
          </a:prstGeom>
          <a:noFill/>
          <a:ln>
            <a:noFill/>
          </a:ln>
        </p:spPr>
        <p:txBody>
          <a:bodyPr wrap="square">
            <a:spAutoFit/>
          </a:bodyPr>
          <a:lstStyle>
            <a:lvl1pPr marL="285750" indent="-285750">
              <a:defRPr sz="1300">
                <a:solidFill>
                  <a:schemeClr val="tx1"/>
                </a:solidFill>
                <a:latin typeface="Calibri"/>
              </a:defRPr>
            </a:lvl1pPr>
            <a:lvl2pPr>
              <a:defRPr sz="1300">
                <a:solidFill>
                  <a:schemeClr val="tx1"/>
                </a:solidFill>
                <a:latin typeface="Calibri"/>
              </a:defRPr>
            </a:lvl2pPr>
            <a:lvl3pPr>
              <a:defRPr sz="1300">
                <a:solidFill>
                  <a:schemeClr val="tx1"/>
                </a:solidFill>
                <a:latin typeface="Calibri"/>
              </a:defRPr>
            </a:lvl3pPr>
            <a:lvl4pPr>
              <a:defRPr sz="1300">
                <a:solidFill>
                  <a:schemeClr val="tx1"/>
                </a:solidFill>
                <a:latin typeface="Calibri"/>
              </a:defRPr>
            </a:lvl4pPr>
            <a:lvl5pPr>
              <a:defRPr sz="1300">
                <a:solidFill>
                  <a:schemeClr val="tx1"/>
                </a:solidFill>
                <a:latin typeface="Calibri"/>
              </a:defRPr>
            </a:lvl5pPr>
            <a:lvl6pPr marL="1828800" indent="457200" defTabSz="685800">
              <a:spcBef>
                <a:spcPts val="0"/>
              </a:spcBef>
              <a:spcAft>
                <a:spcPts val="0"/>
              </a:spcAft>
              <a:defRPr sz="1300">
                <a:solidFill>
                  <a:schemeClr val="tx1"/>
                </a:solidFill>
                <a:latin typeface="Calibri"/>
              </a:defRPr>
            </a:lvl6pPr>
            <a:lvl7pPr marL="2286000" indent="457200" defTabSz="685800">
              <a:spcBef>
                <a:spcPts val="0"/>
              </a:spcBef>
              <a:spcAft>
                <a:spcPts val="0"/>
              </a:spcAft>
              <a:defRPr sz="1300">
                <a:solidFill>
                  <a:schemeClr val="tx1"/>
                </a:solidFill>
                <a:latin typeface="Calibri"/>
              </a:defRPr>
            </a:lvl7pPr>
            <a:lvl8pPr marL="2743200" indent="457200" defTabSz="685800">
              <a:spcBef>
                <a:spcPts val="0"/>
              </a:spcBef>
              <a:spcAft>
                <a:spcPts val="0"/>
              </a:spcAft>
              <a:defRPr sz="1300">
                <a:solidFill>
                  <a:schemeClr val="tx1"/>
                </a:solidFill>
                <a:latin typeface="Calibri"/>
              </a:defRPr>
            </a:lvl8pPr>
            <a:lvl9pPr marL="3200400" indent="457200" defTabSz="685800">
              <a:spcBef>
                <a:spcPts val="0"/>
              </a:spcBef>
              <a:spcAft>
                <a:spcPts val="0"/>
              </a:spcAft>
              <a:defRPr sz="1300">
                <a:solidFill>
                  <a:schemeClr val="tx1"/>
                </a:solidFill>
                <a:latin typeface="Calibri"/>
              </a:defRPr>
            </a:lvl9pPr>
          </a:lstStyle>
          <a:p>
            <a:pPr>
              <a:buFont typeface="Arial"/>
              <a:buChar char="•"/>
              <a:defRPr/>
            </a:pPr>
            <a:r>
              <a:rPr lang="de-DE" sz="1200">
                <a:latin typeface="+mj-lt"/>
              </a:rPr>
              <a:t>i.d.R. </a:t>
            </a:r>
            <a:r>
              <a:rPr lang="de-DE" sz="1200" b="1">
                <a:latin typeface="+mj-lt"/>
              </a:rPr>
              <a:t>zeitversetzt</a:t>
            </a:r>
            <a:r>
              <a:rPr lang="de-DE" sz="1200">
                <a:latin typeface="+mj-lt"/>
              </a:rPr>
              <a:t> verfügbar</a:t>
            </a:r>
            <a:endParaRPr/>
          </a:p>
          <a:p>
            <a:pPr>
              <a:buFont typeface="Arial"/>
              <a:buChar char="•"/>
              <a:defRPr/>
            </a:pPr>
            <a:r>
              <a:rPr lang="de-DE" sz="1200" b="1">
                <a:latin typeface="+mj-lt"/>
              </a:rPr>
              <a:t>kostenfrei</a:t>
            </a:r>
            <a:endParaRPr/>
          </a:p>
          <a:p>
            <a:pPr>
              <a:buFont typeface="Arial"/>
              <a:buChar char="•"/>
              <a:defRPr/>
            </a:pPr>
            <a:r>
              <a:rPr lang="de-DE" sz="1200">
                <a:latin typeface="+mj-lt"/>
              </a:rPr>
              <a:t>Urheberrecht beachten (vgl. </a:t>
            </a:r>
            <a:r>
              <a:rPr lang="de-DE" sz="1200" u="sng">
                <a:latin typeface="+mj-lt"/>
                <a:hlinkClick r:id="rId5" tooltip="https://v2.sherpa.ac.uk/romeo/"/>
              </a:rPr>
              <a:t>Sherpa Romeo</a:t>
            </a:r>
            <a:r>
              <a:rPr lang="de-DE" sz="1200">
                <a:latin typeface="+mj-lt"/>
              </a:rPr>
              <a:t>)</a:t>
            </a:r>
            <a:endParaRPr/>
          </a:p>
        </p:txBody>
      </p:sp>
      <p:sp>
        <p:nvSpPr>
          <p:cNvPr id="12" name="Titel 5"/>
          <p:cNvSpPr>
            <a:spLocks noGrp="1"/>
          </p:cNvSpPr>
          <p:nvPr>
            <p:ph type="title"/>
          </p:nvPr>
        </p:nvSpPr>
        <p:spPr bwMode="auto">
          <a:xfrm>
            <a:off x="468000" y="396000"/>
            <a:ext cx="7560000" cy="468000"/>
          </a:xfrm>
        </p:spPr>
        <p:txBody>
          <a:bodyPr/>
          <a:lstStyle/>
          <a:p>
            <a:pPr>
              <a:defRPr/>
            </a:pPr>
            <a:r>
              <a:rPr lang="de-DE" sz="2700" b="0" i="0" u="none" strike="noStrike" cap="none" spc="0">
                <a:solidFill>
                  <a:schemeClr val="tx2"/>
                </a:solidFill>
                <a:latin typeface="+mn-lt"/>
                <a:ea typeface="+mj-ea"/>
                <a:cs typeface="+mj-cs"/>
              </a:rPr>
              <a:t>Open Access – Wege &amp; Finanzierung</a:t>
            </a:r>
            <a:endParaRPr sz="2700"/>
          </a:p>
        </p:txBody>
      </p:sp>
      <p:sp>
        <p:nvSpPr>
          <p:cNvPr id="757280704" name="Fußzeilenplatzhalter 3"/>
          <p:cNvSpPr txBox="1"/>
          <p:nvPr/>
        </p:nvSpPr>
        <p:spPr bwMode="auto">
          <a:xfrm>
            <a:off x="720000" y="4752000"/>
            <a:ext cx="4428063" cy="108000"/>
          </a:xfrm>
          <a:prstGeom prst="rect">
            <a:avLst/>
          </a:prstGeom>
        </p:spPr>
        <p:txBody>
          <a:bodyPr vert="horz" lIns="0" tIns="0" rIns="0" bIns="0" rtlCol="0" anchor="ctr" anchorCtr="0">
            <a:noAutofit/>
          </a:bodyPr>
          <a:lstStyle>
            <a:defPPr>
              <a:defRPr lang="de-DE"/>
            </a:defPPr>
            <a:lvl1pPr marL="0" indent="0" algn="l" defTabSz="685800">
              <a:lnSpc>
                <a:spcPct val="100000"/>
              </a:lnSpc>
              <a:spcBef>
                <a:spcPts val="0"/>
              </a:spcBef>
              <a:buFont typeface="Arial"/>
              <a:buNone/>
              <a:defRPr sz="900">
                <a:solidFill>
                  <a:schemeClr val="tx2"/>
                </a:solidFill>
                <a:latin typeface="+mn-lt"/>
                <a:ea typeface="+mn-ea"/>
                <a:cs typeface="+mn-cs"/>
              </a:defRPr>
            </a:lvl1pPr>
            <a:lvl2pPr marL="0" indent="0" algn="l" defTabSz="685800">
              <a:lnSpc>
                <a:spcPct val="100000"/>
              </a:lnSpc>
              <a:spcBef>
                <a:spcPts val="0"/>
              </a:spcBef>
              <a:defRPr sz="1200">
                <a:solidFill>
                  <a:schemeClr val="tx1"/>
                </a:solidFill>
                <a:latin typeface="+mn-lt"/>
                <a:ea typeface="+mn-ea"/>
                <a:cs typeface="+mn-cs"/>
              </a:defRPr>
            </a:lvl2pPr>
            <a:lvl3pPr marL="0" indent="0" algn="l" defTabSz="685800">
              <a:lnSpc>
                <a:spcPct val="100000"/>
              </a:lnSpc>
              <a:spcBef>
                <a:spcPts val="0"/>
              </a:spcBef>
              <a:defRPr sz="1200">
                <a:solidFill>
                  <a:schemeClr val="tx1"/>
                </a:solidFill>
                <a:latin typeface="+mn-lt"/>
                <a:ea typeface="+mn-ea"/>
                <a:cs typeface="+mn-cs"/>
              </a:defRPr>
            </a:lvl3pPr>
            <a:lvl4pPr marL="0" indent="0" algn="l" defTabSz="685800">
              <a:lnSpc>
                <a:spcPct val="100000"/>
              </a:lnSpc>
              <a:spcBef>
                <a:spcPts val="0"/>
              </a:spcBef>
              <a:defRPr sz="1200">
                <a:solidFill>
                  <a:schemeClr val="tx1"/>
                </a:solidFill>
                <a:latin typeface="+mn-lt"/>
                <a:ea typeface="+mn-ea"/>
                <a:cs typeface="+mn-cs"/>
              </a:defRPr>
            </a:lvl4pPr>
            <a:lvl5pPr marL="0" indent="0" algn="l" defTabSz="685800">
              <a:lnSpc>
                <a:spcPct val="100000"/>
              </a:lnSpc>
              <a:spcBef>
                <a:spcPts val="0"/>
              </a:spcBef>
              <a:defRPr sz="1200">
                <a:solidFill>
                  <a:schemeClr val="tx1"/>
                </a:solidFill>
                <a:latin typeface="+mn-lt"/>
                <a:ea typeface="+mn-ea"/>
                <a:cs typeface="+mn-cs"/>
              </a:defRPr>
            </a:lvl5pPr>
            <a:lvl6pPr marL="0" indent="0" algn="l" defTabSz="685800">
              <a:lnSpc>
                <a:spcPct val="100000"/>
              </a:lnSpc>
              <a:spcBef>
                <a:spcPts val="0"/>
              </a:spcBef>
              <a:defRPr sz="1200">
                <a:solidFill>
                  <a:schemeClr val="tx1"/>
                </a:solidFill>
                <a:latin typeface="+mn-lt"/>
                <a:ea typeface="+mn-ea"/>
                <a:cs typeface="+mn-cs"/>
              </a:defRPr>
            </a:lvl6pPr>
            <a:lvl7pPr marL="0" indent="0" algn="l" defTabSz="685800">
              <a:lnSpc>
                <a:spcPct val="100000"/>
              </a:lnSpc>
              <a:spcBef>
                <a:spcPts val="0"/>
              </a:spcBef>
              <a:defRPr sz="1200">
                <a:solidFill>
                  <a:schemeClr val="tx1"/>
                </a:solidFill>
                <a:latin typeface="+mn-lt"/>
                <a:ea typeface="+mn-ea"/>
                <a:cs typeface="+mn-cs"/>
              </a:defRPr>
            </a:lvl7pPr>
            <a:lvl8pPr marL="0" indent="0" algn="l" defTabSz="685800">
              <a:lnSpc>
                <a:spcPct val="100000"/>
              </a:lnSpc>
              <a:spcBef>
                <a:spcPts val="0"/>
              </a:spcBef>
              <a:defRPr sz="1200">
                <a:solidFill>
                  <a:schemeClr val="tx1"/>
                </a:solidFill>
                <a:latin typeface="+mn-lt"/>
                <a:ea typeface="+mn-ea"/>
                <a:cs typeface="+mn-cs"/>
              </a:defRPr>
            </a:lvl8pPr>
            <a:lvl9pPr marL="0" indent="0" algn="l" defTabSz="685800">
              <a:lnSpc>
                <a:spcPct val="100000"/>
              </a:lnSpc>
              <a:spcBef>
                <a:spcPts val="0"/>
              </a:spcBef>
              <a:defRPr sz="1200">
                <a:solidFill>
                  <a:schemeClr val="tx1"/>
                </a:solidFill>
                <a:latin typeface="+mn-lt"/>
                <a:ea typeface="+mn-ea"/>
                <a:cs typeface="+mn-cs"/>
              </a:defRPr>
            </a:lvl9pPr>
          </a:lstStyle>
          <a:p>
            <a:pPr>
              <a:defRPr/>
            </a:pPr>
            <a:r>
              <a:rPr lang="de-DE">
                <a:solidFill>
                  <a:srgbClr val="003560"/>
                </a:solidFill>
              </a:rPr>
              <a:t>Open Access: Eine Einführung für die </a:t>
            </a:r>
            <a:r>
              <a:rPr lang="de-DE" sz="900" b="0" i="0" u="none" strike="noStrike" cap="none" spc="0">
                <a:solidFill>
                  <a:srgbClr val="003560"/>
                </a:solidFill>
                <a:latin typeface="Arial"/>
                <a:ea typeface="Arial"/>
                <a:cs typeface="Arial"/>
              </a:rPr>
              <a:t>Geistes- und Sozialwissenschaften</a:t>
            </a:r>
            <a:endParaRPr lang="de-DE"/>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Foliennummernplatzhalter 4"/>
          <p:cNvSpPr>
            <a:spLocks noGrp="1"/>
          </p:cNvSpPr>
          <p:nvPr>
            <p:ph type="sldNum" sz="quarter" idx="12"/>
          </p:nvPr>
        </p:nvSpPr>
        <p:spPr bwMode="auto"/>
        <p:txBody>
          <a:bodyPr/>
          <a:lstStyle/>
          <a:p>
            <a:pPr>
              <a:defRPr/>
            </a:pPr>
            <a:fld id="{6C8FC03C-C266-4645-ABC5-645062898383}" type="slidenum">
              <a:rPr lang="de-DE"/>
              <a:t>28</a:t>
            </a:fld>
            <a:r>
              <a:rPr lang="de-DE"/>
              <a:t> </a:t>
            </a:r>
            <a:endParaRPr/>
          </a:p>
        </p:txBody>
      </p:sp>
      <p:sp>
        <p:nvSpPr>
          <p:cNvPr id="6" name="Titel 5"/>
          <p:cNvSpPr>
            <a:spLocks noGrp="1"/>
          </p:cNvSpPr>
          <p:nvPr>
            <p:ph type="title"/>
          </p:nvPr>
        </p:nvSpPr>
        <p:spPr bwMode="auto"/>
        <p:txBody>
          <a:bodyPr/>
          <a:lstStyle/>
          <a:p>
            <a:pPr>
              <a:defRPr/>
            </a:pPr>
            <a:r>
              <a:rPr lang="de-DE"/>
              <a:t>Open Access – Wege &amp; Finanzierung</a:t>
            </a:r>
            <a:endParaRPr/>
          </a:p>
        </p:txBody>
      </p:sp>
      <p:sp>
        <p:nvSpPr>
          <p:cNvPr id="13" name="Rechteck 12"/>
          <p:cNvSpPr/>
          <p:nvPr/>
        </p:nvSpPr>
        <p:spPr bwMode="auto">
          <a:xfrm>
            <a:off x="4455622" y="2421709"/>
            <a:ext cx="232756" cy="300082"/>
          </a:xfrm>
          <a:prstGeom prst="rect">
            <a:avLst/>
          </a:prstGeom>
        </p:spPr>
        <p:txBody>
          <a:bodyPr wrap="none">
            <a:spAutoFit/>
          </a:bodyPr>
          <a:lstStyle/>
          <a:p>
            <a:pPr>
              <a:defRPr/>
            </a:pPr>
            <a:r>
              <a:rPr lang="de-DE"/>
              <a:t> </a:t>
            </a:r>
            <a:endParaRPr/>
          </a:p>
        </p:txBody>
      </p:sp>
      <p:pic>
        <p:nvPicPr>
          <p:cNvPr id="9" name="Grafik 16"/>
          <p:cNvPicPr>
            <a:picLocks noChangeAspect="1"/>
          </p:cNvPicPr>
          <p:nvPr/>
        </p:nvPicPr>
        <p:blipFill>
          <a:blip r:embed="rId3"/>
          <a:srcRect r="15831" b="39265"/>
          <a:stretch/>
        </p:blipFill>
        <p:spPr bwMode="auto">
          <a:xfrm>
            <a:off x="6444208" y="1439957"/>
            <a:ext cx="2699791" cy="3044022"/>
          </a:xfrm>
          <a:prstGeom prst="rect">
            <a:avLst/>
          </a:prstGeom>
          <a:noFill/>
          <a:ln>
            <a:noFill/>
          </a:ln>
        </p:spPr>
      </p:pic>
      <p:sp>
        <p:nvSpPr>
          <p:cNvPr id="10" name="Rechteck 9"/>
          <p:cNvSpPr/>
          <p:nvPr/>
        </p:nvSpPr>
        <p:spPr bwMode="auto">
          <a:xfrm>
            <a:off x="6300191" y="1089720"/>
            <a:ext cx="2843807" cy="3394259"/>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1" name="Fußzeilenplatzhalter 3"/>
          <p:cNvSpPr txBox="1"/>
          <p:nvPr/>
        </p:nvSpPr>
        <p:spPr bwMode="auto">
          <a:xfrm>
            <a:off x="720000" y="4752000"/>
            <a:ext cx="4428064" cy="108000"/>
          </a:xfrm>
          <a:prstGeom prst="rect">
            <a:avLst/>
          </a:prstGeom>
        </p:spPr>
        <p:txBody>
          <a:bodyPr vert="horz" lIns="0" tIns="0" rIns="0" bIns="0" rtlCol="0" anchor="ctr" anchorCtr="0">
            <a:noAutofit/>
          </a:bodyPr>
          <a:lstStyle>
            <a:defPPr>
              <a:defRPr lang="de-DE"/>
            </a:defPPr>
            <a:lvl1pPr marL="0" indent="0" algn="l" defTabSz="685800">
              <a:lnSpc>
                <a:spcPct val="100000"/>
              </a:lnSpc>
              <a:spcBef>
                <a:spcPts val="0"/>
              </a:spcBef>
              <a:buFont typeface="Arial"/>
              <a:buNone/>
              <a:defRPr sz="900">
                <a:solidFill>
                  <a:schemeClr val="tx2"/>
                </a:solidFill>
                <a:latin typeface="+mn-lt"/>
                <a:ea typeface="+mn-ea"/>
                <a:cs typeface="+mn-cs"/>
              </a:defRPr>
            </a:lvl1pPr>
            <a:lvl2pPr marL="0" indent="0" algn="l" defTabSz="685800">
              <a:lnSpc>
                <a:spcPct val="100000"/>
              </a:lnSpc>
              <a:spcBef>
                <a:spcPts val="0"/>
              </a:spcBef>
              <a:defRPr sz="1200">
                <a:solidFill>
                  <a:schemeClr val="tx1"/>
                </a:solidFill>
                <a:latin typeface="+mn-lt"/>
                <a:ea typeface="+mn-ea"/>
                <a:cs typeface="+mn-cs"/>
              </a:defRPr>
            </a:lvl2pPr>
            <a:lvl3pPr marL="0" indent="0" algn="l" defTabSz="685800">
              <a:lnSpc>
                <a:spcPct val="100000"/>
              </a:lnSpc>
              <a:spcBef>
                <a:spcPts val="0"/>
              </a:spcBef>
              <a:defRPr sz="1200">
                <a:solidFill>
                  <a:schemeClr val="tx1"/>
                </a:solidFill>
                <a:latin typeface="+mn-lt"/>
                <a:ea typeface="+mn-ea"/>
                <a:cs typeface="+mn-cs"/>
              </a:defRPr>
            </a:lvl3pPr>
            <a:lvl4pPr marL="0" indent="0" algn="l" defTabSz="685800">
              <a:lnSpc>
                <a:spcPct val="100000"/>
              </a:lnSpc>
              <a:spcBef>
                <a:spcPts val="0"/>
              </a:spcBef>
              <a:defRPr sz="1200">
                <a:solidFill>
                  <a:schemeClr val="tx1"/>
                </a:solidFill>
                <a:latin typeface="+mn-lt"/>
                <a:ea typeface="+mn-ea"/>
                <a:cs typeface="+mn-cs"/>
              </a:defRPr>
            </a:lvl4pPr>
            <a:lvl5pPr marL="0" indent="0" algn="l" defTabSz="685800">
              <a:lnSpc>
                <a:spcPct val="100000"/>
              </a:lnSpc>
              <a:spcBef>
                <a:spcPts val="0"/>
              </a:spcBef>
              <a:defRPr sz="1200">
                <a:solidFill>
                  <a:schemeClr val="tx1"/>
                </a:solidFill>
                <a:latin typeface="+mn-lt"/>
                <a:ea typeface="+mn-ea"/>
                <a:cs typeface="+mn-cs"/>
              </a:defRPr>
            </a:lvl5pPr>
            <a:lvl6pPr marL="0" indent="0" algn="l" defTabSz="685800">
              <a:lnSpc>
                <a:spcPct val="100000"/>
              </a:lnSpc>
              <a:spcBef>
                <a:spcPts val="0"/>
              </a:spcBef>
              <a:defRPr sz="1200">
                <a:solidFill>
                  <a:schemeClr val="tx1"/>
                </a:solidFill>
                <a:latin typeface="+mn-lt"/>
                <a:ea typeface="+mn-ea"/>
                <a:cs typeface="+mn-cs"/>
              </a:defRPr>
            </a:lvl6pPr>
            <a:lvl7pPr marL="0" indent="0" algn="l" defTabSz="685800">
              <a:lnSpc>
                <a:spcPct val="100000"/>
              </a:lnSpc>
              <a:spcBef>
                <a:spcPts val="0"/>
              </a:spcBef>
              <a:defRPr sz="1200">
                <a:solidFill>
                  <a:schemeClr val="tx1"/>
                </a:solidFill>
                <a:latin typeface="+mn-lt"/>
                <a:ea typeface="+mn-ea"/>
                <a:cs typeface="+mn-cs"/>
              </a:defRPr>
            </a:lvl7pPr>
            <a:lvl8pPr marL="0" indent="0" algn="l" defTabSz="685800">
              <a:lnSpc>
                <a:spcPct val="100000"/>
              </a:lnSpc>
              <a:spcBef>
                <a:spcPts val="0"/>
              </a:spcBef>
              <a:defRPr sz="1200">
                <a:solidFill>
                  <a:schemeClr val="tx1"/>
                </a:solidFill>
                <a:latin typeface="+mn-lt"/>
                <a:ea typeface="+mn-ea"/>
                <a:cs typeface="+mn-cs"/>
              </a:defRPr>
            </a:lvl8pPr>
            <a:lvl9pPr marL="0" indent="0" algn="l" defTabSz="685800">
              <a:lnSpc>
                <a:spcPct val="100000"/>
              </a:lnSpc>
              <a:spcBef>
                <a:spcPts val="0"/>
              </a:spcBef>
              <a:defRPr sz="1200">
                <a:solidFill>
                  <a:schemeClr val="tx1"/>
                </a:solidFill>
                <a:latin typeface="+mn-lt"/>
                <a:ea typeface="+mn-ea"/>
                <a:cs typeface="+mn-cs"/>
              </a:defRPr>
            </a:lvl9pPr>
          </a:lstStyle>
          <a:p>
            <a:pPr>
              <a:defRPr/>
            </a:pPr>
            <a:r>
              <a:rPr lang="de-DE">
                <a:solidFill>
                  <a:srgbClr val="003560"/>
                </a:solidFill>
              </a:rPr>
              <a:t>Open Access: Eine Einführung für die </a:t>
            </a:r>
            <a:r>
              <a:rPr lang="de-DE" sz="900" b="0" i="0" u="none" strike="noStrike" cap="none" spc="0">
                <a:solidFill>
                  <a:srgbClr val="003560"/>
                </a:solidFill>
                <a:latin typeface="Arial"/>
                <a:ea typeface="Arial"/>
                <a:cs typeface="Arial"/>
              </a:rPr>
              <a:t>Geistes- und Sozialwissenschaften</a:t>
            </a:r>
            <a:endParaRPr lang="de-DE"/>
          </a:p>
        </p:txBody>
      </p:sp>
      <p:sp>
        <p:nvSpPr>
          <p:cNvPr id="7" name="Inhaltsplatzhalter 6"/>
          <p:cNvSpPr>
            <a:spLocks noGrp="1"/>
          </p:cNvSpPr>
          <p:nvPr>
            <p:ph idx="1"/>
          </p:nvPr>
        </p:nvSpPr>
        <p:spPr bwMode="auto"/>
        <p:txBody>
          <a:bodyPr/>
          <a:lstStyle/>
          <a:p>
            <a:pPr marL="0" lvl="3" indent="0">
              <a:lnSpc>
                <a:spcPct val="150000"/>
              </a:lnSpc>
              <a:buClr>
                <a:schemeClr val="bg2"/>
              </a:buClr>
              <a:buSzPct val="100000"/>
              <a:buFont typeface="Wingdings"/>
              <a:buNone/>
              <a:defRPr/>
            </a:pPr>
            <a:r>
              <a:rPr lang="de-DE" b="1"/>
              <a:t>Zweitveröffentlichungsrecht</a:t>
            </a:r>
            <a:endParaRPr/>
          </a:p>
          <a:p>
            <a:pPr marL="519750" lvl="4" indent="-285750">
              <a:lnSpc>
                <a:spcPct val="150000"/>
              </a:lnSpc>
              <a:buClr>
                <a:schemeClr val="bg2"/>
              </a:buClr>
              <a:defRPr/>
            </a:pPr>
            <a:r>
              <a:rPr lang="de-DE"/>
              <a:t>§38 Abs. 4 UrhG: </a:t>
            </a:r>
            <a:br>
              <a:rPr lang="de-DE"/>
            </a:br>
            <a:r>
              <a:rPr lang="de-DE" u="sng"/>
              <a:t>Beiträge zu Zeitschriften oder Periodika</a:t>
            </a:r>
            <a:r>
              <a:rPr lang="de-DE"/>
              <a:t>, die mindestens zweimal im Jahr erscheinen, dürfen </a:t>
            </a:r>
            <a:r>
              <a:rPr lang="de-DE" u="sng"/>
              <a:t>nach Ablauf eines Jahres</a:t>
            </a:r>
            <a:r>
              <a:rPr lang="de-DE"/>
              <a:t> durch den Autor in der </a:t>
            </a:r>
            <a:r>
              <a:rPr lang="de-DE" u="sng"/>
              <a:t>verlagsfertigen Manuskriptversion</a:t>
            </a:r>
            <a:r>
              <a:rPr lang="de-DE"/>
              <a:t> über Repositorien oder Archive frei zugänglich gemacht werden </a:t>
            </a:r>
            <a:br>
              <a:rPr lang="de-DE"/>
            </a:br>
            <a:r>
              <a:rPr lang="de-DE"/>
              <a:t>dürfen, </a:t>
            </a:r>
            <a:r>
              <a:rPr lang="de-DE" u="sng"/>
              <a:t>egal was vertraglich vereinbart</a:t>
            </a:r>
            <a:r>
              <a:rPr lang="de-DE"/>
              <a:t> wurde.</a:t>
            </a:r>
            <a:endParaRPr/>
          </a:p>
          <a:p>
            <a:pPr marL="519750" lvl="4" indent="-285750">
              <a:lnSpc>
                <a:spcPct val="150000"/>
              </a:lnSpc>
              <a:buClr>
                <a:schemeClr val="bg2"/>
              </a:buClr>
              <a:defRPr/>
            </a:pPr>
            <a:r>
              <a:rPr lang="de-DE"/>
              <a:t>Voraussetzung: „mindestens zur Hälfte mit öffentlichen Mitteln geförderten Forschungstätigkeit“</a:t>
            </a:r>
            <a:endParaRPr/>
          </a:p>
          <a:p>
            <a:pPr marL="519750" lvl="4" indent="-285750">
              <a:lnSpc>
                <a:spcPct val="150000"/>
              </a:lnSpc>
              <a:buClr>
                <a:schemeClr val="bg2"/>
              </a:buClr>
              <a:defRPr/>
            </a:pPr>
            <a:r>
              <a:rPr lang="de-DE"/>
              <a:t>„Eine zum Nachteil des Urhebers abweichende Vereinbarung ist unwirksam.“</a:t>
            </a:r>
            <a:endParaRPr/>
          </a:p>
        </p:txBody>
      </p:sp>
      <p:pic>
        <p:nvPicPr>
          <p:cNvPr id="15" name="Grafik 16"/>
          <p:cNvPicPr>
            <a:picLocks noChangeAspect="1"/>
          </p:cNvPicPr>
          <p:nvPr/>
        </p:nvPicPr>
        <p:blipFill>
          <a:blip r:embed="rId4"/>
          <a:stretch/>
        </p:blipFill>
        <p:spPr bwMode="auto">
          <a:xfrm>
            <a:off x="8153381" y="259986"/>
            <a:ext cx="757733" cy="117997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62398309" name="Foliennummernplatzhalter 4"/>
          <p:cNvSpPr>
            <a:spLocks noGrp="1"/>
          </p:cNvSpPr>
          <p:nvPr>
            <p:ph type="sldNum" sz="quarter" idx="12"/>
          </p:nvPr>
        </p:nvSpPr>
        <p:spPr bwMode="auto"/>
        <p:txBody>
          <a:bodyPr/>
          <a:lstStyle/>
          <a:p>
            <a:pPr>
              <a:defRPr/>
            </a:pPr>
            <a:fld id="{704C8668-8DAB-AB8D-AC08-F18452847ACC}" type="slidenum">
              <a:rPr lang="de-DE"/>
              <a:t>29</a:t>
            </a:fld>
            <a:r>
              <a:rPr lang="de-DE"/>
              <a:t> </a:t>
            </a:r>
            <a:endParaRPr/>
          </a:p>
        </p:txBody>
      </p:sp>
      <p:sp>
        <p:nvSpPr>
          <p:cNvPr id="1879998843" name="Titel 5"/>
          <p:cNvSpPr>
            <a:spLocks noGrp="1"/>
          </p:cNvSpPr>
          <p:nvPr>
            <p:ph type="title"/>
          </p:nvPr>
        </p:nvSpPr>
        <p:spPr bwMode="auto"/>
        <p:txBody>
          <a:bodyPr/>
          <a:lstStyle/>
          <a:p>
            <a:pPr>
              <a:defRPr/>
            </a:pPr>
            <a:r>
              <a:rPr lang="de-DE"/>
              <a:t>Open Access – Wege &amp; Finanzierung</a:t>
            </a:r>
            <a:endParaRPr/>
          </a:p>
        </p:txBody>
      </p:sp>
      <p:sp>
        <p:nvSpPr>
          <p:cNvPr id="759941342" name="Rechteck 12"/>
          <p:cNvSpPr/>
          <p:nvPr/>
        </p:nvSpPr>
        <p:spPr bwMode="auto">
          <a:xfrm>
            <a:off x="4455621" y="2421708"/>
            <a:ext cx="232755" cy="300081"/>
          </a:xfrm>
          <a:prstGeom prst="rect">
            <a:avLst/>
          </a:prstGeom>
        </p:spPr>
        <p:txBody>
          <a:bodyPr wrap="none">
            <a:spAutoFit/>
          </a:bodyPr>
          <a:lstStyle/>
          <a:p>
            <a:pPr>
              <a:defRPr/>
            </a:pPr>
            <a:r>
              <a:rPr lang="de-DE"/>
              <a:t> </a:t>
            </a:r>
            <a:endParaRPr/>
          </a:p>
        </p:txBody>
      </p:sp>
      <p:pic>
        <p:nvPicPr>
          <p:cNvPr id="166952124" name="Grafik 16"/>
          <p:cNvPicPr>
            <a:picLocks noChangeAspect="1"/>
          </p:cNvPicPr>
          <p:nvPr/>
        </p:nvPicPr>
        <p:blipFill>
          <a:blip r:embed="rId3"/>
          <a:srcRect r="15831" b="39265"/>
          <a:stretch/>
        </p:blipFill>
        <p:spPr bwMode="auto">
          <a:xfrm>
            <a:off x="6444207" y="1439956"/>
            <a:ext cx="2699790" cy="3044021"/>
          </a:xfrm>
          <a:prstGeom prst="rect">
            <a:avLst/>
          </a:prstGeom>
          <a:noFill/>
          <a:ln>
            <a:noFill/>
          </a:ln>
        </p:spPr>
      </p:pic>
      <p:sp>
        <p:nvSpPr>
          <p:cNvPr id="1662279428" name="Rechteck 9"/>
          <p:cNvSpPr/>
          <p:nvPr/>
        </p:nvSpPr>
        <p:spPr bwMode="auto">
          <a:xfrm>
            <a:off x="6300190" y="1089720"/>
            <a:ext cx="2843806" cy="3394258"/>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81982801" name="Fußzeilenplatzhalter 3"/>
          <p:cNvSpPr txBox="1"/>
          <p:nvPr/>
        </p:nvSpPr>
        <p:spPr bwMode="auto">
          <a:xfrm>
            <a:off x="720000" y="4752000"/>
            <a:ext cx="4428063" cy="108000"/>
          </a:xfrm>
          <a:prstGeom prst="rect">
            <a:avLst/>
          </a:prstGeom>
        </p:spPr>
        <p:txBody>
          <a:bodyPr vert="horz" lIns="0" tIns="0" rIns="0" bIns="0" rtlCol="0" anchor="ctr" anchorCtr="0">
            <a:noAutofit/>
          </a:bodyPr>
          <a:lstStyle>
            <a:defPPr>
              <a:defRPr lang="de-DE"/>
            </a:defPPr>
            <a:lvl1pPr marL="0" indent="0" algn="l" defTabSz="685800">
              <a:lnSpc>
                <a:spcPct val="100000"/>
              </a:lnSpc>
              <a:spcBef>
                <a:spcPts val="0"/>
              </a:spcBef>
              <a:buFont typeface="Arial"/>
              <a:buNone/>
              <a:defRPr sz="900">
                <a:solidFill>
                  <a:schemeClr val="tx2"/>
                </a:solidFill>
                <a:latin typeface="+mn-lt"/>
                <a:ea typeface="+mn-ea"/>
                <a:cs typeface="+mn-cs"/>
              </a:defRPr>
            </a:lvl1pPr>
            <a:lvl2pPr marL="0" indent="0" algn="l" defTabSz="685800">
              <a:lnSpc>
                <a:spcPct val="100000"/>
              </a:lnSpc>
              <a:spcBef>
                <a:spcPts val="0"/>
              </a:spcBef>
              <a:defRPr sz="1200">
                <a:solidFill>
                  <a:schemeClr val="tx1"/>
                </a:solidFill>
                <a:latin typeface="+mn-lt"/>
                <a:ea typeface="+mn-ea"/>
                <a:cs typeface="+mn-cs"/>
              </a:defRPr>
            </a:lvl2pPr>
            <a:lvl3pPr marL="0" indent="0" algn="l" defTabSz="685800">
              <a:lnSpc>
                <a:spcPct val="100000"/>
              </a:lnSpc>
              <a:spcBef>
                <a:spcPts val="0"/>
              </a:spcBef>
              <a:defRPr sz="1200">
                <a:solidFill>
                  <a:schemeClr val="tx1"/>
                </a:solidFill>
                <a:latin typeface="+mn-lt"/>
                <a:ea typeface="+mn-ea"/>
                <a:cs typeface="+mn-cs"/>
              </a:defRPr>
            </a:lvl3pPr>
            <a:lvl4pPr marL="0" indent="0" algn="l" defTabSz="685800">
              <a:lnSpc>
                <a:spcPct val="100000"/>
              </a:lnSpc>
              <a:spcBef>
                <a:spcPts val="0"/>
              </a:spcBef>
              <a:defRPr sz="1200">
                <a:solidFill>
                  <a:schemeClr val="tx1"/>
                </a:solidFill>
                <a:latin typeface="+mn-lt"/>
                <a:ea typeface="+mn-ea"/>
                <a:cs typeface="+mn-cs"/>
              </a:defRPr>
            </a:lvl4pPr>
            <a:lvl5pPr marL="0" indent="0" algn="l" defTabSz="685800">
              <a:lnSpc>
                <a:spcPct val="100000"/>
              </a:lnSpc>
              <a:spcBef>
                <a:spcPts val="0"/>
              </a:spcBef>
              <a:defRPr sz="1200">
                <a:solidFill>
                  <a:schemeClr val="tx1"/>
                </a:solidFill>
                <a:latin typeface="+mn-lt"/>
                <a:ea typeface="+mn-ea"/>
                <a:cs typeface="+mn-cs"/>
              </a:defRPr>
            </a:lvl5pPr>
            <a:lvl6pPr marL="0" indent="0" algn="l" defTabSz="685800">
              <a:lnSpc>
                <a:spcPct val="100000"/>
              </a:lnSpc>
              <a:spcBef>
                <a:spcPts val="0"/>
              </a:spcBef>
              <a:defRPr sz="1200">
                <a:solidFill>
                  <a:schemeClr val="tx1"/>
                </a:solidFill>
                <a:latin typeface="+mn-lt"/>
                <a:ea typeface="+mn-ea"/>
                <a:cs typeface="+mn-cs"/>
              </a:defRPr>
            </a:lvl6pPr>
            <a:lvl7pPr marL="0" indent="0" algn="l" defTabSz="685800">
              <a:lnSpc>
                <a:spcPct val="100000"/>
              </a:lnSpc>
              <a:spcBef>
                <a:spcPts val="0"/>
              </a:spcBef>
              <a:defRPr sz="1200">
                <a:solidFill>
                  <a:schemeClr val="tx1"/>
                </a:solidFill>
                <a:latin typeface="+mn-lt"/>
                <a:ea typeface="+mn-ea"/>
                <a:cs typeface="+mn-cs"/>
              </a:defRPr>
            </a:lvl7pPr>
            <a:lvl8pPr marL="0" indent="0" algn="l" defTabSz="685800">
              <a:lnSpc>
                <a:spcPct val="100000"/>
              </a:lnSpc>
              <a:spcBef>
                <a:spcPts val="0"/>
              </a:spcBef>
              <a:defRPr sz="1200">
                <a:solidFill>
                  <a:schemeClr val="tx1"/>
                </a:solidFill>
                <a:latin typeface="+mn-lt"/>
                <a:ea typeface="+mn-ea"/>
                <a:cs typeface="+mn-cs"/>
              </a:defRPr>
            </a:lvl8pPr>
            <a:lvl9pPr marL="0" indent="0" algn="l" defTabSz="685800">
              <a:lnSpc>
                <a:spcPct val="100000"/>
              </a:lnSpc>
              <a:spcBef>
                <a:spcPts val="0"/>
              </a:spcBef>
              <a:defRPr sz="1200">
                <a:solidFill>
                  <a:schemeClr val="tx1"/>
                </a:solidFill>
                <a:latin typeface="+mn-lt"/>
                <a:ea typeface="+mn-ea"/>
                <a:cs typeface="+mn-cs"/>
              </a:defRPr>
            </a:lvl9pPr>
          </a:lstStyle>
          <a:p>
            <a:pPr>
              <a:defRPr/>
            </a:pPr>
            <a:r>
              <a:rPr lang="de-DE">
                <a:solidFill>
                  <a:srgbClr val="003560"/>
                </a:solidFill>
              </a:rPr>
              <a:t>Open Access: Eine Einführung für die </a:t>
            </a:r>
            <a:r>
              <a:rPr lang="de-DE" sz="900" b="0" i="0" u="none" strike="noStrike" cap="none" spc="0">
                <a:solidFill>
                  <a:srgbClr val="003560"/>
                </a:solidFill>
                <a:latin typeface="Arial"/>
                <a:ea typeface="Arial"/>
                <a:cs typeface="Arial"/>
              </a:rPr>
              <a:t>Geistes- und Sozialwissenschaften</a:t>
            </a:r>
            <a:endParaRPr lang="de-DE"/>
          </a:p>
        </p:txBody>
      </p:sp>
      <p:sp>
        <p:nvSpPr>
          <p:cNvPr id="464537238" name="Inhaltsplatzhalter 6"/>
          <p:cNvSpPr>
            <a:spLocks noGrp="1"/>
          </p:cNvSpPr>
          <p:nvPr>
            <p:ph idx="1"/>
          </p:nvPr>
        </p:nvSpPr>
        <p:spPr bwMode="auto">
          <a:xfrm>
            <a:off x="468000" y="918000"/>
            <a:ext cx="7391342" cy="3366000"/>
          </a:xfrm>
        </p:spPr>
        <p:txBody>
          <a:bodyPr/>
          <a:lstStyle/>
          <a:p>
            <a:pPr marL="0" lvl="3" indent="0">
              <a:lnSpc>
                <a:spcPct val="150000"/>
              </a:lnSpc>
              <a:buClr>
                <a:schemeClr val="bg2"/>
              </a:buClr>
              <a:buSzPct val="100000"/>
              <a:buFont typeface="Wingdings"/>
              <a:buNone/>
              <a:defRPr/>
            </a:pPr>
            <a:r>
              <a:rPr lang="de-DE" b="1"/>
              <a:t>Fachliche / institutionelle Repositorien</a:t>
            </a:r>
            <a:endParaRPr/>
          </a:p>
          <a:p>
            <a:pPr marL="519750" lvl="4" indent="-285750">
              <a:lnSpc>
                <a:spcPct val="150000"/>
              </a:lnSpc>
              <a:buClr>
                <a:schemeClr val="bg2"/>
              </a:buClr>
              <a:defRPr/>
            </a:pPr>
            <a:r>
              <a:rPr sz="1500" b="0" i="0" u="none" strike="noStrike" cap="none" spc="0">
                <a:solidFill>
                  <a:schemeClr val="tx2"/>
                </a:solidFill>
                <a:latin typeface="Arial"/>
                <a:ea typeface="Arial"/>
                <a:cs typeface="Arial"/>
              </a:rPr>
              <a:t>Fachinformationsdienste der Wissenschaft (</a:t>
            </a:r>
            <a:r>
              <a:rPr sz="1500" b="0" i="0" u="sng" strike="noStrike" cap="none" spc="0">
                <a:solidFill>
                  <a:schemeClr val="tx2"/>
                </a:solidFill>
                <a:latin typeface="Arial"/>
                <a:ea typeface="Arial"/>
                <a:cs typeface="Arial"/>
                <a:hlinkClick r:id="rId4" tooltip="https://wikis.sub.uni-hamburg.de/webis/index.php/FID-Einrichtungen"/>
              </a:rPr>
              <a:t>FID</a:t>
            </a:r>
            <a:r>
              <a:rPr sz="1500" b="0" i="0" u="none" strike="noStrike" cap="none" spc="0">
                <a:solidFill>
                  <a:schemeClr val="tx2"/>
                </a:solidFill>
                <a:latin typeface="Arial"/>
                <a:ea typeface="Arial"/>
                <a:cs typeface="Arial"/>
              </a:rPr>
              <a:t>)</a:t>
            </a:r>
            <a:endParaRPr/>
          </a:p>
          <a:p>
            <a:pPr marL="519750" lvl="4" indent="-285750">
              <a:lnSpc>
                <a:spcPct val="150000"/>
              </a:lnSpc>
              <a:buClr>
                <a:schemeClr val="bg2"/>
              </a:buClr>
              <a:defRPr/>
            </a:pPr>
            <a:r>
              <a:rPr sz="1500" b="0" i="0" u="sng" strike="noStrike" cap="none" spc="0">
                <a:solidFill>
                  <a:schemeClr val="tx2"/>
                </a:solidFill>
                <a:latin typeface="Arial"/>
                <a:ea typeface="Arial"/>
                <a:cs typeface="Arial"/>
                <a:hlinkClick r:id="rId5" tooltip="https://open-access.network/informieren/open-access-in-fachdisziplinen"/>
              </a:rPr>
              <a:t>open-access.network </a:t>
            </a:r>
            <a:r>
              <a:rPr sz="1500" b="0" i="0" u="none" strike="noStrike" cap="none" spc="0">
                <a:solidFill>
                  <a:schemeClr val="tx2"/>
                </a:solidFill>
                <a:latin typeface="Arial"/>
                <a:ea typeface="Arial"/>
                <a:cs typeface="Arial"/>
              </a:rPr>
              <a:t>– Open Access in Fachdisziplinen</a:t>
            </a:r>
            <a:endParaRPr/>
          </a:p>
          <a:p>
            <a:pPr marL="519750" lvl="4" indent="-285750">
              <a:lnSpc>
                <a:spcPct val="150000"/>
              </a:lnSpc>
              <a:buClr>
                <a:schemeClr val="bg2"/>
              </a:buClr>
              <a:defRPr/>
            </a:pPr>
            <a:r>
              <a:rPr lang="de-DE" sz="1500" b="0" i="0" u="none" strike="noStrike" cap="none" spc="0">
                <a:solidFill>
                  <a:schemeClr val="tx2"/>
                </a:solidFill>
                <a:latin typeface="Arial"/>
                <a:ea typeface="Arial"/>
                <a:cs typeface="Arial"/>
              </a:rPr>
              <a:t>Directory of Open Access Repositories (</a:t>
            </a:r>
            <a:r>
              <a:rPr sz="1500" b="0" i="0" u="sng" strike="noStrike" cap="none" spc="0">
                <a:solidFill>
                  <a:schemeClr val="tx2"/>
                </a:solidFill>
                <a:latin typeface="Arial"/>
                <a:ea typeface="Arial"/>
                <a:cs typeface="Arial"/>
                <a:hlinkClick r:id="rId6" tooltip="https://v2.sherpa.ac.uk/opendoar/"/>
              </a:rPr>
              <a:t>Open DOAR</a:t>
            </a:r>
            <a:r>
              <a:rPr sz="1500" b="0" i="0" u="none" strike="noStrike" cap="none" spc="0">
                <a:solidFill>
                  <a:schemeClr val="tx2"/>
                </a:solidFill>
                <a:latin typeface="Arial"/>
                <a:ea typeface="Arial"/>
                <a:cs typeface="Arial"/>
              </a:rPr>
              <a:t>)</a:t>
            </a:r>
            <a:endParaRPr/>
          </a:p>
          <a:p>
            <a:pPr marL="519750" lvl="4" indent="-285750">
              <a:lnSpc>
                <a:spcPct val="150000"/>
              </a:lnSpc>
              <a:buClr>
                <a:schemeClr val="bg2"/>
              </a:buClr>
              <a:defRPr/>
            </a:pPr>
            <a:r>
              <a:rPr lang="de-DE" sz="1500" b="0" i="0" u="none" strike="noStrike" cap="none" spc="0">
                <a:solidFill>
                  <a:schemeClr val="tx2"/>
                </a:solidFill>
                <a:latin typeface="Arial"/>
                <a:ea typeface="Arial"/>
                <a:cs typeface="Arial"/>
              </a:rPr>
              <a:t>Registry of Open Access Repositories (</a:t>
            </a:r>
            <a:r>
              <a:rPr lang="de-DE" sz="1500" b="0" i="0" u="sng" strike="noStrike" cap="none" spc="0">
                <a:solidFill>
                  <a:schemeClr val="tx2"/>
                </a:solidFill>
                <a:latin typeface="Arial"/>
                <a:ea typeface="Arial"/>
                <a:cs typeface="Arial"/>
                <a:hlinkClick r:id="rId7" tooltip="http://roar.eprints.org/"/>
              </a:rPr>
              <a:t>ROAR</a:t>
            </a:r>
            <a:r>
              <a:rPr lang="de-DE" sz="1500" b="0" i="0" u="none" strike="noStrike" cap="none" spc="0">
                <a:solidFill>
                  <a:schemeClr val="tx2"/>
                </a:solidFill>
                <a:latin typeface="Arial"/>
                <a:ea typeface="Arial"/>
                <a:cs typeface="Arial"/>
              </a:rPr>
              <a:t>)</a:t>
            </a:r>
            <a:endParaRPr sz="1500" b="0" i="0" u="none" strike="noStrike" cap="none" spc="0">
              <a:solidFill>
                <a:schemeClr val="tx2"/>
              </a:solidFill>
              <a:latin typeface="Arial"/>
              <a:ea typeface="Arial"/>
              <a:cs typeface="Arial"/>
            </a:endParaRPr>
          </a:p>
          <a:p>
            <a:pPr marL="519750" lvl="4" indent="-285750">
              <a:lnSpc>
                <a:spcPct val="150000"/>
              </a:lnSpc>
              <a:buClr>
                <a:schemeClr val="bg2"/>
              </a:buClr>
              <a:defRPr/>
            </a:pPr>
            <a:r>
              <a:rPr lang="de-DE" sz="1500" b="0" i="0" u="none" strike="noStrike" cap="none" spc="0">
                <a:solidFill>
                  <a:schemeClr val="tx2"/>
                </a:solidFill>
                <a:latin typeface="Arial"/>
                <a:ea typeface="Arial"/>
                <a:cs typeface="Arial"/>
              </a:rPr>
              <a:t>Dokumentenrepositorium der RUB (</a:t>
            </a:r>
            <a:r>
              <a:rPr lang="de-DE" sz="1500" b="0" i="0" u="sng" strike="noStrike" cap="none" spc="0">
                <a:solidFill>
                  <a:schemeClr val="tx2"/>
                </a:solidFill>
                <a:latin typeface="Arial"/>
                <a:ea typeface="Arial"/>
                <a:cs typeface="Arial"/>
                <a:hlinkClick r:id="rId8" tooltip="https://hss-opus.ub.ruhr-uni-bochum.de/opus4/home"/>
              </a:rPr>
              <a:t>OPUS</a:t>
            </a:r>
            <a:r>
              <a:rPr lang="de-DE" sz="1500" b="0" i="0" u="none" strike="noStrike" cap="none" spc="0">
                <a:solidFill>
                  <a:schemeClr val="tx2"/>
                </a:solidFill>
                <a:latin typeface="Arial"/>
                <a:ea typeface="Arial"/>
                <a:cs typeface="Arial"/>
              </a:rPr>
              <a:t>)</a:t>
            </a:r>
            <a:endParaRPr sz="1500" b="0" i="0" u="none" strike="noStrike" cap="none" spc="0">
              <a:solidFill>
                <a:schemeClr val="tx2"/>
              </a:solidFill>
              <a:latin typeface="Arial"/>
              <a:ea typeface="Arial"/>
              <a:cs typeface="Arial"/>
            </a:endParaRPr>
          </a:p>
        </p:txBody>
      </p:sp>
      <p:pic>
        <p:nvPicPr>
          <p:cNvPr id="260997620" name="Grafik 260997619">
            <a:hlinkClick r:id="rId6"/>
          </p:cNvPr>
          <p:cNvPicPr>
            <a:picLocks noChangeAspect="1"/>
          </p:cNvPicPr>
          <p:nvPr/>
        </p:nvPicPr>
        <p:blipFill>
          <a:blip r:embed="rId9"/>
          <a:stretch/>
        </p:blipFill>
        <p:spPr bwMode="auto">
          <a:xfrm>
            <a:off x="1043608" y="3849526"/>
            <a:ext cx="2393926" cy="536317"/>
          </a:xfrm>
          <a:prstGeom prst="rect">
            <a:avLst/>
          </a:prstGeom>
        </p:spPr>
      </p:pic>
      <p:sp>
        <p:nvSpPr>
          <p:cNvPr id="1824994421" name=" 1824994420"/>
          <p:cNvSpPr/>
          <p:nvPr/>
        </p:nvSpPr>
        <p:spPr bwMode="auto">
          <a:xfrm>
            <a:off x="4444560" y="2468880"/>
            <a:ext cx="254916" cy="297215"/>
          </a:xfrm>
        </p:spPr>
        <p:txBody>
          <a:bodyPr rot="0" spcFirstLastPara="0" vertOverflow="overflow" horzOverflow="clip" vert="horz" wrap="square" lIns="91440" tIns="45720" rIns="91440" bIns="45720" numCol="1" spcCol="0" rtlCol="0" fromWordArt="0" anchor="t" anchorCtr="0" forceAA="0" compatLnSpc="1">
            <a:prstTxWarp prst="textNoShape">
              <a:avLst/>
            </a:prstTxWarp>
            <a:spAutoFit/>
          </a:bodyPr>
          <a:lstStyle/>
          <a:p>
            <a:pPr>
              <a:defRPr/>
            </a:pPr>
            <a:endParaRPr/>
          </a:p>
        </p:txBody>
      </p:sp>
      <p:sp>
        <p:nvSpPr>
          <p:cNvPr id="14" name="Rechteck 13"/>
          <p:cNvSpPr/>
          <p:nvPr/>
        </p:nvSpPr>
        <p:spPr bwMode="auto">
          <a:xfrm>
            <a:off x="4285748" y="4003661"/>
            <a:ext cx="2393926" cy="338554"/>
          </a:xfrm>
          <a:prstGeom prst="rect">
            <a:avLst/>
          </a:prstGeom>
        </p:spPr>
        <p:txBody>
          <a:bodyPr wrap="square">
            <a:spAutoFit/>
          </a:bodyPr>
          <a:lstStyle/>
          <a:p>
            <a:pPr algn="just">
              <a:defRPr/>
            </a:pPr>
            <a:r>
              <a:rPr lang="de-DE" sz="800">
                <a:solidFill>
                  <a:srgbClr val="003560"/>
                </a:solidFill>
              </a:rPr>
              <a:t> OpenDOAR. </a:t>
            </a:r>
            <a:r>
              <a:rPr lang="de-DE" sz="800" u="sng">
                <a:hlinkClick r:id="rId6" tooltip="https://v2.sherpa.ac.uk/opendoar/"/>
              </a:rPr>
              <a:t>https://v2.sherpa.ac.uk/opendoar/</a:t>
            </a:r>
            <a:r>
              <a:rPr lang="de-DE" sz="800">
                <a:solidFill>
                  <a:srgbClr val="003560"/>
                </a:solidFill>
              </a:rPr>
              <a:t> (</a:t>
            </a:r>
            <a:r>
              <a:rPr lang="de-DE" sz="800" u="sng">
                <a:solidFill>
                  <a:srgbClr val="003560"/>
                </a:solidFill>
                <a:hlinkClick r:id="rId10" tooltip="https://creativecommons.org/licenses/by/4.0/legalcode"/>
              </a:rPr>
              <a:t>CC BY-NC-ND 4.0 International</a:t>
            </a:r>
            <a:r>
              <a:rPr lang="de-DE" sz="800">
                <a:solidFill>
                  <a:srgbClr val="003560"/>
                </a:solidFill>
              </a:rPr>
              <a:t>)</a:t>
            </a:r>
            <a:endParaRPr sz="800"/>
          </a:p>
        </p:txBody>
      </p:sp>
      <p:pic>
        <p:nvPicPr>
          <p:cNvPr id="16" name="Grafik 15" descr="Ein Bild, das Text, ClipArt, Schild enthält.&#10;&#10;Automatisch generierte Beschreibung">
            <a:hlinkClick r:id="rId10"/>
          </p:cNvPr>
          <p:cNvPicPr>
            <a:picLocks noChangeAspect="1"/>
          </p:cNvPicPr>
          <p:nvPr/>
        </p:nvPicPr>
        <p:blipFill>
          <a:blip r:embed="rId11"/>
          <a:stretch/>
        </p:blipFill>
        <p:spPr bwMode="auto">
          <a:xfrm>
            <a:off x="3695894" y="4058784"/>
            <a:ext cx="643703" cy="22521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1. Open Access – Ein kurzer Überblick</a:t>
            </a:r>
            <a:endParaRPr/>
          </a:p>
        </p:txBody>
      </p:sp>
      <p:pic>
        <p:nvPicPr>
          <p:cNvPr id="5" name="Grafik 4"/>
          <p:cNvPicPr>
            <a:picLocks noChangeAspect="1"/>
          </p:cNvPicPr>
          <p:nvPr/>
        </p:nvPicPr>
        <p:blipFill>
          <a:blip r:embed="rId3"/>
          <a:stretch/>
        </p:blipFill>
        <p:spPr bwMode="auto">
          <a:xfrm>
            <a:off x="6264281" y="4690006"/>
            <a:ext cx="323943" cy="277594"/>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4" name="Grafik 16"/>
          <p:cNvPicPr>
            <a:picLocks noChangeAspect="1"/>
          </p:cNvPicPr>
          <p:nvPr/>
        </p:nvPicPr>
        <p:blipFill>
          <a:blip r:embed="rId3"/>
          <a:srcRect r="15831" b="39265"/>
          <a:stretch/>
        </p:blipFill>
        <p:spPr bwMode="auto">
          <a:xfrm>
            <a:off x="6444208" y="1439957"/>
            <a:ext cx="2699791" cy="3044022"/>
          </a:xfrm>
          <a:prstGeom prst="rect">
            <a:avLst/>
          </a:prstGeom>
          <a:noFill/>
          <a:ln>
            <a:noFill/>
          </a:ln>
        </p:spPr>
      </p:pic>
      <p:sp>
        <p:nvSpPr>
          <p:cNvPr id="15" name="Rechteck 14"/>
          <p:cNvSpPr/>
          <p:nvPr/>
        </p:nvSpPr>
        <p:spPr bwMode="auto">
          <a:xfrm>
            <a:off x="6300192" y="1089720"/>
            <a:ext cx="2843807" cy="3394259"/>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6" name="Titel 5"/>
          <p:cNvSpPr>
            <a:spLocks noGrp="1"/>
          </p:cNvSpPr>
          <p:nvPr>
            <p:ph type="title"/>
          </p:nvPr>
        </p:nvSpPr>
        <p:spPr bwMode="auto"/>
        <p:txBody>
          <a:bodyPr/>
          <a:lstStyle/>
          <a:p>
            <a:pPr>
              <a:defRPr/>
            </a:pPr>
            <a:r>
              <a:rPr lang="de-DE"/>
              <a:t>Open Access</a:t>
            </a:r>
            <a:r>
              <a:rPr lang="de-DE" sz="2700" b="0" i="0" u="none" strike="noStrike" cap="none" spc="0">
                <a:solidFill>
                  <a:schemeClr val="tx2"/>
                </a:solidFill>
                <a:latin typeface="+mn-lt"/>
                <a:ea typeface="+mj-ea"/>
                <a:cs typeface="+mj-cs"/>
              </a:rPr>
              <a:t> – </a:t>
            </a:r>
            <a:r>
              <a:rPr lang="de-DE"/>
              <a:t>Publikationsdienste an der RUB</a:t>
            </a:r>
            <a:endParaRPr/>
          </a:p>
        </p:txBody>
      </p:sp>
      <p:sp>
        <p:nvSpPr>
          <p:cNvPr id="7" name="Inhaltsplatzhalter 6"/>
          <p:cNvSpPr>
            <a:spLocks noGrp="1"/>
          </p:cNvSpPr>
          <p:nvPr>
            <p:ph idx="1"/>
          </p:nvPr>
        </p:nvSpPr>
        <p:spPr bwMode="auto">
          <a:xfrm>
            <a:off x="468000" y="918000"/>
            <a:ext cx="7704400" cy="3366000"/>
          </a:xfrm>
        </p:spPr>
        <p:txBody>
          <a:bodyPr/>
          <a:lstStyle/>
          <a:p>
            <a:pPr marL="0" lvl="3" indent="0">
              <a:lnSpc>
                <a:spcPct val="150000"/>
              </a:lnSpc>
              <a:buClr>
                <a:schemeClr val="bg2"/>
              </a:buClr>
              <a:buSzPct val="100000"/>
              <a:buFont typeface="Wingdings"/>
              <a:buNone/>
              <a:defRPr/>
            </a:pPr>
            <a:r>
              <a:rPr lang="de-DE" sz="1500" b="1" i="0" u="none" strike="noStrike" cap="none" spc="0">
                <a:solidFill>
                  <a:schemeClr val="tx2"/>
                </a:solidFill>
                <a:latin typeface="+mn-lt"/>
                <a:ea typeface="+mn-ea"/>
                <a:cs typeface="+mn-cs"/>
              </a:rPr>
              <a:t>Dokumentenrepositorium der RUB</a:t>
            </a:r>
            <a:endParaRPr/>
          </a:p>
          <a:p>
            <a:pPr marL="180975" lvl="3" indent="-180975">
              <a:lnSpc>
                <a:spcPct val="150000"/>
              </a:lnSpc>
              <a:buClr>
                <a:schemeClr val="bg2"/>
              </a:buClr>
              <a:defRPr/>
            </a:pPr>
            <a:r>
              <a:rPr lang="de-DE"/>
              <a:t>Erstveröffentlichungen von Dissertationen, Habilitationen</a:t>
            </a:r>
          </a:p>
          <a:p>
            <a:pPr marL="180975" lvl="3" indent="-180975">
              <a:lnSpc>
                <a:spcPct val="150000"/>
              </a:lnSpc>
              <a:buClr>
                <a:schemeClr val="bg2"/>
              </a:buClr>
              <a:defRPr/>
            </a:pPr>
            <a:r>
              <a:rPr lang="de-DE"/>
              <a:t>Open-Access-Zweitveröffentlichungen </a:t>
            </a:r>
            <a:endParaRPr/>
          </a:p>
          <a:p>
            <a:pPr marL="180975" lvl="3" indent="-180975">
              <a:lnSpc>
                <a:spcPct val="150000"/>
              </a:lnSpc>
              <a:buClr>
                <a:schemeClr val="bg2"/>
              </a:buClr>
              <a:defRPr/>
            </a:pPr>
            <a:r>
              <a:rPr lang="de-DE"/>
              <a:t>Beratung, Unterstützung bei der Rechteprüfung</a:t>
            </a:r>
          </a:p>
          <a:p>
            <a:pPr marL="0" lvl="3" indent="0">
              <a:lnSpc>
                <a:spcPct val="150000"/>
              </a:lnSpc>
              <a:buClr>
                <a:schemeClr val="bg2"/>
              </a:buClr>
              <a:buSzPct val="100000"/>
              <a:buFont typeface="Wingdings"/>
              <a:buNone/>
              <a:defRPr/>
            </a:pPr>
            <a:r>
              <a:rPr lang="de-DE" sz="1500" b="1" i="0" u="none" strike="noStrike" cap="none" spc="0">
                <a:solidFill>
                  <a:schemeClr val="tx2"/>
                </a:solidFill>
                <a:latin typeface="+mn-lt"/>
                <a:ea typeface="+mn-ea"/>
                <a:cs typeface="+mn-cs"/>
              </a:rPr>
              <a:t>OJS und OMP</a:t>
            </a:r>
            <a:endParaRPr lang="de-DE" b="1"/>
          </a:p>
          <a:p>
            <a:pPr marL="180974" marR="0" lvl="3" indent="-180974" algn="l">
              <a:lnSpc>
                <a:spcPct val="150000"/>
              </a:lnSpc>
              <a:spcBef>
                <a:spcPts val="0"/>
              </a:spcBef>
              <a:spcAft>
                <a:spcPts val="599"/>
              </a:spcAft>
              <a:buClr>
                <a:schemeClr val="bg2"/>
              </a:buClr>
              <a:buSzPct val="100000"/>
              <a:buChar char="§"/>
              <a:tabLst>
                <a:tab pos="234000" algn="l"/>
              </a:tabLst>
              <a:defRPr/>
            </a:pPr>
            <a:r>
              <a:rPr lang="de-DE" sz="1500" b="0" i="0" u="none" strike="noStrike" cap="none" spc="0">
                <a:solidFill>
                  <a:schemeClr val="tx2"/>
                </a:solidFill>
                <a:latin typeface="Arial"/>
                <a:ea typeface="Arial"/>
                <a:cs typeface="Arial"/>
              </a:rPr>
              <a:t>Open Source Software zur Verwaltung und Veröffentlichung wissenschaftlicher Zeitschriften (OJS) und Reihen (OMP)</a:t>
            </a:r>
          </a:p>
          <a:p>
            <a:pPr marL="180974" marR="0" lvl="3" indent="-180974" algn="l">
              <a:lnSpc>
                <a:spcPct val="150000"/>
              </a:lnSpc>
              <a:spcBef>
                <a:spcPts val="0"/>
              </a:spcBef>
              <a:spcAft>
                <a:spcPts val="599"/>
              </a:spcAft>
              <a:buClr>
                <a:schemeClr val="bg2"/>
              </a:buClr>
              <a:buSzPct val="100000"/>
              <a:buChar char="§"/>
              <a:defRPr/>
            </a:pPr>
            <a:r>
              <a:rPr lang="de-DE" sz="1500" b="0" i="0" u="none" strike="noStrike" cap="none" spc="0">
                <a:solidFill>
                  <a:schemeClr val="tx2"/>
                </a:solidFill>
                <a:latin typeface="Arial"/>
                <a:ea typeface="Arial"/>
                <a:cs typeface="Arial"/>
              </a:rPr>
              <a:t>Hosting der Plattformen &amp; Beratung durch die UB</a:t>
            </a:r>
            <a:endParaRPr sz="1500"/>
          </a:p>
        </p:txBody>
      </p:sp>
      <p:sp>
        <p:nvSpPr>
          <p:cNvPr id="5" name="Foliennummernplatzhalter 4"/>
          <p:cNvSpPr>
            <a:spLocks noGrp="1"/>
          </p:cNvSpPr>
          <p:nvPr>
            <p:ph type="sldNum" sz="quarter" idx="12"/>
          </p:nvPr>
        </p:nvSpPr>
        <p:spPr bwMode="auto"/>
        <p:txBody>
          <a:bodyPr/>
          <a:lstStyle/>
          <a:p>
            <a:pPr>
              <a:defRPr/>
            </a:pPr>
            <a:fld id="{6C8FC03C-C266-4645-ABC5-645062898383}" type="slidenum">
              <a:rPr lang="de-DE"/>
              <a:t>30</a:t>
            </a:fld>
            <a:r>
              <a:rPr lang="de-DE"/>
              <a:t> </a:t>
            </a:r>
            <a:endParaRPr/>
          </a:p>
        </p:txBody>
      </p:sp>
      <p:pic>
        <p:nvPicPr>
          <p:cNvPr id="10" name="Grafik 16"/>
          <p:cNvPicPr>
            <a:picLocks noChangeAspect="1"/>
          </p:cNvPicPr>
          <p:nvPr/>
        </p:nvPicPr>
        <p:blipFill>
          <a:blip r:embed="rId4"/>
          <a:stretch/>
        </p:blipFill>
        <p:spPr bwMode="auto">
          <a:xfrm>
            <a:off x="6073411" y="1001791"/>
            <a:ext cx="453561" cy="707447"/>
          </a:xfrm>
          <a:prstGeom prst="rect">
            <a:avLst/>
          </a:prstGeom>
          <a:noFill/>
          <a:ln>
            <a:noFill/>
          </a:ln>
        </p:spPr>
      </p:pic>
      <p:sp>
        <p:nvSpPr>
          <p:cNvPr id="3" name="Fußzeilenplatzhalter 3"/>
          <p:cNvSpPr txBox="1"/>
          <p:nvPr/>
        </p:nvSpPr>
        <p:spPr bwMode="auto">
          <a:xfrm>
            <a:off x="720000" y="4752000"/>
            <a:ext cx="4428064" cy="108000"/>
          </a:xfrm>
          <a:prstGeom prst="rect">
            <a:avLst/>
          </a:prstGeom>
        </p:spPr>
        <p:txBody>
          <a:bodyPr vert="horz" lIns="0" tIns="0" rIns="0" bIns="0" rtlCol="0" anchor="ctr" anchorCtr="0">
            <a:noAutofit/>
          </a:bodyPr>
          <a:lstStyle>
            <a:defPPr>
              <a:defRPr lang="de-DE"/>
            </a:defPPr>
            <a:lvl1pPr marL="0" indent="0" algn="l" defTabSz="685800">
              <a:lnSpc>
                <a:spcPct val="100000"/>
              </a:lnSpc>
              <a:spcBef>
                <a:spcPts val="0"/>
              </a:spcBef>
              <a:buFont typeface="Arial"/>
              <a:buNone/>
              <a:defRPr sz="900">
                <a:solidFill>
                  <a:schemeClr val="tx2"/>
                </a:solidFill>
                <a:latin typeface="+mn-lt"/>
                <a:ea typeface="+mn-ea"/>
                <a:cs typeface="+mn-cs"/>
              </a:defRPr>
            </a:lvl1pPr>
            <a:lvl2pPr marL="0" indent="0" algn="l" defTabSz="685800">
              <a:lnSpc>
                <a:spcPct val="100000"/>
              </a:lnSpc>
              <a:spcBef>
                <a:spcPts val="0"/>
              </a:spcBef>
              <a:defRPr sz="1200">
                <a:solidFill>
                  <a:schemeClr val="tx1"/>
                </a:solidFill>
                <a:latin typeface="+mn-lt"/>
                <a:ea typeface="+mn-ea"/>
                <a:cs typeface="+mn-cs"/>
              </a:defRPr>
            </a:lvl2pPr>
            <a:lvl3pPr marL="0" indent="0" algn="l" defTabSz="685800">
              <a:lnSpc>
                <a:spcPct val="100000"/>
              </a:lnSpc>
              <a:spcBef>
                <a:spcPts val="0"/>
              </a:spcBef>
              <a:defRPr sz="1200">
                <a:solidFill>
                  <a:schemeClr val="tx1"/>
                </a:solidFill>
                <a:latin typeface="+mn-lt"/>
                <a:ea typeface="+mn-ea"/>
                <a:cs typeface="+mn-cs"/>
              </a:defRPr>
            </a:lvl3pPr>
            <a:lvl4pPr marL="0" indent="0" algn="l" defTabSz="685800">
              <a:lnSpc>
                <a:spcPct val="100000"/>
              </a:lnSpc>
              <a:spcBef>
                <a:spcPts val="0"/>
              </a:spcBef>
              <a:defRPr sz="1200">
                <a:solidFill>
                  <a:schemeClr val="tx1"/>
                </a:solidFill>
                <a:latin typeface="+mn-lt"/>
                <a:ea typeface="+mn-ea"/>
                <a:cs typeface="+mn-cs"/>
              </a:defRPr>
            </a:lvl4pPr>
            <a:lvl5pPr marL="0" indent="0" algn="l" defTabSz="685800">
              <a:lnSpc>
                <a:spcPct val="100000"/>
              </a:lnSpc>
              <a:spcBef>
                <a:spcPts val="0"/>
              </a:spcBef>
              <a:defRPr sz="1200">
                <a:solidFill>
                  <a:schemeClr val="tx1"/>
                </a:solidFill>
                <a:latin typeface="+mn-lt"/>
                <a:ea typeface="+mn-ea"/>
                <a:cs typeface="+mn-cs"/>
              </a:defRPr>
            </a:lvl5pPr>
            <a:lvl6pPr marL="0" indent="0" algn="l" defTabSz="685800">
              <a:lnSpc>
                <a:spcPct val="100000"/>
              </a:lnSpc>
              <a:spcBef>
                <a:spcPts val="0"/>
              </a:spcBef>
              <a:defRPr sz="1200">
                <a:solidFill>
                  <a:schemeClr val="tx1"/>
                </a:solidFill>
                <a:latin typeface="+mn-lt"/>
                <a:ea typeface="+mn-ea"/>
                <a:cs typeface="+mn-cs"/>
              </a:defRPr>
            </a:lvl6pPr>
            <a:lvl7pPr marL="0" indent="0" algn="l" defTabSz="685800">
              <a:lnSpc>
                <a:spcPct val="100000"/>
              </a:lnSpc>
              <a:spcBef>
                <a:spcPts val="0"/>
              </a:spcBef>
              <a:defRPr sz="1200">
                <a:solidFill>
                  <a:schemeClr val="tx1"/>
                </a:solidFill>
                <a:latin typeface="+mn-lt"/>
                <a:ea typeface="+mn-ea"/>
                <a:cs typeface="+mn-cs"/>
              </a:defRPr>
            </a:lvl7pPr>
            <a:lvl8pPr marL="0" indent="0" algn="l" defTabSz="685800">
              <a:lnSpc>
                <a:spcPct val="100000"/>
              </a:lnSpc>
              <a:spcBef>
                <a:spcPts val="0"/>
              </a:spcBef>
              <a:defRPr sz="1200">
                <a:solidFill>
                  <a:schemeClr val="tx1"/>
                </a:solidFill>
                <a:latin typeface="+mn-lt"/>
                <a:ea typeface="+mn-ea"/>
                <a:cs typeface="+mn-cs"/>
              </a:defRPr>
            </a:lvl8pPr>
            <a:lvl9pPr marL="0" indent="0" algn="l" defTabSz="685800">
              <a:lnSpc>
                <a:spcPct val="100000"/>
              </a:lnSpc>
              <a:spcBef>
                <a:spcPts val="0"/>
              </a:spcBef>
              <a:defRPr sz="1200">
                <a:solidFill>
                  <a:schemeClr val="tx1"/>
                </a:solidFill>
                <a:latin typeface="+mn-lt"/>
                <a:ea typeface="+mn-ea"/>
                <a:cs typeface="+mn-cs"/>
              </a:defRPr>
            </a:lvl9pPr>
          </a:lstStyle>
          <a:p>
            <a:pPr>
              <a:defRPr/>
            </a:pPr>
            <a:r>
              <a:rPr lang="de-DE">
                <a:solidFill>
                  <a:srgbClr val="003560"/>
                </a:solidFill>
              </a:rPr>
              <a:t>Open Access: Eine Einführung für die </a:t>
            </a:r>
            <a:r>
              <a:rPr lang="de-DE" sz="900" b="0" i="0" u="none" strike="noStrike" cap="none" spc="0">
                <a:solidFill>
                  <a:srgbClr val="003560"/>
                </a:solidFill>
                <a:latin typeface="Arial"/>
                <a:ea typeface="Arial"/>
                <a:cs typeface="Arial"/>
              </a:rPr>
              <a:t>Geistes- und Sozialwissenschaften</a:t>
            </a:r>
            <a:endParaRPr lang="de-DE"/>
          </a:p>
        </p:txBody>
      </p:sp>
      <p:sp>
        <p:nvSpPr>
          <p:cNvPr id="217953919" name=" 217953918"/>
          <p:cNvSpPr/>
          <p:nvPr/>
        </p:nvSpPr>
        <p:spPr bwMode="auto">
          <a:xfrm>
            <a:off x="6753753" y="1275322"/>
            <a:ext cx="2316911" cy="488039"/>
          </a:xfr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sz="1300" b="1" u="sng">
                <a:hlinkClick r:id="rId5" tooltip="https://hss-opus.ub.ruhr-uni-bochum.de/opus4/home"/>
              </a:rPr>
              <a:t>Dokumentenrepositorium der RUB</a:t>
            </a:r>
            <a:endParaRPr sz="1300"/>
          </a:p>
        </p:txBody>
      </p:sp>
      <p:sp>
        <p:nvSpPr>
          <p:cNvPr id="1262122253" name="Inhaltsplatzhalter 6"/>
          <p:cNvSpPr>
            <a:spLocks noGrp="1"/>
          </p:cNvSpPr>
          <p:nvPr/>
        </p:nvSpPr>
        <p:spPr bwMode="auto">
          <a:xfrm>
            <a:off x="6444207" y="3632874"/>
            <a:ext cx="2445833" cy="651123"/>
          </a:xfrm>
        </p:spPr>
        <p:txBody>
          <a:bodyPr vert="horz" lIns="0" tIns="0" rIns="0" bIns="0" rtlCol="0" anchor="t" anchorCtr="0">
            <a:noAutofit/>
          </a:bodyPr>
          <a:lstStyle>
            <a:lvl1pPr marL="0" indent="0" algn="l" defTabSz="685800">
              <a:lnSpc>
                <a:spcPts val="1799"/>
              </a:lnSpc>
              <a:spcBef>
                <a:spcPts val="0"/>
              </a:spcBef>
              <a:spcAft>
                <a:spcPts val="1199"/>
              </a:spcAft>
              <a:buSzPct val="75000"/>
              <a:buFont typeface="Arial"/>
              <a:buNone/>
              <a:defRPr sz="1500" b="1">
                <a:solidFill>
                  <a:schemeClr val="tx2"/>
                </a:solidFill>
                <a:latin typeface="+mn-lt"/>
                <a:ea typeface="+mn-ea"/>
                <a:cs typeface="+mn-cs"/>
              </a:defRPr>
            </a:lvl1pPr>
            <a:lvl2pPr marL="0" indent="0" algn="l" defTabSz="234000">
              <a:lnSpc>
                <a:spcPts val="1799"/>
              </a:lnSpc>
              <a:spcBef>
                <a:spcPts val="0"/>
              </a:spcBef>
              <a:spcAft>
                <a:spcPts val="599"/>
              </a:spcAft>
              <a:buSzPct val="75000"/>
              <a:buFont typeface="Arial"/>
              <a:buNone/>
              <a:tabLst>
                <a:tab pos="234000" algn="l"/>
              </a:tabLst>
              <a:defRPr sz="1500">
                <a:solidFill>
                  <a:schemeClr val="tx2"/>
                </a:solidFill>
                <a:latin typeface="+mn-lt"/>
                <a:ea typeface="+mn-ea"/>
                <a:cs typeface="+mn-cs"/>
              </a:defRPr>
            </a:lvl2pPr>
            <a:lvl3pPr marL="234000" indent="-234000" algn="l" defTabSz="234000">
              <a:lnSpc>
                <a:spcPts val="1799"/>
              </a:lnSpc>
              <a:spcBef>
                <a:spcPts val="0"/>
              </a:spcBef>
              <a:spcAft>
                <a:spcPts val="599"/>
              </a:spcAft>
              <a:buClr>
                <a:schemeClr val="bg2"/>
              </a:buClr>
              <a:buSzPct val="100000"/>
              <a:buFont typeface="Wingdings"/>
              <a:buChar char="§"/>
              <a:tabLst>
                <a:tab pos="234000" algn="l"/>
              </a:tabLst>
              <a:defRPr sz="1500">
                <a:solidFill>
                  <a:schemeClr val="tx2"/>
                </a:solidFill>
                <a:latin typeface="+mn-lt"/>
                <a:ea typeface="+mn-ea"/>
                <a:cs typeface="+mn-cs"/>
              </a:defRPr>
            </a:lvl3pPr>
            <a:lvl4pPr marL="468000" indent="-234000" algn="l" defTabSz="234000">
              <a:lnSpc>
                <a:spcPts val="1799"/>
              </a:lnSpc>
              <a:spcBef>
                <a:spcPts val="0"/>
              </a:spcBef>
              <a:spcAft>
                <a:spcPts val="599"/>
              </a:spcAft>
              <a:buClr>
                <a:schemeClr val="tx2"/>
              </a:buClr>
              <a:buSzPct val="100000"/>
              <a:buFont typeface="Wingdings"/>
              <a:buChar char="§"/>
              <a:tabLst>
                <a:tab pos="234000" algn="l"/>
              </a:tabLst>
              <a:defRPr sz="1500">
                <a:solidFill>
                  <a:schemeClr val="tx2"/>
                </a:solidFill>
                <a:latin typeface="+mn-lt"/>
                <a:ea typeface="+mn-ea"/>
                <a:cs typeface="+mn-cs"/>
              </a:defRPr>
            </a:lvl4pPr>
            <a:lvl5pPr marL="702000" indent="-234000" algn="l" defTabSz="234000">
              <a:lnSpc>
                <a:spcPts val="1799"/>
              </a:lnSpc>
              <a:spcBef>
                <a:spcPts val="0"/>
              </a:spcBef>
              <a:spcAft>
                <a:spcPts val="599"/>
              </a:spcAft>
              <a:buClr>
                <a:schemeClr val="tx2"/>
              </a:buClr>
              <a:buSzPct val="100000"/>
              <a:buFont typeface="Wingdings"/>
              <a:buChar char="§"/>
              <a:tabLst>
                <a:tab pos="234000" algn="l"/>
              </a:tabLst>
              <a:defRPr sz="1500">
                <a:solidFill>
                  <a:schemeClr val="tx2"/>
                </a:solidFill>
                <a:latin typeface="+mn-lt"/>
                <a:ea typeface="+mn-ea"/>
                <a:cs typeface="+mn-cs"/>
              </a:defRPr>
            </a:lvl5pPr>
            <a:lvl6pPr marL="0" indent="0" algn="l" defTabSz="234000">
              <a:lnSpc>
                <a:spcPts val="1799"/>
              </a:lnSpc>
              <a:spcBef>
                <a:spcPts val="0"/>
              </a:spcBef>
              <a:spcAft>
                <a:spcPts val="599"/>
              </a:spcAft>
              <a:buSzPct val="75000"/>
              <a:buFont typeface="+mj-lt"/>
              <a:buNone/>
              <a:tabLst>
                <a:tab pos="234000" algn="l"/>
              </a:tabLst>
              <a:defRPr sz="1500">
                <a:solidFill>
                  <a:schemeClr val="tx2"/>
                </a:solidFill>
                <a:latin typeface="+mn-lt"/>
                <a:ea typeface="+mn-ea"/>
                <a:cs typeface="+mn-cs"/>
              </a:defRPr>
            </a:lvl6pPr>
            <a:lvl7pPr marL="0" indent="0" algn="l" defTabSz="234000">
              <a:lnSpc>
                <a:spcPts val="1799"/>
              </a:lnSpc>
              <a:spcBef>
                <a:spcPts val="0"/>
              </a:spcBef>
              <a:spcAft>
                <a:spcPts val="599"/>
              </a:spcAft>
              <a:buSzPct val="75000"/>
              <a:buFont typeface="Arial"/>
              <a:buNone/>
              <a:tabLst>
                <a:tab pos="234000" algn="l"/>
              </a:tabLst>
              <a:defRPr sz="1500">
                <a:solidFill>
                  <a:schemeClr val="tx2"/>
                </a:solidFill>
                <a:latin typeface="+mn-lt"/>
                <a:ea typeface="+mn-ea"/>
                <a:cs typeface="+mn-cs"/>
              </a:defRPr>
            </a:lvl7pPr>
            <a:lvl8pPr marL="0" indent="0" algn="l" defTabSz="234000">
              <a:lnSpc>
                <a:spcPts val="1799"/>
              </a:lnSpc>
              <a:spcBef>
                <a:spcPts val="0"/>
              </a:spcBef>
              <a:spcAft>
                <a:spcPts val="599"/>
              </a:spcAft>
              <a:buSzPct val="75000"/>
              <a:buFont typeface="Arial"/>
              <a:buNone/>
              <a:tabLst>
                <a:tab pos="234000" algn="l"/>
              </a:tabLst>
              <a:defRPr sz="1500">
                <a:solidFill>
                  <a:schemeClr val="tx2"/>
                </a:solidFill>
                <a:latin typeface="+mn-lt"/>
                <a:ea typeface="+mn-ea"/>
                <a:cs typeface="+mn-cs"/>
              </a:defRPr>
            </a:lvl8pPr>
            <a:lvl9pPr marL="0" indent="0" algn="l" defTabSz="234000">
              <a:lnSpc>
                <a:spcPts val="1799"/>
              </a:lnSpc>
              <a:spcBef>
                <a:spcPts val="0"/>
              </a:spcBef>
              <a:spcAft>
                <a:spcPts val="599"/>
              </a:spcAft>
              <a:buSzPct val="75000"/>
              <a:buFont typeface="Arial"/>
              <a:buNone/>
              <a:tabLst>
                <a:tab pos="234000" algn="l"/>
              </a:tabLst>
              <a:defRPr sz="1500">
                <a:solidFill>
                  <a:schemeClr val="tx2"/>
                </a:solidFill>
                <a:latin typeface="+mn-lt"/>
                <a:ea typeface="+mn-ea"/>
                <a:cs typeface="+mn-cs"/>
              </a:defRPr>
            </a:lvl9pPr>
          </a:lstStyle>
          <a:p>
            <a:pPr marL="0" lvl="3" indent="0">
              <a:lnSpc>
                <a:spcPct val="150000"/>
              </a:lnSpc>
              <a:buClr>
                <a:schemeClr val="bg2"/>
              </a:buClr>
              <a:buNone/>
              <a:defRPr/>
            </a:pPr>
            <a:r>
              <a:rPr lang="de-DE" sz="1300" b="1" u="sng">
                <a:hlinkClick r:id="rId6" tooltip="https://ojs.ub.rub.de/"/>
              </a:rPr>
              <a:t>Open Journal Systems (OJS)</a:t>
            </a:r>
            <a:endParaRPr sz="1300"/>
          </a:p>
          <a:p>
            <a:pPr marL="0" lvl="3" indent="0">
              <a:lnSpc>
                <a:spcPct val="150000"/>
              </a:lnSpc>
              <a:buClr>
                <a:schemeClr val="bg2"/>
              </a:buClr>
              <a:buNone/>
              <a:defRPr/>
            </a:pPr>
            <a:r>
              <a:rPr lang="de-DE" sz="1300" b="1" u="sng">
                <a:hlinkClick r:id="rId7" tooltip="https://omp.ub.rub.de/"/>
              </a:rPr>
              <a:t>Open Monograph Press (OMP)</a:t>
            </a:r>
            <a:endParaRPr lang="de-DE"/>
          </a:p>
          <a:p>
            <a:pPr marL="180974" lvl="3" indent="-180974">
              <a:buClr>
                <a:schemeClr val="bg2"/>
              </a:buClr>
              <a:defRPr/>
            </a:pPr>
            <a:endParaRPr lang="de-DE"/>
          </a:p>
        </p:txBody>
      </p:sp>
      <p:pic>
        <p:nvPicPr>
          <p:cNvPr id="1673248798" name="Grafik 10"/>
          <p:cNvPicPr>
            <a:picLocks noChangeAspect="1"/>
          </p:cNvPicPr>
          <p:nvPr/>
        </p:nvPicPr>
        <p:blipFill>
          <a:blip r:embed="rId8"/>
          <a:stretch/>
        </p:blipFill>
        <p:spPr bwMode="auto">
          <a:xfrm>
            <a:off x="5904077" y="3552489"/>
            <a:ext cx="468165" cy="73151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422041175" name="Titel 1"/>
          <p:cNvSpPr>
            <a:spLocks noGrp="1"/>
          </p:cNvSpPr>
          <p:nvPr>
            <p:ph type="title"/>
          </p:nvPr>
        </p:nvSpPr>
        <p:spPr bwMode="auto">
          <a:xfrm>
            <a:off x="468000" y="828000"/>
            <a:ext cx="8208455" cy="540000"/>
          </a:xfrm>
        </p:spPr>
        <p:txBody>
          <a:bodyPr/>
          <a:lstStyle/>
          <a:p>
            <a:pPr>
              <a:defRPr/>
            </a:pPr>
            <a:r>
              <a:rPr lang="de-DE" sz="3300"/>
              <a:t>Verlagsangebote</a:t>
            </a:r>
            <a:endParaRPr/>
          </a:p>
        </p:txBody>
      </p:sp>
      <p:pic>
        <p:nvPicPr>
          <p:cNvPr id="1987000781" name="Grafik 4"/>
          <p:cNvPicPr>
            <a:picLocks noChangeAspect="1"/>
          </p:cNvPicPr>
          <p:nvPr/>
        </p:nvPicPr>
        <p:blipFill>
          <a:blip r:embed="rId3"/>
          <a:stretch/>
        </p:blipFill>
        <p:spPr bwMode="auto">
          <a:xfrm>
            <a:off x="6264280" y="4690005"/>
            <a:ext cx="323942" cy="277593"/>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04597766" name="Foliennummernplatzhalter 4"/>
          <p:cNvSpPr>
            <a:spLocks noGrp="1"/>
          </p:cNvSpPr>
          <p:nvPr>
            <p:ph type="sldNum" sz="quarter" idx="12"/>
          </p:nvPr>
        </p:nvSpPr>
        <p:spPr bwMode="auto"/>
        <p:txBody>
          <a:bodyPr/>
          <a:lstStyle/>
          <a:p>
            <a:pPr>
              <a:defRPr/>
            </a:pPr>
            <a:fld id="{74A9C409-A15C-5EAB-DE4A-A7BFE73618EC}" type="slidenum">
              <a:rPr lang="de-DE"/>
              <a:t>32</a:t>
            </a:fld>
            <a:r>
              <a:rPr lang="de-DE"/>
              <a:t> </a:t>
            </a:r>
            <a:endParaRPr/>
          </a:p>
        </p:txBody>
      </p:sp>
      <p:sp>
        <p:nvSpPr>
          <p:cNvPr id="1189018332" name="Titel 5"/>
          <p:cNvSpPr>
            <a:spLocks noGrp="1"/>
          </p:cNvSpPr>
          <p:nvPr>
            <p:ph type="title"/>
          </p:nvPr>
        </p:nvSpPr>
        <p:spPr bwMode="auto"/>
        <p:txBody>
          <a:bodyPr/>
          <a:lstStyle/>
          <a:p>
            <a:pPr>
              <a:defRPr/>
            </a:pPr>
            <a:r>
              <a:rPr lang="de-DE"/>
              <a:t>Open Access – Verlagsleistungen</a:t>
            </a:r>
            <a:endParaRPr/>
          </a:p>
        </p:txBody>
      </p:sp>
      <p:sp>
        <p:nvSpPr>
          <p:cNvPr id="563872049" name="Rechteck 12"/>
          <p:cNvSpPr/>
          <p:nvPr/>
        </p:nvSpPr>
        <p:spPr bwMode="auto">
          <a:xfrm>
            <a:off x="4455621" y="2421707"/>
            <a:ext cx="232754" cy="300079"/>
          </a:xfrm>
          <a:prstGeom prst="rect">
            <a:avLst/>
          </a:prstGeom>
        </p:spPr>
        <p:txBody>
          <a:bodyPr wrap="none">
            <a:spAutoFit/>
          </a:bodyPr>
          <a:lstStyle/>
          <a:p>
            <a:pPr>
              <a:defRPr/>
            </a:pPr>
            <a:r>
              <a:rPr lang="de-DE"/>
              <a:t> </a:t>
            </a:r>
            <a:endParaRPr/>
          </a:p>
        </p:txBody>
      </p:sp>
      <p:pic>
        <p:nvPicPr>
          <p:cNvPr id="374564675" name="Grafik 16"/>
          <p:cNvPicPr>
            <a:picLocks noChangeAspect="1"/>
          </p:cNvPicPr>
          <p:nvPr/>
        </p:nvPicPr>
        <p:blipFill>
          <a:blip r:embed="rId3"/>
          <a:srcRect r="15831" b="39265"/>
          <a:stretch/>
        </p:blipFill>
        <p:spPr bwMode="auto">
          <a:xfrm>
            <a:off x="6444207" y="1439955"/>
            <a:ext cx="2699789" cy="3044020"/>
          </a:xfrm>
          <a:prstGeom prst="rect">
            <a:avLst/>
          </a:prstGeom>
          <a:noFill/>
          <a:ln>
            <a:noFill/>
          </a:ln>
        </p:spPr>
      </p:pic>
      <p:sp>
        <p:nvSpPr>
          <p:cNvPr id="469358861" name="Rechteck 9"/>
          <p:cNvSpPr/>
          <p:nvPr/>
        </p:nvSpPr>
        <p:spPr bwMode="auto">
          <a:xfrm>
            <a:off x="6300189" y="1089720"/>
            <a:ext cx="2843805" cy="3394257"/>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34393731" name="Fußzeilenplatzhalter 3"/>
          <p:cNvSpPr txBox="1"/>
          <p:nvPr/>
        </p:nvSpPr>
        <p:spPr bwMode="auto">
          <a:xfrm>
            <a:off x="720000" y="4752000"/>
            <a:ext cx="4428063" cy="108000"/>
          </a:xfrm>
          <a:prstGeom prst="rect">
            <a:avLst/>
          </a:prstGeom>
        </p:spPr>
        <p:txBody>
          <a:bodyPr vert="horz" lIns="0" tIns="0" rIns="0" bIns="0" rtlCol="0" anchor="ctr" anchorCtr="0">
            <a:noAutofit/>
          </a:bodyPr>
          <a:lstStyle>
            <a:defPPr>
              <a:defRPr lang="de-DE"/>
            </a:defPPr>
            <a:lvl1pPr marL="0" indent="0" algn="l" defTabSz="685800">
              <a:lnSpc>
                <a:spcPct val="100000"/>
              </a:lnSpc>
              <a:spcBef>
                <a:spcPts val="0"/>
              </a:spcBef>
              <a:buFont typeface="Arial"/>
              <a:buNone/>
              <a:defRPr sz="900">
                <a:solidFill>
                  <a:schemeClr val="tx2"/>
                </a:solidFill>
                <a:latin typeface="+mn-lt"/>
                <a:ea typeface="+mn-ea"/>
                <a:cs typeface="+mn-cs"/>
              </a:defRPr>
            </a:lvl1pPr>
            <a:lvl2pPr marL="0" indent="0" algn="l" defTabSz="685800">
              <a:lnSpc>
                <a:spcPct val="100000"/>
              </a:lnSpc>
              <a:spcBef>
                <a:spcPts val="0"/>
              </a:spcBef>
              <a:defRPr sz="1200">
                <a:solidFill>
                  <a:schemeClr val="tx1"/>
                </a:solidFill>
                <a:latin typeface="+mn-lt"/>
                <a:ea typeface="+mn-ea"/>
                <a:cs typeface="+mn-cs"/>
              </a:defRPr>
            </a:lvl2pPr>
            <a:lvl3pPr marL="0" indent="0" algn="l" defTabSz="685800">
              <a:lnSpc>
                <a:spcPct val="100000"/>
              </a:lnSpc>
              <a:spcBef>
                <a:spcPts val="0"/>
              </a:spcBef>
              <a:defRPr sz="1200">
                <a:solidFill>
                  <a:schemeClr val="tx1"/>
                </a:solidFill>
                <a:latin typeface="+mn-lt"/>
                <a:ea typeface="+mn-ea"/>
                <a:cs typeface="+mn-cs"/>
              </a:defRPr>
            </a:lvl3pPr>
            <a:lvl4pPr marL="0" indent="0" algn="l" defTabSz="685800">
              <a:lnSpc>
                <a:spcPct val="100000"/>
              </a:lnSpc>
              <a:spcBef>
                <a:spcPts val="0"/>
              </a:spcBef>
              <a:defRPr sz="1200">
                <a:solidFill>
                  <a:schemeClr val="tx1"/>
                </a:solidFill>
                <a:latin typeface="+mn-lt"/>
                <a:ea typeface="+mn-ea"/>
                <a:cs typeface="+mn-cs"/>
              </a:defRPr>
            </a:lvl4pPr>
            <a:lvl5pPr marL="0" indent="0" algn="l" defTabSz="685800">
              <a:lnSpc>
                <a:spcPct val="100000"/>
              </a:lnSpc>
              <a:spcBef>
                <a:spcPts val="0"/>
              </a:spcBef>
              <a:defRPr sz="1200">
                <a:solidFill>
                  <a:schemeClr val="tx1"/>
                </a:solidFill>
                <a:latin typeface="+mn-lt"/>
                <a:ea typeface="+mn-ea"/>
                <a:cs typeface="+mn-cs"/>
              </a:defRPr>
            </a:lvl5pPr>
            <a:lvl6pPr marL="0" indent="0" algn="l" defTabSz="685800">
              <a:lnSpc>
                <a:spcPct val="100000"/>
              </a:lnSpc>
              <a:spcBef>
                <a:spcPts val="0"/>
              </a:spcBef>
              <a:defRPr sz="1200">
                <a:solidFill>
                  <a:schemeClr val="tx1"/>
                </a:solidFill>
                <a:latin typeface="+mn-lt"/>
                <a:ea typeface="+mn-ea"/>
                <a:cs typeface="+mn-cs"/>
              </a:defRPr>
            </a:lvl6pPr>
            <a:lvl7pPr marL="0" indent="0" algn="l" defTabSz="685800">
              <a:lnSpc>
                <a:spcPct val="100000"/>
              </a:lnSpc>
              <a:spcBef>
                <a:spcPts val="0"/>
              </a:spcBef>
              <a:defRPr sz="1200">
                <a:solidFill>
                  <a:schemeClr val="tx1"/>
                </a:solidFill>
                <a:latin typeface="+mn-lt"/>
                <a:ea typeface="+mn-ea"/>
                <a:cs typeface="+mn-cs"/>
              </a:defRPr>
            </a:lvl7pPr>
            <a:lvl8pPr marL="0" indent="0" algn="l" defTabSz="685800">
              <a:lnSpc>
                <a:spcPct val="100000"/>
              </a:lnSpc>
              <a:spcBef>
                <a:spcPts val="0"/>
              </a:spcBef>
              <a:defRPr sz="1200">
                <a:solidFill>
                  <a:schemeClr val="tx1"/>
                </a:solidFill>
                <a:latin typeface="+mn-lt"/>
                <a:ea typeface="+mn-ea"/>
                <a:cs typeface="+mn-cs"/>
              </a:defRPr>
            </a:lvl8pPr>
            <a:lvl9pPr marL="0" indent="0" algn="l" defTabSz="685800">
              <a:lnSpc>
                <a:spcPct val="100000"/>
              </a:lnSpc>
              <a:spcBef>
                <a:spcPts val="0"/>
              </a:spcBef>
              <a:defRPr sz="1200">
                <a:solidFill>
                  <a:schemeClr val="tx1"/>
                </a:solidFill>
                <a:latin typeface="+mn-lt"/>
                <a:ea typeface="+mn-ea"/>
                <a:cs typeface="+mn-cs"/>
              </a:defRPr>
            </a:lvl9pPr>
          </a:lstStyle>
          <a:p>
            <a:pPr>
              <a:defRPr/>
            </a:pPr>
            <a:r>
              <a:rPr lang="de-DE">
                <a:solidFill>
                  <a:srgbClr val="003560"/>
                </a:solidFill>
              </a:rPr>
              <a:t>Open Access: Eine Einführung für die </a:t>
            </a:r>
            <a:r>
              <a:rPr lang="de-DE" sz="900" b="0" i="0" u="none" strike="noStrike" cap="none" spc="0">
                <a:solidFill>
                  <a:srgbClr val="003560"/>
                </a:solidFill>
                <a:latin typeface="Arial"/>
                <a:ea typeface="Arial"/>
                <a:cs typeface="Arial"/>
              </a:rPr>
              <a:t>Geistes- und Sozialwissenschaften</a:t>
            </a:r>
            <a:endParaRPr lang="de-DE"/>
          </a:p>
        </p:txBody>
      </p:sp>
      <p:sp>
        <p:nvSpPr>
          <p:cNvPr id="644734048" name="Inhaltsplatzhalter 6"/>
          <p:cNvSpPr>
            <a:spLocks noGrp="1"/>
          </p:cNvSpPr>
          <p:nvPr>
            <p:ph idx="1"/>
          </p:nvPr>
        </p:nvSpPr>
        <p:spPr bwMode="auto"/>
        <p:txBody>
          <a:bodyPr/>
          <a:lstStyle/>
          <a:p>
            <a:pPr marL="0" lvl="3" indent="0">
              <a:lnSpc>
                <a:spcPct val="150000"/>
              </a:lnSpc>
              <a:buClr>
                <a:schemeClr val="bg2"/>
              </a:buClr>
              <a:buSzPct val="100000"/>
              <a:buFont typeface="Wingdings"/>
              <a:buNone/>
              <a:defRPr/>
            </a:pPr>
            <a:r>
              <a:rPr lang="de-DE" sz="1500" b="1" i="0" u="sng" strike="noStrike" cap="none" spc="0">
                <a:solidFill>
                  <a:schemeClr val="tx2"/>
                </a:solidFill>
                <a:latin typeface="Arial"/>
                <a:ea typeface="Arial"/>
                <a:cs typeface="Arial"/>
                <a:hlinkClick r:id="rId4" tooltip="https://zenodo.org/records/7075761"/>
              </a:rPr>
              <a:t>Qualitätsstandards für Open-Access-Bücher der AG Universitätsverlage</a:t>
            </a:r>
            <a:endParaRPr b="1"/>
          </a:p>
          <a:p>
            <a:pPr marL="285750" marR="0" lvl="3" indent="-285750" algn="l">
              <a:lnSpc>
                <a:spcPct val="150000"/>
              </a:lnSpc>
              <a:spcBef>
                <a:spcPts val="0"/>
              </a:spcBef>
              <a:spcAft>
                <a:spcPts val="599"/>
              </a:spcAft>
              <a:buClr>
                <a:schemeClr val="bg2"/>
              </a:buClr>
              <a:buSzPct val="100000"/>
              <a:buFont typeface="Wingdings"/>
              <a:buChar char="§"/>
              <a:tabLst>
                <a:tab pos="234000" algn="l"/>
              </a:tabLst>
              <a:defRPr/>
            </a:pPr>
            <a:r>
              <a:rPr lang="de-DE" sz="1500" b="0" i="0" u="none" strike="noStrike" cap="none" spc="0">
                <a:solidFill>
                  <a:schemeClr val="tx2"/>
                </a:solidFill>
                <a:latin typeface="Arial"/>
                <a:ea typeface="Arial"/>
                <a:cs typeface="Arial"/>
              </a:rPr>
              <a:t>Aufteilung in notwendige und empfohlene Kriterien</a:t>
            </a:r>
          </a:p>
          <a:p>
            <a:pPr marL="0" marR="0" lvl="3" indent="0" algn="l">
              <a:lnSpc>
                <a:spcPct val="150000"/>
              </a:lnSpc>
              <a:spcBef>
                <a:spcPts val="0"/>
              </a:spcBef>
              <a:spcAft>
                <a:spcPts val="599"/>
              </a:spcAft>
              <a:buClr>
                <a:schemeClr val="bg2"/>
              </a:buClr>
              <a:buSzPct val="100000"/>
              <a:buFont typeface="Wingdings"/>
              <a:buNone/>
              <a:tabLst>
                <a:tab pos="234000" algn="l"/>
              </a:tabLst>
              <a:defRPr/>
            </a:pPr>
            <a:r>
              <a:rPr lang="de-DE" sz="1500" b="0" i="0" u="none" strike="noStrike" cap="none" spc="0">
                <a:solidFill>
                  <a:schemeClr val="tx2"/>
                </a:solidFill>
                <a:latin typeface="Arial"/>
                <a:ea typeface="Arial"/>
                <a:cs typeface="Arial"/>
              </a:rPr>
              <a:t>§ 1 Zugänglichkeit und Sichtbarkeit</a:t>
            </a:r>
          </a:p>
          <a:p>
            <a:pPr marL="0" marR="0" lvl="3" indent="0" algn="l">
              <a:lnSpc>
                <a:spcPct val="150000"/>
              </a:lnSpc>
              <a:spcBef>
                <a:spcPts val="0"/>
              </a:spcBef>
              <a:spcAft>
                <a:spcPts val="599"/>
              </a:spcAft>
              <a:buClr>
                <a:schemeClr val="bg2"/>
              </a:buClr>
              <a:buSzPct val="100000"/>
              <a:buFont typeface="Wingdings"/>
              <a:buNone/>
              <a:tabLst>
                <a:tab pos="234000" algn="l"/>
              </a:tabLst>
              <a:defRPr/>
            </a:pPr>
            <a:r>
              <a:rPr lang="de-DE" sz="1500" b="0" i="0" u="none" strike="noStrike" cap="none" spc="0">
                <a:solidFill>
                  <a:schemeClr val="tx2"/>
                </a:solidFill>
                <a:latin typeface="Arial"/>
                <a:ea typeface="Arial"/>
                <a:cs typeface="Arial"/>
              </a:rPr>
              <a:t>§ 2 Rechte</a:t>
            </a:r>
          </a:p>
          <a:p>
            <a:pPr marL="0" marR="0" lvl="3" indent="0" algn="l">
              <a:lnSpc>
                <a:spcPct val="150000"/>
              </a:lnSpc>
              <a:spcBef>
                <a:spcPts val="0"/>
              </a:spcBef>
              <a:spcAft>
                <a:spcPts val="599"/>
              </a:spcAft>
              <a:buClr>
                <a:schemeClr val="bg2"/>
              </a:buClr>
              <a:buSzPct val="100000"/>
              <a:buFont typeface="Wingdings"/>
              <a:buNone/>
              <a:tabLst>
                <a:tab pos="234000" algn="l"/>
              </a:tabLst>
              <a:defRPr/>
            </a:pPr>
            <a:r>
              <a:rPr lang="de-DE" sz="1500" b="0" i="0" u="none" strike="noStrike" cap="none" spc="0">
                <a:solidFill>
                  <a:schemeClr val="tx2"/>
                </a:solidFill>
                <a:latin typeface="Arial"/>
                <a:ea typeface="Arial"/>
                <a:cs typeface="Arial"/>
              </a:rPr>
              <a:t>§ 3 Qualitätssicherung</a:t>
            </a:r>
          </a:p>
          <a:p>
            <a:pPr marL="0" marR="0" lvl="3" indent="0" algn="l">
              <a:lnSpc>
                <a:spcPct val="150000"/>
              </a:lnSpc>
              <a:spcBef>
                <a:spcPts val="0"/>
              </a:spcBef>
              <a:spcAft>
                <a:spcPts val="599"/>
              </a:spcAft>
              <a:buClr>
                <a:schemeClr val="bg2"/>
              </a:buClr>
              <a:buSzPct val="100000"/>
              <a:buFont typeface="Wingdings"/>
              <a:buNone/>
              <a:tabLst>
                <a:tab pos="234000" algn="l"/>
              </a:tabLst>
              <a:defRPr/>
            </a:pPr>
            <a:r>
              <a:rPr lang="de-DE" sz="1500" b="0" i="0" u="none" strike="noStrike" cap="none" spc="0">
                <a:solidFill>
                  <a:schemeClr val="tx2"/>
                </a:solidFill>
                <a:latin typeface="Arial"/>
                <a:ea typeface="Arial"/>
                <a:cs typeface="Arial"/>
              </a:rPr>
              <a:t>§ 4 Format</a:t>
            </a:r>
          </a:p>
          <a:p>
            <a:pPr marL="0" marR="0" lvl="3" indent="0" algn="l">
              <a:lnSpc>
                <a:spcPct val="150000"/>
              </a:lnSpc>
              <a:spcBef>
                <a:spcPts val="0"/>
              </a:spcBef>
              <a:spcAft>
                <a:spcPts val="599"/>
              </a:spcAft>
              <a:buClr>
                <a:schemeClr val="bg2"/>
              </a:buClr>
              <a:buSzPct val="100000"/>
              <a:buFont typeface="Wingdings"/>
              <a:buNone/>
              <a:tabLst>
                <a:tab pos="234000" algn="l"/>
              </a:tabLst>
              <a:defRPr/>
            </a:pPr>
            <a:r>
              <a:rPr lang="de-DE" sz="1500" b="0" i="0" u="none" strike="noStrike" cap="none" spc="0">
                <a:solidFill>
                  <a:schemeClr val="tx2"/>
                </a:solidFill>
                <a:latin typeface="Arial"/>
                <a:ea typeface="Arial"/>
                <a:cs typeface="Arial"/>
              </a:rPr>
              <a:t>§ 5 Metadaten</a:t>
            </a:r>
          </a:p>
          <a:p>
            <a:pPr marL="0" marR="0" lvl="3" indent="0" algn="l">
              <a:lnSpc>
                <a:spcPct val="150000"/>
              </a:lnSpc>
              <a:spcBef>
                <a:spcPts val="0"/>
              </a:spcBef>
              <a:spcAft>
                <a:spcPts val="599"/>
              </a:spcAft>
              <a:buClr>
                <a:schemeClr val="bg2"/>
              </a:buClr>
              <a:buSzPct val="100000"/>
              <a:buFont typeface="Wingdings"/>
              <a:buNone/>
              <a:tabLst>
                <a:tab pos="234000" algn="l"/>
              </a:tabLst>
              <a:defRPr/>
            </a:pPr>
            <a:endParaRPr lang="de-DE" b="0"/>
          </a:p>
        </p:txBody>
      </p:sp>
      <p:sp>
        <p:nvSpPr>
          <p:cNvPr id="1424379092" name=" 335201907"/>
          <p:cNvSpPr/>
          <p:nvPr/>
        </p:nvSpPr>
        <p:spPr bwMode="auto">
          <a:xfrm>
            <a:off x="-66404" y="864000"/>
            <a:ext cx="45790" cy="297214"/>
          </a:xfrm>
        </p:spPr>
        <p:txBody>
          <a:bodyPr rot="0" spcFirstLastPara="0" vertOverflow="overflow" horzOverflow="clip" vert="horz" wrap="square" lIns="91440" tIns="45720" rIns="91440" bIns="45720" numCol="1" spcCol="0" rtlCol="0" fromWordArt="0" anchor="t" anchorCtr="0" forceAA="0" compatLnSpc="1">
            <a:prstTxWarp prst="textNoShape">
              <a:avLst/>
            </a:prstTxWarp>
            <a:spAutoFit/>
          </a:bodyPr>
          <a:lstStyle/>
          <a:p>
            <a:pPr>
              <a:defRPr/>
            </a:pPr>
            <a:endParaRPr/>
          </a:p>
        </p:txBody>
      </p:sp>
      <p:sp>
        <p:nvSpPr>
          <p:cNvPr id="1760210096" name="Inhaltsplatzhalter 6"/>
          <p:cNvSpPr>
            <a:spLocks noGrp="1"/>
          </p:cNvSpPr>
          <p:nvPr/>
        </p:nvSpPr>
        <p:spPr bwMode="auto">
          <a:xfrm>
            <a:off x="4105429" y="1746000"/>
            <a:ext cx="3057598" cy="2209676"/>
          </a:xfrm>
        </p:spPr>
        <p:txBody>
          <a:bodyPr vert="horz" lIns="0" tIns="0" rIns="0" bIns="0" rtlCol="0" anchor="t" anchorCtr="0">
            <a:noAutofit/>
          </a:bodyPr>
          <a:lstStyle>
            <a:lvl1pPr marL="0" indent="0" algn="l" defTabSz="685800">
              <a:lnSpc>
                <a:spcPts val="1799"/>
              </a:lnSpc>
              <a:spcBef>
                <a:spcPts val="0"/>
              </a:spcBef>
              <a:spcAft>
                <a:spcPts val="1199"/>
              </a:spcAft>
              <a:buSzPct val="75000"/>
              <a:buFont typeface="Arial"/>
              <a:buNone/>
              <a:defRPr sz="1500" b="1">
                <a:solidFill>
                  <a:schemeClr val="tx2"/>
                </a:solidFill>
                <a:latin typeface="+mn-lt"/>
                <a:ea typeface="+mn-ea"/>
                <a:cs typeface="+mn-cs"/>
              </a:defRPr>
            </a:lvl1pPr>
            <a:lvl2pPr marL="0" indent="0" algn="l" defTabSz="234000">
              <a:lnSpc>
                <a:spcPts val="1799"/>
              </a:lnSpc>
              <a:spcBef>
                <a:spcPts val="0"/>
              </a:spcBef>
              <a:spcAft>
                <a:spcPts val="599"/>
              </a:spcAft>
              <a:buSzPct val="75000"/>
              <a:buFont typeface="Arial"/>
              <a:buNone/>
              <a:tabLst>
                <a:tab pos="234000" algn="l"/>
              </a:tabLst>
              <a:defRPr sz="1500">
                <a:solidFill>
                  <a:schemeClr val="tx2"/>
                </a:solidFill>
                <a:latin typeface="+mn-lt"/>
                <a:ea typeface="+mn-ea"/>
                <a:cs typeface="+mn-cs"/>
              </a:defRPr>
            </a:lvl2pPr>
            <a:lvl3pPr marL="234000" indent="-234000" algn="l" defTabSz="234000">
              <a:lnSpc>
                <a:spcPts val="1799"/>
              </a:lnSpc>
              <a:spcBef>
                <a:spcPts val="0"/>
              </a:spcBef>
              <a:spcAft>
                <a:spcPts val="599"/>
              </a:spcAft>
              <a:buClr>
                <a:schemeClr val="bg2"/>
              </a:buClr>
              <a:buSzPct val="100000"/>
              <a:buFont typeface="Wingdings"/>
              <a:buChar char="§"/>
              <a:tabLst>
                <a:tab pos="234000" algn="l"/>
              </a:tabLst>
              <a:defRPr sz="1500">
                <a:solidFill>
                  <a:schemeClr val="tx2"/>
                </a:solidFill>
                <a:latin typeface="+mn-lt"/>
                <a:ea typeface="+mn-ea"/>
                <a:cs typeface="+mn-cs"/>
              </a:defRPr>
            </a:lvl3pPr>
            <a:lvl4pPr marL="468000" indent="-234000" algn="l" defTabSz="234000">
              <a:lnSpc>
                <a:spcPts val="1799"/>
              </a:lnSpc>
              <a:spcBef>
                <a:spcPts val="0"/>
              </a:spcBef>
              <a:spcAft>
                <a:spcPts val="599"/>
              </a:spcAft>
              <a:buClr>
                <a:schemeClr val="tx2"/>
              </a:buClr>
              <a:buSzPct val="100000"/>
              <a:buFont typeface="Wingdings"/>
              <a:buChar char="§"/>
              <a:tabLst>
                <a:tab pos="234000" algn="l"/>
              </a:tabLst>
              <a:defRPr sz="1500">
                <a:solidFill>
                  <a:schemeClr val="tx2"/>
                </a:solidFill>
                <a:latin typeface="+mn-lt"/>
                <a:ea typeface="+mn-ea"/>
                <a:cs typeface="+mn-cs"/>
              </a:defRPr>
            </a:lvl4pPr>
            <a:lvl5pPr marL="702000" indent="-234000" algn="l" defTabSz="234000">
              <a:lnSpc>
                <a:spcPts val="1799"/>
              </a:lnSpc>
              <a:spcBef>
                <a:spcPts val="0"/>
              </a:spcBef>
              <a:spcAft>
                <a:spcPts val="599"/>
              </a:spcAft>
              <a:buClr>
                <a:schemeClr val="tx2"/>
              </a:buClr>
              <a:buSzPct val="100000"/>
              <a:buFont typeface="Wingdings"/>
              <a:buChar char="§"/>
              <a:tabLst>
                <a:tab pos="234000" algn="l"/>
              </a:tabLst>
              <a:defRPr sz="1500">
                <a:solidFill>
                  <a:schemeClr val="tx2"/>
                </a:solidFill>
                <a:latin typeface="+mn-lt"/>
                <a:ea typeface="+mn-ea"/>
                <a:cs typeface="+mn-cs"/>
              </a:defRPr>
            </a:lvl5pPr>
            <a:lvl6pPr marL="0" indent="0" algn="l" defTabSz="234000">
              <a:lnSpc>
                <a:spcPts val="1799"/>
              </a:lnSpc>
              <a:spcBef>
                <a:spcPts val="0"/>
              </a:spcBef>
              <a:spcAft>
                <a:spcPts val="599"/>
              </a:spcAft>
              <a:buSzPct val="75000"/>
              <a:buFont typeface="+mj-lt"/>
              <a:buNone/>
              <a:tabLst>
                <a:tab pos="234000" algn="l"/>
              </a:tabLst>
              <a:defRPr sz="1500">
                <a:solidFill>
                  <a:schemeClr val="tx2"/>
                </a:solidFill>
                <a:latin typeface="+mn-lt"/>
                <a:ea typeface="+mn-ea"/>
                <a:cs typeface="+mn-cs"/>
              </a:defRPr>
            </a:lvl6pPr>
            <a:lvl7pPr marL="0" indent="0" algn="l" defTabSz="234000">
              <a:lnSpc>
                <a:spcPts val="1799"/>
              </a:lnSpc>
              <a:spcBef>
                <a:spcPts val="0"/>
              </a:spcBef>
              <a:spcAft>
                <a:spcPts val="599"/>
              </a:spcAft>
              <a:buSzPct val="75000"/>
              <a:buFont typeface="Arial"/>
              <a:buNone/>
              <a:tabLst>
                <a:tab pos="234000" algn="l"/>
              </a:tabLst>
              <a:defRPr sz="1500">
                <a:solidFill>
                  <a:schemeClr val="tx2"/>
                </a:solidFill>
                <a:latin typeface="+mn-lt"/>
                <a:ea typeface="+mn-ea"/>
                <a:cs typeface="+mn-cs"/>
              </a:defRPr>
            </a:lvl7pPr>
            <a:lvl8pPr marL="0" indent="0" algn="l" defTabSz="234000">
              <a:lnSpc>
                <a:spcPts val="1799"/>
              </a:lnSpc>
              <a:spcBef>
                <a:spcPts val="0"/>
              </a:spcBef>
              <a:spcAft>
                <a:spcPts val="599"/>
              </a:spcAft>
              <a:buSzPct val="75000"/>
              <a:buFont typeface="Arial"/>
              <a:buNone/>
              <a:tabLst>
                <a:tab pos="234000" algn="l"/>
              </a:tabLst>
              <a:defRPr sz="1500">
                <a:solidFill>
                  <a:schemeClr val="tx2"/>
                </a:solidFill>
                <a:latin typeface="+mn-lt"/>
                <a:ea typeface="+mn-ea"/>
                <a:cs typeface="+mn-cs"/>
              </a:defRPr>
            </a:lvl8pPr>
            <a:lvl9pPr marL="0" indent="0" algn="l" defTabSz="234000">
              <a:lnSpc>
                <a:spcPts val="1799"/>
              </a:lnSpc>
              <a:spcBef>
                <a:spcPts val="0"/>
              </a:spcBef>
              <a:spcAft>
                <a:spcPts val="599"/>
              </a:spcAft>
              <a:buSzPct val="75000"/>
              <a:buFont typeface="Arial"/>
              <a:buNone/>
              <a:tabLst>
                <a:tab pos="234000" algn="l"/>
              </a:tabLst>
              <a:defRPr sz="1500">
                <a:solidFill>
                  <a:schemeClr val="tx2"/>
                </a:solidFill>
                <a:latin typeface="+mn-lt"/>
                <a:ea typeface="+mn-ea"/>
                <a:cs typeface="+mn-cs"/>
              </a:defRPr>
            </a:lvl9pPr>
          </a:lstStyle>
          <a:p>
            <a:pPr marL="0" marR="0" lvl="3" indent="0" algn="l">
              <a:lnSpc>
                <a:spcPct val="150000"/>
              </a:lnSpc>
              <a:spcBef>
                <a:spcPts val="0"/>
              </a:spcBef>
              <a:spcAft>
                <a:spcPts val="599"/>
              </a:spcAft>
              <a:buClr>
                <a:schemeClr val="bg2"/>
              </a:buClr>
              <a:buSzPct val="100000"/>
              <a:buFont typeface="Wingdings"/>
              <a:buNone/>
              <a:tabLst>
                <a:tab pos="234000" algn="l"/>
              </a:tabLst>
              <a:defRPr/>
            </a:pPr>
            <a:r>
              <a:rPr lang="de-DE" sz="1500" b="0" i="0" u="none" strike="noStrike" cap="none" spc="0">
                <a:solidFill>
                  <a:schemeClr val="tx2"/>
                </a:solidFill>
                <a:latin typeface="Arial"/>
                <a:ea typeface="Arial"/>
                <a:cs typeface="Arial"/>
              </a:rPr>
              <a:t>§ 6 Persistente Identifikatoren</a:t>
            </a:r>
          </a:p>
          <a:p>
            <a:pPr marL="0" marR="0" lvl="3" indent="0" algn="l">
              <a:lnSpc>
                <a:spcPct val="150000"/>
              </a:lnSpc>
              <a:spcBef>
                <a:spcPts val="0"/>
              </a:spcBef>
              <a:spcAft>
                <a:spcPts val="599"/>
              </a:spcAft>
              <a:buClr>
                <a:schemeClr val="bg2"/>
              </a:buClr>
              <a:buSzPct val="100000"/>
              <a:buFont typeface="Wingdings"/>
              <a:buNone/>
              <a:tabLst>
                <a:tab pos="234000" algn="l"/>
              </a:tabLst>
              <a:defRPr/>
            </a:pPr>
            <a:r>
              <a:rPr lang="de-DE" sz="1500" b="0" i="0" u="none" strike="noStrike" cap="none" spc="0">
                <a:solidFill>
                  <a:schemeClr val="tx2"/>
                </a:solidFill>
                <a:latin typeface="Arial"/>
                <a:ea typeface="Arial"/>
                <a:cs typeface="Arial"/>
              </a:rPr>
              <a:t>§ 7 Metriken</a:t>
            </a:r>
          </a:p>
          <a:p>
            <a:pPr marL="0" marR="0" lvl="3" indent="0" algn="l">
              <a:lnSpc>
                <a:spcPct val="150000"/>
              </a:lnSpc>
              <a:spcBef>
                <a:spcPts val="0"/>
              </a:spcBef>
              <a:spcAft>
                <a:spcPts val="599"/>
              </a:spcAft>
              <a:buClr>
                <a:schemeClr val="bg2"/>
              </a:buClr>
              <a:buSzPct val="100000"/>
              <a:buFont typeface="Wingdings"/>
              <a:buNone/>
              <a:tabLst>
                <a:tab pos="234000" algn="l"/>
              </a:tabLst>
              <a:defRPr/>
            </a:pPr>
            <a:r>
              <a:rPr lang="de-DE" sz="1500" b="0" i="0" u="none" strike="noStrike" cap="none" spc="0">
                <a:solidFill>
                  <a:schemeClr val="tx2"/>
                </a:solidFill>
                <a:latin typeface="Arial"/>
                <a:ea typeface="Arial"/>
                <a:cs typeface="Arial"/>
              </a:rPr>
              <a:t>§ 8 Kalkulation</a:t>
            </a:r>
          </a:p>
          <a:p>
            <a:pPr marL="0" marR="0" lvl="3" indent="0" algn="l">
              <a:lnSpc>
                <a:spcPct val="150000"/>
              </a:lnSpc>
              <a:spcBef>
                <a:spcPts val="0"/>
              </a:spcBef>
              <a:spcAft>
                <a:spcPts val="599"/>
              </a:spcAft>
              <a:buClr>
                <a:schemeClr val="bg2"/>
              </a:buClr>
              <a:buSzPct val="100000"/>
              <a:buFont typeface="Wingdings"/>
              <a:buNone/>
              <a:tabLst>
                <a:tab pos="234000" algn="l"/>
              </a:tabLst>
              <a:defRPr/>
            </a:pPr>
            <a:r>
              <a:rPr lang="de-DE" sz="1500" b="0" i="0" u="none" strike="noStrike" cap="none" spc="0">
                <a:solidFill>
                  <a:schemeClr val="tx2"/>
                </a:solidFill>
                <a:latin typeface="Arial"/>
                <a:ea typeface="Arial"/>
                <a:cs typeface="Arial"/>
              </a:rPr>
              <a:t>§ 9 Kommunikation</a:t>
            </a:r>
          </a:p>
          <a:p>
            <a:pPr marL="0" marR="0" lvl="3" indent="0" algn="l">
              <a:lnSpc>
                <a:spcPct val="150000"/>
              </a:lnSpc>
              <a:spcBef>
                <a:spcPts val="0"/>
              </a:spcBef>
              <a:spcAft>
                <a:spcPts val="599"/>
              </a:spcAft>
              <a:buClr>
                <a:schemeClr val="bg2"/>
              </a:buClr>
              <a:buSzPct val="100000"/>
              <a:buFont typeface="Wingdings"/>
              <a:buNone/>
              <a:tabLst>
                <a:tab pos="234000" algn="l"/>
              </a:tabLst>
              <a:defRPr/>
            </a:pPr>
            <a:endParaRPr lang="de-DE" b="0"/>
          </a:p>
        </p:txBody>
      </p:sp>
      <p:pic>
        <p:nvPicPr>
          <p:cNvPr id="1018730359" name="Grafik 1018730358"/>
          <p:cNvPicPr>
            <a:picLocks noChangeAspect="1"/>
          </p:cNvPicPr>
          <p:nvPr/>
        </p:nvPicPr>
        <p:blipFill>
          <a:blip r:embed="rId5"/>
          <a:stretch/>
        </p:blipFill>
        <p:spPr bwMode="auto">
          <a:xfrm>
            <a:off x="6014461" y="118457"/>
            <a:ext cx="2953949" cy="609924"/>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61407093" name="Foliennummernplatzhalter 4"/>
          <p:cNvSpPr>
            <a:spLocks noGrp="1"/>
          </p:cNvSpPr>
          <p:nvPr>
            <p:ph type="sldNum" sz="quarter" idx="12"/>
          </p:nvPr>
        </p:nvSpPr>
        <p:spPr bwMode="auto"/>
        <p:txBody>
          <a:bodyPr/>
          <a:lstStyle/>
          <a:p>
            <a:pPr>
              <a:defRPr/>
            </a:pPr>
            <a:fld id="{CF222403-F79D-5DD0-3876-A1EDC713EF02}" type="slidenum">
              <a:rPr lang="de-DE"/>
              <a:t>33</a:t>
            </a:fld>
            <a:r>
              <a:rPr lang="de-DE"/>
              <a:t> </a:t>
            </a:r>
            <a:endParaRPr/>
          </a:p>
        </p:txBody>
      </p:sp>
      <p:sp>
        <p:nvSpPr>
          <p:cNvPr id="798485731" name="Titel 5"/>
          <p:cNvSpPr>
            <a:spLocks noGrp="1"/>
          </p:cNvSpPr>
          <p:nvPr>
            <p:ph type="title"/>
          </p:nvPr>
        </p:nvSpPr>
        <p:spPr bwMode="auto"/>
        <p:txBody>
          <a:bodyPr/>
          <a:lstStyle/>
          <a:p>
            <a:pPr>
              <a:defRPr/>
            </a:pPr>
            <a:r>
              <a:rPr lang="de-DE"/>
              <a:t>Open Access – Verlagsleistungen</a:t>
            </a:r>
            <a:endParaRPr/>
          </a:p>
        </p:txBody>
      </p:sp>
      <p:sp>
        <p:nvSpPr>
          <p:cNvPr id="35131810" name="Rechteck 12"/>
          <p:cNvSpPr/>
          <p:nvPr/>
        </p:nvSpPr>
        <p:spPr bwMode="auto">
          <a:xfrm>
            <a:off x="4455621" y="2421708"/>
            <a:ext cx="232755" cy="300081"/>
          </a:xfrm>
          <a:prstGeom prst="rect">
            <a:avLst/>
          </a:prstGeom>
        </p:spPr>
        <p:txBody>
          <a:bodyPr wrap="none">
            <a:spAutoFit/>
          </a:bodyPr>
          <a:lstStyle/>
          <a:p>
            <a:pPr>
              <a:defRPr/>
            </a:pPr>
            <a:r>
              <a:rPr lang="de-DE"/>
              <a:t> </a:t>
            </a:r>
            <a:endParaRPr/>
          </a:p>
        </p:txBody>
      </p:sp>
      <p:pic>
        <p:nvPicPr>
          <p:cNvPr id="490533734" name="Grafik 16"/>
          <p:cNvPicPr>
            <a:picLocks noChangeAspect="1"/>
          </p:cNvPicPr>
          <p:nvPr/>
        </p:nvPicPr>
        <p:blipFill>
          <a:blip r:embed="rId3"/>
          <a:srcRect r="15831" b="39265"/>
          <a:stretch/>
        </p:blipFill>
        <p:spPr bwMode="auto">
          <a:xfrm>
            <a:off x="6444207" y="1439956"/>
            <a:ext cx="2699790" cy="3044021"/>
          </a:xfrm>
          <a:prstGeom prst="rect">
            <a:avLst/>
          </a:prstGeom>
          <a:noFill/>
          <a:ln>
            <a:noFill/>
          </a:ln>
        </p:spPr>
      </p:pic>
      <p:sp>
        <p:nvSpPr>
          <p:cNvPr id="1518329517" name="Rechteck 9"/>
          <p:cNvSpPr/>
          <p:nvPr/>
        </p:nvSpPr>
        <p:spPr bwMode="auto">
          <a:xfrm>
            <a:off x="6300190" y="1089720"/>
            <a:ext cx="2843806" cy="3394258"/>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743884545" name="Fußzeilenplatzhalter 3"/>
          <p:cNvSpPr txBox="1"/>
          <p:nvPr/>
        </p:nvSpPr>
        <p:spPr bwMode="auto">
          <a:xfrm>
            <a:off x="720000" y="4752000"/>
            <a:ext cx="4428063" cy="108000"/>
          </a:xfrm>
          <a:prstGeom prst="rect">
            <a:avLst/>
          </a:prstGeom>
        </p:spPr>
        <p:txBody>
          <a:bodyPr vert="horz" lIns="0" tIns="0" rIns="0" bIns="0" rtlCol="0" anchor="ctr" anchorCtr="0">
            <a:noAutofit/>
          </a:bodyPr>
          <a:lstStyle>
            <a:defPPr>
              <a:defRPr lang="de-DE"/>
            </a:defPPr>
            <a:lvl1pPr marL="0" indent="0" algn="l" defTabSz="685800">
              <a:lnSpc>
                <a:spcPct val="100000"/>
              </a:lnSpc>
              <a:spcBef>
                <a:spcPts val="0"/>
              </a:spcBef>
              <a:buFont typeface="Arial"/>
              <a:buNone/>
              <a:defRPr sz="900">
                <a:solidFill>
                  <a:schemeClr val="tx2"/>
                </a:solidFill>
                <a:latin typeface="+mn-lt"/>
                <a:ea typeface="+mn-ea"/>
                <a:cs typeface="+mn-cs"/>
              </a:defRPr>
            </a:lvl1pPr>
            <a:lvl2pPr marL="0" indent="0" algn="l" defTabSz="685800">
              <a:lnSpc>
                <a:spcPct val="100000"/>
              </a:lnSpc>
              <a:spcBef>
                <a:spcPts val="0"/>
              </a:spcBef>
              <a:defRPr sz="1200">
                <a:solidFill>
                  <a:schemeClr val="tx1"/>
                </a:solidFill>
                <a:latin typeface="+mn-lt"/>
                <a:ea typeface="+mn-ea"/>
                <a:cs typeface="+mn-cs"/>
              </a:defRPr>
            </a:lvl2pPr>
            <a:lvl3pPr marL="0" indent="0" algn="l" defTabSz="685800">
              <a:lnSpc>
                <a:spcPct val="100000"/>
              </a:lnSpc>
              <a:spcBef>
                <a:spcPts val="0"/>
              </a:spcBef>
              <a:defRPr sz="1200">
                <a:solidFill>
                  <a:schemeClr val="tx1"/>
                </a:solidFill>
                <a:latin typeface="+mn-lt"/>
                <a:ea typeface="+mn-ea"/>
                <a:cs typeface="+mn-cs"/>
              </a:defRPr>
            </a:lvl3pPr>
            <a:lvl4pPr marL="0" indent="0" algn="l" defTabSz="685800">
              <a:lnSpc>
                <a:spcPct val="100000"/>
              </a:lnSpc>
              <a:spcBef>
                <a:spcPts val="0"/>
              </a:spcBef>
              <a:defRPr sz="1200">
                <a:solidFill>
                  <a:schemeClr val="tx1"/>
                </a:solidFill>
                <a:latin typeface="+mn-lt"/>
                <a:ea typeface="+mn-ea"/>
                <a:cs typeface="+mn-cs"/>
              </a:defRPr>
            </a:lvl4pPr>
            <a:lvl5pPr marL="0" indent="0" algn="l" defTabSz="685800">
              <a:lnSpc>
                <a:spcPct val="100000"/>
              </a:lnSpc>
              <a:spcBef>
                <a:spcPts val="0"/>
              </a:spcBef>
              <a:defRPr sz="1200">
                <a:solidFill>
                  <a:schemeClr val="tx1"/>
                </a:solidFill>
                <a:latin typeface="+mn-lt"/>
                <a:ea typeface="+mn-ea"/>
                <a:cs typeface="+mn-cs"/>
              </a:defRPr>
            </a:lvl5pPr>
            <a:lvl6pPr marL="0" indent="0" algn="l" defTabSz="685800">
              <a:lnSpc>
                <a:spcPct val="100000"/>
              </a:lnSpc>
              <a:spcBef>
                <a:spcPts val="0"/>
              </a:spcBef>
              <a:defRPr sz="1200">
                <a:solidFill>
                  <a:schemeClr val="tx1"/>
                </a:solidFill>
                <a:latin typeface="+mn-lt"/>
                <a:ea typeface="+mn-ea"/>
                <a:cs typeface="+mn-cs"/>
              </a:defRPr>
            </a:lvl6pPr>
            <a:lvl7pPr marL="0" indent="0" algn="l" defTabSz="685800">
              <a:lnSpc>
                <a:spcPct val="100000"/>
              </a:lnSpc>
              <a:spcBef>
                <a:spcPts val="0"/>
              </a:spcBef>
              <a:defRPr sz="1200">
                <a:solidFill>
                  <a:schemeClr val="tx1"/>
                </a:solidFill>
                <a:latin typeface="+mn-lt"/>
                <a:ea typeface="+mn-ea"/>
                <a:cs typeface="+mn-cs"/>
              </a:defRPr>
            </a:lvl7pPr>
            <a:lvl8pPr marL="0" indent="0" algn="l" defTabSz="685800">
              <a:lnSpc>
                <a:spcPct val="100000"/>
              </a:lnSpc>
              <a:spcBef>
                <a:spcPts val="0"/>
              </a:spcBef>
              <a:defRPr sz="1200">
                <a:solidFill>
                  <a:schemeClr val="tx1"/>
                </a:solidFill>
                <a:latin typeface="+mn-lt"/>
                <a:ea typeface="+mn-ea"/>
                <a:cs typeface="+mn-cs"/>
              </a:defRPr>
            </a:lvl8pPr>
            <a:lvl9pPr marL="0" indent="0" algn="l" defTabSz="685800">
              <a:lnSpc>
                <a:spcPct val="100000"/>
              </a:lnSpc>
              <a:spcBef>
                <a:spcPts val="0"/>
              </a:spcBef>
              <a:defRPr sz="1200">
                <a:solidFill>
                  <a:schemeClr val="tx1"/>
                </a:solidFill>
                <a:latin typeface="+mn-lt"/>
                <a:ea typeface="+mn-ea"/>
                <a:cs typeface="+mn-cs"/>
              </a:defRPr>
            </a:lvl9pPr>
          </a:lstStyle>
          <a:p>
            <a:pPr>
              <a:defRPr/>
            </a:pPr>
            <a:r>
              <a:rPr lang="de-DE">
                <a:solidFill>
                  <a:srgbClr val="003560"/>
                </a:solidFill>
              </a:rPr>
              <a:t>Open Access: Eine Einführung für die </a:t>
            </a:r>
            <a:r>
              <a:rPr lang="de-DE" sz="900" b="0" i="0" u="none" strike="noStrike" cap="none" spc="0">
                <a:solidFill>
                  <a:srgbClr val="003560"/>
                </a:solidFill>
                <a:latin typeface="Arial"/>
                <a:ea typeface="Arial"/>
                <a:cs typeface="Arial"/>
              </a:rPr>
              <a:t>Geistes- und Sozialwissenschaften</a:t>
            </a:r>
            <a:endParaRPr lang="de-DE"/>
          </a:p>
        </p:txBody>
      </p:sp>
      <p:sp>
        <p:nvSpPr>
          <p:cNvPr id="659294036" name="Inhaltsplatzhalter 6"/>
          <p:cNvSpPr>
            <a:spLocks noGrp="1"/>
          </p:cNvSpPr>
          <p:nvPr>
            <p:ph idx="1"/>
          </p:nvPr>
        </p:nvSpPr>
        <p:spPr bwMode="auto"/>
        <p:txBody>
          <a:bodyPr/>
          <a:lstStyle/>
          <a:p>
            <a:pPr marL="0" lvl="3" indent="0">
              <a:lnSpc>
                <a:spcPct val="150000"/>
              </a:lnSpc>
              <a:buClr>
                <a:schemeClr val="bg2"/>
              </a:buClr>
              <a:buSzPct val="100000"/>
              <a:buFont typeface="Wingdings"/>
              <a:buNone/>
              <a:defRPr/>
            </a:pPr>
            <a:r>
              <a:rPr lang="de-DE" b="1" u="sng">
                <a:hlinkClick r:id="rId4" tooltip="https://doi.org/10.5281/zenodo.7766175"/>
              </a:rPr>
              <a:t>Leistungskatalog – Projekt AuROA</a:t>
            </a:r>
            <a:endParaRPr b="1"/>
          </a:p>
          <a:p>
            <a:pPr marL="0" lvl="3" indent="0">
              <a:lnSpc>
                <a:spcPct val="150000"/>
              </a:lnSpc>
              <a:buClr>
                <a:schemeClr val="bg2"/>
              </a:buClr>
              <a:buNone/>
              <a:defRPr/>
            </a:pPr>
            <a:r>
              <a:rPr lang="de-DE"/>
              <a:t>A) Herstellung</a:t>
            </a:r>
            <a:endParaRPr/>
          </a:p>
          <a:p>
            <a:pPr marL="0" lvl="3" indent="0">
              <a:lnSpc>
                <a:spcPct val="150000"/>
              </a:lnSpc>
              <a:buClr>
                <a:schemeClr val="bg2"/>
              </a:buClr>
              <a:buNone/>
              <a:defRPr/>
            </a:pPr>
            <a:r>
              <a:rPr lang="de-DE"/>
              <a:t>B) Digitale Anreicherung</a:t>
            </a:r>
            <a:endParaRPr/>
          </a:p>
          <a:p>
            <a:pPr marL="0" lvl="3" indent="0">
              <a:lnSpc>
                <a:spcPct val="150000"/>
              </a:lnSpc>
              <a:buClr>
                <a:schemeClr val="bg2"/>
              </a:buClr>
              <a:buNone/>
              <a:defRPr/>
            </a:pPr>
            <a:r>
              <a:rPr lang="de-DE"/>
              <a:t>C) Qualitätssicherung</a:t>
            </a:r>
            <a:endParaRPr/>
          </a:p>
          <a:p>
            <a:pPr marL="0" lvl="3" indent="0">
              <a:lnSpc>
                <a:spcPct val="150000"/>
              </a:lnSpc>
              <a:buClr>
                <a:schemeClr val="bg2"/>
              </a:buClr>
              <a:buNone/>
              <a:defRPr/>
            </a:pPr>
            <a:r>
              <a:rPr lang="de-DE"/>
              <a:t>D) Zusatzleistungen</a:t>
            </a:r>
            <a:endParaRPr/>
          </a:p>
          <a:p>
            <a:pPr marL="0" lvl="3" indent="0">
              <a:lnSpc>
                <a:spcPct val="150000"/>
              </a:lnSpc>
              <a:buClr>
                <a:schemeClr val="bg2"/>
              </a:buClr>
              <a:buNone/>
              <a:defRPr/>
            </a:pPr>
            <a:r>
              <a:rPr lang="de-DE"/>
              <a:t>E) Verbreitung</a:t>
            </a:r>
            <a:endParaRPr/>
          </a:p>
          <a:p>
            <a:pPr marL="0" lvl="3" indent="0">
              <a:lnSpc>
                <a:spcPct val="150000"/>
              </a:lnSpc>
              <a:buClr>
                <a:schemeClr val="bg2"/>
              </a:buClr>
              <a:buNone/>
              <a:defRPr/>
            </a:pPr>
            <a:r>
              <a:rPr lang="de-DE"/>
              <a:t>F) Kooperationen</a:t>
            </a:r>
            <a:endParaRPr/>
          </a:p>
          <a:p>
            <a:pPr marL="0" lvl="3" indent="0">
              <a:lnSpc>
                <a:spcPct val="150000"/>
              </a:lnSpc>
              <a:buClr>
                <a:schemeClr val="bg2"/>
              </a:buClr>
              <a:buNone/>
              <a:defRPr/>
            </a:pPr>
            <a:r>
              <a:rPr lang="de-DE"/>
              <a:t>G) Lizenzierung</a:t>
            </a:r>
            <a:endParaRPr/>
          </a:p>
        </p:txBody>
      </p:sp>
      <p:sp>
        <p:nvSpPr>
          <p:cNvPr id="335201908" name=" 335201907"/>
          <p:cNvSpPr/>
          <p:nvPr/>
        </p:nvSpPr>
        <p:spPr bwMode="auto">
          <a:xfrm>
            <a:off x="-66405" y="864000"/>
            <a:ext cx="45791" cy="297215"/>
          </a:xfrm>
        </p:spPr>
        <p:txBody>
          <a:bodyPr rot="0" spcFirstLastPara="0" vertOverflow="overflow" horzOverflow="clip" vert="horz" wrap="square" lIns="91440" tIns="45720" rIns="91440" bIns="45720" numCol="1" spcCol="0" rtlCol="0" fromWordArt="0" anchor="t" anchorCtr="0" forceAA="0" compatLnSpc="1">
            <a:prstTxWarp prst="textNoShape">
              <a:avLst/>
            </a:prstTxWarp>
            <a:spAutoFit/>
          </a:bodyPr>
          <a:lstStyle/>
          <a:p>
            <a:pPr>
              <a:defRPr/>
            </a:pPr>
            <a:endParaRPr/>
          </a:p>
        </p:txBody>
      </p:sp>
      <p:pic>
        <p:nvPicPr>
          <p:cNvPr id="1762518189" name="Grafik 1762518188"/>
          <p:cNvPicPr>
            <a:picLocks noChangeAspect="1"/>
          </p:cNvPicPr>
          <p:nvPr/>
        </p:nvPicPr>
        <p:blipFill>
          <a:blip r:embed="rId5"/>
          <a:stretch/>
        </p:blipFill>
        <p:spPr bwMode="auto">
          <a:xfrm>
            <a:off x="6300189" y="78039"/>
            <a:ext cx="2771514" cy="990597"/>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61407093" name="Foliennummernplatzhalter 4"/>
          <p:cNvSpPr>
            <a:spLocks noGrp="1"/>
          </p:cNvSpPr>
          <p:nvPr>
            <p:ph type="sldNum" sz="quarter" idx="12"/>
          </p:nvPr>
        </p:nvSpPr>
        <p:spPr bwMode="auto"/>
        <p:txBody>
          <a:bodyPr/>
          <a:lstStyle/>
          <a:p>
            <a:pPr>
              <a:defRPr/>
            </a:pPr>
            <a:fld id="{CF222403-F79D-5DD0-3876-A1EDC713EF02}" type="slidenum">
              <a:rPr lang="de-DE"/>
              <a:t>34</a:t>
            </a:fld>
            <a:r>
              <a:rPr lang="de-DE"/>
              <a:t> </a:t>
            </a:r>
            <a:endParaRPr/>
          </a:p>
        </p:txBody>
      </p:sp>
      <p:sp>
        <p:nvSpPr>
          <p:cNvPr id="798485731" name="Titel 5"/>
          <p:cNvSpPr>
            <a:spLocks noGrp="1"/>
          </p:cNvSpPr>
          <p:nvPr>
            <p:ph type="title"/>
          </p:nvPr>
        </p:nvSpPr>
        <p:spPr bwMode="auto"/>
        <p:txBody>
          <a:bodyPr/>
          <a:lstStyle/>
          <a:p>
            <a:pPr>
              <a:defRPr/>
            </a:pPr>
            <a:r>
              <a:rPr lang="de-DE"/>
              <a:t>Open Access – Verlagsleistungen</a:t>
            </a:r>
            <a:endParaRPr/>
          </a:p>
        </p:txBody>
      </p:sp>
      <p:sp>
        <p:nvSpPr>
          <p:cNvPr id="35131810" name="Rechteck 12"/>
          <p:cNvSpPr/>
          <p:nvPr/>
        </p:nvSpPr>
        <p:spPr bwMode="auto">
          <a:xfrm>
            <a:off x="4455621" y="2421708"/>
            <a:ext cx="232755" cy="300081"/>
          </a:xfrm>
          <a:prstGeom prst="rect">
            <a:avLst/>
          </a:prstGeom>
        </p:spPr>
        <p:txBody>
          <a:bodyPr wrap="none">
            <a:spAutoFit/>
          </a:bodyPr>
          <a:lstStyle/>
          <a:p>
            <a:pPr>
              <a:defRPr/>
            </a:pPr>
            <a:r>
              <a:rPr lang="de-DE"/>
              <a:t> </a:t>
            </a:r>
            <a:endParaRPr/>
          </a:p>
        </p:txBody>
      </p:sp>
      <p:pic>
        <p:nvPicPr>
          <p:cNvPr id="490533734" name="Grafik 16"/>
          <p:cNvPicPr>
            <a:picLocks noChangeAspect="1"/>
          </p:cNvPicPr>
          <p:nvPr/>
        </p:nvPicPr>
        <p:blipFill>
          <a:blip r:embed="rId3"/>
          <a:srcRect r="15831" b="39265"/>
          <a:stretch/>
        </p:blipFill>
        <p:spPr bwMode="auto">
          <a:xfrm>
            <a:off x="6444207" y="1439956"/>
            <a:ext cx="2699790" cy="3044021"/>
          </a:xfrm>
          <a:prstGeom prst="rect">
            <a:avLst/>
          </a:prstGeom>
          <a:noFill/>
          <a:ln>
            <a:noFill/>
          </a:ln>
        </p:spPr>
      </p:pic>
      <p:sp>
        <p:nvSpPr>
          <p:cNvPr id="1518329517" name="Rechteck 9"/>
          <p:cNvSpPr/>
          <p:nvPr/>
        </p:nvSpPr>
        <p:spPr bwMode="auto">
          <a:xfrm>
            <a:off x="6300190" y="1089720"/>
            <a:ext cx="2843806" cy="3394258"/>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743884545" name="Fußzeilenplatzhalter 3"/>
          <p:cNvSpPr txBox="1"/>
          <p:nvPr/>
        </p:nvSpPr>
        <p:spPr bwMode="auto">
          <a:xfrm>
            <a:off x="720000" y="4752000"/>
            <a:ext cx="4428063" cy="108000"/>
          </a:xfrm>
          <a:prstGeom prst="rect">
            <a:avLst/>
          </a:prstGeom>
        </p:spPr>
        <p:txBody>
          <a:bodyPr vert="horz" lIns="0" tIns="0" rIns="0" bIns="0" rtlCol="0" anchor="ctr" anchorCtr="0">
            <a:noAutofit/>
          </a:bodyPr>
          <a:lstStyle>
            <a:defPPr>
              <a:defRPr lang="de-DE"/>
            </a:defPPr>
            <a:lvl1pPr marL="0" indent="0" algn="l" defTabSz="685800">
              <a:lnSpc>
                <a:spcPct val="100000"/>
              </a:lnSpc>
              <a:spcBef>
                <a:spcPts val="0"/>
              </a:spcBef>
              <a:buFont typeface="Arial"/>
              <a:buNone/>
              <a:defRPr sz="900">
                <a:solidFill>
                  <a:schemeClr val="tx2"/>
                </a:solidFill>
                <a:latin typeface="+mn-lt"/>
                <a:ea typeface="+mn-ea"/>
                <a:cs typeface="+mn-cs"/>
              </a:defRPr>
            </a:lvl1pPr>
            <a:lvl2pPr marL="0" indent="0" algn="l" defTabSz="685800">
              <a:lnSpc>
                <a:spcPct val="100000"/>
              </a:lnSpc>
              <a:spcBef>
                <a:spcPts val="0"/>
              </a:spcBef>
              <a:defRPr sz="1200">
                <a:solidFill>
                  <a:schemeClr val="tx1"/>
                </a:solidFill>
                <a:latin typeface="+mn-lt"/>
                <a:ea typeface="+mn-ea"/>
                <a:cs typeface="+mn-cs"/>
              </a:defRPr>
            </a:lvl2pPr>
            <a:lvl3pPr marL="0" indent="0" algn="l" defTabSz="685800">
              <a:lnSpc>
                <a:spcPct val="100000"/>
              </a:lnSpc>
              <a:spcBef>
                <a:spcPts val="0"/>
              </a:spcBef>
              <a:defRPr sz="1200">
                <a:solidFill>
                  <a:schemeClr val="tx1"/>
                </a:solidFill>
                <a:latin typeface="+mn-lt"/>
                <a:ea typeface="+mn-ea"/>
                <a:cs typeface="+mn-cs"/>
              </a:defRPr>
            </a:lvl3pPr>
            <a:lvl4pPr marL="0" indent="0" algn="l" defTabSz="685800">
              <a:lnSpc>
                <a:spcPct val="100000"/>
              </a:lnSpc>
              <a:spcBef>
                <a:spcPts val="0"/>
              </a:spcBef>
              <a:defRPr sz="1200">
                <a:solidFill>
                  <a:schemeClr val="tx1"/>
                </a:solidFill>
                <a:latin typeface="+mn-lt"/>
                <a:ea typeface="+mn-ea"/>
                <a:cs typeface="+mn-cs"/>
              </a:defRPr>
            </a:lvl4pPr>
            <a:lvl5pPr marL="0" indent="0" algn="l" defTabSz="685800">
              <a:lnSpc>
                <a:spcPct val="100000"/>
              </a:lnSpc>
              <a:spcBef>
                <a:spcPts val="0"/>
              </a:spcBef>
              <a:defRPr sz="1200">
                <a:solidFill>
                  <a:schemeClr val="tx1"/>
                </a:solidFill>
                <a:latin typeface="+mn-lt"/>
                <a:ea typeface="+mn-ea"/>
                <a:cs typeface="+mn-cs"/>
              </a:defRPr>
            </a:lvl5pPr>
            <a:lvl6pPr marL="0" indent="0" algn="l" defTabSz="685800">
              <a:lnSpc>
                <a:spcPct val="100000"/>
              </a:lnSpc>
              <a:spcBef>
                <a:spcPts val="0"/>
              </a:spcBef>
              <a:defRPr sz="1200">
                <a:solidFill>
                  <a:schemeClr val="tx1"/>
                </a:solidFill>
                <a:latin typeface="+mn-lt"/>
                <a:ea typeface="+mn-ea"/>
                <a:cs typeface="+mn-cs"/>
              </a:defRPr>
            </a:lvl6pPr>
            <a:lvl7pPr marL="0" indent="0" algn="l" defTabSz="685800">
              <a:lnSpc>
                <a:spcPct val="100000"/>
              </a:lnSpc>
              <a:spcBef>
                <a:spcPts val="0"/>
              </a:spcBef>
              <a:defRPr sz="1200">
                <a:solidFill>
                  <a:schemeClr val="tx1"/>
                </a:solidFill>
                <a:latin typeface="+mn-lt"/>
                <a:ea typeface="+mn-ea"/>
                <a:cs typeface="+mn-cs"/>
              </a:defRPr>
            </a:lvl7pPr>
            <a:lvl8pPr marL="0" indent="0" algn="l" defTabSz="685800">
              <a:lnSpc>
                <a:spcPct val="100000"/>
              </a:lnSpc>
              <a:spcBef>
                <a:spcPts val="0"/>
              </a:spcBef>
              <a:defRPr sz="1200">
                <a:solidFill>
                  <a:schemeClr val="tx1"/>
                </a:solidFill>
                <a:latin typeface="+mn-lt"/>
                <a:ea typeface="+mn-ea"/>
                <a:cs typeface="+mn-cs"/>
              </a:defRPr>
            </a:lvl8pPr>
            <a:lvl9pPr marL="0" indent="0" algn="l" defTabSz="685800">
              <a:lnSpc>
                <a:spcPct val="100000"/>
              </a:lnSpc>
              <a:spcBef>
                <a:spcPts val="0"/>
              </a:spcBef>
              <a:defRPr sz="1200">
                <a:solidFill>
                  <a:schemeClr val="tx1"/>
                </a:solidFill>
                <a:latin typeface="+mn-lt"/>
                <a:ea typeface="+mn-ea"/>
                <a:cs typeface="+mn-cs"/>
              </a:defRPr>
            </a:lvl9pPr>
          </a:lstStyle>
          <a:p>
            <a:pPr>
              <a:defRPr/>
            </a:pPr>
            <a:r>
              <a:rPr lang="de-DE">
                <a:solidFill>
                  <a:srgbClr val="003560"/>
                </a:solidFill>
              </a:rPr>
              <a:t>Open Access: Eine Einführung für die </a:t>
            </a:r>
            <a:r>
              <a:rPr lang="de-DE" sz="900" b="0" i="0" u="none" strike="noStrike" cap="none" spc="0">
                <a:solidFill>
                  <a:srgbClr val="003560"/>
                </a:solidFill>
                <a:latin typeface="Arial"/>
                <a:ea typeface="Arial"/>
                <a:cs typeface="Arial"/>
              </a:rPr>
              <a:t>Geistes- und Sozialwissenschaften</a:t>
            </a:r>
            <a:endParaRPr lang="de-DE"/>
          </a:p>
        </p:txBody>
      </p:sp>
      <p:sp>
        <p:nvSpPr>
          <p:cNvPr id="659294036" name="Inhaltsplatzhalter 6"/>
          <p:cNvSpPr>
            <a:spLocks noGrp="1"/>
          </p:cNvSpPr>
          <p:nvPr>
            <p:ph idx="1"/>
          </p:nvPr>
        </p:nvSpPr>
        <p:spPr bwMode="auto"/>
        <p:txBody>
          <a:bodyPr/>
          <a:lstStyle/>
          <a:p>
            <a:pPr marL="0" lvl="3" indent="0">
              <a:lnSpc>
                <a:spcPct val="150000"/>
              </a:lnSpc>
              <a:buClr>
                <a:schemeClr val="bg2"/>
              </a:buClr>
              <a:buSzPct val="100000"/>
              <a:buFont typeface="Wingdings"/>
              <a:buNone/>
              <a:defRPr/>
            </a:pPr>
            <a:r>
              <a:rPr lang="de-DE" b="1" u="sng">
                <a:hlinkClick r:id="rId4" tooltip="https://doi.org/10.5281/zenodo.7766175"/>
              </a:rPr>
              <a:t>Leistungskatalog – Projekt AuROA</a:t>
            </a:r>
            <a:endParaRPr b="1"/>
          </a:p>
          <a:p>
            <a:pPr marL="0" lvl="3" indent="0">
              <a:lnSpc>
                <a:spcPct val="150000"/>
              </a:lnSpc>
              <a:buClr>
                <a:schemeClr val="bg2"/>
              </a:buClr>
              <a:buNone/>
              <a:defRPr/>
            </a:pPr>
            <a:r>
              <a:rPr lang="de-DE"/>
              <a:t>A) Herstellung</a:t>
            </a:r>
            <a:endParaRPr/>
          </a:p>
          <a:p>
            <a:pPr marL="0" lvl="3" indent="0">
              <a:lnSpc>
                <a:spcPct val="150000"/>
              </a:lnSpc>
              <a:buClr>
                <a:schemeClr val="bg2"/>
              </a:buClr>
              <a:buNone/>
              <a:defRPr/>
            </a:pPr>
            <a:r>
              <a:rPr lang="de-DE"/>
              <a:t>B) Digitale Anreicherung</a:t>
            </a:r>
            <a:endParaRPr/>
          </a:p>
          <a:p>
            <a:pPr marL="0" lvl="3" indent="0">
              <a:lnSpc>
                <a:spcPct val="150000"/>
              </a:lnSpc>
              <a:buClr>
                <a:schemeClr val="bg2"/>
              </a:buClr>
              <a:buNone/>
              <a:defRPr/>
            </a:pPr>
            <a:r>
              <a:rPr lang="de-DE"/>
              <a:t>C) Qualitätssicherung</a:t>
            </a:r>
            <a:endParaRPr/>
          </a:p>
          <a:p>
            <a:pPr marL="0" lvl="3" indent="0">
              <a:lnSpc>
                <a:spcPct val="150000"/>
              </a:lnSpc>
              <a:buClr>
                <a:schemeClr val="bg2"/>
              </a:buClr>
              <a:buNone/>
              <a:defRPr/>
            </a:pPr>
            <a:r>
              <a:rPr lang="de-DE"/>
              <a:t>D) Zusatzleistungen</a:t>
            </a:r>
            <a:endParaRPr/>
          </a:p>
          <a:p>
            <a:pPr marL="0" lvl="3" indent="0">
              <a:lnSpc>
                <a:spcPct val="150000"/>
              </a:lnSpc>
              <a:buClr>
                <a:schemeClr val="bg2"/>
              </a:buClr>
              <a:buNone/>
              <a:defRPr/>
            </a:pPr>
            <a:r>
              <a:rPr lang="de-DE"/>
              <a:t>E) Verbreitung</a:t>
            </a:r>
            <a:endParaRPr/>
          </a:p>
          <a:p>
            <a:pPr marL="0" lvl="3" indent="0">
              <a:lnSpc>
                <a:spcPct val="150000"/>
              </a:lnSpc>
              <a:buClr>
                <a:schemeClr val="bg2"/>
              </a:buClr>
              <a:buNone/>
              <a:defRPr/>
            </a:pPr>
            <a:r>
              <a:rPr lang="de-DE"/>
              <a:t>F) Kooperationen</a:t>
            </a:r>
            <a:endParaRPr/>
          </a:p>
          <a:p>
            <a:pPr marL="0" lvl="3" indent="0">
              <a:lnSpc>
                <a:spcPct val="150000"/>
              </a:lnSpc>
              <a:buClr>
                <a:schemeClr val="bg2"/>
              </a:buClr>
              <a:buNone/>
              <a:defRPr/>
            </a:pPr>
            <a:r>
              <a:rPr lang="de-DE"/>
              <a:t>G) Lizenzierung</a:t>
            </a:r>
            <a:endParaRPr/>
          </a:p>
        </p:txBody>
      </p:sp>
      <p:sp>
        <p:nvSpPr>
          <p:cNvPr id="335201908" name=" 335201907"/>
          <p:cNvSpPr/>
          <p:nvPr/>
        </p:nvSpPr>
        <p:spPr bwMode="auto">
          <a:xfrm>
            <a:off x="-66405" y="864000"/>
            <a:ext cx="45791" cy="297215"/>
          </a:xfrm>
        </p:spPr>
        <p:txBody>
          <a:bodyPr rot="0" spcFirstLastPara="0" vertOverflow="overflow" horzOverflow="clip" vert="horz" wrap="square" lIns="91440" tIns="45720" rIns="91440" bIns="45720" numCol="1" spcCol="0" rtlCol="0" fromWordArt="0" anchor="t" anchorCtr="0" forceAA="0" compatLnSpc="1">
            <a:prstTxWarp prst="textNoShape">
              <a:avLst/>
            </a:prstTxWarp>
            <a:spAutoFit/>
          </a:bodyPr>
          <a:lstStyle/>
          <a:p>
            <a:pPr>
              <a:defRPr/>
            </a:pPr>
            <a:endParaRPr/>
          </a:p>
        </p:txBody>
      </p:sp>
      <p:sp>
        <p:nvSpPr>
          <p:cNvPr id="2" name="Ellipse 1"/>
          <p:cNvSpPr/>
          <p:nvPr/>
        </p:nvSpPr>
        <p:spPr bwMode="auto">
          <a:xfrm>
            <a:off x="3560724" y="1495985"/>
            <a:ext cx="2501832" cy="151216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400" b="1">
                <a:solidFill>
                  <a:schemeClr val="bg1"/>
                </a:solidFill>
              </a:rPr>
              <a:t>Vertragsgenerator</a:t>
            </a:r>
            <a:endParaRPr lang="de-DE"/>
          </a:p>
        </p:txBody>
      </p:sp>
      <p:pic>
        <p:nvPicPr>
          <p:cNvPr id="801619317" name="Grafik 801619316"/>
          <p:cNvPicPr>
            <a:picLocks noChangeAspect="1"/>
          </p:cNvPicPr>
          <p:nvPr/>
        </p:nvPicPr>
        <p:blipFill>
          <a:blip r:embed="rId5"/>
          <a:stretch/>
        </p:blipFill>
        <p:spPr bwMode="auto">
          <a:xfrm>
            <a:off x="6300189" y="78038"/>
            <a:ext cx="2771514" cy="990596"/>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61407093" name="Foliennummernplatzhalter 4"/>
          <p:cNvSpPr>
            <a:spLocks noGrp="1"/>
          </p:cNvSpPr>
          <p:nvPr>
            <p:ph type="sldNum" sz="quarter" idx="12"/>
          </p:nvPr>
        </p:nvSpPr>
        <p:spPr bwMode="auto"/>
        <p:txBody>
          <a:bodyPr/>
          <a:lstStyle/>
          <a:p>
            <a:pPr>
              <a:defRPr/>
            </a:pPr>
            <a:fld id="{CF222403-F79D-5DD0-3876-A1EDC713EF02}" type="slidenum">
              <a:rPr lang="de-DE"/>
              <a:t>35</a:t>
            </a:fld>
            <a:r>
              <a:rPr lang="de-DE"/>
              <a:t> </a:t>
            </a:r>
            <a:endParaRPr/>
          </a:p>
        </p:txBody>
      </p:sp>
      <p:sp>
        <p:nvSpPr>
          <p:cNvPr id="798485731" name="Titel 5"/>
          <p:cNvSpPr>
            <a:spLocks noGrp="1"/>
          </p:cNvSpPr>
          <p:nvPr>
            <p:ph type="title"/>
          </p:nvPr>
        </p:nvSpPr>
        <p:spPr bwMode="auto"/>
        <p:txBody>
          <a:bodyPr/>
          <a:lstStyle/>
          <a:p>
            <a:pPr>
              <a:defRPr/>
            </a:pPr>
            <a:r>
              <a:rPr lang="de-DE"/>
              <a:t>Open Access – Verlagsangebot</a:t>
            </a:r>
            <a:endParaRPr/>
          </a:p>
        </p:txBody>
      </p:sp>
      <p:sp>
        <p:nvSpPr>
          <p:cNvPr id="35131810" name="Rechteck 12"/>
          <p:cNvSpPr/>
          <p:nvPr/>
        </p:nvSpPr>
        <p:spPr bwMode="auto">
          <a:xfrm>
            <a:off x="4455621" y="2421708"/>
            <a:ext cx="232755" cy="300081"/>
          </a:xfrm>
          <a:prstGeom prst="rect">
            <a:avLst/>
          </a:prstGeom>
        </p:spPr>
        <p:txBody>
          <a:bodyPr wrap="none">
            <a:spAutoFit/>
          </a:bodyPr>
          <a:lstStyle/>
          <a:p>
            <a:pPr>
              <a:defRPr/>
            </a:pPr>
            <a:r>
              <a:rPr lang="de-DE"/>
              <a:t> </a:t>
            </a:r>
            <a:endParaRPr/>
          </a:p>
        </p:txBody>
      </p:sp>
      <p:pic>
        <p:nvPicPr>
          <p:cNvPr id="490533734" name="Grafik 16"/>
          <p:cNvPicPr>
            <a:picLocks noChangeAspect="1"/>
          </p:cNvPicPr>
          <p:nvPr/>
        </p:nvPicPr>
        <p:blipFill>
          <a:blip r:embed="rId3"/>
          <a:srcRect r="15831" b="39265"/>
          <a:stretch/>
        </p:blipFill>
        <p:spPr bwMode="auto">
          <a:xfrm>
            <a:off x="6444207" y="1439956"/>
            <a:ext cx="2699790" cy="3044021"/>
          </a:xfrm>
          <a:prstGeom prst="rect">
            <a:avLst/>
          </a:prstGeom>
          <a:noFill/>
          <a:ln>
            <a:noFill/>
          </a:ln>
        </p:spPr>
      </p:pic>
      <p:sp>
        <p:nvSpPr>
          <p:cNvPr id="1518329517" name="Rechteck 9"/>
          <p:cNvSpPr/>
          <p:nvPr/>
        </p:nvSpPr>
        <p:spPr bwMode="auto">
          <a:xfrm>
            <a:off x="6300190" y="1089720"/>
            <a:ext cx="2843806" cy="3394258"/>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743884545" name="Fußzeilenplatzhalter 3"/>
          <p:cNvSpPr txBox="1"/>
          <p:nvPr/>
        </p:nvSpPr>
        <p:spPr bwMode="auto">
          <a:xfrm>
            <a:off x="720000" y="4752000"/>
            <a:ext cx="4428063" cy="108000"/>
          </a:xfrm>
          <a:prstGeom prst="rect">
            <a:avLst/>
          </a:prstGeom>
        </p:spPr>
        <p:txBody>
          <a:bodyPr vert="horz" lIns="0" tIns="0" rIns="0" bIns="0" rtlCol="0" anchor="ctr" anchorCtr="0">
            <a:noAutofit/>
          </a:bodyPr>
          <a:lstStyle>
            <a:defPPr>
              <a:defRPr lang="de-DE"/>
            </a:defPPr>
            <a:lvl1pPr marL="0" indent="0" algn="l" defTabSz="685800">
              <a:lnSpc>
                <a:spcPct val="100000"/>
              </a:lnSpc>
              <a:spcBef>
                <a:spcPts val="0"/>
              </a:spcBef>
              <a:buFont typeface="Arial"/>
              <a:buNone/>
              <a:defRPr sz="900">
                <a:solidFill>
                  <a:schemeClr val="tx2"/>
                </a:solidFill>
                <a:latin typeface="+mn-lt"/>
                <a:ea typeface="+mn-ea"/>
                <a:cs typeface="+mn-cs"/>
              </a:defRPr>
            </a:lvl1pPr>
            <a:lvl2pPr marL="0" indent="0" algn="l" defTabSz="685800">
              <a:lnSpc>
                <a:spcPct val="100000"/>
              </a:lnSpc>
              <a:spcBef>
                <a:spcPts val="0"/>
              </a:spcBef>
              <a:defRPr sz="1200">
                <a:solidFill>
                  <a:schemeClr val="tx1"/>
                </a:solidFill>
                <a:latin typeface="+mn-lt"/>
                <a:ea typeface="+mn-ea"/>
                <a:cs typeface="+mn-cs"/>
              </a:defRPr>
            </a:lvl2pPr>
            <a:lvl3pPr marL="0" indent="0" algn="l" defTabSz="685800">
              <a:lnSpc>
                <a:spcPct val="100000"/>
              </a:lnSpc>
              <a:spcBef>
                <a:spcPts val="0"/>
              </a:spcBef>
              <a:defRPr sz="1200">
                <a:solidFill>
                  <a:schemeClr val="tx1"/>
                </a:solidFill>
                <a:latin typeface="+mn-lt"/>
                <a:ea typeface="+mn-ea"/>
                <a:cs typeface="+mn-cs"/>
              </a:defRPr>
            </a:lvl3pPr>
            <a:lvl4pPr marL="0" indent="0" algn="l" defTabSz="685800">
              <a:lnSpc>
                <a:spcPct val="100000"/>
              </a:lnSpc>
              <a:spcBef>
                <a:spcPts val="0"/>
              </a:spcBef>
              <a:defRPr sz="1200">
                <a:solidFill>
                  <a:schemeClr val="tx1"/>
                </a:solidFill>
                <a:latin typeface="+mn-lt"/>
                <a:ea typeface="+mn-ea"/>
                <a:cs typeface="+mn-cs"/>
              </a:defRPr>
            </a:lvl4pPr>
            <a:lvl5pPr marL="0" indent="0" algn="l" defTabSz="685800">
              <a:lnSpc>
                <a:spcPct val="100000"/>
              </a:lnSpc>
              <a:spcBef>
                <a:spcPts val="0"/>
              </a:spcBef>
              <a:defRPr sz="1200">
                <a:solidFill>
                  <a:schemeClr val="tx1"/>
                </a:solidFill>
                <a:latin typeface="+mn-lt"/>
                <a:ea typeface="+mn-ea"/>
                <a:cs typeface="+mn-cs"/>
              </a:defRPr>
            </a:lvl5pPr>
            <a:lvl6pPr marL="0" indent="0" algn="l" defTabSz="685800">
              <a:lnSpc>
                <a:spcPct val="100000"/>
              </a:lnSpc>
              <a:spcBef>
                <a:spcPts val="0"/>
              </a:spcBef>
              <a:defRPr sz="1200">
                <a:solidFill>
                  <a:schemeClr val="tx1"/>
                </a:solidFill>
                <a:latin typeface="+mn-lt"/>
                <a:ea typeface="+mn-ea"/>
                <a:cs typeface="+mn-cs"/>
              </a:defRPr>
            </a:lvl6pPr>
            <a:lvl7pPr marL="0" indent="0" algn="l" defTabSz="685800">
              <a:lnSpc>
                <a:spcPct val="100000"/>
              </a:lnSpc>
              <a:spcBef>
                <a:spcPts val="0"/>
              </a:spcBef>
              <a:defRPr sz="1200">
                <a:solidFill>
                  <a:schemeClr val="tx1"/>
                </a:solidFill>
                <a:latin typeface="+mn-lt"/>
                <a:ea typeface="+mn-ea"/>
                <a:cs typeface="+mn-cs"/>
              </a:defRPr>
            </a:lvl7pPr>
            <a:lvl8pPr marL="0" indent="0" algn="l" defTabSz="685800">
              <a:lnSpc>
                <a:spcPct val="100000"/>
              </a:lnSpc>
              <a:spcBef>
                <a:spcPts val="0"/>
              </a:spcBef>
              <a:defRPr sz="1200">
                <a:solidFill>
                  <a:schemeClr val="tx1"/>
                </a:solidFill>
                <a:latin typeface="+mn-lt"/>
                <a:ea typeface="+mn-ea"/>
                <a:cs typeface="+mn-cs"/>
              </a:defRPr>
            </a:lvl8pPr>
            <a:lvl9pPr marL="0" indent="0" algn="l" defTabSz="685800">
              <a:lnSpc>
                <a:spcPct val="100000"/>
              </a:lnSpc>
              <a:spcBef>
                <a:spcPts val="0"/>
              </a:spcBef>
              <a:defRPr sz="1200">
                <a:solidFill>
                  <a:schemeClr val="tx1"/>
                </a:solidFill>
                <a:latin typeface="+mn-lt"/>
                <a:ea typeface="+mn-ea"/>
                <a:cs typeface="+mn-cs"/>
              </a:defRPr>
            </a:lvl9pPr>
          </a:lstStyle>
          <a:p>
            <a:pPr>
              <a:defRPr/>
            </a:pPr>
            <a:r>
              <a:rPr lang="de-DE">
                <a:solidFill>
                  <a:srgbClr val="003560"/>
                </a:solidFill>
              </a:rPr>
              <a:t>Open Access: Eine Einführung für die </a:t>
            </a:r>
            <a:r>
              <a:rPr lang="de-DE" sz="900" b="0" i="0" u="none" strike="noStrike" cap="none" spc="0">
                <a:solidFill>
                  <a:srgbClr val="003560"/>
                </a:solidFill>
                <a:latin typeface="Arial"/>
                <a:ea typeface="Arial"/>
                <a:cs typeface="Arial"/>
              </a:rPr>
              <a:t>Geistes- und Sozialwissenschaften</a:t>
            </a:r>
            <a:endParaRPr lang="de-DE"/>
          </a:p>
        </p:txBody>
      </p:sp>
      <p:sp>
        <p:nvSpPr>
          <p:cNvPr id="659294036" name="Inhaltsplatzhalter 6"/>
          <p:cNvSpPr>
            <a:spLocks noGrp="1"/>
          </p:cNvSpPr>
          <p:nvPr>
            <p:ph idx="1"/>
          </p:nvPr>
        </p:nvSpPr>
        <p:spPr bwMode="auto"/>
        <p:txBody>
          <a:bodyPr/>
          <a:lstStyle/>
          <a:p>
            <a:pPr marL="0" lvl="3" indent="0">
              <a:lnSpc>
                <a:spcPct val="200000"/>
              </a:lnSpc>
              <a:buClr>
                <a:schemeClr val="bg2"/>
              </a:buClr>
              <a:buSzPct val="100000"/>
              <a:buFont typeface="Wingdings"/>
              <a:buNone/>
              <a:defRPr/>
            </a:pPr>
            <a:r>
              <a:rPr lang="de-DE" b="1"/>
              <a:t>Kostentransparenz</a:t>
            </a:r>
            <a:endParaRPr b="1"/>
          </a:p>
          <a:p>
            <a:pPr marL="285750" lvl="3" indent="-285750">
              <a:lnSpc>
                <a:spcPct val="200000"/>
              </a:lnSpc>
              <a:buClr>
                <a:schemeClr val="bg2"/>
              </a:buClr>
              <a:defRPr/>
            </a:pPr>
            <a:r>
              <a:rPr lang="de-DE"/>
              <a:t>Werden Leistungen nachvollziehbar aufgeführt (und bepreist)?</a:t>
            </a:r>
          </a:p>
          <a:p>
            <a:pPr marL="685800" lvl="4" indent="-285750">
              <a:lnSpc>
                <a:spcPct val="200000"/>
              </a:lnSpc>
              <a:buClr>
                <a:schemeClr val="bg2"/>
              </a:buClr>
              <a:defRPr/>
            </a:pPr>
            <a:r>
              <a:rPr lang="de-DE"/>
              <a:t>z.B. </a:t>
            </a:r>
            <a:r>
              <a:rPr lang="de-DE" u="sng">
                <a:solidFill>
                  <a:schemeClr val="hlink"/>
                </a:solidFill>
                <a:hlinkClick r:id="rId4" tooltip="https://www.transcript-verlag.de/shopMedia/service_media/transcript/openaccess/transcript-Open-Access-Leistungskatalog.pdf"/>
              </a:rPr>
              <a:t>Open-Accss-Leistungskatalog</a:t>
            </a:r>
            <a:r>
              <a:rPr lang="de-DE"/>
              <a:t> des transcript-Verlags</a:t>
            </a:r>
            <a:endParaRPr/>
          </a:p>
          <a:p>
            <a:pPr marL="285750" lvl="3" indent="-285750">
              <a:lnSpc>
                <a:spcPct val="200000"/>
              </a:lnSpc>
              <a:buClr>
                <a:schemeClr val="bg2"/>
              </a:buClr>
              <a:defRPr/>
            </a:pPr>
            <a:r>
              <a:rPr lang="de-DE"/>
              <a:t>Werden Gebühren transparent kommuniziert?</a:t>
            </a:r>
          </a:p>
          <a:p>
            <a:pPr marL="685800" lvl="4" indent="-285750">
              <a:lnSpc>
                <a:spcPct val="200000"/>
              </a:lnSpc>
              <a:buClr>
                <a:schemeClr val="bg2"/>
              </a:buClr>
              <a:defRPr/>
            </a:pPr>
            <a:r>
              <a:rPr lang="de-DE" u="sng">
                <a:hlinkClick r:id="rId5" tooltip="https://www.slub-dresden.de/fileadmin/groups/slubsite/Open-Access-Monografien_Checkliste_Formular_2021_aktuell.pdf"/>
              </a:rPr>
              <a:t>Checkliste</a:t>
            </a:r>
            <a:r>
              <a:rPr lang="de-DE"/>
              <a:t> zur OA-Kalkulation (Beispiel: SLUB Dresden OA-Monographienfonds)</a:t>
            </a:r>
          </a:p>
          <a:p>
            <a:pPr marL="285750" lvl="3" indent="-285750">
              <a:lnSpc>
                <a:spcPct val="200000"/>
              </a:lnSpc>
              <a:buClr>
                <a:schemeClr val="bg2"/>
              </a:buClr>
              <a:defRPr/>
            </a:pPr>
            <a:endParaRPr/>
          </a:p>
        </p:txBody>
      </p:sp>
      <p:sp>
        <p:nvSpPr>
          <p:cNvPr id="335201908" name=" 335201907"/>
          <p:cNvSpPr/>
          <p:nvPr/>
        </p:nvSpPr>
        <p:spPr bwMode="auto">
          <a:xfrm>
            <a:off x="-66405" y="864000"/>
            <a:ext cx="45791" cy="297215"/>
          </a:xfrm>
        </p:spPr>
        <p:txBody>
          <a:bodyPr rot="0" spcFirstLastPara="0" vertOverflow="overflow" horzOverflow="clip" vert="horz" wrap="square" lIns="91440" tIns="45720" rIns="91440" bIns="45720" numCol="1" spcCol="0" rtlCol="0" fromWordArt="0" anchor="t" anchorCtr="0" forceAA="0" compatLnSpc="1">
            <a:prstTxWarp prst="textNoShape">
              <a:avLst/>
            </a:prstTxWarp>
            <a:spAutoFit/>
          </a:bodyPr>
          <a:lstStyle/>
          <a:p>
            <a:pPr>
              <a:defRPr/>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2463720" name="Foliennummernplatzhalter 4"/>
          <p:cNvSpPr>
            <a:spLocks noGrp="1"/>
          </p:cNvSpPr>
          <p:nvPr>
            <p:ph type="sldNum" sz="quarter" idx="12"/>
          </p:nvPr>
        </p:nvSpPr>
        <p:spPr bwMode="auto"/>
        <p:txBody>
          <a:bodyPr/>
          <a:lstStyle/>
          <a:p>
            <a:pPr>
              <a:defRPr/>
            </a:pPr>
            <a:fld id="{6F2D53EE-E39F-D135-D3B6-5642E5A4750E}" type="slidenum">
              <a:rPr lang="de-DE"/>
              <a:t>36</a:t>
            </a:fld>
            <a:r>
              <a:rPr lang="de-DE"/>
              <a:t> </a:t>
            </a:r>
            <a:endParaRPr/>
          </a:p>
        </p:txBody>
      </p:sp>
      <p:sp>
        <p:nvSpPr>
          <p:cNvPr id="1247783702" name="Titel 5"/>
          <p:cNvSpPr>
            <a:spLocks noGrp="1"/>
          </p:cNvSpPr>
          <p:nvPr>
            <p:ph type="title"/>
          </p:nvPr>
        </p:nvSpPr>
        <p:spPr bwMode="auto"/>
        <p:txBody>
          <a:bodyPr/>
          <a:lstStyle/>
          <a:p>
            <a:pPr>
              <a:defRPr/>
            </a:pPr>
            <a:r>
              <a:rPr lang="de-DE"/>
              <a:t>Open Access – Verlagsangebot</a:t>
            </a:r>
            <a:endParaRPr/>
          </a:p>
        </p:txBody>
      </p:sp>
      <p:sp>
        <p:nvSpPr>
          <p:cNvPr id="227630172" name="Rechteck 12"/>
          <p:cNvSpPr/>
          <p:nvPr/>
        </p:nvSpPr>
        <p:spPr bwMode="auto">
          <a:xfrm>
            <a:off x="4455621" y="2421707"/>
            <a:ext cx="232754" cy="300079"/>
          </a:xfrm>
          <a:prstGeom prst="rect">
            <a:avLst/>
          </a:prstGeom>
        </p:spPr>
        <p:txBody>
          <a:bodyPr wrap="none">
            <a:spAutoFit/>
          </a:bodyPr>
          <a:lstStyle/>
          <a:p>
            <a:pPr>
              <a:defRPr/>
            </a:pPr>
            <a:r>
              <a:rPr lang="de-DE"/>
              <a:t> </a:t>
            </a:r>
            <a:endParaRPr/>
          </a:p>
        </p:txBody>
      </p:sp>
      <p:pic>
        <p:nvPicPr>
          <p:cNvPr id="32530580" name="Grafik 16"/>
          <p:cNvPicPr>
            <a:picLocks noChangeAspect="1"/>
          </p:cNvPicPr>
          <p:nvPr/>
        </p:nvPicPr>
        <p:blipFill>
          <a:blip r:embed="rId3"/>
          <a:srcRect r="15831" b="39265"/>
          <a:stretch/>
        </p:blipFill>
        <p:spPr bwMode="auto">
          <a:xfrm>
            <a:off x="6444207" y="1439955"/>
            <a:ext cx="2699789" cy="3044020"/>
          </a:xfrm>
          <a:prstGeom prst="rect">
            <a:avLst/>
          </a:prstGeom>
          <a:noFill/>
          <a:ln>
            <a:noFill/>
          </a:ln>
        </p:spPr>
      </p:pic>
      <p:sp>
        <p:nvSpPr>
          <p:cNvPr id="731732601" name="Rechteck 9"/>
          <p:cNvSpPr/>
          <p:nvPr/>
        </p:nvSpPr>
        <p:spPr bwMode="auto">
          <a:xfrm>
            <a:off x="6300189" y="1089720"/>
            <a:ext cx="2843805" cy="3394257"/>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050125263" name="Fußzeilenplatzhalter 3"/>
          <p:cNvSpPr txBox="1"/>
          <p:nvPr/>
        </p:nvSpPr>
        <p:spPr bwMode="auto">
          <a:xfrm>
            <a:off x="720000" y="4752000"/>
            <a:ext cx="4428063" cy="108000"/>
          </a:xfrm>
          <a:prstGeom prst="rect">
            <a:avLst/>
          </a:prstGeom>
        </p:spPr>
        <p:txBody>
          <a:bodyPr vert="horz" lIns="0" tIns="0" rIns="0" bIns="0" rtlCol="0" anchor="ctr" anchorCtr="0">
            <a:noAutofit/>
          </a:bodyPr>
          <a:lstStyle>
            <a:defPPr>
              <a:defRPr lang="de-DE"/>
            </a:defPPr>
            <a:lvl1pPr marL="0" indent="0" algn="l" defTabSz="685800">
              <a:lnSpc>
                <a:spcPct val="100000"/>
              </a:lnSpc>
              <a:spcBef>
                <a:spcPts val="0"/>
              </a:spcBef>
              <a:buFont typeface="Arial"/>
              <a:buNone/>
              <a:defRPr sz="900">
                <a:solidFill>
                  <a:schemeClr val="tx2"/>
                </a:solidFill>
                <a:latin typeface="+mn-lt"/>
                <a:ea typeface="+mn-ea"/>
                <a:cs typeface="+mn-cs"/>
              </a:defRPr>
            </a:lvl1pPr>
            <a:lvl2pPr marL="0" indent="0" algn="l" defTabSz="685800">
              <a:lnSpc>
                <a:spcPct val="100000"/>
              </a:lnSpc>
              <a:spcBef>
                <a:spcPts val="0"/>
              </a:spcBef>
              <a:defRPr sz="1200">
                <a:solidFill>
                  <a:schemeClr val="tx1"/>
                </a:solidFill>
                <a:latin typeface="+mn-lt"/>
                <a:ea typeface="+mn-ea"/>
                <a:cs typeface="+mn-cs"/>
              </a:defRPr>
            </a:lvl2pPr>
            <a:lvl3pPr marL="0" indent="0" algn="l" defTabSz="685800">
              <a:lnSpc>
                <a:spcPct val="100000"/>
              </a:lnSpc>
              <a:spcBef>
                <a:spcPts val="0"/>
              </a:spcBef>
              <a:defRPr sz="1200">
                <a:solidFill>
                  <a:schemeClr val="tx1"/>
                </a:solidFill>
                <a:latin typeface="+mn-lt"/>
                <a:ea typeface="+mn-ea"/>
                <a:cs typeface="+mn-cs"/>
              </a:defRPr>
            </a:lvl3pPr>
            <a:lvl4pPr marL="0" indent="0" algn="l" defTabSz="685800">
              <a:lnSpc>
                <a:spcPct val="100000"/>
              </a:lnSpc>
              <a:spcBef>
                <a:spcPts val="0"/>
              </a:spcBef>
              <a:defRPr sz="1200">
                <a:solidFill>
                  <a:schemeClr val="tx1"/>
                </a:solidFill>
                <a:latin typeface="+mn-lt"/>
                <a:ea typeface="+mn-ea"/>
                <a:cs typeface="+mn-cs"/>
              </a:defRPr>
            </a:lvl4pPr>
            <a:lvl5pPr marL="0" indent="0" algn="l" defTabSz="685800">
              <a:lnSpc>
                <a:spcPct val="100000"/>
              </a:lnSpc>
              <a:spcBef>
                <a:spcPts val="0"/>
              </a:spcBef>
              <a:defRPr sz="1200">
                <a:solidFill>
                  <a:schemeClr val="tx1"/>
                </a:solidFill>
                <a:latin typeface="+mn-lt"/>
                <a:ea typeface="+mn-ea"/>
                <a:cs typeface="+mn-cs"/>
              </a:defRPr>
            </a:lvl5pPr>
            <a:lvl6pPr marL="0" indent="0" algn="l" defTabSz="685800">
              <a:lnSpc>
                <a:spcPct val="100000"/>
              </a:lnSpc>
              <a:spcBef>
                <a:spcPts val="0"/>
              </a:spcBef>
              <a:defRPr sz="1200">
                <a:solidFill>
                  <a:schemeClr val="tx1"/>
                </a:solidFill>
                <a:latin typeface="+mn-lt"/>
                <a:ea typeface="+mn-ea"/>
                <a:cs typeface="+mn-cs"/>
              </a:defRPr>
            </a:lvl6pPr>
            <a:lvl7pPr marL="0" indent="0" algn="l" defTabSz="685800">
              <a:lnSpc>
                <a:spcPct val="100000"/>
              </a:lnSpc>
              <a:spcBef>
                <a:spcPts val="0"/>
              </a:spcBef>
              <a:defRPr sz="1200">
                <a:solidFill>
                  <a:schemeClr val="tx1"/>
                </a:solidFill>
                <a:latin typeface="+mn-lt"/>
                <a:ea typeface="+mn-ea"/>
                <a:cs typeface="+mn-cs"/>
              </a:defRPr>
            </a:lvl7pPr>
            <a:lvl8pPr marL="0" indent="0" algn="l" defTabSz="685800">
              <a:lnSpc>
                <a:spcPct val="100000"/>
              </a:lnSpc>
              <a:spcBef>
                <a:spcPts val="0"/>
              </a:spcBef>
              <a:defRPr sz="1200">
                <a:solidFill>
                  <a:schemeClr val="tx1"/>
                </a:solidFill>
                <a:latin typeface="+mn-lt"/>
                <a:ea typeface="+mn-ea"/>
                <a:cs typeface="+mn-cs"/>
              </a:defRPr>
            </a:lvl8pPr>
            <a:lvl9pPr marL="0" indent="0" algn="l" defTabSz="685800">
              <a:lnSpc>
                <a:spcPct val="100000"/>
              </a:lnSpc>
              <a:spcBef>
                <a:spcPts val="0"/>
              </a:spcBef>
              <a:defRPr sz="1200">
                <a:solidFill>
                  <a:schemeClr val="tx1"/>
                </a:solidFill>
                <a:latin typeface="+mn-lt"/>
                <a:ea typeface="+mn-ea"/>
                <a:cs typeface="+mn-cs"/>
              </a:defRPr>
            </a:lvl9pPr>
          </a:lstStyle>
          <a:p>
            <a:pPr>
              <a:defRPr/>
            </a:pPr>
            <a:r>
              <a:rPr lang="de-DE">
                <a:solidFill>
                  <a:srgbClr val="003560"/>
                </a:solidFill>
              </a:rPr>
              <a:t>Open Access: Eine Einführung für die </a:t>
            </a:r>
            <a:r>
              <a:rPr lang="de-DE" sz="900" b="0" i="0" u="none" strike="noStrike" cap="none" spc="0">
                <a:solidFill>
                  <a:srgbClr val="003560"/>
                </a:solidFill>
                <a:latin typeface="Arial"/>
                <a:ea typeface="Arial"/>
                <a:cs typeface="Arial"/>
              </a:rPr>
              <a:t>Geistes- und Sozialwissenschaften</a:t>
            </a:r>
            <a:endParaRPr lang="de-DE"/>
          </a:p>
        </p:txBody>
      </p:sp>
      <p:sp>
        <p:nvSpPr>
          <p:cNvPr id="691542569" name="Inhaltsplatzhalter 6"/>
          <p:cNvSpPr>
            <a:spLocks noGrp="1"/>
          </p:cNvSpPr>
          <p:nvPr>
            <p:ph idx="1"/>
          </p:nvPr>
        </p:nvSpPr>
        <p:spPr bwMode="auto"/>
        <p:txBody>
          <a:bodyPr/>
          <a:lstStyle/>
          <a:p>
            <a:pPr marL="0" lvl="3" indent="0">
              <a:lnSpc>
                <a:spcPct val="200000"/>
              </a:lnSpc>
              <a:buClr>
                <a:schemeClr val="bg2"/>
              </a:buClr>
              <a:buSzPct val="100000"/>
              <a:buFont typeface="Wingdings"/>
              <a:buNone/>
              <a:defRPr/>
            </a:pPr>
            <a:r>
              <a:rPr lang="de-DE" b="1"/>
              <a:t>Kostentransparenz</a:t>
            </a:r>
            <a:endParaRPr b="1"/>
          </a:p>
          <a:p>
            <a:pPr marL="285750" lvl="3" indent="-285750">
              <a:lnSpc>
                <a:spcPct val="200000"/>
              </a:lnSpc>
              <a:buClr>
                <a:schemeClr val="bg2"/>
              </a:buClr>
              <a:defRPr/>
            </a:pPr>
            <a:r>
              <a:rPr lang="de-DE" sz="1500" b="0" i="0" u="none" strike="noStrike" cap="none" spc="0">
                <a:solidFill>
                  <a:schemeClr val="tx2"/>
                </a:solidFill>
                <a:latin typeface="Arial"/>
                <a:ea typeface="Arial"/>
                <a:cs typeface="Arial"/>
              </a:rPr>
              <a:t>alternative Varianten erfragen: Ist Open Access nach einer Embargofrist erlaubt; kostenfrei oder gegen geringere Gebühr? (Grüner Weg; „Delayed OA“)</a:t>
            </a:r>
          </a:p>
          <a:p>
            <a:pPr lvl="3">
              <a:lnSpc>
                <a:spcPct val="200000"/>
              </a:lnSpc>
              <a:buClr>
                <a:schemeClr val="bg2"/>
              </a:buClr>
              <a:buSzPct val="100000"/>
              <a:buFont typeface="Wingdings"/>
              <a:buChar char="Ø"/>
              <a:defRPr/>
            </a:pPr>
            <a:r>
              <a:rPr lang="de-DE" sz="1500" b="0" i="0" u="none" strike="noStrike" cap="none" spc="0">
                <a:solidFill>
                  <a:schemeClr val="tx2"/>
                </a:solidFill>
                <a:latin typeface="Arial"/>
                <a:ea typeface="Arial"/>
                <a:cs typeface="Arial"/>
              </a:rPr>
              <a:t>Kostenkalkulationen der einzelnen Angebote vergleichen</a:t>
            </a:r>
          </a:p>
          <a:p>
            <a:pPr marL="285750" lvl="3" indent="-285750">
              <a:lnSpc>
                <a:spcPct val="200000"/>
              </a:lnSpc>
              <a:buClr>
                <a:schemeClr val="bg2"/>
              </a:buClr>
              <a:defRPr/>
            </a:pPr>
            <a:r>
              <a:rPr lang="de-DE" sz="1500" b="0" i="0" u="none" strike="noStrike" cap="none" spc="0">
                <a:solidFill>
                  <a:schemeClr val="tx2"/>
                </a:solidFill>
                <a:latin typeface="Arial"/>
                <a:ea typeface="Arial"/>
                <a:cs typeface="Arial"/>
              </a:rPr>
              <a:t>Vergleichsangebote anderer Verlage anfordern</a:t>
            </a:r>
            <a:endParaRPr sz="1500"/>
          </a:p>
        </p:txBody>
      </p:sp>
      <p:sp>
        <p:nvSpPr>
          <p:cNvPr id="466228904" name=" 335201907"/>
          <p:cNvSpPr/>
          <p:nvPr/>
        </p:nvSpPr>
        <p:spPr bwMode="auto">
          <a:xfrm>
            <a:off x="-66404" y="864000"/>
            <a:ext cx="45790" cy="297214"/>
          </a:xfrm>
        </p:spPr>
        <p:txBody>
          <a:bodyPr rot="0" spcFirstLastPara="0" vertOverflow="overflow" horzOverflow="clip" vert="horz" wrap="square" lIns="91440" tIns="45720" rIns="91440" bIns="45720" numCol="1" spcCol="0" rtlCol="0" fromWordArt="0" anchor="t" anchorCtr="0" forceAA="0" compatLnSpc="1">
            <a:prstTxWarp prst="textNoShape">
              <a:avLst/>
            </a:prstTxWarp>
            <a:spAutoFit/>
          </a:bodyPr>
          <a:lstStyle/>
          <a:p>
            <a:pPr>
              <a:defRPr/>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7927260" name="Foliennummernplatzhalter 4"/>
          <p:cNvSpPr>
            <a:spLocks noGrp="1"/>
          </p:cNvSpPr>
          <p:nvPr>
            <p:ph type="sldNum" sz="quarter" idx="12"/>
          </p:nvPr>
        </p:nvSpPr>
        <p:spPr bwMode="auto"/>
        <p:txBody>
          <a:bodyPr/>
          <a:lstStyle/>
          <a:p>
            <a:pPr>
              <a:defRPr/>
            </a:pPr>
            <a:fld id="{662FF00F-D104-0ACA-9D6A-93E90B8B8CFE}" type="slidenum">
              <a:rPr lang="de-DE"/>
              <a:t>37</a:t>
            </a:fld>
            <a:r>
              <a:rPr lang="de-DE"/>
              <a:t> </a:t>
            </a:r>
            <a:endParaRPr/>
          </a:p>
        </p:txBody>
      </p:sp>
      <p:sp>
        <p:nvSpPr>
          <p:cNvPr id="1583797598" name="Titel 5"/>
          <p:cNvSpPr>
            <a:spLocks noGrp="1"/>
          </p:cNvSpPr>
          <p:nvPr>
            <p:ph type="title"/>
          </p:nvPr>
        </p:nvSpPr>
        <p:spPr bwMode="auto"/>
        <p:txBody>
          <a:bodyPr/>
          <a:lstStyle/>
          <a:p>
            <a:pPr>
              <a:defRPr/>
            </a:pPr>
            <a:r>
              <a:rPr lang="de-DE"/>
              <a:t>Open Access – Verlagsangebot</a:t>
            </a:r>
            <a:endParaRPr/>
          </a:p>
        </p:txBody>
      </p:sp>
      <p:sp>
        <p:nvSpPr>
          <p:cNvPr id="1962299030" name="Rechteck 12"/>
          <p:cNvSpPr/>
          <p:nvPr/>
        </p:nvSpPr>
        <p:spPr bwMode="auto">
          <a:xfrm>
            <a:off x="4455621" y="2421707"/>
            <a:ext cx="232754" cy="300079"/>
          </a:xfrm>
          <a:prstGeom prst="rect">
            <a:avLst/>
          </a:prstGeom>
        </p:spPr>
        <p:txBody>
          <a:bodyPr wrap="none">
            <a:spAutoFit/>
          </a:bodyPr>
          <a:lstStyle/>
          <a:p>
            <a:pPr>
              <a:defRPr/>
            </a:pPr>
            <a:r>
              <a:rPr lang="de-DE"/>
              <a:t> </a:t>
            </a:r>
            <a:endParaRPr/>
          </a:p>
        </p:txBody>
      </p:sp>
      <p:pic>
        <p:nvPicPr>
          <p:cNvPr id="522861788" name="Grafik 16"/>
          <p:cNvPicPr>
            <a:picLocks noChangeAspect="1"/>
          </p:cNvPicPr>
          <p:nvPr/>
        </p:nvPicPr>
        <p:blipFill>
          <a:blip r:embed="rId3"/>
          <a:srcRect r="15831" b="39265"/>
          <a:stretch/>
        </p:blipFill>
        <p:spPr bwMode="auto">
          <a:xfrm>
            <a:off x="6444207" y="1439955"/>
            <a:ext cx="2699789" cy="3044020"/>
          </a:xfrm>
          <a:prstGeom prst="rect">
            <a:avLst/>
          </a:prstGeom>
          <a:noFill/>
          <a:ln>
            <a:noFill/>
          </a:ln>
        </p:spPr>
      </p:pic>
      <p:sp>
        <p:nvSpPr>
          <p:cNvPr id="1051230371" name="Rechteck 9"/>
          <p:cNvSpPr/>
          <p:nvPr/>
        </p:nvSpPr>
        <p:spPr bwMode="auto">
          <a:xfrm>
            <a:off x="6300189" y="1089720"/>
            <a:ext cx="2843805" cy="3394257"/>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498122234" name="Fußzeilenplatzhalter 3"/>
          <p:cNvSpPr txBox="1"/>
          <p:nvPr/>
        </p:nvSpPr>
        <p:spPr bwMode="auto">
          <a:xfrm>
            <a:off x="720000" y="4752000"/>
            <a:ext cx="4428063" cy="108000"/>
          </a:xfrm>
          <a:prstGeom prst="rect">
            <a:avLst/>
          </a:prstGeom>
        </p:spPr>
        <p:txBody>
          <a:bodyPr vert="horz" lIns="0" tIns="0" rIns="0" bIns="0" rtlCol="0" anchor="ctr" anchorCtr="0">
            <a:noAutofit/>
          </a:bodyPr>
          <a:lstStyle>
            <a:defPPr>
              <a:defRPr lang="de-DE"/>
            </a:defPPr>
            <a:lvl1pPr marL="0" indent="0" algn="l" defTabSz="685800">
              <a:lnSpc>
                <a:spcPct val="100000"/>
              </a:lnSpc>
              <a:spcBef>
                <a:spcPts val="0"/>
              </a:spcBef>
              <a:buFont typeface="Arial"/>
              <a:buNone/>
              <a:defRPr sz="900">
                <a:solidFill>
                  <a:schemeClr val="tx2"/>
                </a:solidFill>
                <a:latin typeface="+mn-lt"/>
                <a:ea typeface="+mn-ea"/>
                <a:cs typeface="+mn-cs"/>
              </a:defRPr>
            </a:lvl1pPr>
            <a:lvl2pPr marL="0" indent="0" algn="l" defTabSz="685800">
              <a:lnSpc>
                <a:spcPct val="100000"/>
              </a:lnSpc>
              <a:spcBef>
                <a:spcPts val="0"/>
              </a:spcBef>
              <a:defRPr sz="1200">
                <a:solidFill>
                  <a:schemeClr val="tx1"/>
                </a:solidFill>
                <a:latin typeface="+mn-lt"/>
                <a:ea typeface="+mn-ea"/>
                <a:cs typeface="+mn-cs"/>
              </a:defRPr>
            </a:lvl2pPr>
            <a:lvl3pPr marL="0" indent="0" algn="l" defTabSz="685800">
              <a:lnSpc>
                <a:spcPct val="100000"/>
              </a:lnSpc>
              <a:spcBef>
                <a:spcPts val="0"/>
              </a:spcBef>
              <a:defRPr sz="1200">
                <a:solidFill>
                  <a:schemeClr val="tx1"/>
                </a:solidFill>
                <a:latin typeface="+mn-lt"/>
                <a:ea typeface="+mn-ea"/>
                <a:cs typeface="+mn-cs"/>
              </a:defRPr>
            </a:lvl3pPr>
            <a:lvl4pPr marL="0" indent="0" algn="l" defTabSz="685800">
              <a:lnSpc>
                <a:spcPct val="100000"/>
              </a:lnSpc>
              <a:spcBef>
                <a:spcPts val="0"/>
              </a:spcBef>
              <a:defRPr sz="1200">
                <a:solidFill>
                  <a:schemeClr val="tx1"/>
                </a:solidFill>
                <a:latin typeface="+mn-lt"/>
                <a:ea typeface="+mn-ea"/>
                <a:cs typeface="+mn-cs"/>
              </a:defRPr>
            </a:lvl4pPr>
            <a:lvl5pPr marL="0" indent="0" algn="l" defTabSz="685800">
              <a:lnSpc>
                <a:spcPct val="100000"/>
              </a:lnSpc>
              <a:spcBef>
                <a:spcPts val="0"/>
              </a:spcBef>
              <a:defRPr sz="1200">
                <a:solidFill>
                  <a:schemeClr val="tx1"/>
                </a:solidFill>
                <a:latin typeface="+mn-lt"/>
                <a:ea typeface="+mn-ea"/>
                <a:cs typeface="+mn-cs"/>
              </a:defRPr>
            </a:lvl5pPr>
            <a:lvl6pPr marL="0" indent="0" algn="l" defTabSz="685800">
              <a:lnSpc>
                <a:spcPct val="100000"/>
              </a:lnSpc>
              <a:spcBef>
                <a:spcPts val="0"/>
              </a:spcBef>
              <a:defRPr sz="1200">
                <a:solidFill>
                  <a:schemeClr val="tx1"/>
                </a:solidFill>
                <a:latin typeface="+mn-lt"/>
                <a:ea typeface="+mn-ea"/>
                <a:cs typeface="+mn-cs"/>
              </a:defRPr>
            </a:lvl6pPr>
            <a:lvl7pPr marL="0" indent="0" algn="l" defTabSz="685800">
              <a:lnSpc>
                <a:spcPct val="100000"/>
              </a:lnSpc>
              <a:spcBef>
                <a:spcPts val="0"/>
              </a:spcBef>
              <a:defRPr sz="1200">
                <a:solidFill>
                  <a:schemeClr val="tx1"/>
                </a:solidFill>
                <a:latin typeface="+mn-lt"/>
                <a:ea typeface="+mn-ea"/>
                <a:cs typeface="+mn-cs"/>
              </a:defRPr>
            </a:lvl7pPr>
            <a:lvl8pPr marL="0" indent="0" algn="l" defTabSz="685800">
              <a:lnSpc>
                <a:spcPct val="100000"/>
              </a:lnSpc>
              <a:spcBef>
                <a:spcPts val="0"/>
              </a:spcBef>
              <a:defRPr sz="1200">
                <a:solidFill>
                  <a:schemeClr val="tx1"/>
                </a:solidFill>
                <a:latin typeface="+mn-lt"/>
                <a:ea typeface="+mn-ea"/>
                <a:cs typeface="+mn-cs"/>
              </a:defRPr>
            </a:lvl8pPr>
            <a:lvl9pPr marL="0" indent="0" algn="l" defTabSz="685800">
              <a:lnSpc>
                <a:spcPct val="100000"/>
              </a:lnSpc>
              <a:spcBef>
                <a:spcPts val="0"/>
              </a:spcBef>
              <a:defRPr sz="1200">
                <a:solidFill>
                  <a:schemeClr val="tx1"/>
                </a:solidFill>
                <a:latin typeface="+mn-lt"/>
                <a:ea typeface="+mn-ea"/>
                <a:cs typeface="+mn-cs"/>
              </a:defRPr>
            </a:lvl9pPr>
          </a:lstStyle>
          <a:p>
            <a:pPr>
              <a:defRPr/>
            </a:pPr>
            <a:r>
              <a:rPr lang="de-DE">
                <a:solidFill>
                  <a:srgbClr val="003560"/>
                </a:solidFill>
              </a:rPr>
              <a:t>Open Access: Eine Einführung für die </a:t>
            </a:r>
            <a:r>
              <a:rPr lang="de-DE" sz="900" b="0" i="0" u="none" strike="noStrike" cap="none" spc="0">
                <a:solidFill>
                  <a:srgbClr val="003560"/>
                </a:solidFill>
                <a:latin typeface="Arial"/>
                <a:ea typeface="Arial"/>
                <a:cs typeface="Arial"/>
              </a:rPr>
              <a:t>Geistes- und Sozialwissenschaften</a:t>
            </a:r>
            <a:endParaRPr lang="de-DE"/>
          </a:p>
        </p:txBody>
      </p:sp>
      <p:sp>
        <p:nvSpPr>
          <p:cNvPr id="724966599" name="Inhaltsplatzhalter 6"/>
          <p:cNvSpPr>
            <a:spLocks noGrp="1"/>
          </p:cNvSpPr>
          <p:nvPr>
            <p:ph idx="1"/>
          </p:nvPr>
        </p:nvSpPr>
        <p:spPr bwMode="auto"/>
        <p:txBody>
          <a:bodyPr/>
          <a:lstStyle/>
          <a:p>
            <a:pPr marL="0" lvl="3" indent="0">
              <a:lnSpc>
                <a:spcPct val="200000"/>
              </a:lnSpc>
              <a:buClr>
                <a:schemeClr val="bg2"/>
              </a:buClr>
              <a:buSzPct val="100000"/>
              <a:buFont typeface="Wingdings"/>
              <a:buNone/>
              <a:defRPr/>
            </a:pPr>
            <a:r>
              <a:rPr lang="de-DE" b="1"/>
              <a:t>Einfache Nutzungsrechte</a:t>
            </a:r>
            <a:endParaRPr b="1"/>
          </a:p>
          <a:p>
            <a:pPr marL="285750" lvl="3" indent="-285750">
              <a:lnSpc>
                <a:spcPct val="200000"/>
              </a:lnSpc>
              <a:buClr>
                <a:schemeClr val="bg2"/>
              </a:buClr>
              <a:defRPr/>
            </a:pPr>
            <a:r>
              <a:t>Lediglich einfache Nutzungsrechte einräumen</a:t>
            </a:r>
          </a:p>
          <a:p>
            <a:pPr lvl="3">
              <a:lnSpc>
                <a:spcPct val="200000"/>
              </a:lnSpc>
              <a:buClr>
                <a:schemeClr val="bg2"/>
              </a:buClr>
              <a:buSzPct val="100000"/>
              <a:buFont typeface="Wingdings"/>
              <a:buChar char="Ø"/>
              <a:defRPr/>
            </a:pPr>
            <a:r>
              <a:t>Autor:innen behalten die exklusiven Rechte an ihrer eigenen Publikation</a:t>
            </a:r>
          </a:p>
          <a:p>
            <a:pPr lvl="3">
              <a:lnSpc>
                <a:spcPct val="200000"/>
              </a:lnSpc>
              <a:buClr>
                <a:schemeClr val="bg2"/>
              </a:buClr>
              <a:buSzPct val="100000"/>
              <a:buFont typeface="Wingdings"/>
              <a:buChar char="Ø"/>
              <a:defRPr/>
            </a:pPr>
            <a:r>
              <a:t>keine Behinderung bei der weiteren Nachnutzung des eigenen Werkes (z.B. Zweitveröffentlichung auf einem Repositorium)</a:t>
            </a:r>
          </a:p>
        </p:txBody>
      </p:sp>
      <p:sp>
        <p:nvSpPr>
          <p:cNvPr id="13809127" name=" 335201907"/>
          <p:cNvSpPr/>
          <p:nvPr/>
        </p:nvSpPr>
        <p:spPr bwMode="auto">
          <a:xfrm>
            <a:off x="-66404" y="864000"/>
            <a:ext cx="45790" cy="297214"/>
          </a:xfrm>
        </p:spPr>
        <p:txBody>
          <a:bodyPr rot="0" spcFirstLastPara="0" vertOverflow="overflow" horzOverflow="clip" vert="horz" wrap="square" lIns="91440" tIns="45720" rIns="91440" bIns="45720" numCol="1" spcCol="0" rtlCol="0" fromWordArt="0" anchor="t" anchorCtr="0" forceAA="0" compatLnSpc="1">
            <a:prstTxWarp prst="textNoShape">
              <a:avLst/>
            </a:prstTxWarp>
            <a:spAutoFit/>
          </a:bodyPr>
          <a:lstStyle/>
          <a:p>
            <a:pPr>
              <a:defRPr/>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77568735" name="Foliennummernplatzhalter 4"/>
          <p:cNvSpPr>
            <a:spLocks noGrp="1"/>
          </p:cNvSpPr>
          <p:nvPr>
            <p:ph type="sldNum" sz="quarter" idx="12"/>
          </p:nvPr>
        </p:nvSpPr>
        <p:spPr bwMode="auto"/>
        <p:txBody>
          <a:bodyPr/>
          <a:lstStyle/>
          <a:p>
            <a:pPr>
              <a:defRPr/>
            </a:pPr>
            <a:fld id="{43FDFE61-1B83-A7C0-60F9-2576777BE1E0}" type="slidenum">
              <a:rPr lang="de-DE"/>
              <a:t>38</a:t>
            </a:fld>
            <a:r>
              <a:rPr lang="de-DE"/>
              <a:t> </a:t>
            </a:r>
            <a:endParaRPr/>
          </a:p>
        </p:txBody>
      </p:sp>
      <p:sp>
        <p:nvSpPr>
          <p:cNvPr id="954942628" name="Titel 5"/>
          <p:cNvSpPr>
            <a:spLocks noGrp="1"/>
          </p:cNvSpPr>
          <p:nvPr>
            <p:ph type="title"/>
          </p:nvPr>
        </p:nvSpPr>
        <p:spPr bwMode="auto"/>
        <p:txBody>
          <a:bodyPr/>
          <a:lstStyle/>
          <a:p>
            <a:pPr>
              <a:defRPr/>
            </a:pPr>
            <a:r>
              <a:rPr lang="de-DE"/>
              <a:t>Open Access – Verlagsangebot</a:t>
            </a:r>
            <a:endParaRPr/>
          </a:p>
        </p:txBody>
      </p:sp>
      <p:sp>
        <p:nvSpPr>
          <p:cNvPr id="1440075673" name="Rechteck 12"/>
          <p:cNvSpPr/>
          <p:nvPr/>
        </p:nvSpPr>
        <p:spPr bwMode="auto">
          <a:xfrm>
            <a:off x="4455621" y="2421707"/>
            <a:ext cx="232754" cy="300079"/>
          </a:xfrm>
          <a:prstGeom prst="rect">
            <a:avLst/>
          </a:prstGeom>
        </p:spPr>
        <p:txBody>
          <a:bodyPr wrap="none">
            <a:spAutoFit/>
          </a:bodyPr>
          <a:lstStyle/>
          <a:p>
            <a:pPr>
              <a:defRPr/>
            </a:pPr>
            <a:r>
              <a:rPr lang="de-DE"/>
              <a:t> </a:t>
            </a:r>
            <a:endParaRPr/>
          </a:p>
        </p:txBody>
      </p:sp>
      <p:pic>
        <p:nvPicPr>
          <p:cNvPr id="644312200" name="Grafik 16"/>
          <p:cNvPicPr>
            <a:picLocks noChangeAspect="1"/>
          </p:cNvPicPr>
          <p:nvPr/>
        </p:nvPicPr>
        <p:blipFill>
          <a:blip r:embed="rId3"/>
          <a:srcRect r="15831" b="39265"/>
          <a:stretch/>
        </p:blipFill>
        <p:spPr bwMode="auto">
          <a:xfrm>
            <a:off x="6444207" y="1439955"/>
            <a:ext cx="2699789" cy="3044020"/>
          </a:xfrm>
          <a:prstGeom prst="rect">
            <a:avLst/>
          </a:prstGeom>
          <a:noFill/>
          <a:ln>
            <a:noFill/>
          </a:ln>
        </p:spPr>
      </p:pic>
      <p:sp>
        <p:nvSpPr>
          <p:cNvPr id="1236860208" name="Rechteck 9"/>
          <p:cNvSpPr/>
          <p:nvPr/>
        </p:nvSpPr>
        <p:spPr bwMode="auto">
          <a:xfrm>
            <a:off x="6300189" y="1089720"/>
            <a:ext cx="2843805" cy="3394257"/>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073423078" name="Fußzeilenplatzhalter 3"/>
          <p:cNvSpPr txBox="1"/>
          <p:nvPr/>
        </p:nvSpPr>
        <p:spPr bwMode="auto">
          <a:xfrm>
            <a:off x="720000" y="4752000"/>
            <a:ext cx="4428063" cy="108000"/>
          </a:xfrm>
          <a:prstGeom prst="rect">
            <a:avLst/>
          </a:prstGeom>
        </p:spPr>
        <p:txBody>
          <a:bodyPr vert="horz" lIns="0" tIns="0" rIns="0" bIns="0" rtlCol="0" anchor="ctr" anchorCtr="0">
            <a:noAutofit/>
          </a:bodyPr>
          <a:lstStyle>
            <a:defPPr>
              <a:defRPr lang="de-DE"/>
            </a:defPPr>
            <a:lvl1pPr marL="0" indent="0" algn="l" defTabSz="685800">
              <a:lnSpc>
                <a:spcPct val="100000"/>
              </a:lnSpc>
              <a:spcBef>
                <a:spcPts val="0"/>
              </a:spcBef>
              <a:buFont typeface="Arial"/>
              <a:buNone/>
              <a:defRPr sz="900">
                <a:solidFill>
                  <a:schemeClr val="tx2"/>
                </a:solidFill>
                <a:latin typeface="+mn-lt"/>
                <a:ea typeface="+mn-ea"/>
                <a:cs typeface="+mn-cs"/>
              </a:defRPr>
            </a:lvl1pPr>
            <a:lvl2pPr marL="0" indent="0" algn="l" defTabSz="685800">
              <a:lnSpc>
                <a:spcPct val="100000"/>
              </a:lnSpc>
              <a:spcBef>
                <a:spcPts val="0"/>
              </a:spcBef>
              <a:defRPr sz="1200">
                <a:solidFill>
                  <a:schemeClr val="tx1"/>
                </a:solidFill>
                <a:latin typeface="+mn-lt"/>
                <a:ea typeface="+mn-ea"/>
                <a:cs typeface="+mn-cs"/>
              </a:defRPr>
            </a:lvl2pPr>
            <a:lvl3pPr marL="0" indent="0" algn="l" defTabSz="685800">
              <a:lnSpc>
                <a:spcPct val="100000"/>
              </a:lnSpc>
              <a:spcBef>
                <a:spcPts val="0"/>
              </a:spcBef>
              <a:defRPr sz="1200">
                <a:solidFill>
                  <a:schemeClr val="tx1"/>
                </a:solidFill>
                <a:latin typeface="+mn-lt"/>
                <a:ea typeface="+mn-ea"/>
                <a:cs typeface="+mn-cs"/>
              </a:defRPr>
            </a:lvl3pPr>
            <a:lvl4pPr marL="0" indent="0" algn="l" defTabSz="685800">
              <a:lnSpc>
                <a:spcPct val="100000"/>
              </a:lnSpc>
              <a:spcBef>
                <a:spcPts val="0"/>
              </a:spcBef>
              <a:defRPr sz="1200">
                <a:solidFill>
                  <a:schemeClr val="tx1"/>
                </a:solidFill>
                <a:latin typeface="+mn-lt"/>
                <a:ea typeface="+mn-ea"/>
                <a:cs typeface="+mn-cs"/>
              </a:defRPr>
            </a:lvl4pPr>
            <a:lvl5pPr marL="0" indent="0" algn="l" defTabSz="685800">
              <a:lnSpc>
                <a:spcPct val="100000"/>
              </a:lnSpc>
              <a:spcBef>
                <a:spcPts val="0"/>
              </a:spcBef>
              <a:defRPr sz="1200">
                <a:solidFill>
                  <a:schemeClr val="tx1"/>
                </a:solidFill>
                <a:latin typeface="+mn-lt"/>
                <a:ea typeface="+mn-ea"/>
                <a:cs typeface="+mn-cs"/>
              </a:defRPr>
            </a:lvl5pPr>
            <a:lvl6pPr marL="0" indent="0" algn="l" defTabSz="685800">
              <a:lnSpc>
                <a:spcPct val="100000"/>
              </a:lnSpc>
              <a:spcBef>
                <a:spcPts val="0"/>
              </a:spcBef>
              <a:defRPr sz="1200">
                <a:solidFill>
                  <a:schemeClr val="tx1"/>
                </a:solidFill>
                <a:latin typeface="+mn-lt"/>
                <a:ea typeface="+mn-ea"/>
                <a:cs typeface="+mn-cs"/>
              </a:defRPr>
            </a:lvl6pPr>
            <a:lvl7pPr marL="0" indent="0" algn="l" defTabSz="685800">
              <a:lnSpc>
                <a:spcPct val="100000"/>
              </a:lnSpc>
              <a:spcBef>
                <a:spcPts val="0"/>
              </a:spcBef>
              <a:defRPr sz="1200">
                <a:solidFill>
                  <a:schemeClr val="tx1"/>
                </a:solidFill>
                <a:latin typeface="+mn-lt"/>
                <a:ea typeface="+mn-ea"/>
                <a:cs typeface="+mn-cs"/>
              </a:defRPr>
            </a:lvl7pPr>
            <a:lvl8pPr marL="0" indent="0" algn="l" defTabSz="685800">
              <a:lnSpc>
                <a:spcPct val="100000"/>
              </a:lnSpc>
              <a:spcBef>
                <a:spcPts val="0"/>
              </a:spcBef>
              <a:defRPr sz="1200">
                <a:solidFill>
                  <a:schemeClr val="tx1"/>
                </a:solidFill>
                <a:latin typeface="+mn-lt"/>
                <a:ea typeface="+mn-ea"/>
                <a:cs typeface="+mn-cs"/>
              </a:defRPr>
            </a:lvl8pPr>
            <a:lvl9pPr marL="0" indent="0" algn="l" defTabSz="685800">
              <a:lnSpc>
                <a:spcPct val="100000"/>
              </a:lnSpc>
              <a:spcBef>
                <a:spcPts val="0"/>
              </a:spcBef>
              <a:defRPr sz="1200">
                <a:solidFill>
                  <a:schemeClr val="tx1"/>
                </a:solidFill>
                <a:latin typeface="+mn-lt"/>
                <a:ea typeface="+mn-ea"/>
                <a:cs typeface="+mn-cs"/>
              </a:defRPr>
            </a:lvl9pPr>
          </a:lstStyle>
          <a:p>
            <a:pPr>
              <a:defRPr/>
            </a:pPr>
            <a:r>
              <a:rPr lang="de-DE">
                <a:solidFill>
                  <a:srgbClr val="003560"/>
                </a:solidFill>
              </a:rPr>
              <a:t>Open Access: Eine Einführung für die </a:t>
            </a:r>
            <a:r>
              <a:rPr lang="de-DE" sz="900" b="0" i="0" u="none" strike="noStrike" cap="none" spc="0">
                <a:solidFill>
                  <a:srgbClr val="003560"/>
                </a:solidFill>
                <a:latin typeface="Arial"/>
                <a:ea typeface="Arial"/>
                <a:cs typeface="Arial"/>
              </a:rPr>
              <a:t>Geistes- und Sozialwissenschaften</a:t>
            </a:r>
            <a:endParaRPr lang="de-DE"/>
          </a:p>
        </p:txBody>
      </p:sp>
      <p:sp>
        <p:nvSpPr>
          <p:cNvPr id="508227681" name="Inhaltsplatzhalter 6"/>
          <p:cNvSpPr>
            <a:spLocks noGrp="1"/>
          </p:cNvSpPr>
          <p:nvPr>
            <p:ph idx="1"/>
          </p:nvPr>
        </p:nvSpPr>
        <p:spPr bwMode="auto"/>
        <p:txBody>
          <a:bodyPr/>
          <a:lstStyle/>
          <a:p>
            <a:pPr marL="0" lvl="3" indent="0">
              <a:lnSpc>
                <a:spcPct val="200000"/>
              </a:lnSpc>
              <a:buClr>
                <a:schemeClr val="bg2"/>
              </a:buClr>
              <a:buSzPct val="100000"/>
              <a:buFont typeface="Wingdings"/>
              <a:buNone/>
              <a:defRPr/>
            </a:pPr>
            <a:r>
              <a:rPr lang="de-DE" b="1"/>
              <a:t>CC-Lizenz</a:t>
            </a:r>
            <a:endParaRPr b="1"/>
          </a:p>
          <a:p>
            <a:pPr marL="285750" lvl="3" indent="-285750">
              <a:lnSpc>
                <a:spcPct val="200000"/>
              </a:lnSpc>
              <a:buClr>
                <a:schemeClr val="bg2"/>
              </a:buClr>
              <a:defRPr/>
            </a:pPr>
            <a:r>
              <a:rPr lang="de-DE"/>
              <a:t>Welche CC-Lizenzen werden angeboten? (g</a:t>
            </a:r>
            <a:r>
              <a:t>gf. nach alternativen Möglichkeiten fragen)</a:t>
            </a:r>
          </a:p>
          <a:p>
            <a:pPr marL="285750" lvl="3" indent="-285750">
              <a:lnSpc>
                <a:spcPct val="200000"/>
              </a:lnSpc>
              <a:buClr>
                <a:schemeClr val="bg2"/>
              </a:buClr>
              <a:defRPr/>
            </a:pPr>
            <a:r>
              <a:t>Mandate von Fördergebern beachten</a:t>
            </a:r>
          </a:p>
          <a:p>
            <a:pPr marL="285750" lvl="3" indent="-285750">
              <a:lnSpc>
                <a:spcPct val="200000"/>
              </a:lnSpc>
              <a:buClr>
                <a:schemeClr val="bg2"/>
              </a:buClr>
              <a:defRPr/>
            </a:pPr>
            <a:r>
              <a:t>CC-Lizenz (inkl. Version und nationaler Portierung + aller Module) im Verlagsvertrag festhalten</a:t>
            </a:r>
          </a:p>
        </p:txBody>
      </p:sp>
      <p:sp>
        <p:nvSpPr>
          <p:cNvPr id="1667873114" name=" 335201907"/>
          <p:cNvSpPr/>
          <p:nvPr/>
        </p:nvSpPr>
        <p:spPr bwMode="auto">
          <a:xfrm>
            <a:off x="-66404" y="864000"/>
            <a:ext cx="45790" cy="297214"/>
          </a:xfrm>
        </p:spPr>
        <p:txBody>
          <a:bodyPr rot="0" spcFirstLastPara="0" vertOverflow="overflow" horzOverflow="clip" vert="horz" wrap="square" lIns="91440" tIns="45720" rIns="91440" bIns="45720" numCol="1" spcCol="0" rtlCol="0" fromWordArt="0" anchor="t" anchorCtr="0" forceAA="0" compatLnSpc="1">
            <a:prstTxWarp prst="textNoShape">
              <a:avLst/>
            </a:prstTxWarp>
            <a:spAutoFit/>
          </a:bodyPr>
          <a:lstStyle/>
          <a:p>
            <a:pPr>
              <a:defRPr/>
            </a:pP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468000" y="828000"/>
            <a:ext cx="8208456" cy="540000"/>
          </a:xfrm>
        </p:spPr>
        <p:txBody>
          <a:bodyPr/>
          <a:lstStyle/>
          <a:p>
            <a:pPr>
              <a:defRPr/>
            </a:pPr>
            <a:r>
              <a:rPr lang="de-DE" sz="3300"/>
              <a:t>CC-Lizenzen</a:t>
            </a:r>
            <a:endParaRPr/>
          </a:p>
        </p:txBody>
      </p:sp>
      <p:pic>
        <p:nvPicPr>
          <p:cNvPr id="5" name="Grafik 4"/>
          <p:cNvPicPr>
            <a:picLocks noChangeAspect="1"/>
          </p:cNvPicPr>
          <p:nvPr/>
        </p:nvPicPr>
        <p:blipFill>
          <a:blip r:embed="rId3"/>
          <a:stretch/>
        </p:blipFill>
        <p:spPr bwMode="auto">
          <a:xfrm>
            <a:off x="6264281" y="4690006"/>
            <a:ext cx="323943" cy="27759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Foliennummernplatzhalter 4"/>
          <p:cNvSpPr>
            <a:spLocks noGrp="1"/>
          </p:cNvSpPr>
          <p:nvPr>
            <p:ph type="sldNum" sz="quarter" idx="12"/>
          </p:nvPr>
        </p:nvSpPr>
        <p:spPr bwMode="auto"/>
        <p:txBody>
          <a:bodyPr/>
          <a:lstStyle/>
          <a:p>
            <a:pPr>
              <a:defRPr/>
            </a:pPr>
            <a:fld id="{6C8FC03C-C266-4645-ABC5-645062898383}" type="slidenum">
              <a:rPr lang="de-DE"/>
              <a:t>4</a:t>
            </a:fld>
            <a:r>
              <a:rPr lang="de-DE"/>
              <a:t> </a:t>
            </a:r>
            <a:endParaRPr/>
          </a:p>
        </p:txBody>
      </p:sp>
      <p:sp>
        <p:nvSpPr>
          <p:cNvPr id="6" name="Titel 5"/>
          <p:cNvSpPr>
            <a:spLocks noGrp="1"/>
          </p:cNvSpPr>
          <p:nvPr>
            <p:ph type="title"/>
          </p:nvPr>
        </p:nvSpPr>
        <p:spPr bwMode="auto"/>
        <p:txBody>
          <a:bodyPr/>
          <a:lstStyle/>
          <a:p>
            <a:pPr>
              <a:defRPr/>
            </a:pPr>
            <a:r>
              <a:rPr lang="de-DE"/>
              <a:t>Open Access – Definition</a:t>
            </a:r>
            <a:endParaRPr/>
          </a:p>
        </p:txBody>
      </p:sp>
      <p:sp>
        <p:nvSpPr>
          <p:cNvPr id="13" name="Rechteck 12"/>
          <p:cNvSpPr/>
          <p:nvPr/>
        </p:nvSpPr>
        <p:spPr bwMode="auto">
          <a:xfrm>
            <a:off x="4455622" y="2421709"/>
            <a:ext cx="232756" cy="300082"/>
          </a:xfrm>
          <a:prstGeom prst="rect">
            <a:avLst/>
          </a:prstGeom>
        </p:spPr>
        <p:txBody>
          <a:bodyPr wrap="none">
            <a:spAutoFit/>
          </a:bodyPr>
          <a:lstStyle/>
          <a:p>
            <a:pPr>
              <a:defRPr/>
            </a:pPr>
            <a:r>
              <a:rPr lang="de-DE"/>
              <a:t> </a:t>
            </a:r>
            <a:endParaRPr/>
          </a:p>
        </p:txBody>
      </p:sp>
      <p:pic>
        <p:nvPicPr>
          <p:cNvPr id="9" name="Grafik 16"/>
          <p:cNvPicPr>
            <a:picLocks noChangeAspect="1"/>
          </p:cNvPicPr>
          <p:nvPr/>
        </p:nvPicPr>
        <p:blipFill>
          <a:blip r:embed="rId3"/>
          <a:srcRect r="15831" b="39265"/>
          <a:stretch/>
        </p:blipFill>
        <p:spPr bwMode="auto">
          <a:xfrm>
            <a:off x="6444208" y="1439957"/>
            <a:ext cx="2699791" cy="3044022"/>
          </a:xfrm>
          <a:prstGeom prst="rect">
            <a:avLst/>
          </a:prstGeom>
          <a:noFill/>
          <a:ln>
            <a:noFill/>
          </a:ln>
        </p:spPr>
      </p:pic>
      <p:sp>
        <p:nvSpPr>
          <p:cNvPr id="10" name="Rechteck 9"/>
          <p:cNvSpPr/>
          <p:nvPr/>
        </p:nvSpPr>
        <p:spPr bwMode="auto">
          <a:xfrm>
            <a:off x="6300191" y="1089720"/>
            <a:ext cx="2843807" cy="3394259"/>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1" name="Fußzeilenplatzhalter 3"/>
          <p:cNvSpPr txBox="1"/>
          <p:nvPr/>
        </p:nvSpPr>
        <p:spPr bwMode="auto">
          <a:xfrm>
            <a:off x="720000" y="4752000"/>
            <a:ext cx="4428064" cy="108000"/>
          </a:xfrm>
          <a:prstGeom prst="rect">
            <a:avLst/>
          </a:prstGeom>
        </p:spPr>
        <p:txBody>
          <a:bodyPr vert="horz" lIns="0" tIns="0" rIns="0" bIns="0" rtlCol="0" anchor="ctr" anchorCtr="0">
            <a:noAutofit/>
          </a:bodyPr>
          <a:lstStyle>
            <a:defPPr>
              <a:defRPr lang="de-DE"/>
            </a:defPPr>
            <a:lvl1pPr marL="0" indent="0" algn="l" defTabSz="685800">
              <a:lnSpc>
                <a:spcPct val="100000"/>
              </a:lnSpc>
              <a:spcBef>
                <a:spcPts val="0"/>
              </a:spcBef>
              <a:buFont typeface="Arial"/>
              <a:buNone/>
              <a:defRPr sz="900">
                <a:solidFill>
                  <a:schemeClr val="tx2"/>
                </a:solidFill>
                <a:latin typeface="+mn-lt"/>
                <a:ea typeface="+mn-ea"/>
                <a:cs typeface="+mn-cs"/>
              </a:defRPr>
            </a:lvl1pPr>
            <a:lvl2pPr marL="0" indent="0" algn="l" defTabSz="685800">
              <a:lnSpc>
                <a:spcPct val="100000"/>
              </a:lnSpc>
              <a:spcBef>
                <a:spcPts val="0"/>
              </a:spcBef>
              <a:defRPr sz="1200">
                <a:solidFill>
                  <a:schemeClr val="tx1"/>
                </a:solidFill>
                <a:latin typeface="+mn-lt"/>
                <a:ea typeface="+mn-ea"/>
                <a:cs typeface="+mn-cs"/>
              </a:defRPr>
            </a:lvl2pPr>
            <a:lvl3pPr marL="0" indent="0" algn="l" defTabSz="685800">
              <a:lnSpc>
                <a:spcPct val="100000"/>
              </a:lnSpc>
              <a:spcBef>
                <a:spcPts val="0"/>
              </a:spcBef>
              <a:defRPr sz="1200">
                <a:solidFill>
                  <a:schemeClr val="tx1"/>
                </a:solidFill>
                <a:latin typeface="+mn-lt"/>
                <a:ea typeface="+mn-ea"/>
                <a:cs typeface="+mn-cs"/>
              </a:defRPr>
            </a:lvl3pPr>
            <a:lvl4pPr marL="0" indent="0" algn="l" defTabSz="685800">
              <a:lnSpc>
                <a:spcPct val="100000"/>
              </a:lnSpc>
              <a:spcBef>
                <a:spcPts val="0"/>
              </a:spcBef>
              <a:defRPr sz="1200">
                <a:solidFill>
                  <a:schemeClr val="tx1"/>
                </a:solidFill>
                <a:latin typeface="+mn-lt"/>
                <a:ea typeface="+mn-ea"/>
                <a:cs typeface="+mn-cs"/>
              </a:defRPr>
            </a:lvl4pPr>
            <a:lvl5pPr marL="0" indent="0" algn="l" defTabSz="685800">
              <a:lnSpc>
                <a:spcPct val="100000"/>
              </a:lnSpc>
              <a:spcBef>
                <a:spcPts val="0"/>
              </a:spcBef>
              <a:defRPr sz="1200">
                <a:solidFill>
                  <a:schemeClr val="tx1"/>
                </a:solidFill>
                <a:latin typeface="+mn-lt"/>
                <a:ea typeface="+mn-ea"/>
                <a:cs typeface="+mn-cs"/>
              </a:defRPr>
            </a:lvl5pPr>
            <a:lvl6pPr marL="0" indent="0" algn="l" defTabSz="685800">
              <a:lnSpc>
                <a:spcPct val="100000"/>
              </a:lnSpc>
              <a:spcBef>
                <a:spcPts val="0"/>
              </a:spcBef>
              <a:defRPr sz="1200">
                <a:solidFill>
                  <a:schemeClr val="tx1"/>
                </a:solidFill>
                <a:latin typeface="+mn-lt"/>
                <a:ea typeface="+mn-ea"/>
                <a:cs typeface="+mn-cs"/>
              </a:defRPr>
            </a:lvl6pPr>
            <a:lvl7pPr marL="0" indent="0" algn="l" defTabSz="685800">
              <a:lnSpc>
                <a:spcPct val="100000"/>
              </a:lnSpc>
              <a:spcBef>
                <a:spcPts val="0"/>
              </a:spcBef>
              <a:defRPr sz="1200">
                <a:solidFill>
                  <a:schemeClr val="tx1"/>
                </a:solidFill>
                <a:latin typeface="+mn-lt"/>
                <a:ea typeface="+mn-ea"/>
                <a:cs typeface="+mn-cs"/>
              </a:defRPr>
            </a:lvl7pPr>
            <a:lvl8pPr marL="0" indent="0" algn="l" defTabSz="685800">
              <a:lnSpc>
                <a:spcPct val="100000"/>
              </a:lnSpc>
              <a:spcBef>
                <a:spcPts val="0"/>
              </a:spcBef>
              <a:defRPr sz="1200">
                <a:solidFill>
                  <a:schemeClr val="tx1"/>
                </a:solidFill>
                <a:latin typeface="+mn-lt"/>
                <a:ea typeface="+mn-ea"/>
                <a:cs typeface="+mn-cs"/>
              </a:defRPr>
            </a:lvl8pPr>
            <a:lvl9pPr marL="0" indent="0" algn="l" defTabSz="685800">
              <a:lnSpc>
                <a:spcPct val="100000"/>
              </a:lnSpc>
              <a:spcBef>
                <a:spcPts val="0"/>
              </a:spcBef>
              <a:defRPr sz="1200">
                <a:solidFill>
                  <a:schemeClr val="tx1"/>
                </a:solidFill>
                <a:latin typeface="+mn-lt"/>
                <a:ea typeface="+mn-ea"/>
                <a:cs typeface="+mn-cs"/>
              </a:defRPr>
            </a:lvl9pPr>
          </a:lstStyle>
          <a:p>
            <a:pPr>
              <a:defRPr/>
            </a:pPr>
            <a:r>
              <a:rPr lang="de-DE">
                <a:solidFill>
                  <a:srgbClr val="003560"/>
                </a:solidFill>
              </a:rPr>
              <a:t>Open Access: Eine Einführung für die </a:t>
            </a:r>
            <a:r>
              <a:rPr lang="de-DE" sz="900" b="0" i="0" u="none" strike="noStrike" cap="none" spc="0">
                <a:solidFill>
                  <a:srgbClr val="003560"/>
                </a:solidFill>
                <a:latin typeface="Arial"/>
                <a:ea typeface="Arial"/>
                <a:cs typeface="Arial"/>
              </a:rPr>
              <a:t>Geistes- und Sozialwissenschaften</a:t>
            </a:r>
            <a:endParaRPr lang="de-DE"/>
          </a:p>
        </p:txBody>
      </p:sp>
      <p:sp>
        <p:nvSpPr>
          <p:cNvPr id="7" name="Inhaltsplatzhalter 6"/>
          <p:cNvSpPr>
            <a:spLocks noGrp="1"/>
          </p:cNvSpPr>
          <p:nvPr>
            <p:ph idx="1"/>
          </p:nvPr>
        </p:nvSpPr>
        <p:spPr bwMode="auto"/>
        <p:txBody>
          <a:bodyPr/>
          <a:lstStyle/>
          <a:p>
            <a:pPr marL="285750" lvl="3" indent="-285750">
              <a:lnSpc>
                <a:spcPct val="150000"/>
              </a:lnSpc>
              <a:buClr>
                <a:schemeClr val="bg2"/>
              </a:buClr>
              <a:defRPr/>
            </a:pPr>
            <a:r>
              <a:rPr lang="de-DE"/>
              <a:t>der </a:t>
            </a:r>
            <a:r>
              <a:rPr lang="de-DE" b="1"/>
              <a:t>kostenfreie</a:t>
            </a:r>
            <a:r>
              <a:rPr lang="de-DE"/>
              <a:t>,</a:t>
            </a:r>
            <a:r>
              <a:rPr lang="de-DE" b="1"/>
              <a:t> uneingeschränkte und unwiderrufliche Zugang </a:t>
            </a:r>
            <a:r>
              <a:rPr lang="de-DE"/>
              <a:t>zu </a:t>
            </a:r>
            <a:r>
              <a:rPr lang="de-DE" b="1"/>
              <a:t>nachnutzbaren wissenschaftlichen Veröffentlichungen</a:t>
            </a:r>
            <a:r>
              <a:rPr lang="de-DE"/>
              <a:t> im </a:t>
            </a:r>
            <a:r>
              <a:rPr lang="de-DE" b="1"/>
              <a:t>Internet</a:t>
            </a:r>
            <a:endParaRPr/>
          </a:p>
          <a:p>
            <a:pPr marL="0" lvl="3" indent="0">
              <a:lnSpc>
                <a:spcPct val="150000"/>
              </a:lnSpc>
              <a:buClr>
                <a:schemeClr val="bg2"/>
              </a:buClr>
              <a:buNone/>
              <a:defRPr/>
            </a:pPr>
            <a:endParaRPr lang="de-DE" sz="500"/>
          </a:p>
          <a:p>
            <a:pPr marL="285750" lvl="3" indent="-285750">
              <a:lnSpc>
                <a:spcPct val="150000"/>
              </a:lnSpc>
              <a:buClr>
                <a:schemeClr val="bg2"/>
              </a:buClr>
              <a:defRPr/>
            </a:pPr>
            <a:r>
              <a:rPr lang="de-DE" b="1" u="sng"/>
              <a:t>Berliner Erklärung</a:t>
            </a:r>
            <a:r>
              <a:rPr lang="de-DE"/>
              <a:t>:</a:t>
            </a:r>
            <a:endParaRPr/>
          </a:p>
          <a:p>
            <a:pPr marL="357188" lvl="3" indent="0" algn="just">
              <a:lnSpc>
                <a:spcPct val="150000"/>
              </a:lnSpc>
              <a:buClr>
                <a:schemeClr val="bg2"/>
              </a:buClr>
              <a:buNone/>
              <a:tabLst>
                <a:tab pos="233363" algn="l"/>
                <a:tab pos="7177088" algn="l"/>
              </a:tabLst>
              <a:defRPr/>
            </a:pPr>
            <a:r>
              <a:rPr lang="de-DE" sz="1300" i="1"/>
              <a:t>„Die Urheber und die Rechteinhaber solcher Veröffentlichungen gewähren allen Nutzern unwiderruflich das </a:t>
            </a:r>
            <a:r>
              <a:rPr lang="de-DE" sz="1300" b="1" i="1">
                <a:solidFill>
                  <a:schemeClr val="bg2"/>
                </a:solidFill>
              </a:rPr>
              <a:t>freie, weltweite Zugangsrecht zu diesen Veröffentlichungen </a:t>
            </a:r>
            <a:r>
              <a:rPr lang="de-DE" sz="1300" i="1"/>
              <a:t>und erlauben ihnen, diese Veröffentlichungen – in jedem beliebigen digitalen Medium und für jeden verantwortbaren Zweck – zu </a:t>
            </a:r>
            <a:r>
              <a:rPr lang="de-DE" sz="1300" b="1" i="1">
                <a:solidFill>
                  <a:schemeClr val="bg2"/>
                </a:solidFill>
              </a:rPr>
              <a:t>kopieren, zu nutzen, zu verbreiten, zu übertragen und öffentlich wiederzugeben sowie Bearbeitungen davon zu erstellen und zu verbreiten</a:t>
            </a:r>
            <a:r>
              <a:rPr lang="de-DE" sz="1300" i="1"/>
              <a:t>, sofern die Urheberschaft korrekt angegeben wird.“</a:t>
            </a:r>
            <a:endParaRPr/>
          </a:p>
          <a:p>
            <a:pPr marL="357188" lvl="3" indent="0" algn="r">
              <a:lnSpc>
                <a:spcPct val="150000"/>
              </a:lnSpc>
              <a:buClr>
                <a:schemeClr val="bg2"/>
              </a:buClr>
              <a:buNone/>
              <a:tabLst>
                <a:tab pos="233363" algn="l"/>
                <a:tab pos="7177088" algn="l"/>
              </a:tabLst>
              <a:defRPr/>
            </a:pPr>
            <a:r>
              <a:rPr lang="de-DE" sz="1000" i="1" u="sng">
                <a:hlinkClick r:id="rId4" tooltip="https://openaccess.mpg.de/Berliner-Erklaerung"/>
              </a:rPr>
              <a:t>Berliner Erklärung über den offenen Zugang zu wissenschaftlichem Wissen, 22.10.2003</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Foliennummernplatzhalter 4"/>
          <p:cNvSpPr>
            <a:spLocks noGrp="1"/>
          </p:cNvSpPr>
          <p:nvPr>
            <p:ph type="sldNum" sz="quarter" idx="12"/>
          </p:nvPr>
        </p:nvSpPr>
        <p:spPr bwMode="auto"/>
        <p:txBody>
          <a:bodyPr/>
          <a:lstStyle/>
          <a:p>
            <a:pPr>
              <a:defRPr/>
            </a:pPr>
            <a:fld id="{6C8FC03C-C266-4645-ABC5-645062898383}" type="slidenum">
              <a:rPr lang="de-DE"/>
              <a:t>40</a:t>
            </a:fld>
            <a:r>
              <a:rPr lang="de-DE"/>
              <a:t> </a:t>
            </a:r>
            <a:endParaRPr/>
          </a:p>
        </p:txBody>
      </p:sp>
      <p:sp>
        <p:nvSpPr>
          <p:cNvPr id="6" name="Titel 5"/>
          <p:cNvSpPr>
            <a:spLocks noGrp="1"/>
          </p:cNvSpPr>
          <p:nvPr>
            <p:ph type="title"/>
          </p:nvPr>
        </p:nvSpPr>
        <p:spPr bwMode="auto"/>
        <p:txBody>
          <a:bodyPr/>
          <a:lstStyle/>
          <a:p>
            <a:pPr>
              <a:defRPr/>
            </a:pPr>
            <a:r>
              <a:rPr lang="de-DE">
                <a:solidFill>
                  <a:schemeClr val="tx2"/>
                </a:solidFill>
              </a:rPr>
              <a:t>Open Access – CC-Lizenzen</a:t>
            </a:r>
            <a:endParaRPr>
              <a:solidFill>
                <a:schemeClr val="tx2"/>
              </a:solidFill>
            </a:endParaRPr>
          </a:p>
        </p:txBody>
      </p:sp>
      <p:sp>
        <p:nvSpPr>
          <p:cNvPr id="13" name="Rechteck 12"/>
          <p:cNvSpPr/>
          <p:nvPr/>
        </p:nvSpPr>
        <p:spPr bwMode="auto">
          <a:xfrm>
            <a:off x="4455622" y="2421709"/>
            <a:ext cx="232756" cy="300082"/>
          </a:xfrm>
          <a:prstGeom prst="rect">
            <a:avLst/>
          </a:prstGeom>
        </p:spPr>
        <p:txBody>
          <a:bodyPr wrap="none">
            <a:spAutoFit/>
          </a:bodyPr>
          <a:lstStyle/>
          <a:p>
            <a:pPr>
              <a:defRPr/>
            </a:pPr>
            <a:r>
              <a:rPr lang="de-DE"/>
              <a:t> </a:t>
            </a:r>
            <a:endParaRPr/>
          </a:p>
        </p:txBody>
      </p:sp>
      <p:pic>
        <p:nvPicPr>
          <p:cNvPr id="9" name="Grafik 16"/>
          <p:cNvPicPr>
            <a:picLocks noChangeAspect="1"/>
          </p:cNvPicPr>
          <p:nvPr/>
        </p:nvPicPr>
        <p:blipFill>
          <a:blip r:embed="rId3"/>
          <a:srcRect r="15831" b="39265"/>
          <a:stretch/>
        </p:blipFill>
        <p:spPr bwMode="auto">
          <a:xfrm>
            <a:off x="6444208" y="1439957"/>
            <a:ext cx="2699791" cy="3044022"/>
          </a:xfrm>
          <a:prstGeom prst="rect">
            <a:avLst/>
          </a:prstGeom>
          <a:noFill/>
          <a:ln>
            <a:noFill/>
          </a:ln>
        </p:spPr>
      </p:pic>
      <p:sp>
        <p:nvSpPr>
          <p:cNvPr id="10" name="Rechteck 9"/>
          <p:cNvSpPr/>
          <p:nvPr/>
        </p:nvSpPr>
        <p:spPr bwMode="auto">
          <a:xfrm>
            <a:off x="6300191" y="1089720"/>
            <a:ext cx="2843807" cy="3394259"/>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1" name="Fußzeilenplatzhalter 3"/>
          <p:cNvSpPr txBox="1"/>
          <p:nvPr/>
        </p:nvSpPr>
        <p:spPr bwMode="auto">
          <a:xfrm>
            <a:off x="720000" y="4752000"/>
            <a:ext cx="4428064" cy="108000"/>
          </a:xfrm>
          <a:prstGeom prst="rect">
            <a:avLst/>
          </a:prstGeom>
        </p:spPr>
        <p:txBody>
          <a:bodyPr vert="horz" lIns="0" tIns="0" rIns="0" bIns="0" rtlCol="0" anchor="ctr" anchorCtr="0">
            <a:noAutofit/>
          </a:bodyPr>
          <a:lstStyle>
            <a:defPPr>
              <a:defRPr lang="de-DE"/>
            </a:defPPr>
            <a:lvl1pPr marL="0" indent="0" algn="l" defTabSz="685800">
              <a:lnSpc>
                <a:spcPct val="100000"/>
              </a:lnSpc>
              <a:spcBef>
                <a:spcPts val="0"/>
              </a:spcBef>
              <a:buFont typeface="Arial"/>
              <a:buNone/>
              <a:defRPr sz="900">
                <a:solidFill>
                  <a:schemeClr val="tx2"/>
                </a:solidFill>
                <a:latin typeface="+mn-lt"/>
                <a:ea typeface="+mn-ea"/>
                <a:cs typeface="+mn-cs"/>
              </a:defRPr>
            </a:lvl1pPr>
            <a:lvl2pPr marL="0" indent="0" algn="l" defTabSz="685800">
              <a:lnSpc>
                <a:spcPct val="100000"/>
              </a:lnSpc>
              <a:spcBef>
                <a:spcPts val="0"/>
              </a:spcBef>
              <a:defRPr sz="1200">
                <a:solidFill>
                  <a:schemeClr val="tx1"/>
                </a:solidFill>
                <a:latin typeface="+mn-lt"/>
                <a:ea typeface="+mn-ea"/>
                <a:cs typeface="+mn-cs"/>
              </a:defRPr>
            </a:lvl2pPr>
            <a:lvl3pPr marL="0" indent="0" algn="l" defTabSz="685800">
              <a:lnSpc>
                <a:spcPct val="100000"/>
              </a:lnSpc>
              <a:spcBef>
                <a:spcPts val="0"/>
              </a:spcBef>
              <a:defRPr sz="1200">
                <a:solidFill>
                  <a:schemeClr val="tx1"/>
                </a:solidFill>
                <a:latin typeface="+mn-lt"/>
                <a:ea typeface="+mn-ea"/>
                <a:cs typeface="+mn-cs"/>
              </a:defRPr>
            </a:lvl3pPr>
            <a:lvl4pPr marL="0" indent="0" algn="l" defTabSz="685800">
              <a:lnSpc>
                <a:spcPct val="100000"/>
              </a:lnSpc>
              <a:spcBef>
                <a:spcPts val="0"/>
              </a:spcBef>
              <a:defRPr sz="1200">
                <a:solidFill>
                  <a:schemeClr val="tx1"/>
                </a:solidFill>
                <a:latin typeface="+mn-lt"/>
                <a:ea typeface="+mn-ea"/>
                <a:cs typeface="+mn-cs"/>
              </a:defRPr>
            </a:lvl4pPr>
            <a:lvl5pPr marL="0" indent="0" algn="l" defTabSz="685800">
              <a:lnSpc>
                <a:spcPct val="100000"/>
              </a:lnSpc>
              <a:spcBef>
                <a:spcPts val="0"/>
              </a:spcBef>
              <a:defRPr sz="1200">
                <a:solidFill>
                  <a:schemeClr val="tx1"/>
                </a:solidFill>
                <a:latin typeface="+mn-lt"/>
                <a:ea typeface="+mn-ea"/>
                <a:cs typeface="+mn-cs"/>
              </a:defRPr>
            </a:lvl5pPr>
            <a:lvl6pPr marL="0" indent="0" algn="l" defTabSz="685800">
              <a:lnSpc>
                <a:spcPct val="100000"/>
              </a:lnSpc>
              <a:spcBef>
                <a:spcPts val="0"/>
              </a:spcBef>
              <a:defRPr sz="1200">
                <a:solidFill>
                  <a:schemeClr val="tx1"/>
                </a:solidFill>
                <a:latin typeface="+mn-lt"/>
                <a:ea typeface="+mn-ea"/>
                <a:cs typeface="+mn-cs"/>
              </a:defRPr>
            </a:lvl6pPr>
            <a:lvl7pPr marL="0" indent="0" algn="l" defTabSz="685800">
              <a:lnSpc>
                <a:spcPct val="100000"/>
              </a:lnSpc>
              <a:spcBef>
                <a:spcPts val="0"/>
              </a:spcBef>
              <a:defRPr sz="1200">
                <a:solidFill>
                  <a:schemeClr val="tx1"/>
                </a:solidFill>
                <a:latin typeface="+mn-lt"/>
                <a:ea typeface="+mn-ea"/>
                <a:cs typeface="+mn-cs"/>
              </a:defRPr>
            </a:lvl7pPr>
            <a:lvl8pPr marL="0" indent="0" algn="l" defTabSz="685800">
              <a:lnSpc>
                <a:spcPct val="100000"/>
              </a:lnSpc>
              <a:spcBef>
                <a:spcPts val="0"/>
              </a:spcBef>
              <a:defRPr sz="1200">
                <a:solidFill>
                  <a:schemeClr val="tx1"/>
                </a:solidFill>
                <a:latin typeface="+mn-lt"/>
                <a:ea typeface="+mn-ea"/>
                <a:cs typeface="+mn-cs"/>
              </a:defRPr>
            </a:lvl8pPr>
            <a:lvl9pPr marL="0" indent="0" algn="l" defTabSz="685800">
              <a:lnSpc>
                <a:spcPct val="100000"/>
              </a:lnSpc>
              <a:spcBef>
                <a:spcPts val="0"/>
              </a:spcBef>
              <a:defRPr sz="1200">
                <a:solidFill>
                  <a:schemeClr val="tx1"/>
                </a:solidFill>
                <a:latin typeface="+mn-lt"/>
                <a:ea typeface="+mn-ea"/>
                <a:cs typeface="+mn-cs"/>
              </a:defRPr>
            </a:lvl9pPr>
          </a:lstStyle>
          <a:p>
            <a:pPr>
              <a:defRPr/>
            </a:pPr>
            <a:r>
              <a:rPr lang="de-DE">
                <a:solidFill>
                  <a:srgbClr val="003560"/>
                </a:solidFill>
              </a:rPr>
              <a:t>Open Access: Eine Einführung für die </a:t>
            </a:r>
            <a:r>
              <a:rPr lang="de-DE" sz="900" b="0" i="0" u="none" strike="noStrike" cap="none" spc="0">
                <a:solidFill>
                  <a:srgbClr val="003560"/>
                </a:solidFill>
                <a:latin typeface="Arial"/>
                <a:ea typeface="Arial"/>
                <a:cs typeface="Arial"/>
              </a:rPr>
              <a:t>Geistes- und Sozialwissenschaften</a:t>
            </a:r>
            <a:endParaRPr lang="de-DE"/>
          </a:p>
        </p:txBody>
      </p:sp>
      <p:sp>
        <p:nvSpPr>
          <p:cNvPr id="7" name="Inhaltsplatzhalter 6"/>
          <p:cNvSpPr>
            <a:spLocks noGrp="1"/>
          </p:cNvSpPr>
          <p:nvPr>
            <p:ph idx="1"/>
          </p:nvPr>
        </p:nvSpPr>
        <p:spPr bwMode="auto"/>
        <p:txBody>
          <a:bodyPr/>
          <a:lstStyle/>
          <a:p>
            <a:pPr marL="285750" lvl="3" indent="-285750">
              <a:lnSpc>
                <a:spcPct val="150000"/>
              </a:lnSpc>
              <a:buClr>
                <a:schemeClr val="bg2"/>
              </a:buClr>
              <a:defRPr/>
            </a:pPr>
            <a:r>
              <a:rPr lang="de-DE"/>
              <a:t>Open Access-Veröffentlichungen sollten auch unter eine CC-Lizenz gestellt werden!</a:t>
            </a:r>
            <a:endParaRPr/>
          </a:p>
          <a:p>
            <a:pPr marL="285750" lvl="3" indent="-285750">
              <a:lnSpc>
                <a:spcPct val="150000"/>
              </a:lnSpc>
              <a:buClr>
                <a:schemeClr val="bg2"/>
              </a:buClr>
              <a:defRPr/>
            </a:pPr>
            <a:r>
              <a:rPr lang="de-DE"/>
              <a:t>ohne CC-Lizenz gilt auch bei OA Publikationen nur das Lesen, Herunterladen und Weiterverwenden im Rahmen des Zitationsrechts</a:t>
            </a:r>
            <a:endParaRPr/>
          </a:p>
          <a:p>
            <a:pPr marL="285750" lvl="3" indent="-285750">
              <a:lnSpc>
                <a:spcPct val="150000"/>
              </a:lnSpc>
              <a:buClr>
                <a:schemeClr val="bg2"/>
              </a:buClr>
              <a:defRPr/>
            </a:pPr>
            <a:r>
              <a:rPr lang="de-DE"/>
              <a:t>nur mit CC-Lizenz kann die Nachnutzung darüber hinaus rechtssicher gewährleistet werden (bei Erhalt des Urheberrechts)</a:t>
            </a:r>
            <a:endParaRPr/>
          </a:p>
          <a:p>
            <a:pPr marL="519750" lvl="4" indent="-285750">
              <a:lnSpc>
                <a:spcPct val="150000"/>
              </a:lnSpc>
              <a:buClr>
                <a:schemeClr val="bg2"/>
              </a:buClr>
              <a:buFont typeface="Wingdings"/>
              <a:buChar char="Ø"/>
              <a:defRPr/>
            </a:pPr>
            <a:r>
              <a:rPr lang="de-DE"/>
              <a:t>ein anerkanntes Lizenzmodell der amerikanischen Non-Profit-Organisation </a:t>
            </a:r>
            <a:r>
              <a:rPr lang="de-DE" b="1"/>
              <a:t>Creative Commons</a:t>
            </a:r>
            <a:endParaRPr/>
          </a:p>
          <a:p>
            <a:pPr marL="519750" lvl="4" indent="-285750">
              <a:lnSpc>
                <a:spcPct val="150000"/>
              </a:lnSpc>
              <a:buClr>
                <a:schemeClr val="bg2"/>
              </a:buClr>
              <a:buFont typeface="Wingdings"/>
              <a:buChar char="Ø"/>
              <a:defRPr/>
            </a:pPr>
            <a:r>
              <a:rPr lang="de-DE" b="0">
                <a:solidFill>
                  <a:schemeClr val="tx2"/>
                </a:solidFill>
              </a:rPr>
              <a:t>z.B. die Europäische Kommission fordert CC BY (für Monographien auch </a:t>
            </a:r>
            <a:r>
              <a:rPr lang="de-DE" sz="1500" b="0" i="0" u="none" strike="noStrike" cap="none" spc="0">
                <a:solidFill>
                  <a:schemeClr val="tx2"/>
                </a:solidFill>
                <a:latin typeface="Arial"/>
                <a:ea typeface="Arial"/>
                <a:cs typeface="Arial"/>
              </a:rPr>
              <a:t>CC BY-NC/CC BY-ND</a:t>
            </a:r>
            <a:r>
              <a:rPr lang="de-DE" b="0">
                <a:solidFill>
                  <a:schemeClr val="tx2"/>
                </a:solidFill>
              </a:rPr>
              <a:t>)</a:t>
            </a:r>
            <a:endParaRPr b="0">
              <a:solidFill>
                <a:schemeClr val="tx2"/>
              </a:solidFill>
            </a:endParaRPr>
          </a:p>
          <a:p>
            <a:pPr marL="285750" lvl="3" indent="-285750">
              <a:lnSpc>
                <a:spcPct val="150000"/>
              </a:lnSpc>
              <a:buClr>
                <a:schemeClr val="bg2"/>
              </a:buClr>
              <a:defRPr/>
            </a:pPr>
            <a:endParaRPr lang="en-US" b="1"/>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Titel 5"/>
          <p:cNvSpPr>
            <a:spLocks noGrp="1"/>
          </p:cNvSpPr>
          <p:nvPr>
            <p:ph type="title"/>
          </p:nvPr>
        </p:nvSpPr>
        <p:spPr bwMode="auto"/>
        <p:txBody>
          <a:bodyPr/>
          <a:lstStyle/>
          <a:p>
            <a:pPr>
              <a:defRPr/>
            </a:pPr>
            <a:r>
              <a:rPr lang="de-DE">
                <a:solidFill>
                  <a:schemeClr val="tx2"/>
                </a:solidFill>
              </a:rPr>
              <a:t>Open Access – CC-Lizenzen</a:t>
            </a:r>
            <a:endParaRPr>
              <a:solidFill>
                <a:schemeClr val="tx2"/>
              </a:solidFill>
            </a:endParaRPr>
          </a:p>
        </p:txBody>
      </p:sp>
      <p:sp>
        <p:nvSpPr>
          <p:cNvPr id="5" name="Foliennummernplatzhalter 4"/>
          <p:cNvSpPr>
            <a:spLocks noGrp="1"/>
          </p:cNvSpPr>
          <p:nvPr>
            <p:ph type="sldNum" sz="quarter" idx="12"/>
          </p:nvPr>
        </p:nvSpPr>
        <p:spPr bwMode="auto"/>
        <p:txBody>
          <a:bodyPr/>
          <a:lstStyle/>
          <a:p>
            <a:pPr>
              <a:defRPr/>
            </a:pPr>
            <a:fld id="{6C8FC03C-C266-4645-ABC5-645062898383}" type="slidenum">
              <a:rPr lang="de-DE"/>
              <a:t>41</a:t>
            </a:fld>
            <a:r>
              <a:rPr lang="de-DE"/>
              <a:t> </a:t>
            </a:r>
            <a:endParaRPr/>
          </a:p>
        </p:txBody>
      </p:sp>
      <p:sp>
        <p:nvSpPr>
          <p:cNvPr id="13" name="Rechteck 12"/>
          <p:cNvSpPr/>
          <p:nvPr/>
        </p:nvSpPr>
        <p:spPr bwMode="auto">
          <a:xfrm>
            <a:off x="4455622" y="2421709"/>
            <a:ext cx="232756" cy="300082"/>
          </a:xfrm>
          <a:prstGeom prst="rect">
            <a:avLst/>
          </a:prstGeom>
        </p:spPr>
        <p:txBody>
          <a:bodyPr wrap="none">
            <a:spAutoFit/>
          </a:bodyPr>
          <a:lstStyle/>
          <a:p>
            <a:pPr>
              <a:defRPr/>
            </a:pPr>
            <a:r>
              <a:rPr lang="de-DE"/>
              <a:t> </a:t>
            </a:r>
            <a:endParaRPr/>
          </a:p>
        </p:txBody>
      </p:sp>
      <p:pic>
        <p:nvPicPr>
          <p:cNvPr id="9" name="Grafik 16"/>
          <p:cNvPicPr>
            <a:picLocks noChangeAspect="1"/>
          </p:cNvPicPr>
          <p:nvPr/>
        </p:nvPicPr>
        <p:blipFill>
          <a:blip r:embed="rId3"/>
          <a:srcRect r="15831" b="39265"/>
          <a:stretch/>
        </p:blipFill>
        <p:spPr bwMode="auto">
          <a:xfrm>
            <a:off x="6444208" y="1439957"/>
            <a:ext cx="2699791" cy="3044022"/>
          </a:xfrm>
          <a:prstGeom prst="rect">
            <a:avLst/>
          </a:prstGeom>
          <a:noFill/>
          <a:ln>
            <a:noFill/>
          </a:ln>
        </p:spPr>
      </p:pic>
      <p:sp>
        <p:nvSpPr>
          <p:cNvPr id="10" name="Rechteck 9"/>
          <p:cNvSpPr/>
          <p:nvPr/>
        </p:nvSpPr>
        <p:spPr bwMode="auto">
          <a:xfrm>
            <a:off x="6300191" y="1089720"/>
            <a:ext cx="2843807" cy="3394259"/>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1" name="Fußzeilenplatzhalter 3"/>
          <p:cNvSpPr txBox="1"/>
          <p:nvPr/>
        </p:nvSpPr>
        <p:spPr bwMode="auto">
          <a:xfrm>
            <a:off x="720000" y="4752000"/>
            <a:ext cx="4428064" cy="108000"/>
          </a:xfrm>
          <a:prstGeom prst="rect">
            <a:avLst/>
          </a:prstGeom>
        </p:spPr>
        <p:txBody>
          <a:bodyPr vert="horz" lIns="0" tIns="0" rIns="0" bIns="0" rtlCol="0" anchor="ctr" anchorCtr="0">
            <a:noAutofit/>
          </a:bodyPr>
          <a:lstStyle>
            <a:defPPr>
              <a:defRPr lang="de-DE"/>
            </a:defPPr>
            <a:lvl1pPr marL="0" indent="0" algn="l" defTabSz="685800">
              <a:lnSpc>
                <a:spcPct val="100000"/>
              </a:lnSpc>
              <a:spcBef>
                <a:spcPts val="0"/>
              </a:spcBef>
              <a:buFont typeface="Arial"/>
              <a:buNone/>
              <a:defRPr sz="900">
                <a:solidFill>
                  <a:schemeClr val="tx2"/>
                </a:solidFill>
                <a:latin typeface="+mn-lt"/>
                <a:ea typeface="+mn-ea"/>
                <a:cs typeface="+mn-cs"/>
              </a:defRPr>
            </a:lvl1pPr>
            <a:lvl2pPr marL="0" indent="0" algn="l" defTabSz="685800">
              <a:lnSpc>
                <a:spcPct val="100000"/>
              </a:lnSpc>
              <a:spcBef>
                <a:spcPts val="0"/>
              </a:spcBef>
              <a:defRPr sz="1200">
                <a:solidFill>
                  <a:schemeClr val="tx1"/>
                </a:solidFill>
                <a:latin typeface="+mn-lt"/>
                <a:ea typeface="+mn-ea"/>
                <a:cs typeface="+mn-cs"/>
              </a:defRPr>
            </a:lvl2pPr>
            <a:lvl3pPr marL="0" indent="0" algn="l" defTabSz="685800">
              <a:lnSpc>
                <a:spcPct val="100000"/>
              </a:lnSpc>
              <a:spcBef>
                <a:spcPts val="0"/>
              </a:spcBef>
              <a:defRPr sz="1200">
                <a:solidFill>
                  <a:schemeClr val="tx1"/>
                </a:solidFill>
                <a:latin typeface="+mn-lt"/>
                <a:ea typeface="+mn-ea"/>
                <a:cs typeface="+mn-cs"/>
              </a:defRPr>
            </a:lvl3pPr>
            <a:lvl4pPr marL="0" indent="0" algn="l" defTabSz="685800">
              <a:lnSpc>
                <a:spcPct val="100000"/>
              </a:lnSpc>
              <a:spcBef>
                <a:spcPts val="0"/>
              </a:spcBef>
              <a:defRPr sz="1200">
                <a:solidFill>
                  <a:schemeClr val="tx1"/>
                </a:solidFill>
                <a:latin typeface="+mn-lt"/>
                <a:ea typeface="+mn-ea"/>
                <a:cs typeface="+mn-cs"/>
              </a:defRPr>
            </a:lvl4pPr>
            <a:lvl5pPr marL="0" indent="0" algn="l" defTabSz="685800">
              <a:lnSpc>
                <a:spcPct val="100000"/>
              </a:lnSpc>
              <a:spcBef>
                <a:spcPts val="0"/>
              </a:spcBef>
              <a:defRPr sz="1200">
                <a:solidFill>
                  <a:schemeClr val="tx1"/>
                </a:solidFill>
                <a:latin typeface="+mn-lt"/>
                <a:ea typeface="+mn-ea"/>
                <a:cs typeface="+mn-cs"/>
              </a:defRPr>
            </a:lvl5pPr>
            <a:lvl6pPr marL="0" indent="0" algn="l" defTabSz="685800">
              <a:lnSpc>
                <a:spcPct val="100000"/>
              </a:lnSpc>
              <a:spcBef>
                <a:spcPts val="0"/>
              </a:spcBef>
              <a:defRPr sz="1200">
                <a:solidFill>
                  <a:schemeClr val="tx1"/>
                </a:solidFill>
                <a:latin typeface="+mn-lt"/>
                <a:ea typeface="+mn-ea"/>
                <a:cs typeface="+mn-cs"/>
              </a:defRPr>
            </a:lvl6pPr>
            <a:lvl7pPr marL="0" indent="0" algn="l" defTabSz="685800">
              <a:lnSpc>
                <a:spcPct val="100000"/>
              </a:lnSpc>
              <a:spcBef>
                <a:spcPts val="0"/>
              </a:spcBef>
              <a:defRPr sz="1200">
                <a:solidFill>
                  <a:schemeClr val="tx1"/>
                </a:solidFill>
                <a:latin typeface="+mn-lt"/>
                <a:ea typeface="+mn-ea"/>
                <a:cs typeface="+mn-cs"/>
              </a:defRPr>
            </a:lvl7pPr>
            <a:lvl8pPr marL="0" indent="0" algn="l" defTabSz="685800">
              <a:lnSpc>
                <a:spcPct val="100000"/>
              </a:lnSpc>
              <a:spcBef>
                <a:spcPts val="0"/>
              </a:spcBef>
              <a:defRPr sz="1200">
                <a:solidFill>
                  <a:schemeClr val="tx1"/>
                </a:solidFill>
                <a:latin typeface="+mn-lt"/>
                <a:ea typeface="+mn-ea"/>
                <a:cs typeface="+mn-cs"/>
              </a:defRPr>
            </a:lvl8pPr>
            <a:lvl9pPr marL="0" indent="0" algn="l" defTabSz="685800">
              <a:lnSpc>
                <a:spcPct val="100000"/>
              </a:lnSpc>
              <a:spcBef>
                <a:spcPts val="0"/>
              </a:spcBef>
              <a:defRPr sz="1200">
                <a:solidFill>
                  <a:schemeClr val="tx1"/>
                </a:solidFill>
                <a:latin typeface="+mn-lt"/>
                <a:ea typeface="+mn-ea"/>
                <a:cs typeface="+mn-cs"/>
              </a:defRPr>
            </a:lvl9pPr>
          </a:lstStyle>
          <a:p>
            <a:pPr>
              <a:defRPr/>
            </a:pPr>
            <a:r>
              <a:rPr lang="de-DE">
                <a:solidFill>
                  <a:srgbClr val="003560"/>
                </a:solidFill>
              </a:rPr>
              <a:t>Open Access: Eine Einführung für die </a:t>
            </a:r>
            <a:r>
              <a:rPr lang="de-DE" sz="900" b="0" i="0" u="none" strike="noStrike" cap="none" spc="0">
                <a:solidFill>
                  <a:srgbClr val="003560"/>
                </a:solidFill>
                <a:latin typeface="Arial"/>
                <a:ea typeface="Arial"/>
                <a:cs typeface="Arial"/>
              </a:rPr>
              <a:t>Geistes- und Sozialwissenschaften</a:t>
            </a:r>
            <a:endParaRPr lang="de-DE"/>
          </a:p>
        </p:txBody>
      </p:sp>
      <p:sp>
        <p:nvSpPr>
          <p:cNvPr id="7" name="Inhaltsplatzhalter 6"/>
          <p:cNvSpPr>
            <a:spLocks noGrp="1"/>
          </p:cNvSpPr>
          <p:nvPr>
            <p:ph idx="1"/>
          </p:nvPr>
        </p:nvSpPr>
        <p:spPr bwMode="auto"/>
        <p:txBody>
          <a:bodyPr/>
          <a:lstStyle/>
          <a:p>
            <a:pPr marL="285750" lvl="3" indent="-285750">
              <a:lnSpc>
                <a:spcPct val="150000"/>
              </a:lnSpc>
              <a:buClr>
                <a:schemeClr val="bg2"/>
              </a:buClr>
              <a:defRPr/>
            </a:pPr>
            <a:r>
              <a:rPr lang="de-DE" b="1"/>
              <a:t>Die Komponenten:</a:t>
            </a:r>
            <a:endParaRPr/>
          </a:p>
          <a:p>
            <a:pPr marL="519750" lvl="4" indent="-285750">
              <a:lnSpc>
                <a:spcPct val="150000"/>
              </a:lnSpc>
              <a:buClr>
                <a:schemeClr val="bg2"/>
              </a:buClr>
              <a:defRPr/>
            </a:pPr>
            <a:r>
              <a:rPr lang="de-DE" b="1"/>
              <a:t>       BY </a:t>
            </a:r>
            <a:r>
              <a:rPr lang="de-DE"/>
              <a:t>– Attribution (Namensnennung)</a:t>
            </a:r>
            <a:endParaRPr/>
          </a:p>
          <a:p>
            <a:pPr marL="519750" lvl="4" indent="-285750">
              <a:lnSpc>
                <a:spcPct val="150000"/>
              </a:lnSpc>
              <a:buClr>
                <a:schemeClr val="bg2"/>
              </a:buClr>
              <a:defRPr/>
            </a:pPr>
            <a:r>
              <a:rPr lang="de-DE" b="1"/>
              <a:t>       SA </a:t>
            </a:r>
            <a:r>
              <a:rPr lang="de-DE"/>
              <a:t>– Share Alike (Weitergabe unter gleichen Bedingungen)</a:t>
            </a:r>
            <a:endParaRPr/>
          </a:p>
          <a:p>
            <a:pPr marL="519750" lvl="4" indent="-285750">
              <a:lnSpc>
                <a:spcPct val="150000"/>
              </a:lnSpc>
              <a:buClr>
                <a:schemeClr val="bg2"/>
              </a:buClr>
              <a:defRPr/>
            </a:pPr>
            <a:r>
              <a:rPr lang="de-DE" b="1"/>
              <a:t>       ND</a:t>
            </a:r>
            <a:r>
              <a:rPr lang="de-DE"/>
              <a:t> – Non Derivate (keine Bearbeitung)</a:t>
            </a:r>
            <a:endParaRPr/>
          </a:p>
          <a:p>
            <a:pPr marL="519750" lvl="4" indent="-285750">
              <a:lnSpc>
                <a:spcPct val="150000"/>
              </a:lnSpc>
              <a:buClr>
                <a:schemeClr val="bg2"/>
              </a:buClr>
              <a:defRPr/>
            </a:pPr>
            <a:r>
              <a:rPr lang="de-DE" b="1"/>
              <a:t>       NC </a:t>
            </a:r>
            <a:r>
              <a:rPr lang="de-DE"/>
              <a:t>– Non Commercial (nicht kommerziell)</a:t>
            </a:r>
            <a:endParaRPr lang="de-DE" b="1"/>
          </a:p>
        </p:txBody>
      </p:sp>
      <p:pic>
        <p:nvPicPr>
          <p:cNvPr id="3" name="Grafik 2"/>
          <p:cNvPicPr>
            <a:picLocks noChangeAspect="1"/>
          </p:cNvPicPr>
          <p:nvPr/>
        </p:nvPicPr>
        <p:blipFill>
          <a:blip r:embed="rId4"/>
          <a:stretch/>
        </p:blipFill>
        <p:spPr bwMode="auto">
          <a:xfrm>
            <a:off x="692794" y="1332000"/>
            <a:ext cx="324000" cy="324000"/>
          </a:xfrm>
          <a:prstGeom prst="rect">
            <a:avLst/>
          </a:prstGeom>
        </p:spPr>
      </p:pic>
      <p:pic>
        <p:nvPicPr>
          <p:cNvPr id="8" name="Grafik 7" descr="Ein Bild, das Text, ClipArt enthält.&#10;&#10;Automatisch generierte Beschreibung"/>
          <p:cNvPicPr>
            <a:picLocks noChangeAspect="1"/>
          </p:cNvPicPr>
          <p:nvPr/>
        </p:nvPicPr>
        <p:blipFill>
          <a:blip r:embed="rId5"/>
          <a:stretch/>
        </p:blipFill>
        <p:spPr bwMode="auto">
          <a:xfrm>
            <a:off x="690861" y="1757378"/>
            <a:ext cx="324000" cy="324000"/>
          </a:xfrm>
          <a:prstGeom prst="rect">
            <a:avLst/>
          </a:prstGeom>
        </p:spPr>
      </p:pic>
      <p:pic>
        <p:nvPicPr>
          <p:cNvPr id="14" name="Grafik 13" descr="Ein Bild, das ClipArt enthält.&#10;&#10;Automatisch generierte Beschreibung"/>
          <p:cNvPicPr>
            <a:picLocks noChangeAspect="1"/>
          </p:cNvPicPr>
          <p:nvPr/>
        </p:nvPicPr>
        <p:blipFill>
          <a:blip r:embed="rId6"/>
          <a:stretch/>
        </p:blipFill>
        <p:spPr bwMode="auto">
          <a:xfrm>
            <a:off x="690861" y="2182757"/>
            <a:ext cx="324000" cy="324000"/>
          </a:xfrm>
          <a:prstGeom prst="rect">
            <a:avLst/>
          </a:prstGeom>
        </p:spPr>
      </p:pic>
      <p:pic>
        <p:nvPicPr>
          <p:cNvPr id="16" name="Grafik 15" descr="Ein Bild, das Text, ClipArt enthält.&#10;&#10;Automatisch generierte Beschreibung"/>
          <p:cNvPicPr>
            <a:picLocks noChangeAspect="1"/>
          </p:cNvPicPr>
          <p:nvPr/>
        </p:nvPicPr>
        <p:blipFill>
          <a:blip r:embed="rId7"/>
          <a:stretch/>
        </p:blipFill>
        <p:spPr bwMode="auto">
          <a:xfrm>
            <a:off x="692794" y="2608136"/>
            <a:ext cx="324000" cy="324000"/>
          </a:xfrm>
          <a:prstGeom prst="rect">
            <a:avLst/>
          </a:prstGeom>
        </p:spPr>
      </p:pic>
      <p:pic>
        <p:nvPicPr>
          <p:cNvPr id="18" name="Grafik 17" descr="Ein Bild, das Text, ClipArt enthält.&#10;&#10;Automatisch generierte Beschreibung"/>
          <p:cNvPicPr>
            <a:picLocks noChangeAspect="1"/>
          </p:cNvPicPr>
          <p:nvPr/>
        </p:nvPicPr>
        <p:blipFill>
          <a:blip r:embed="rId8"/>
          <a:stretch/>
        </p:blipFill>
        <p:spPr bwMode="auto">
          <a:xfrm>
            <a:off x="692794" y="2961968"/>
            <a:ext cx="324000" cy="32400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Titel 5"/>
          <p:cNvSpPr>
            <a:spLocks noGrp="1"/>
          </p:cNvSpPr>
          <p:nvPr>
            <p:ph type="title"/>
          </p:nvPr>
        </p:nvSpPr>
        <p:spPr bwMode="auto"/>
        <p:txBody>
          <a:bodyPr/>
          <a:lstStyle/>
          <a:p>
            <a:pPr>
              <a:defRPr/>
            </a:pPr>
            <a:r>
              <a:rPr lang="de-DE">
                <a:solidFill>
                  <a:schemeClr val="tx2"/>
                </a:solidFill>
              </a:rPr>
              <a:t>Open Access – CC-Lizenzen</a:t>
            </a:r>
            <a:endParaRPr>
              <a:solidFill>
                <a:schemeClr val="tx2"/>
              </a:solidFill>
            </a:endParaRPr>
          </a:p>
        </p:txBody>
      </p:sp>
      <p:sp>
        <p:nvSpPr>
          <p:cNvPr id="5" name="Foliennummernplatzhalter 4"/>
          <p:cNvSpPr>
            <a:spLocks noGrp="1"/>
          </p:cNvSpPr>
          <p:nvPr>
            <p:ph type="sldNum" sz="quarter" idx="12"/>
          </p:nvPr>
        </p:nvSpPr>
        <p:spPr bwMode="auto"/>
        <p:txBody>
          <a:bodyPr/>
          <a:lstStyle/>
          <a:p>
            <a:pPr>
              <a:defRPr/>
            </a:pPr>
            <a:fld id="{6C8FC03C-C266-4645-ABC5-645062898383}" type="slidenum">
              <a:rPr lang="de-DE"/>
              <a:t>42</a:t>
            </a:fld>
            <a:r>
              <a:rPr lang="de-DE"/>
              <a:t> </a:t>
            </a:r>
            <a:endParaRPr/>
          </a:p>
        </p:txBody>
      </p:sp>
      <p:sp>
        <p:nvSpPr>
          <p:cNvPr id="13" name="Rechteck 12"/>
          <p:cNvSpPr/>
          <p:nvPr/>
        </p:nvSpPr>
        <p:spPr bwMode="auto">
          <a:xfrm>
            <a:off x="4455622" y="2421709"/>
            <a:ext cx="232756" cy="300082"/>
          </a:xfrm>
          <a:prstGeom prst="rect">
            <a:avLst/>
          </a:prstGeom>
        </p:spPr>
        <p:txBody>
          <a:bodyPr wrap="none">
            <a:spAutoFit/>
          </a:bodyPr>
          <a:lstStyle/>
          <a:p>
            <a:pPr>
              <a:defRPr/>
            </a:pPr>
            <a:r>
              <a:rPr lang="de-DE"/>
              <a:t> </a:t>
            </a:r>
            <a:endParaRPr/>
          </a:p>
        </p:txBody>
      </p:sp>
      <p:pic>
        <p:nvPicPr>
          <p:cNvPr id="9" name="Grafik 16"/>
          <p:cNvPicPr>
            <a:picLocks noChangeAspect="1"/>
          </p:cNvPicPr>
          <p:nvPr/>
        </p:nvPicPr>
        <p:blipFill>
          <a:blip r:embed="rId3"/>
          <a:srcRect r="15831" b="39265"/>
          <a:stretch/>
        </p:blipFill>
        <p:spPr bwMode="auto">
          <a:xfrm>
            <a:off x="6444208" y="1439957"/>
            <a:ext cx="2699791" cy="3044022"/>
          </a:xfrm>
          <a:prstGeom prst="rect">
            <a:avLst/>
          </a:prstGeom>
          <a:noFill/>
          <a:ln>
            <a:noFill/>
          </a:ln>
        </p:spPr>
      </p:pic>
      <p:sp>
        <p:nvSpPr>
          <p:cNvPr id="10" name="Rechteck 9"/>
          <p:cNvSpPr/>
          <p:nvPr/>
        </p:nvSpPr>
        <p:spPr bwMode="auto">
          <a:xfrm>
            <a:off x="6300191" y="1089720"/>
            <a:ext cx="2843807" cy="3394259"/>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1" name="Fußzeilenplatzhalter 3"/>
          <p:cNvSpPr txBox="1"/>
          <p:nvPr/>
        </p:nvSpPr>
        <p:spPr bwMode="auto">
          <a:xfrm>
            <a:off x="720000" y="4752000"/>
            <a:ext cx="4428064" cy="108000"/>
          </a:xfrm>
          <a:prstGeom prst="rect">
            <a:avLst/>
          </a:prstGeom>
        </p:spPr>
        <p:txBody>
          <a:bodyPr vert="horz" lIns="0" tIns="0" rIns="0" bIns="0" rtlCol="0" anchor="ctr" anchorCtr="0">
            <a:noAutofit/>
          </a:bodyPr>
          <a:lstStyle>
            <a:defPPr>
              <a:defRPr lang="de-DE"/>
            </a:defPPr>
            <a:lvl1pPr marL="0" indent="0" algn="l" defTabSz="685800">
              <a:lnSpc>
                <a:spcPct val="100000"/>
              </a:lnSpc>
              <a:spcBef>
                <a:spcPts val="0"/>
              </a:spcBef>
              <a:buFont typeface="Arial"/>
              <a:buNone/>
              <a:defRPr sz="900">
                <a:solidFill>
                  <a:schemeClr val="tx2"/>
                </a:solidFill>
                <a:latin typeface="+mn-lt"/>
                <a:ea typeface="+mn-ea"/>
                <a:cs typeface="+mn-cs"/>
              </a:defRPr>
            </a:lvl1pPr>
            <a:lvl2pPr marL="0" indent="0" algn="l" defTabSz="685800">
              <a:lnSpc>
                <a:spcPct val="100000"/>
              </a:lnSpc>
              <a:spcBef>
                <a:spcPts val="0"/>
              </a:spcBef>
              <a:defRPr sz="1200">
                <a:solidFill>
                  <a:schemeClr val="tx1"/>
                </a:solidFill>
                <a:latin typeface="+mn-lt"/>
                <a:ea typeface="+mn-ea"/>
                <a:cs typeface="+mn-cs"/>
              </a:defRPr>
            </a:lvl2pPr>
            <a:lvl3pPr marL="0" indent="0" algn="l" defTabSz="685800">
              <a:lnSpc>
                <a:spcPct val="100000"/>
              </a:lnSpc>
              <a:spcBef>
                <a:spcPts val="0"/>
              </a:spcBef>
              <a:defRPr sz="1200">
                <a:solidFill>
                  <a:schemeClr val="tx1"/>
                </a:solidFill>
                <a:latin typeface="+mn-lt"/>
                <a:ea typeface="+mn-ea"/>
                <a:cs typeface="+mn-cs"/>
              </a:defRPr>
            </a:lvl3pPr>
            <a:lvl4pPr marL="0" indent="0" algn="l" defTabSz="685800">
              <a:lnSpc>
                <a:spcPct val="100000"/>
              </a:lnSpc>
              <a:spcBef>
                <a:spcPts val="0"/>
              </a:spcBef>
              <a:defRPr sz="1200">
                <a:solidFill>
                  <a:schemeClr val="tx1"/>
                </a:solidFill>
                <a:latin typeface="+mn-lt"/>
                <a:ea typeface="+mn-ea"/>
                <a:cs typeface="+mn-cs"/>
              </a:defRPr>
            </a:lvl4pPr>
            <a:lvl5pPr marL="0" indent="0" algn="l" defTabSz="685800">
              <a:lnSpc>
                <a:spcPct val="100000"/>
              </a:lnSpc>
              <a:spcBef>
                <a:spcPts val="0"/>
              </a:spcBef>
              <a:defRPr sz="1200">
                <a:solidFill>
                  <a:schemeClr val="tx1"/>
                </a:solidFill>
                <a:latin typeface="+mn-lt"/>
                <a:ea typeface="+mn-ea"/>
                <a:cs typeface="+mn-cs"/>
              </a:defRPr>
            </a:lvl5pPr>
            <a:lvl6pPr marL="0" indent="0" algn="l" defTabSz="685800">
              <a:lnSpc>
                <a:spcPct val="100000"/>
              </a:lnSpc>
              <a:spcBef>
                <a:spcPts val="0"/>
              </a:spcBef>
              <a:defRPr sz="1200">
                <a:solidFill>
                  <a:schemeClr val="tx1"/>
                </a:solidFill>
                <a:latin typeface="+mn-lt"/>
                <a:ea typeface="+mn-ea"/>
                <a:cs typeface="+mn-cs"/>
              </a:defRPr>
            </a:lvl6pPr>
            <a:lvl7pPr marL="0" indent="0" algn="l" defTabSz="685800">
              <a:lnSpc>
                <a:spcPct val="100000"/>
              </a:lnSpc>
              <a:spcBef>
                <a:spcPts val="0"/>
              </a:spcBef>
              <a:defRPr sz="1200">
                <a:solidFill>
                  <a:schemeClr val="tx1"/>
                </a:solidFill>
                <a:latin typeface="+mn-lt"/>
                <a:ea typeface="+mn-ea"/>
                <a:cs typeface="+mn-cs"/>
              </a:defRPr>
            </a:lvl7pPr>
            <a:lvl8pPr marL="0" indent="0" algn="l" defTabSz="685800">
              <a:lnSpc>
                <a:spcPct val="100000"/>
              </a:lnSpc>
              <a:spcBef>
                <a:spcPts val="0"/>
              </a:spcBef>
              <a:defRPr sz="1200">
                <a:solidFill>
                  <a:schemeClr val="tx1"/>
                </a:solidFill>
                <a:latin typeface="+mn-lt"/>
                <a:ea typeface="+mn-ea"/>
                <a:cs typeface="+mn-cs"/>
              </a:defRPr>
            </a:lvl8pPr>
            <a:lvl9pPr marL="0" indent="0" algn="l" defTabSz="685800">
              <a:lnSpc>
                <a:spcPct val="100000"/>
              </a:lnSpc>
              <a:spcBef>
                <a:spcPts val="0"/>
              </a:spcBef>
              <a:defRPr sz="1200">
                <a:solidFill>
                  <a:schemeClr val="tx1"/>
                </a:solidFill>
                <a:latin typeface="+mn-lt"/>
                <a:ea typeface="+mn-ea"/>
                <a:cs typeface="+mn-cs"/>
              </a:defRPr>
            </a:lvl9pPr>
          </a:lstStyle>
          <a:p>
            <a:pPr>
              <a:defRPr/>
            </a:pPr>
            <a:r>
              <a:rPr lang="de-DE">
                <a:solidFill>
                  <a:srgbClr val="003560"/>
                </a:solidFill>
              </a:rPr>
              <a:t>Open Access: Eine Einführung für die </a:t>
            </a:r>
            <a:r>
              <a:rPr lang="de-DE" sz="900" b="0" i="0" u="none" strike="noStrike" cap="none" spc="0">
                <a:solidFill>
                  <a:srgbClr val="003560"/>
                </a:solidFill>
                <a:latin typeface="Arial"/>
                <a:ea typeface="Arial"/>
                <a:cs typeface="Arial"/>
              </a:rPr>
              <a:t>Geistes- und Sozialwissenschaften</a:t>
            </a:r>
            <a:endParaRPr lang="de-DE"/>
          </a:p>
        </p:txBody>
      </p:sp>
      <p:pic>
        <p:nvPicPr>
          <p:cNvPr id="4" name="Inhaltsplatzhalter 3" descr="Ein Bild, das Text, ClipArt enthält.&#10;&#10;Automatisch generierte Beschreibung">
            <a:hlinkClick r:id="rId4"/>
          </p:cNvPr>
          <p:cNvPicPr>
            <a:picLocks noGrp="1" noChangeAspect="1"/>
          </p:cNvPicPr>
          <p:nvPr>
            <p:ph idx="1"/>
          </p:nvPr>
        </p:nvPicPr>
        <p:blipFill>
          <a:blip r:embed="rId5"/>
          <a:stretch/>
        </p:blipFill>
        <p:spPr bwMode="auto">
          <a:xfrm>
            <a:off x="449999" y="1131590"/>
            <a:ext cx="1227411" cy="429442"/>
          </a:xfrm>
          <a:prstGeom prst="rect">
            <a:avLst/>
          </a:prstGeom>
        </p:spPr>
      </p:pic>
      <p:pic>
        <p:nvPicPr>
          <p:cNvPr id="15" name="Grafik 14" descr="Ein Bild, das Text, ClipArt enthält.&#10;&#10;Automatisch generierte Beschreibung">
            <a:hlinkClick r:id="rId6"/>
          </p:cNvPr>
          <p:cNvPicPr>
            <a:picLocks noChangeAspect="1"/>
          </p:cNvPicPr>
          <p:nvPr/>
        </p:nvPicPr>
        <p:blipFill>
          <a:blip r:embed="rId7"/>
          <a:stretch/>
        </p:blipFill>
        <p:spPr bwMode="auto">
          <a:xfrm>
            <a:off x="437221" y="1779662"/>
            <a:ext cx="1227411" cy="429442"/>
          </a:xfrm>
          <a:prstGeom prst="rect">
            <a:avLst/>
          </a:prstGeom>
        </p:spPr>
      </p:pic>
      <p:pic>
        <p:nvPicPr>
          <p:cNvPr id="19" name="Grafik 18" descr="Ein Bild, das Text, ClipArt enthält.&#10;&#10;Automatisch generierte Beschreibung">
            <a:hlinkClick r:id="rId8"/>
          </p:cNvPr>
          <p:cNvPicPr>
            <a:picLocks noChangeAspect="1"/>
          </p:cNvPicPr>
          <p:nvPr/>
        </p:nvPicPr>
        <p:blipFill>
          <a:blip r:embed="rId9"/>
          <a:stretch/>
        </p:blipFill>
        <p:spPr bwMode="auto">
          <a:xfrm>
            <a:off x="431422" y="2427734"/>
            <a:ext cx="1227411" cy="429442"/>
          </a:xfrm>
          <a:prstGeom prst="rect">
            <a:avLst/>
          </a:prstGeom>
        </p:spPr>
      </p:pic>
      <p:pic>
        <p:nvPicPr>
          <p:cNvPr id="21" name="Grafik 20" descr="Ein Bild, das Text, ClipArt enthält.&#10;&#10;Automatisch generierte Beschreibung">
            <a:hlinkClick r:id="rId10"/>
          </p:cNvPr>
          <p:cNvPicPr>
            <a:picLocks noChangeAspect="1"/>
          </p:cNvPicPr>
          <p:nvPr/>
        </p:nvPicPr>
        <p:blipFill>
          <a:blip r:embed="rId11"/>
          <a:stretch/>
        </p:blipFill>
        <p:spPr bwMode="auto">
          <a:xfrm>
            <a:off x="3131840" y="1131590"/>
            <a:ext cx="1227411" cy="429442"/>
          </a:xfrm>
          <a:prstGeom prst="rect">
            <a:avLst/>
          </a:prstGeom>
        </p:spPr>
      </p:pic>
      <p:pic>
        <p:nvPicPr>
          <p:cNvPr id="23" name="Grafik 22" descr="Ein Bild, das Text, ClipArt enthält.&#10;&#10;Automatisch generierte Beschreibung">
            <a:hlinkClick r:id="rId12"/>
          </p:cNvPr>
          <p:cNvPicPr>
            <a:picLocks noChangeAspect="1"/>
          </p:cNvPicPr>
          <p:nvPr/>
        </p:nvPicPr>
        <p:blipFill>
          <a:blip r:embed="rId13"/>
          <a:stretch/>
        </p:blipFill>
        <p:spPr bwMode="auto">
          <a:xfrm>
            <a:off x="3131840" y="1779662"/>
            <a:ext cx="1227411" cy="429442"/>
          </a:xfrm>
          <a:prstGeom prst="rect">
            <a:avLst/>
          </a:prstGeom>
        </p:spPr>
      </p:pic>
      <p:pic>
        <p:nvPicPr>
          <p:cNvPr id="25" name="Grafik 24" descr="Ein Bild, das Text, ClipArt, Schild enthält.&#10;&#10;Automatisch generierte Beschreibung">
            <a:hlinkClick r:id="rId14"/>
          </p:cNvPr>
          <p:cNvPicPr>
            <a:picLocks noChangeAspect="1"/>
          </p:cNvPicPr>
          <p:nvPr/>
        </p:nvPicPr>
        <p:blipFill>
          <a:blip r:embed="rId15"/>
          <a:stretch/>
        </p:blipFill>
        <p:spPr bwMode="auto">
          <a:xfrm>
            <a:off x="3131840" y="2427734"/>
            <a:ext cx="1227411" cy="429442"/>
          </a:xfrm>
          <a:prstGeom prst="rect">
            <a:avLst/>
          </a:prstGeom>
        </p:spPr>
      </p:pic>
      <p:pic>
        <p:nvPicPr>
          <p:cNvPr id="27" name="Grafik 26">
            <a:hlinkClick r:id="rId16"/>
          </p:cNvPr>
          <p:cNvPicPr>
            <a:picLocks noChangeAspect="1"/>
          </p:cNvPicPr>
          <p:nvPr/>
        </p:nvPicPr>
        <p:blipFill>
          <a:blip r:embed="rId17"/>
          <a:stretch/>
        </p:blipFill>
        <p:spPr bwMode="auto">
          <a:xfrm>
            <a:off x="2226225" y="3803226"/>
            <a:ext cx="1215811" cy="428400"/>
          </a:xfrm>
          <a:prstGeom prst="rect">
            <a:avLst/>
          </a:prstGeom>
        </p:spPr>
      </p:pic>
      <p:sp>
        <p:nvSpPr>
          <p:cNvPr id="28" name="Textfeld 13"/>
          <p:cNvSpPr txBox="1">
            <a:spLocks noChangeArrowheads="1"/>
          </p:cNvSpPr>
          <p:nvPr/>
        </p:nvSpPr>
        <p:spPr bwMode="auto">
          <a:xfrm>
            <a:off x="1680652" y="1203598"/>
            <a:ext cx="1091148" cy="276999"/>
          </a:xfrm>
          <a:prstGeom prst="rect">
            <a:avLst/>
          </a:prstGeom>
          <a:noFill/>
          <a:ln>
            <a:noFill/>
          </a:ln>
        </p:spPr>
        <p:txBody>
          <a:bodyPr wrap="square">
            <a:spAutoFit/>
          </a:bodyPr>
          <a:lstStyle/>
          <a:p>
            <a:pPr>
              <a:defRPr/>
            </a:pPr>
            <a:r>
              <a:rPr lang="de-DE" sz="1200" b="1">
                <a:solidFill>
                  <a:srgbClr val="003560"/>
                </a:solidFill>
              </a:rPr>
              <a:t>CC BY</a:t>
            </a:r>
            <a:endParaRPr/>
          </a:p>
        </p:txBody>
      </p:sp>
      <p:sp>
        <p:nvSpPr>
          <p:cNvPr id="29" name="Textfeld 13"/>
          <p:cNvSpPr txBox="1">
            <a:spLocks noChangeArrowheads="1"/>
          </p:cNvSpPr>
          <p:nvPr/>
        </p:nvSpPr>
        <p:spPr bwMode="auto">
          <a:xfrm>
            <a:off x="1688289" y="1851670"/>
            <a:ext cx="1091148" cy="276999"/>
          </a:xfrm>
          <a:prstGeom prst="rect">
            <a:avLst/>
          </a:prstGeom>
          <a:noFill/>
          <a:ln>
            <a:noFill/>
          </a:ln>
        </p:spPr>
        <p:txBody>
          <a:bodyPr wrap="square">
            <a:spAutoFit/>
          </a:bodyPr>
          <a:lstStyle/>
          <a:p>
            <a:pPr>
              <a:defRPr/>
            </a:pPr>
            <a:r>
              <a:rPr lang="de-DE" sz="1200" b="1">
                <a:solidFill>
                  <a:srgbClr val="003560"/>
                </a:solidFill>
              </a:rPr>
              <a:t>CC BY-SA</a:t>
            </a:r>
            <a:endParaRPr/>
          </a:p>
        </p:txBody>
      </p:sp>
      <p:sp>
        <p:nvSpPr>
          <p:cNvPr id="30" name="Textfeld 13"/>
          <p:cNvSpPr txBox="1">
            <a:spLocks noChangeArrowheads="1"/>
          </p:cNvSpPr>
          <p:nvPr/>
        </p:nvSpPr>
        <p:spPr bwMode="auto">
          <a:xfrm>
            <a:off x="1680652" y="2499742"/>
            <a:ext cx="1091148" cy="276999"/>
          </a:xfrm>
          <a:prstGeom prst="rect">
            <a:avLst/>
          </a:prstGeom>
          <a:noFill/>
          <a:ln>
            <a:noFill/>
          </a:ln>
        </p:spPr>
        <p:txBody>
          <a:bodyPr wrap="square">
            <a:spAutoFit/>
          </a:bodyPr>
          <a:lstStyle/>
          <a:p>
            <a:pPr>
              <a:defRPr/>
            </a:pPr>
            <a:r>
              <a:rPr lang="de-DE" sz="1200" b="1">
                <a:solidFill>
                  <a:srgbClr val="003560"/>
                </a:solidFill>
              </a:rPr>
              <a:t>CC BY-NC</a:t>
            </a:r>
            <a:endParaRPr/>
          </a:p>
        </p:txBody>
      </p:sp>
      <p:sp>
        <p:nvSpPr>
          <p:cNvPr id="31" name="Textfeld 13"/>
          <p:cNvSpPr txBox="1">
            <a:spLocks noChangeArrowheads="1"/>
          </p:cNvSpPr>
          <p:nvPr/>
        </p:nvSpPr>
        <p:spPr bwMode="auto">
          <a:xfrm>
            <a:off x="1692794" y="3878927"/>
            <a:ext cx="1091148" cy="276999"/>
          </a:xfrm>
          <a:prstGeom prst="rect">
            <a:avLst/>
          </a:prstGeom>
          <a:noFill/>
          <a:ln>
            <a:noFill/>
          </a:ln>
        </p:spPr>
        <p:txBody>
          <a:bodyPr wrap="square">
            <a:spAutoFit/>
          </a:bodyPr>
          <a:lstStyle/>
          <a:p>
            <a:pPr>
              <a:defRPr/>
            </a:pPr>
            <a:r>
              <a:rPr lang="de-DE" sz="1200" b="1">
                <a:solidFill>
                  <a:srgbClr val="003560"/>
                </a:solidFill>
              </a:rPr>
              <a:t>CC0</a:t>
            </a:r>
            <a:endParaRPr/>
          </a:p>
        </p:txBody>
      </p:sp>
      <p:sp>
        <p:nvSpPr>
          <p:cNvPr id="32" name="Textfeld 13"/>
          <p:cNvSpPr txBox="1">
            <a:spLocks noChangeArrowheads="1"/>
          </p:cNvSpPr>
          <p:nvPr/>
        </p:nvSpPr>
        <p:spPr bwMode="auto">
          <a:xfrm>
            <a:off x="4359251" y="1203598"/>
            <a:ext cx="1091148" cy="276999"/>
          </a:xfrm>
          <a:prstGeom prst="rect">
            <a:avLst/>
          </a:prstGeom>
          <a:noFill/>
          <a:ln>
            <a:noFill/>
          </a:ln>
        </p:spPr>
        <p:txBody>
          <a:bodyPr wrap="square">
            <a:spAutoFit/>
          </a:bodyPr>
          <a:lstStyle/>
          <a:p>
            <a:pPr>
              <a:defRPr/>
            </a:pPr>
            <a:r>
              <a:rPr lang="de-DE" sz="1200" b="1">
                <a:solidFill>
                  <a:srgbClr val="003560"/>
                </a:solidFill>
              </a:rPr>
              <a:t>CC BY-ND</a:t>
            </a:r>
            <a:endParaRPr/>
          </a:p>
        </p:txBody>
      </p:sp>
      <p:sp>
        <p:nvSpPr>
          <p:cNvPr id="33" name="Textfeld 13"/>
          <p:cNvSpPr txBox="1">
            <a:spLocks noChangeArrowheads="1"/>
          </p:cNvSpPr>
          <p:nvPr/>
        </p:nvSpPr>
        <p:spPr bwMode="auto">
          <a:xfrm>
            <a:off x="4359250" y="1851670"/>
            <a:ext cx="1227411" cy="276999"/>
          </a:xfrm>
          <a:prstGeom prst="rect">
            <a:avLst/>
          </a:prstGeom>
          <a:noFill/>
          <a:ln>
            <a:noFill/>
          </a:ln>
        </p:spPr>
        <p:txBody>
          <a:bodyPr wrap="square">
            <a:spAutoFit/>
          </a:bodyPr>
          <a:lstStyle/>
          <a:p>
            <a:pPr>
              <a:defRPr/>
            </a:pPr>
            <a:r>
              <a:rPr lang="de-DE" sz="1200" b="1">
                <a:solidFill>
                  <a:srgbClr val="003560"/>
                </a:solidFill>
              </a:rPr>
              <a:t>CC BY-NC-SA</a:t>
            </a:r>
            <a:endParaRPr/>
          </a:p>
        </p:txBody>
      </p:sp>
      <p:sp>
        <p:nvSpPr>
          <p:cNvPr id="34" name="Textfeld 13"/>
          <p:cNvSpPr txBox="1">
            <a:spLocks noChangeArrowheads="1"/>
          </p:cNvSpPr>
          <p:nvPr/>
        </p:nvSpPr>
        <p:spPr bwMode="auto">
          <a:xfrm>
            <a:off x="4359249" y="2499742"/>
            <a:ext cx="1227411" cy="276999"/>
          </a:xfrm>
          <a:prstGeom prst="rect">
            <a:avLst/>
          </a:prstGeom>
          <a:noFill/>
          <a:ln>
            <a:noFill/>
          </a:ln>
        </p:spPr>
        <p:txBody>
          <a:bodyPr wrap="square">
            <a:spAutoFit/>
          </a:bodyPr>
          <a:lstStyle/>
          <a:p>
            <a:pPr>
              <a:defRPr/>
            </a:pPr>
            <a:r>
              <a:rPr lang="de-DE" sz="1200" b="1">
                <a:solidFill>
                  <a:srgbClr val="003560"/>
                </a:solidFill>
              </a:rPr>
              <a:t>CC BY-NC-ND</a:t>
            </a:r>
            <a:endParaRPr/>
          </a:p>
        </p:txBody>
      </p:sp>
      <p:sp>
        <p:nvSpPr>
          <p:cNvPr id="35" name="Textfeld 13"/>
          <p:cNvSpPr txBox="1">
            <a:spLocks noChangeArrowheads="1"/>
          </p:cNvSpPr>
          <p:nvPr/>
        </p:nvSpPr>
        <p:spPr bwMode="auto">
          <a:xfrm>
            <a:off x="431422" y="3200077"/>
            <a:ext cx="4932666" cy="600164"/>
          </a:xfrm>
          <a:prstGeom prst="rect">
            <a:avLst/>
          </a:prstGeom>
          <a:noFill/>
          <a:ln>
            <a:noFill/>
          </a:ln>
        </p:spPr>
        <p:txBody>
          <a:bodyPr wrap="square">
            <a:spAutoFit/>
          </a:bodyPr>
          <a:lstStyle/>
          <a:p>
            <a:pPr>
              <a:defRPr/>
            </a:pPr>
            <a:r>
              <a:rPr lang="de-DE" sz="1400" b="0" i="0" u="none" strike="noStrike">
                <a:solidFill>
                  <a:srgbClr val="16365C"/>
                </a:solidFill>
                <a:latin typeface="RubFlama"/>
              </a:rPr>
              <a:t>Es gibt verschiedene Lizenzversionen (aktuell: 4.0 International)</a:t>
            </a:r>
            <a:br>
              <a:rPr lang="de-DE" sz="1400" b="0" i="0" u="none" strike="noStrike">
                <a:solidFill>
                  <a:srgbClr val="16365C"/>
                </a:solidFill>
                <a:latin typeface="RubFlama"/>
              </a:rPr>
            </a:br>
            <a:r>
              <a:rPr lang="de-DE" sz="500" b="0" i="0" u="none" strike="noStrike">
                <a:solidFill>
                  <a:srgbClr val="16365C"/>
                </a:solidFill>
                <a:latin typeface="RubFlama"/>
              </a:rPr>
              <a:t> </a:t>
            </a:r>
            <a:endParaRPr/>
          </a:p>
          <a:p>
            <a:pPr>
              <a:defRPr/>
            </a:pPr>
            <a:r>
              <a:rPr lang="de-DE" sz="1400" b="1" i="0" u="none" strike="noStrike">
                <a:solidFill>
                  <a:srgbClr val="16365C"/>
                </a:solidFill>
                <a:latin typeface="RubFlama"/>
              </a:rPr>
              <a:t>Sonderfall:</a:t>
            </a:r>
            <a:endParaRPr lang="de-DE" sz="1400" b="1">
              <a:solidFill>
                <a:srgbClr val="003560"/>
              </a:solidFill>
            </a:endParaRPr>
          </a:p>
        </p:txBody>
      </p:sp>
      <p:sp>
        <p:nvSpPr>
          <p:cNvPr id="2" name="Ellipse 1"/>
          <p:cNvSpPr/>
          <p:nvPr/>
        </p:nvSpPr>
        <p:spPr bwMode="auto">
          <a:xfrm>
            <a:off x="1734699" y="1223917"/>
            <a:ext cx="589254" cy="236359"/>
          </a:xfrm>
          <a:prstGeom prst="ellipse">
            <a:avLst/>
          </a:prstGeom>
          <a:noFill/>
          <a:ln>
            <a:solidFill>
              <a:srgbClr val="94C1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4" name="Ellipse 23"/>
          <p:cNvSpPr/>
          <p:nvPr/>
        </p:nvSpPr>
        <p:spPr bwMode="auto">
          <a:xfrm>
            <a:off x="1717245" y="1876165"/>
            <a:ext cx="883490" cy="252504"/>
          </a:xfrm>
          <a:prstGeom prst="ellipse">
            <a:avLst/>
          </a:prstGeom>
          <a:noFill/>
          <a:ln>
            <a:solidFill>
              <a:srgbClr val="94C1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Foliennummernplatzhalter 4"/>
          <p:cNvSpPr>
            <a:spLocks noGrp="1"/>
          </p:cNvSpPr>
          <p:nvPr>
            <p:ph type="sldNum" sz="quarter" idx="12"/>
          </p:nvPr>
        </p:nvSpPr>
        <p:spPr bwMode="auto"/>
        <p:txBody>
          <a:bodyPr/>
          <a:lstStyle/>
          <a:p>
            <a:pPr>
              <a:defRPr/>
            </a:pPr>
            <a:fld id="{6C8FC03C-C266-4645-ABC5-645062898383}" type="slidenum">
              <a:rPr lang="de-DE"/>
              <a:t>43</a:t>
            </a:fld>
            <a:r>
              <a:rPr lang="de-DE"/>
              <a:t> </a:t>
            </a:r>
            <a:endParaRPr/>
          </a:p>
        </p:txBody>
      </p:sp>
      <p:sp>
        <p:nvSpPr>
          <p:cNvPr id="6" name="Titel 5"/>
          <p:cNvSpPr>
            <a:spLocks noGrp="1"/>
          </p:cNvSpPr>
          <p:nvPr>
            <p:ph type="title"/>
          </p:nvPr>
        </p:nvSpPr>
        <p:spPr bwMode="auto"/>
        <p:txBody>
          <a:bodyPr/>
          <a:lstStyle/>
          <a:p>
            <a:pPr>
              <a:defRPr/>
            </a:pPr>
            <a:r>
              <a:rPr lang="de-DE">
                <a:solidFill>
                  <a:schemeClr val="tx2"/>
                </a:solidFill>
              </a:rPr>
              <a:t>Open Access – CC-Lizenzen</a:t>
            </a:r>
            <a:endParaRPr>
              <a:solidFill>
                <a:srgbClr val="FF0000"/>
              </a:solidFill>
            </a:endParaRPr>
          </a:p>
        </p:txBody>
      </p:sp>
      <p:sp>
        <p:nvSpPr>
          <p:cNvPr id="13" name="Rechteck 12"/>
          <p:cNvSpPr/>
          <p:nvPr/>
        </p:nvSpPr>
        <p:spPr bwMode="auto">
          <a:xfrm>
            <a:off x="4455622" y="2421709"/>
            <a:ext cx="232756" cy="300082"/>
          </a:xfrm>
          <a:prstGeom prst="rect">
            <a:avLst/>
          </a:prstGeom>
        </p:spPr>
        <p:txBody>
          <a:bodyPr wrap="none">
            <a:spAutoFit/>
          </a:bodyPr>
          <a:lstStyle/>
          <a:p>
            <a:pPr>
              <a:defRPr/>
            </a:pPr>
            <a:r>
              <a:rPr lang="de-DE"/>
              <a:t> </a:t>
            </a:r>
            <a:endParaRPr/>
          </a:p>
        </p:txBody>
      </p:sp>
      <p:pic>
        <p:nvPicPr>
          <p:cNvPr id="9" name="Grafik 16"/>
          <p:cNvPicPr>
            <a:picLocks noChangeAspect="1"/>
          </p:cNvPicPr>
          <p:nvPr/>
        </p:nvPicPr>
        <p:blipFill>
          <a:blip r:embed="rId3"/>
          <a:srcRect r="15831" b="39265"/>
          <a:stretch/>
        </p:blipFill>
        <p:spPr bwMode="auto">
          <a:xfrm>
            <a:off x="6444208" y="1439957"/>
            <a:ext cx="2699791" cy="3044022"/>
          </a:xfrm>
          <a:prstGeom prst="rect">
            <a:avLst/>
          </a:prstGeom>
          <a:noFill/>
          <a:ln>
            <a:noFill/>
          </a:ln>
        </p:spPr>
      </p:pic>
      <p:sp>
        <p:nvSpPr>
          <p:cNvPr id="10" name="Rechteck 9"/>
          <p:cNvSpPr/>
          <p:nvPr/>
        </p:nvSpPr>
        <p:spPr bwMode="auto">
          <a:xfrm>
            <a:off x="6300191" y="1089720"/>
            <a:ext cx="2843807" cy="3394259"/>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1" name="Fußzeilenplatzhalter 3"/>
          <p:cNvSpPr txBox="1"/>
          <p:nvPr/>
        </p:nvSpPr>
        <p:spPr bwMode="auto">
          <a:xfrm>
            <a:off x="720000" y="4752000"/>
            <a:ext cx="4428064" cy="108000"/>
          </a:xfrm>
          <a:prstGeom prst="rect">
            <a:avLst/>
          </a:prstGeom>
        </p:spPr>
        <p:txBody>
          <a:bodyPr vert="horz" lIns="0" tIns="0" rIns="0" bIns="0" rtlCol="0" anchor="ctr" anchorCtr="0">
            <a:noAutofit/>
          </a:bodyPr>
          <a:lstStyle>
            <a:defPPr>
              <a:defRPr lang="de-DE"/>
            </a:defPPr>
            <a:lvl1pPr marL="0" indent="0" algn="l" defTabSz="685800">
              <a:lnSpc>
                <a:spcPct val="100000"/>
              </a:lnSpc>
              <a:spcBef>
                <a:spcPts val="0"/>
              </a:spcBef>
              <a:buFont typeface="Arial"/>
              <a:buNone/>
              <a:defRPr sz="900">
                <a:solidFill>
                  <a:schemeClr val="tx2"/>
                </a:solidFill>
                <a:latin typeface="+mn-lt"/>
                <a:ea typeface="+mn-ea"/>
                <a:cs typeface="+mn-cs"/>
              </a:defRPr>
            </a:lvl1pPr>
            <a:lvl2pPr marL="0" indent="0" algn="l" defTabSz="685800">
              <a:lnSpc>
                <a:spcPct val="100000"/>
              </a:lnSpc>
              <a:spcBef>
                <a:spcPts val="0"/>
              </a:spcBef>
              <a:defRPr sz="1200">
                <a:solidFill>
                  <a:schemeClr val="tx1"/>
                </a:solidFill>
                <a:latin typeface="+mn-lt"/>
                <a:ea typeface="+mn-ea"/>
                <a:cs typeface="+mn-cs"/>
              </a:defRPr>
            </a:lvl2pPr>
            <a:lvl3pPr marL="0" indent="0" algn="l" defTabSz="685800">
              <a:lnSpc>
                <a:spcPct val="100000"/>
              </a:lnSpc>
              <a:spcBef>
                <a:spcPts val="0"/>
              </a:spcBef>
              <a:defRPr sz="1200">
                <a:solidFill>
                  <a:schemeClr val="tx1"/>
                </a:solidFill>
                <a:latin typeface="+mn-lt"/>
                <a:ea typeface="+mn-ea"/>
                <a:cs typeface="+mn-cs"/>
              </a:defRPr>
            </a:lvl3pPr>
            <a:lvl4pPr marL="0" indent="0" algn="l" defTabSz="685800">
              <a:lnSpc>
                <a:spcPct val="100000"/>
              </a:lnSpc>
              <a:spcBef>
                <a:spcPts val="0"/>
              </a:spcBef>
              <a:defRPr sz="1200">
                <a:solidFill>
                  <a:schemeClr val="tx1"/>
                </a:solidFill>
                <a:latin typeface="+mn-lt"/>
                <a:ea typeface="+mn-ea"/>
                <a:cs typeface="+mn-cs"/>
              </a:defRPr>
            </a:lvl4pPr>
            <a:lvl5pPr marL="0" indent="0" algn="l" defTabSz="685800">
              <a:lnSpc>
                <a:spcPct val="100000"/>
              </a:lnSpc>
              <a:spcBef>
                <a:spcPts val="0"/>
              </a:spcBef>
              <a:defRPr sz="1200">
                <a:solidFill>
                  <a:schemeClr val="tx1"/>
                </a:solidFill>
                <a:latin typeface="+mn-lt"/>
                <a:ea typeface="+mn-ea"/>
                <a:cs typeface="+mn-cs"/>
              </a:defRPr>
            </a:lvl5pPr>
            <a:lvl6pPr marL="0" indent="0" algn="l" defTabSz="685800">
              <a:lnSpc>
                <a:spcPct val="100000"/>
              </a:lnSpc>
              <a:spcBef>
                <a:spcPts val="0"/>
              </a:spcBef>
              <a:defRPr sz="1200">
                <a:solidFill>
                  <a:schemeClr val="tx1"/>
                </a:solidFill>
                <a:latin typeface="+mn-lt"/>
                <a:ea typeface="+mn-ea"/>
                <a:cs typeface="+mn-cs"/>
              </a:defRPr>
            </a:lvl6pPr>
            <a:lvl7pPr marL="0" indent="0" algn="l" defTabSz="685800">
              <a:lnSpc>
                <a:spcPct val="100000"/>
              </a:lnSpc>
              <a:spcBef>
                <a:spcPts val="0"/>
              </a:spcBef>
              <a:defRPr sz="1200">
                <a:solidFill>
                  <a:schemeClr val="tx1"/>
                </a:solidFill>
                <a:latin typeface="+mn-lt"/>
                <a:ea typeface="+mn-ea"/>
                <a:cs typeface="+mn-cs"/>
              </a:defRPr>
            </a:lvl7pPr>
            <a:lvl8pPr marL="0" indent="0" algn="l" defTabSz="685800">
              <a:lnSpc>
                <a:spcPct val="100000"/>
              </a:lnSpc>
              <a:spcBef>
                <a:spcPts val="0"/>
              </a:spcBef>
              <a:defRPr sz="1200">
                <a:solidFill>
                  <a:schemeClr val="tx1"/>
                </a:solidFill>
                <a:latin typeface="+mn-lt"/>
                <a:ea typeface="+mn-ea"/>
                <a:cs typeface="+mn-cs"/>
              </a:defRPr>
            </a:lvl8pPr>
            <a:lvl9pPr marL="0" indent="0" algn="l" defTabSz="685800">
              <a:lnSpc>
                <a:spcPct val="100000"/>
              </a:lnSpc>
              <a:spcBef>
                <a:spcPts val="0"/>
              </a:spcBef>
              <a:defRPr sz="1200">
                <a:solidFill>
                  <a:schemeClr val="tx1"/>
                </a:solidFill>
                <a:latin typeface="+mn-lt"/>
                <a:ea typeface="+mn-ea"/>
                <a:cs typeface="+mn-cs"/>
              </a:defRPr>
            </a:lvl9pPr>
          </a:lstStyle>
          <a:p>
            <a:pPr>
              <a:defRPr/>
            </a:pPr>
            <a:r>
              <a:rPr lang="de-DE">
                <a:solidFill>
                  <a:srgbClr val="003560"/>
                </a:solidFill>
              </a:rPr>
              <a:t>Open Access: Eine Einführung für die </a:t>
            </a:r>
            <a:r>
              <a:rPr lang="de-DE" sz="900" b="0" i="0" u="none" strike="noStrike" cap="none" spc="0">
                <a:solidFill>
                  <a:srgbClr val="003560"/>
                </a:solidFill>
                <a:latin typeface="Arial"/>
                <a:ea typeface="Arial"/>
                <a:cs typeface="Arial"/>
              </a:rPr>
              <a:t>Geistes- und Sozialwissenschaften</a:t>
            </a:r>
            <a:endParaRPr lang="de-DE"/>
          </a:p>
        </p:txBody>
      </p:sp>
      <p:sp>
        <p:nvSpPr>
          <p:cNvPr id="7" name="Inhaltsplatzhalter 6"/>
          <p:cNvSpPr>
            <a:spLocks noGrp="1"/>
          </p:cNvSpPr>
          <p:nvPr>
            <p:ph idx="1"/>
          </p:nvPr>
        </p:nvSpPr>
        <p:spPr bwMode="auto"/>
        <p:txBody>
          <a:bodyPr/>
          <a:lstStyle/>
          <a:p>
            <a:pPr marL="0" lvl="3" indent="0">
              <a:lnSpc>
                <a:spcPct val="150000"/>
              </a:lnSpc>
              <a:buClr>
                <a:schemeClr val="bg2"/>
              </a:buClr>
              <a:buNone/>
              <a:defRPr/>
            </a:pPr>
            <a:r>
              <a:rPr lang="de-DE"/>
              <a:t> </a:t>
            </a:r>
            <a:endParaRPr/>
          </a:p>
        </p:txBody>
      </p:sp>
      <p:pic>
        <p:nvPicPr>
          <p:cNvPr id="12" name="Grafik 11"/>
          <p:cNvPicPr>
            <a:picLocks noChangeAspect="1"/>
          </p:cNvPicPr>
          <p:nvPr/>
        </p:nvPicPr>
        <p:blipFill>
          <a:blip r:embed="rId4"/>
          <a:stretch/>
        </p:blipFill>
        <p:spPr bwMode="auto">
          <a:xfrm>
            <a:off x="330896" y="969710"/>
            <a:ext cx="4817168" cy="3405906"/>
          </a:xfrm>
          <a:prstGeom prst="rect">
            <a:avLst/>
          </a:prstGeom>
        </p:spPr>
      </p:pic>
      <p:sp>
        <p:nvSpPr>
          <p:cNvPr id="14" name="Textfeld 4"/>
          <p:cNvSpPr txBox="1">
            <a:spLocks noChangeArrowheads="1"/>
          </p:cNvSpPr>
          <p:nvPr/>
        </p:nvSpPr>
        <p:spPr bwMode="auto">
          <a:xfrm>
            <a:off x="6056339" y="934610"/>
            <a:ext cx="3016537" cy="411515"/>
          </a:xfrm>
          <a:prstGeom prst="rect">
            <a:avLst/>
          </a:prstGeom>
          <a:noFill/>
          <a:ln>
            <a:noFill/>
          </a:ln>
        </p:spPr>
        <p:txBody>
          <a:bodyPr wrap="square" lIns="0" tIns="0" rIns="0" bIns="0">
            <a:spAutoFit/>
          </a:bodyPr>
          <a:lstStyle>
            <a:lvl1pPr marL="285750" indent="-285750" defTabSz="287338">
              <a:lnSpc>
                <a:spcPct val="90000"/>
              </a:lnSpc>
              <a:spcBef>
                <a:spcPts val="1000"/>
              </a:spcBef>
              <a:buFont typeface="Arial"/>
              <a:buChar char="•"/>
              <a:defRPr sz="2800">
                <a:solidFill>
                  <a:schemeClr val="tx1"/>
                </a:solidFill>
                <a:latin typeface="Calibri"/>
              </a:defRPr>
            </a:lvl1pPr>
            <a:lvl2pPr marL="1028700" indent="-285750" defTabSz="287338">
              <a:lnSpc>
                <a:spcPct val="90000"/>
              </a:lnSpc>
              <a:spcBef>
                <a:spcPts val="500"/>
              </a:spcBef>
              <a:buFont typeface="Arial"/>
              <a:buChar char="•"/>
              <a:defRPr sz="2400">
                <a:solidFill>
                  <a:schemeClr val="tx1"/>
                </a:solidFill>
                <a:latin typeface="Calibri"/>
              </a:defRPr>
            </a:lvl2pPr>
            <a:lvl3pPr marL="1143000" indent="-228600" defTabSz="287338">
              <a:lnSpc>
                <a:spcPct val="90000"/>
              </a:lnSpc>
              <a:spcBef>
                <a:spcPts val="500"/>
              </a:spcBef>
              <a:buFont typeface="Arial"/>
              <a:buChar char="•"/>
              <a:defRPr sz="2000">
                <a:solidFill>
                  <a:schemeClr val="tx1"/>
                </a:solidFill>
                <a:latin typeface="Calibri"/>
              </a:defRPr>
            </a:lvl3pPr>
            <a:lvl4pPr marL="1600200" indent="-228600" defTabSz="287338">
              <a:lnSpc>
                <a:spcPct val="90000"/>
              </a:lnSpc>
              <a:spcBef>
                <a:spcPts val="500"/>
              </a:spcBef>
              <a:buFont typeface="Arial"/>
              <a:buChar char="•"/>
              <a:defRPr>
                <a:solidFill>
                  <a:schemeClr val="tx1"/>
                </a:solidFill>
                <a:latin typeface="Calibri"/>
              </a:defRPr>
            </a:lvl4pPr>
            <a:lvl5pPr marL="2057400" indent="-228600" defTabSz="287338">
              <a:lnSpc>
                <a:spcPct val="90000"/>
              </a:lnSpc>
              <a:spcBef>
                <a:spcPts val="500"/>
              </a:spcBef>
              <a:buFont typeface="Arial"/>
              <a:buChar char="•"/>
              <a:defRPr>
                <a:solidFill>
                  <a:schemeClr val="tx1"/>
                </a:solidFill>
                <a:latin typeface="Calibri"/>
              </a:defRPr>
            </a:lvl5pPr>
            <a:lvl6pPr marL="2514600" indent="-228600" defTabSz="287338">
              <a:lnSpc>
                <a:spcPct val="90000"/>
              </a:lnSpc>
              <a:spcBef>
                <a:spcPts val="500"/>
              </a:spcBef>
              <a:spcAft>
                <a:spcPts val="0"/>
              </a:spcAft>
              <a:buFont typeface="Arial"/>
              <a:buChar char="•"/>
              <a:defRPr>
                <a:solidFill>
                  <a:schemeClr val="tx1"/>
                </a:solidFill>
                <a:latin typeface="Calibri"/>
              </a:defRPr>
            </a:lvl6pPr>
            <a:lvl7pPr marL="2971800" indent="-228600" defTabSz="287338">
              <a:lnSpc>
                <a:spcPct val="90000"/>
              </a:lnSpc>
              <a:spcBef>
                <a:spcPts val="500"/>
              </a:spcBef>
              <a:spcAft>
                <a:spcPts val="0"/>
              </a:spcAft>
              <a:buFont typeface="Arial"/>
              <a:buChar char="•"/>
              <a:defRPr>
                <a:solidFill>
                  <a:schemeClr val="tx1"/>
                </a:solidFill>
                <a:latin typeface="Calibri"/>
              </a:defRPr>
            </a:lvl7pPr>
            <a:lvl8pPr marL="3429000" indent="-228600" defTabSz="287338">
              <a:lnSpc>
                <a:spcPct val="90000"/>
              </a:lnSpc>
              <a:spcBef>
                <a:spcPts val="500"/>
              </a:spcBef>
              <a:spcAft>
                <a:spcPts val="0"/>
              </a:spcAft>
              <a:buFont typeface="Arial"/>
              <a:buChar char="•"/>
              <a:defRPr>
                <a:solidFill>
                  <a:schemeClr val="tx1"/>
                </a:solidFill>
                <a:latin typeface="Calibri"/>
              </a:defRPr>
            </a:lvl8pPr>
            <a:lvl9pPr marL="3886200" indent="-228600" defTabSz="287338">
              <a:lnSpc>
                <a:spcPct val="90000"/>
              </a:lnSpc>
              <a:spcBef>
                <a:spcPts val="500"/>
              </a:spcBef>
              <a:spcAft>
                <a:spcPts val="0"/>
              </a:spcAft>
              <a:buFont typeface="Arial"/>
              <a:buChar char="•"/>
              <a:defRPr>
                <a:solidFill>
                  <a:schemeClr val="tx1"/>
                </a:solidFill>
                <a:latin typeface="Calibri"/>
              </a:defRPr>
            </a:lvl9pPr>
          </a:lstStyle>
          <a:p>
            <a:pPr marL="0" indent="0">
              <a:lnSpc>
                <a:spcPct val="100000"/>
              </a:lnSpc>
              <a:spcBef>
                <a:spcPts val="0"/>
              </a:spcBef>
              <a:spcAft>
                <a:spcPts val="600"/>
              </a:spcAft>
              <a:buFont typeface="Arial"/>
              <a:buNone/>
              <a:defRPr/>
            </a:pPr>
            <a:r>
              <a:rPr lang="de-DE" sz="900">
                <a:solidFill>
                  <a:schemeClr val="tx2"/>
                </a:solidFill>
              </a:rPr>
              <a:t>Infografik „Welches ist die richtige CC-Lizenz für mich?“ (Grafik von Barbara Klute und Jöran Muuß-Merholz für </a:t>
            </a:r>
            <a:r>
              <a:rPr lang="de-DE" sz="900" u="sng">
                <a:solidFill>
                  <a:schemeClr val="tx2"/>
                </a:solidFill>
                <a:hlinkClick r:id="rId5" tooltip="http://www.wb-web.de/"/>
              </a:rPr>
              <a:t>wb-web</a:t>
            </a:r>
            <a:r>
              <a:rPr lang="de-DE" sz="900">
                <a:solidFill>
                  <a:schemeClr val="tx2"/>
                </a:solidFill>
              </a:rPr>
              <a:t> unter </a:t>
            </a:r>
            <a:r>
              <a:rPr lang="de-DE" sz="900" u="sng">
                <a:solidFill>
                  <a:schemeClr val="tx2"/>
                </a:solidFill>
                <a:hlinkClick r:id="rId6" tooltip="https://creativecommons.org/licenses/by-sa/3.0/deed.de"/>
              </a:rPr>
              <a:t>CC BY SA 3.0</a:t>
            </a:r>
            <a:r>
              <a:rPr lang="de-DE" sz="900">
                <a:solidFill>
                  <a:schemeClr val="tx2"/>
                </a:solidFill>
              </a:rPr>
              <a:t>)</a:t>
            </a:r>
            <a:endParaRPr sz="900">
              <a:solidFill>
                <a:schemeClr val="tx2"/>
              </a:solidFill>
              <a:latin typeface="Arial"/>
              <a:cs typeface="Arial"/>
            </a:endParaRPr>
          </a:p>
        </p:txBody>
      </p:sp>
      <p:pic>
        <p:nvPicPr>
          <p:cNvPr id="1161867993" name="Grafik 14" descr="Ein Bild, das Text, ClipArt enthält.&#10;&#10;Automatisch generierte Beschreibung">
            <a:hlinkClick r:id="rId7"/>
          </p:cNvPr>
          <p:cNvPicPr>
            <a:picLocks noChangeAspect="1"/>
          </p:cNvPicPr>
          <p:nvPr/>
        </p:nvPicPr>
        <p:blipFill>
          <a:blip r:embed="rId8"/>
          <a:stretch/>
        </p:blipFill>
        <p:spPr bwMode="auto">
          <a:xfrm>
            <a:off x="5303414" y="967923"/>
            <a:ext cx="696227" cy="243593"/>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58986386" name="Foliennummernplatzhalter 4"/>
          <p:cNvSpPr>
            <a:spLocks noGrp="1"/>
          </p:cNvSpPr>
          <p:nvPr>
            <p:ph type="sldNum" sz="quarter" idx="12"/>
          </p:nvPr>
        </p:nvSpPr>
        <p:spPr bwMode="auto"/>
        <p:txBody>
          <a:bodyPr/>
          <a:lstStyle/>
          <a:p>
            <a:pPr>
              <a:defRPr/>
            </a:pPr>
            <a:fld id="{4F7EE089-7EB1-7861-09EF-45990D11438C}" type="slidenum">
              <a:rPr lang="de-DE"/>
              <a:t>44</a:t>
            </a:fld>
            <a:r>
              <a:rPr lang="de-DE"/>
              <a:t> </a:t>
            </a:r>
            <a:endParaRPr/>
          </a:p>
        </p:txBody>
      </p:sp>
      <p:sp>
        <p:nvSpPr>
          <p:cNvPr id="1389429551" name="Titel 5"/>
          <p:cNvSpPr>
            <a:spLocks noGrp="1"/>
          </p:cNvSpPr>
          <p:nvPr>
            <p:ph type="title"/>
          </p:nvPr>
        </p:nvSpPr>
        <p:spPr bwMode="auto"/>
        <p:txBody>
          <a:bodyPr/>
          <a:lstStyle/>
          <a:p>
            <a:pPr>
              <a:defRPr/>
            </a:pPr>
            <a:r>
              <a:rPr lang="de-DE">
                <a:solidFill>
                  <a:schemeClr val="tx2"/>
                </a:solidFill>
              </a:rPr>
              <a:t>Open Access – CC-Lizenzen</a:t>
            </a:r>
            <a:endParaRPr>
              <a:solidFill>
                <a:schemeClr val="tx2"/>
              </a:solidFill>
            </a:endParaRPr>
          </a:p>
        </p:txBody>
      </p:sp>
      <p:sp>
        <p:nvSpPr>
          <p:cNvPr id="1755808461" name="Rechteck 12"/>
          <p:cNvSpPr/>
          <p:nvPr/>
        </p:nvSpPr>
        <p:spPr bwMode="auto">
          <a:xfrm>
            <a:off x="4455621" y="2421708"/>
            <a:ext cx="232755" cy="300081"/>
          </a:xfrm>
          <a:prstGeom prst="rect">
            <a:avLst/>
          </a:prstGeom>
        </p:spPr>
        <p:txBody>
          <a:bodyPr wrap="none">
            <a:spAutoFit/>
          </a:bodyPr>
          <a:lstStyle/>
          <a:p>
            <a:pPr>
              <a:defRPr/>
            </a:pPr>
            <a:r>
              <a:rPr lang="de-DE"/>
              <a:t> </a:t>
            </a:r>
            <a:endParaRPr/>
          </a:p>
        </p:txBody>
      </p:sp>
      <p:pic>
        <p:nvPicPr>
          <p:cNvPr id="1073395890" name="Grafik 16"/>
          <p:cNvPicPr>
            <a:picLocks noChangeAspect="1"/>
          </p:cNvPicPr>
          <p:nvPr/>
        </p:nvPicPr>
        <p:blipFill>
          <a:blip r:embed="rId3"/>
          <a:srcRect r="15831" b="39265"/>
          <a:stretch/>
        </p:blipFill>
        <p:spPr bwMode="auto">
          <a:xfrm>
            <a:off x="6444207" y="1439956"/>
            <a:ext cx="2699790" cy="3044021"/>
          </a:xfrm>
          <a:prstGeom prst="rect">
            <a:avLst/>
          </a:prstGeom>
          <a:noFill/>
          <a:ln>
            <a:noFill/>
          </a:ln>
        </p:spPr>
      </p:pic>
      <p:sp>
        <p:nvSpPr>
          <p:cNvPr id="2145311445" name="Rechteck 9"/>
          <p:cNvSpPr/>
          <p:nvPr/>
        </p:nvSpPr>
        <p:spPr bwMode="auto">
          <a:xfrm>
            <a:off x="6300190" y="1089720"/>
            <a:ext cx="2843806" cy="3394258"/>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892802405" name="Fußzeilenplatzhalter 3"/>
          <p:cNvSpPr txBox="1"/>
          <p:nvPr/>
        </p:nvSpPr>
        <p:spPr bwMode="auto">
          <a:xfrm>
            <a:off x="720000" y="4752000"/>
            <a:ext cx="4428063" cy="108000"/>
          </a:xfrm>
          <a:prstGeom prst="rect">
            <a:avLst/>
          </a:prstGeom>
        </p:spPr>
        <p:txBody>
          <a:bodyPr vert="horz" lIns="0" tIns="0" rIns="0" bIns="0" rtlCol="0" anchor="ctr" anchorCtr="0">
            <a:noAutofit/>
          </a:bodyPr>
          <a:lstStyle>
            <a:defPPr>
              <a:defRPr lang="de-DE"/>
            </a:defPPr>
            <a:lvl1pPr marL="0" indent="0" algn="l" defTabSz="685800">
              <a:lnSpc>
                <a:spcPct val="100000"/>
              </a:lnSpc>
              <a:spcBef>
                <a:spcPts val="0"/>
              </a:spcBef>
              <a:buFont typeface="Arial"/>
              <a:buNone/>
              <a:defRPr sz="900">
                <a:solidFill>
                  <a:schemeClr val="tx2"/>
                </a:solidFill>
                <a:latin typeface="+mn-lt"/>
                <a:ea typeface="+mn-ea"/>
                <a:cs typeface="+mn-cs"/>
              </a:defRPr>
            </a:lvl1pPr>
            <a:lvl2pPr marL="0" indent="0" algn="l" defTabSz="685800">
              <a:lnSpc>
                <a:spcPct val="100000"/>
              </a:lnSpc>
              <a:spcBef>
                <a:spcPts val="0"/>
              </a:spcBef>
              <a:defRPr sz="1200">
                <a:solidFill>
                  <a:schemeClr val="tx1"/>
                </a:solidFill>
                <a:latin typeface="+mn-lt"/>
                <a:ea typeface="+mn-ea"/>
                <a:cs typeface="+mn-cs"/>
              </a:defRPr>
            </a:lvl2pPr>
            <a:lvl3pPr marL="0" indent="0" algn="l" defTabSz="685800">
              <a:lnSpc>
                <a:spcPct val="100000"/>
              </a:lnSpc>
              <a:spcBef>
                <a:spcPts val="0"/>
              </a:spcBef>
              <a:defRPr sz="1200">
                <a:solidFill>
                  <a:schemeClr val="tx1"/>
                </a:solidFill>
                <a:latin typeface="+mn-lt"/>
                <a:ea typeface="+mn-ea"/>
                <a:cs typeface="+mn-cs"/>
              </a:defRPr>
            </a:lvl3pPr>
            <a:lvl4pPr marL="0" indent="0" algn="l" defTabSz="685800">
              <a:lnSpc>
                <a:spcPct val="100000"/>
              </a:lnSpc>
              <a:spcBef>
                <a:spcPts val="0"/>
              </a:spcBef>
              <a:defRPr sz="1200">
                <a:solidFill>
                  <a:schemeClr val="tx1"/>
                </a:solidFill>
                <a:latin typeface="+mn-lt"/>
                <a:ea typeface="+mn-ea"/>
                <a:cs typeface="+mn-cs"/>
              </a:defRPr>
            </a:lvl4pPr>
            <a:lvl5pPr marL="0" indent="0" algn="l" defTabSz="685800">
              <a:lnSpc>
                <a:spcPct val="100000"/>
              </a:lnSpc>
              <a:spcBef>
                <a:spcPts val="0"/>
              </a:spcBef>
              <a:defRPr sz="1200">
                <a:solidFill>
                  <a:schemeClr val="tx1"/>
                </a:solidFill>
                <a:latin typeface="+mn-lt"/>
                <a:ea typeface="+mn-ea"/>
                <a:cs typeface="+mn-cs"/>
              </a:defRPr>
            </a:lvl5pPr>
            <a:lvl6pPr marL="0" indent="0" algn="l" defTabSz="685800">
              <a:lnSpc>
                <a:spcPct val="100000"/>
              </a:lnSpc>
              <a:spcBef>
                <a:spcPts val="0"/>
              </a:spcBef>
              <a:defRPr sz="1200">
                <a:solidFill>
                  <a:schemeClr val="tx1"/>
                </a:solidFill>
                <a:latin typeface="+mn-lt"/>
                <a:ea typeface="+mn-ea"/>
                <a:cs typeface="+mn-cs"/>
              </a:defRPr>
            </a:lvl6pPr>
            <a:lvl7pPr marL="0" indent="0" algn="l" defTabSz="685800">
              <a:lnSpc>
                <a:spcPct val="100000"/>
              </a:lnSpc>
              <a:spcBef>
                <a:spcPts val="0"/>
              </a:spcBef>
              <a:defRPr sz="1200">
                <a:solidFill>
                  <a:schemeClr val="tx1"/>
                </a:solidFill>
                <a:latin typeface="+mn-lt"/>
                <a:ea typeface="+mn-ea"/>
                <a:cs typeface="+mn-cs"/>
              </a:defRPr>
            </a:lvl7pPr>
            <a:lvl8pPr marL="0" indent="0" algn="l" defTabSz="685800">
              <a:lnSpc>
                <a:spcPct val="100000"/>
              </a:lnSpc>
              <a:spcBef>
                <a:spcPts val="0"/>
              </a:spcBef>
              <a:defRPr sz="1200">
                <a:solidFill>
                  <a:schemeClr val="tx1"/>
                </a:solidFill>
                <a:latin typeface="+mn-lt"/>
                <a:ea typeface="+mn-ea"/>
                <a:cs typeface="+mn-cs"/>
              </a:defRPr>
            </a:lvl8pPr>
            <a:lvl9pPr marL="0" indent="0" algn="l" defTabSz="685800">
              <a:lnSpc>
                <a:spcPct val="100000"/>
              </a:lnSpc>
              <a:spcBef>
                <a:spcPts val="0"/>
              </a:spcBef>
              <a:defRPr sz="1200">
                <a:solidFill>
                  <a:schemeClr val="tx1"/>
                </a:solidFill>
                <a:latin typeface="+mn-lt"/>
                <a:ea typeface="+mn-ea"/>
                <a:cs typeface="+mn-cs"/>
              </a:defRPr>
            </a:lvl9pPr>
          </a:lstStyle>
          <a:p>
            <a:pPr>
              <a:defRPr/>
            </a:pPr>
            <a:r>
              <a:rPr lang="de-DE">
                <a:solidFill>
                  <a:srgbClr val="003560"/>
                </a:solidFill>
              </a:rPr>
              <a:t>Open Access: Eine Einführung für die </a:t>
            </a:r>
            <a:r>
              <a:rPr lang="de-DE" sz="900" b="0" i="0" u="none" strike="noStrike" cap="none" spc="0">
                <a:solidFill>
                  <a:srgbClr val="003560"/>
                </a:solidFill>
                <a:latin typeface="Arial"/>
                <a:ea typeface="Arial"/>
                <a:cs typeface="Arial"/>
              </a:rPr>
              <a:t>Geistes- und Sozialwissenschaften</a:t>
            </a:r>
            <a:endParaRPr lang="de-DE"/>
          </a:p>
        </p:txBody>
      </p:sp>
      <p:sp>
        <p:nvSpPr>
          <p:cNvPr id="125805564" name="Inhaltsplatzhalter 6"/>
          <p:cNvSpPr>
            <a:spLocks noGrp="1"/>
          </p:cNvSpPr>
          <p:nvPr>
            <p:ph idx="1"/>
          </p:nvPr>
        </p:nvSpPr>
        <p:spPr bwMode="auto"/>
        <p:txBody>
          <a:bodyPr/>
          <a:lstStyle/>
          <a:p>
            <a:pPr marL="0" lvl="3" indent="0">
              <a:lnSpc>
                <a:spcPct val="150000"/>
              </a:lnSpc>
              <a:buClr>
                <a:schemeClr val="bg2"/>
              </a:buClr>
              <a:buSzPct val="100000"/>
              <a:buFont typeface="Wingdings"/>
              <a:buNone/>
              <a:defRPr/>
            </a:pPr>
            <a:r>
              <a:rPr lang="en-US" b="1"/>
              <a:t>Living Document: </a:t>
            </a:r>
            <a:r>
              <a:rPr lang="en-US" sz="1500" b="1" i="0" u="sng" strike="noStrike" cap="none" spc="0">
                <a:solidFill>
                  <a:schemeClr val="tx2"/>
                </a:solidFill>
                <a:latin typeface="Arial"/>
                <a:ea typeface="Arial"/>
                <a:cs typeface="Arial"/>
                <a:hlinkClick r:id="rId4" tooltip="https://ccbooks.pubpub.org/"/>
              </a:rPr>
              <a:t>Creative-Commons-Lizenzen für Bücher</a:t>
            </a:r>
            <a:endParaRPr lang="en-US" b="1"/>
          </a:p>
          <a:p>
            <a:pPr marL="0" marR="0" lvl="3" indent="0" algn="l">
              <a:lnSpc>
                <a:spcPct val="150000"/>
              </a:lnSpc>
              <a:spcBef>
                <a:spcPts val="0"/>
              </a:spcBef>
              <a:spcAft>
                <a:spcPts val="599"/>
              </a:spcAft>
              <a:buClr>
                <a:schemeClr val="bg2"/>
              </a:buClr>
              <a:buSzPct val="100000"/>
              <a:buFont typeface="Wingdings"/>
              <a:buNone/>
              <a:tabLst>
                <a:tab pos="234000" algn="l"/>
              </a:tabLst>
              <a:defRPr/>
            </a:pPr>
            <a:endParaRPr lang="de-DE" sz="1500" b="0" i="0" u="none" strike="noStrike" cap="none" spc="0">
              <a:solidFill>
                <a:schemeClr val="tx2"/>
              </a:solidFill>
              <a:latin typeface="Arial"/>
              <a:ea typeface="Arial"/>
              <a:cs typeface="Arial"/>
            </a:endParaRPr>
          </a:p>
        </p:txBody>
      </p:sp>
      <p:pic>
        <p:nvPicPr>
          <p:cNvPr id="792566719" name="Grafik 792566718"/>
          <p:cNvPicPr>
            <a:picLocks noChangeAspect="1"/>
          </p:cNvPicPr>
          <p:nvPr/>
        </p:nvPicPr>
        <p:blipFill>
          <a:blip r:embed="rId5"/>
          <a:stretch/>
        </p:blipFill>
        <p:spPr bwMode="auto">
          <a:xfrm>
            <a:off x="719999" y="1337906"/>
            <a:ext cx="5512831" cy="3061405"/>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3. Fazit</a:t>
            </a:r>
            <a:br>
              <a:rPr lang="de-DE"/>
            </a:br>
            <a:endParaRPr/>
          </a:p>
        </p:txBody>
      </p:sp>
      <p:pic>
        <p:nvPicPr>
          <p:cNvPr id="5" name="Grafik 4"/>
          <p:cNvPicPr>
            <a:picLocks noChangeAspect="1"/>
          </p:cNvPicPr>
          <p:nvPr/>
        </p:nvPicPr>
        <p:blipFill>
          <a:blip r:embed="rId2"/>
          <a:stretch/>
        </p:blipFill>
        <p:spPr bwMode="auto">
          <a:xfrm>
            <a:off x="6264281" y="4690006"/>
            <a:ext cx="323943" cy="277594"/>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002809829" name="Foliennummernplatzhalter 4"/>
          <p:cNvSpPr>
            <a:spLocks noGrp="1"/>
          </p:cNvSpPr>
          <p:nvPr>
            <p:ph type="sldNum" sz="quarter" idx="12"/>
          </p:nvPr>
        </p:nvSpPr>
        <p:spPr bwMode="auto"/>
        <p:txBody>
          <a:bodyPr/>
          <a:lstStyle/>
          <a:p>
            <a:pPr>
              <a:defRPr/>
            </a:pPr>
            <a:fld id="{5455CDFC-C773-1B2D-10C2-2FB081706EF6}" type="slidenum">
              <a:rPr lang="de-DE"/>
              <a:t>46</a:t>
            </a:fld>
            <a:r>
              <a:rPr lang="de-DE"/>
              <a:t> </a:t>
            </a:r>
            <a:endParaRPr/>
          </a:p>
        </p:txBody>
      </p:sp>
      <p:sp>
        <p:nvSpPr>
          <p:cNvPr id="1703707800" name="Titel 5"/>
          <p:cNvSpPr>
            <a:spLocks noGrp="1"/>
          </p:cNvSpPr>
          <p:nvPr>
            <p:ph type="title"/>
          </p:nvPr>
        </p:nvSpPr>
        <p:spPr bwMode="auto"/>
        <p:txBody>
          <a:bodyPr/>
          <a:lstStyle/>
          <a:p>
            <a:pPr>
              <a:defRPr/>
            </a:pPr>
            <a:r>
              <a:rPr lang="de-DE" sz="2400"/>
              <a:t>Fazit: Worauf sollten Sie beim OA-Publizieren achten?</a:t>
            </a:r>
            <a:endParaRPr sz="2400"/>
          </a:p>
        </p:txBody>
      </p:sp>
      <p:sp>
        <p:nvSpPr>
          <p:cNvPr id="1303829803" name="Rechteck 12"/>
          <p:cNvSpPr/>
          <p:nvPr/>
        </p:nvSpPr>
        <p:spPr bwMode="auto">
          <a:xfrm>
            <a:off x="4455621" y="2081528"/>
            <a:ext cx="232754" cy="300079"/>
          </a:xfrm>
          <a:prstGeom prst="rect">
            <a:avLst/>
          </a:prstGeom>
        </p:spPr>
        <p:txBody>
          <a:bodyPr wrap="none">
            <a:spAutoFit/>
          </a:bodyPr>
          <a:lstStyle/>
          <a:p>
            <a:pPr>
              <a:defRPr/>
            </a:pPr>
            <a:r>
              <a:rPr lang="de-DE"/>
              <a:t> </a:t>
            </a:r>
            <a:endParaRPr/>
          </a:p>
        </p:txBody>
      </p:sp>
      <p:pic>
        <p:nvPicPr>
          <p:cNvPr id="1289486833" name="Grafik 16"/>
          <p:cNvPicPr>
            <a:picLocks noChangeAspect="1"/>
          </p:cNvPicPr>
          <p:nvPr/>
        </p:nvPicPr>
        <p:blipFill>
          <a:blip r:embed="rId3"/>
          <a:srcRect r="15831" b="39265"/>
          <a:stretch/>
        </p:blipFill>
        <p:spPr bwMode="auto">
          <a:xfrm>
            <a:off x="6444207" y="1439955"/>
            <a:ext cx="2699789" cy="3044020"/>
          </a:xfrm>
          <a:prstGeom prst="rect">
            <a:avLst/>
          </a:prstGeom>
          <a:noFill/>
          <a:ln>
            <a:noFill/>
          </a:ln>
        </p:spPr>
      </p:pic>
      <p:sp>
        <p:nvSpPr>
          <p:cNvPr id="1579272595" name="Rechteck 9"/>
          <p:cNvSpPr/>
          <p:nvPr/>
        </p:nvSpPr>
        <p:spPr bwMode="auto">
          <a:xfrm>
            <a:off x="6300189" y="1089720"/>
            <a:ext cx="2843805" cy="3394257"/>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635993549" name="Inhaltsplatzhalter 6"/>
          <p:cNvSpPr>
            <a:spLocks noGrp="1"/>
          </p:cNvSpPr>
          <p:nvPr>
            <p:ph idx="1"/>
          </p:nvPr>
        </p:nvSpPr>
        <p:spPr bwMode="auto">
          <a:xfrm>
            <a:off x="468000" y="634517"/>
            <a:ext cx="7391340" cy="3878517"/>
          </a:xfrm>
        </p:spPr>
        <p:txBody>
          <a:bodyPr/>
          <a:lstStyle/>
          <a:p>
            <a:pPr marL="519750" lvl="4" indent="-285750">
              <a:lnSpc>
                <a:spcPct val="150000"/>
              </a:lnSpc>
              <a:buClr>
                <a:schemeClr val="bg2"/>
              </a:buClr>
              <a:defRPr/>
            </a:pPr>
            <a:endParaRPr lang="de-DE" sz="1500" b="0" i="0" u="none" strike="noStrike" cap="none" spc="0">
              <a:solidFill>
                <a:schemeClr val="tx2"/>
              </a:solidFill>
              <a:latin typeface="Arial"/>
              <a:ea typeface="Arial"/>
              <a:cs typeface="Arial"/>
            </a:endParaRPr>
          </a:p>
          <a:p>
            <a:pPr marL="519750" lvl="4" indent="-285750">
              <a:lnSpc>
                <a:spcPct val="150000"/>
              </a:lnSpc>
              <a:buClr>
                <a:schemeClr val="bg2"/>
              </a:buClr>
              <a:defRPr/>
            </a:pPr>
            <a:r>
              <a:rPr lang="de-DE" sz="1500" b="0" i="0" u="none" strike="noStrike" cap="none" spc="0">
                <a:solidFill>
                  <a:schemeClr val="tx2"/>
                </a:solidFill>
                <a:latin typeface="Arial"/>
                <a:ea typeface="Arial"/>
                <a:cs typeface="Arial"/>
              </a:rPr>
              <a:t>Finden Sie einen geeigneten Publikationsort (Achtung: Predatory Publishing)</a:t>
            </a:r>
            <a:endParaRPr/>
          </a:p>
          <a:p>
            <a:pPr marL="519750" lvl="4" indent="-285750">
              <a:lnSpc>
                <a:spcPct val="150000"/>
              </a:lnSpc>
              <a:buClr>
                <a:schemeClr val="bg2"/>
              </a:buClr>
              <a:defRPr/>
            </a:pPr>
            <a:r>
              <a:rPr lang="de-DE" sz="1500" b="0" i="0" u="none" strike="noStrike" cap="none" spc="0">
                <a:solidFill>
                  <a:schemeClr val="tx2"/>
                </a:solidFill>
                <a:latin typeface="Arial"/>
                <a:ea typeface="Arial"/>
                <a:cs typeface="Arial"/>
              </a:rPr>
              <a:t>Erkundigen Sie sich nach geeigneten Finanzierungsmöglichkeiten</a:t>
            </a:r>
          </a:p>
          <a:p>
            <a:pPr marL="519750" lvl="4" indent="-285750">
              <a:lnSpc>
                <a:spcPct val="150000"/>
              </a:lnSpc>
              <a:buClr>
                <a:schemeClr val="bg2"/>
              </a:buClr>
              <a:defRPr/>
            </a:pPr>
            <a:r>
              <a:rPr lang="de-DE" sz="1500" b="0" i="0" u="none" strike="noStrike" cap="none" spc="0">
                <a:solidFill>
                  <a:schemeClr val="tx2"/>
                </a:solidFill>
                <a:latin typeface="Arial"/>
                <a:ea typeface="Arial"/>
                <a:cs typeface="Arial"/>
              </a:rPr>
              <a:t>Beachten sie die aufgeführten OA-Leistungen und achten sie auf eine möglichst transparente Kostendarstellung</a:t>
            </a:r>
            <a:endParaRPr/>
          </a:p>
          <a:p>
            <a:pPr marL="519750" lvl="4" indent="-285750">
              <a:lnSpc>
                <a:spcPct val="150000"/>
              </a:lnSpc>
              <a:buClr>
                <a:schemeClr val="bg2"/>
              </a:buClr>
              <a:defRPr/>
            </a:pPr>
            <a:r>
              <a:rPr lang="de-DE" sz="1500" b="0" i="0" u="none" strike="noStrike" cap="none" spc="0">
                <a:solidFill>
                  <a:schemeClr val="tx2"/>
                </a:solidFill>
                <a:latin typeface="Arial"/>
                <a:ea typeface="Arial"/>
                <a:cs typeface="Arial"/>
              </a:rPr>
              <a:t>Veröffentlichen Sie unter einer CC-Lizenz (möglichst CC BY)</a:t>
            </a:r>
            <a:endParaRPr/>
          </a:p>
          <a:p>
            <a:pPr marL="519750" lvl="4" indent="-285750">
              <a:lnSpc>
                <a:spcPct val="150000"/>
              </a:lnSpc>
              <a:buClr>
                <a:schemeClr val="bg2"/>
              </a:buClr>
              <a:defRPr/>
            </a:pPr>
            <a:r>
              <a:rPr lang="de-DE" sz="1500" b="0" i="0" u="none" strike="noStrike" cap="none" spc="0">
                <a:solidFill>
                  <a:schemeClr val="tx2"/>
                </a:solidFill>
                <a:latin typeface="Arial"/>
                <a:ea typeface="Arial"/>
                <a:cs typeface="Arial"/>
              </a:rPr>
              <a:t>Übertragen Sie möglichst keine ausschließlichen Nutzungsrechte</a:t>
            </a:r>
            <a:br>
              <a:rPr lang="de-DE" sz="1500" b="0" i="0" u="none" strike="noStrike" cap="none" spc="0">
                <a:solidFill>
                  <a:schemeClr val="tx2"/>
                </a:solidFill>
                <a:latin typeface="Arial"/>
                <a:ea typeface="Arial"/>
                <a:cs typeface="Arial"/>
              </a:rPr>
            </a:br>
            <a:r>
              <a:rPr lang="de-DE" sz="1500" b="0" i="0" u="none" strike="noStrike" cap="none" spc="0">
                <a:solidFill>
                  <a:schemeClr val="tx2"/>
                </a:solidFill>
                <a:latin typeface="Arial"/>
                <a:ea typeface="Arial"/>
                <a:cs typeface="Arial"/>
              </a:rPr>
              <a:t>an den Verlag</a:t>
            </a:r>
            <a:endParaRPr/>
          </a:p>
          <a:p>
            <a:pPr marL="519750" lvl="4" indent="-285750">
              <a:lnSpc>
                <a:spcPct val="150000"/>
              </a:lnSpc>
              <a:buClr>
                <a:schemeClr val="bg2"/>
              </a:buClr>
              <a:defRPr/>
            </a:pPr>
            <a:r>
              <a:rPr lang="de-DE" sz="1500" b="0" i="0" u="none" strike="noStrike" cap="none" spc="0">
                <a:solidFill>
                  <a:schemeClr val="tx2"/>
                </a:solidFill>
                <a:latin typeface="Arial"/>
                <a:ea typeface="Arial"/>
                <a:cs typeface="Arial"/>
              </a:rPr>
              <a:t>Klären Sie frühzeitig mit dem Verlag die Modalitäten einer OA-Zweitveröffentlichung</a:t>
            </a:r>
          </a:p>
          <a:p>
            <a:pPr marL="519750" lvl="4" indent="-285750">
              <a:lnSpc>
                <a:spcPct val="150000"/>
              </a:lnSpc>
              <a:buClr>
                <a:schemeClr val="bg2"/>
              </a:buClr>
              <a:defRPr/>
            </a:pPr>
            <a:endParaRPr/>
          </a:p>
          <a:p>
            <a:pPr marL="519750" lvl="4" indent="-285750">
              <a:lnSpc>
                <a:spcPct val="150000"/>
              </a:lnSpc>
              <a:buClr>
                <a:schemeClr val="bg2"/>
              </a:buClr>
              <a:defRPr/>
            </a:pPr>
            <a:endParaRPr lang="de-DE" sz="1500" b="0" i="0" u="none" strike="noStrike" cap="none" spc="0">
              <a:solidFill>
                <a:schemeClr val="tx2"/>
              </a:solidFill>
              <a:latin typeface="Arial"/>
              <a:ea typeface="Arial"/>
              <a:cs typeface="Arial"/>
            </a:endParaRPr>
          </a:p>
        </p:txBody>
      </p:sp>
      <p:pic>
        <p:nvPicPr>
          <p:cNvPr id="323963020" name="Grafik 323963019"/>
          <p:cNvPicPr>
            <a:picLocks noChangeAspect="1"/>
          </p:cNvPicPr>
          <p:nvPr/>
        </p:nvPicPr>
        <p:blipFill>
          <a:blip r:embed="rId4"/>
          <a:stretch/>
        </p:blipFill>
        <p:spPr bwMode="auto">
          <a:xfrm>
            <a:off x="7689016" y="995087"/>
            <a:ext cx="340646" cy="340911"/>
          </a:xfrm>
          <a:prstGeom prst="rect">
            <a:avLst/>
          </a:prstGeom>
        </p:spPr>
      </p:pic>
      <p:pic>
        <p:nvPicPr>
          <p:cNvPr id="62553394" name="Grafik 62553393"/>
          <p:cNvPicPr>
            <a:picLocks noChangeAspect="1"/>
          </p:cNvPicPr>
          <p:nvPr/>
        </p:nvPicPr>
        <p:blipFill>
          <a:blip r:embed="rId4"/>
          <a:stretch/>
        </p:blipFill>
        <p:spPr bwMode="auto">
          <a:xfrm>
            <a:off x="7687351" y="1402063"/>
            <a:ext cx="340645" cy="340911"/>
          </a:xfrm>
          <a:prstGeom prst="rect">
            <a:avLst/>
          </a:prstGeom>
        </p:spPr>
      </p:pic>
      <p:pic>
        <p:nvPicPr>
          <p:cNvPr id="1504750329" name="Grafik 1504750328"/>
          <p:cNvPicPr>
            <a:picLocks noChangeAspect="1"/>
          </p:cNvPicPr>
          <p:nvPr/>
        </p:nvPicPr>
        <p:blipFill>
          <a:blip r:embed="rId4"/>
          <a:stretch/>
        </p:blipFill>
        <p:spPr bwMode="auto">
          <a:xfrm>
            <a:off x="7689015" y="2112839"/>
            <a:ext cx="340645" cy="340911"/>
          </a:xfrm>
          <a:prstGeom prst="rect">
            <a:avLst/>
          </a:prstGeom>
        </p:spPr>
      </p:pic>
      <p:pic>
        <p:nvPicPr>
          <p:cNvPr id="295303054" name="Grafik 295303053"/>
          <p:cNvPicPr>
            <a:picLocks noChangeAspect="1"/>
          </p:cNvPicPr>
          <p:nvPr/>
        </p:nvPicPr>
        <p:blipFill>
          <a:blip r:embed="rId4"/>
          <a:stretch/>
        </p:blipFill>
        <p:spPr bwMode="auto">
          <a:xfrm>
            <a:off x="7687350" y="2606994"/>
            <a:ext cx="340645" cy="340911"/>
          </a:xfrm>
          <a:prstGeom prst="rect">
            <a:avLst/>
          </a:prstGeom>
        </p:spPr>
      </p:pic>
      <p:pic>
        <p:nvPicPr>
          <p:cNvPr id="1044355493" name="Grafik 295303053"/>
          <p:cNvPicPr>
            <a:picLocks noChangeAspect="1"/>
          </p:cNvPicPr>
          <p:nvPr/>
        </p:nvPicPr>
        <p:blipFill>
          <a:blip r:embed="rId4"/>
          <a:stretch/>
        </p:blipFill>
        <p:spPr bwMode="auto">
          <a:xfrm>
            <a:off x="7689015" y="3144372"/>
            <a:ext cx="340644" cy="340911"/>
          </a:xfrm>
          <a:prstGeom prst="rect">
            <a:avLst/>
          </a:prstGeom>
        </p:spPr>
      </p:pic>
      <p:sp>
        <p:nvSpPr>
          <p:cNvPr id="2" name="Fußzeilenplatzhalter 3"/>
          <p:cNvSpPr txBox="1"/>
          <p:nvPr/>
        </p:nvSpPr>
        <p:spPr bwMode="auto">
          <a:xfrm>
            <a:off x="720000" y="4752000"/>
            <a:ext cx="4428064" cy="108000"/>
          </a:xfrm>
          <a:prstGeom prst="rect">
            <a:avLst/>
          </a:prstGeom>
        </p:spPr>
        <p:txBody>
          <a:bodyPr vert="horz" lIns="0" tIns="0" rIns="0" bIns="0" rtlCol="0" anchor="ctr" anchorCtr="0">
            <a:noAutofit/>
          </a:bodyPr>
          <a:lstStyle>
            <a:defPPr>
              <a:defRPr lang="de-DE"/>
            </a:defPPr>
            <a:lvl1pPr marL="0" indent="0" algn="l" defTabSz="685800">
              <a:lnSpc>
                <a:spcPct val="100000"/>
              </a:lnSpc>
              <a:spcBef>
                <a:spcPts val="0"/>
              </a:spcBef>
              <a:buFont typeface="Arial"/>
              <a:buNone/>
              <a:defRPr sz="900">
                <a:solidFill>
                  <a:schemeClr val="tx2"/>
                </a:solidFill>
                <a:latin typeface="+mn-lt"/>
                <a:ea typeface="+mn-ea"/>
                <a:cs typeface="+mn-cs"/>
              </a:defRPr>
            </a:lvl1pPr>
            <a:lvl2pPr marL="0" indent="0" algn="l" defTabSz="685800">
              <a:lnSpc>
                <a:spcPct val="100000"/>
              </a:lnSpc>
              <a:spcBef>
                <a:spcPts val="0"/>
              </a:spcBef>
              <a:defRPr sz="1200">
                <a:solidFill>
                  <a:schemeClr val="tx1"/>
                </a:solidFill>
                <a:latin typeface="+mn-lt"/>
                <a:ea typeface="+mn-ea"/>
                <a:cs typeface="+mn-cs"/>
              </a:defRPr>
            </a:lvl2pPr>
            <a:lvl3pPr marL="0" indent="0" algn="l" defTabSz="685800">
              <a:lnSpc>
                <a:spcPct val="100000"/>
              </a:lnSpc>
              <a:spcBef>
                <a:spcPts val="0"/>
              </a:spcBef>
              <a:defRPr sz="1200">
                <a:solidFill>
                  <a:schemeClr val="tx1"/>
                </a:solidFill>
                <a:latin typeface="+mn-lt"/>
                <a:ea typeface="+mn-ea"/>
                <a:cs typeface="+mn-cs"/>
              </a:defRPr>
            </a:lvl3pPr>
            <a:lvl4pPr marL="0" indent="0" algn="l" defTabSz="685800">
              <a:lnSpc>
                <a:spcPct val="100000"/>
              </a:lnSpc>
              <a:spcBef>
                <a:spcPts val="0"/>
              </a:spcBef>
              <a:defRPr sz="1200">
                <a:solidFill>
                  <a:schemeClr val="tx1"/>
                </a:solidFill>
                <a:latin typeface="+mn-lt"/>
                <a:ea typeface="+mn-ea"/>
                <a:cs typeface="+mn-cs"/>
              </a:defRPr>
            </a:lvl4pPr>
            <a:lvl5pPr marL="0" indent="0" algn="l" defTabSz="685800">
              <a:lnSpc>
                <a:spcPct val="100000"/>
              </a:lnSpc>
              <a:spcBef>
                <a:spcPts val="0"/>
              </a:spcBef>
              <a:defRPr sz="1200">
                <a:solidFill>
                  <a:schemeClr val="tx1"/>
                </a:solidFill>
                <a:latin typeface="+mn-lt"/>
                <a:ea typeface="+mn-ea"/>
                <a:cs typeface="+mn-cs"/>
              </a:defRPr>
            </a:lvl5pPr>
            <a:lvl6pPr marL="0" indent="0" algn="l" defTabSz="685800">
              <a:lnSpc>
                <a:spcPct val="100000"/>
              </a:lnSpc>
              <a:spcBef>
                <a:spcPts val="0"/>
              </a:spcBef>
              <a:defRPr sz="1200">
                <a:solidFill>
                  <a:schemeClr val="tx1"/>
                </a:solidFill>
                <a:latin typeface="+mn-lt"/>
                <a:ea typeface="+mn-ea"/>
                <a:cs typeface="+mn-cs"/>
              </a:defRPr>
            </a:lvl6pPr>
            <a:lvl7pPr marL="0" indent="0" algn="l" defTabSz="685800">
              <a:lnSpc>
                <a:spcPct val="100000"/>
              </a:lnSpc>
              <a:spcBef>
                <a:spcPts val="0"/>
              </a:spcBef>
              <a:defRPr sz="1200">
                <a:solidFill>
                  <a:schemeClr val="tx1"/>
                </a:solidFill>
                <a:latin typeface="+mn-lt"/>
                <a:ea typeface="+mn-ea"/>
                <a:cs typeface="+mn-cs"/>
              </a:defRPr>
            </a:lvl7pPr>
            <a:lvl8pPr marL="0" indent="0" algn="l" defTabSz="685800">
              <a:lnSpc>
                <a:spcPct val="100000"/>
              </a:lnSpc>
              <a:spcBef>
                <a:spcPts val="0"/>
              </a:spcBef>
              <a:defRPr sz="1200">
                <a:solidFill>
                  <a:schemeClr val="tx1"/>
                </a:solidFill>
                <a:latin typeface="+mn-lt"/>
                <a:ea typeface="+mn-ea"/>
                <a:cs typeface="+mn-cs"/>
              </a:defRPr>
            </a:lvl8pPr>
            <a:lvl9pPr marL="0" indent="0" algn="l" defTabSz="685800">
              <a:lnSpc>
                <a:spcPct val="100000"/>
              </a:lnSpc>
              <a:spcBef>
                <a:spcPts val="0"/>
              </a:spcBef>
              <a:defRPr sz="1200">
                <a:solidFill>
                  <a:schemeClr val="tx1"/>
                </a:solidFill>
                <a:latin typeface="+mn-lt"/>
                <a:ea typeface="+mn-ea"/>
                <a:cs typeface="+mn-cs"/>
              </a:defRPr>
            </a:lvl9pPr>
          </a:lstStyle>
          <a:p>
            <a:pPr>
              <a:defRPr/>
            </a:pPr>
            <a:r>
              <a:rPr lang="de-DE">
                <a:solidFill>
                  <a:srgbClr val="003560"/>
                </a:solidFill>
              </a:rPr>
              <a:t>Open Access: Eine Einführung für die </a:t>
            </a:r>
            <a:r>
              <a:rPr lang="de-DE" sz="900" b="0" i="0" u="none" strike="noStrike" cap="none" spc="0">
                <a:solidFill>
                  <a:srgbClr val="003560"/>
                </a:solidFill>
                <a:latin typeface="Arial"/>
                <a:ea typeface="Arial"/>
                <a:cs typeface="Arial"/>
              </a:rPr>
              <a:t>Geistes- und Sozialwissenschaften</a:t>
            </a:r>
            <a:endParaRPr lang="de-DE"/>
          </a:p>
        </p:txBody>
      </p:sp>
      <p:pic>
        <p:nvPicPr>
          <p:cNvPr id="1901985143" name="Grafik 295303053"/>
          <p:cNvPicPr>
            <a:picLocks noChangeAspect="1"/>
          </p:cNvPicPr>
          <p:nvPr/>
        </p:nvPicPr>
        <p:blipFill>
          <a:blip r:embed="rId4"/>
          <a:stretch/>
        </p:blipFill>
        <p:spPr bwMode="auto">
          <a:xfrm>
            <a:off x="7686115" y="3866201"/>
            <a:ext cx="340643" cy="340911"/>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530743943" name="Grafik 2"/>
          <p:cNvPicPr>
            <a:picLocks noChangeAspect="1"/>
          </p:cNvPicPr>
          <p:nvPr/>
        </p:nvPicPr>
        <p:blipFill>
          <a:blip r:embed="rId2"/>
          <a:stretch/>
        </p:blipFill>
        <p:spPr bwMode="auto">
          <a:xfrm>
            <a:off x="6156174" y="1707652"/>
            <a:ext cx="2660955" cy="2649600"/>
          </a:xfrm>
          <a:prstGeom prst="rect">
            <a:avLst/>
          </a:prstGeom>
        </p:spPr>
      </p:pic>
      <p:sp>
        <p:nvSpPr>
          <p:cNvPr id="42162048" name="Titel 1"/>
          <p:cNvSpPr>
            <a:spLocks noGrp="1"/>
          </p:cNvSpPr>
          <p:nvPr>
            <p:ph type="title"/>
          </p:nvPr>
        </p:nvSpPr>
        <p:spPr bwMode="auto">
          <a:xfrm>
            <a:off x="468000" y="699541"/>
            <a:ext cx="8172000" cy="720000"/>
          </a:xfrm>
        </p:spPr>
        <p:txBody>
          <a:bodyPr/>
          <a:lstStyle/>
          <a:p>
            <a:pPr>
              <a:defRPr/>
            </a:pPr>
            <a:r>
              <a:rPr lang="de-DE" sz="3600"/>
              <a:t>Fragen &amp; Diskussion</a:t>
            </a:r>
            <a:endParaRPr sz="1500"/>
          </a:p>
        </p:txBody>
      </p:sp>
      <p:sp>
        <p:nvSpPr>
          <p:cNvPr id="2095928883" name="Inhaltsplatzhalter 6"/>
          <p:cNvSpPr>
            <a:spLocks noGrp="1"/>
          </p:cNvSpPr>
          <p:nvPr/>
        </p:nvSpPr>
        <p:spPr bwMode="auto">
          <a:xfrm>
            <a:off x="468000" y="1870981"/>
            <a:ext cx="5442267" cy="2486269"/>
          </a:xfrm>
        </p:spPr>
        <p:txBody>
          <a:bodyPr vert="horz" lIns="0" tIns="0" rIns="0" bIns="0" rtlCol="0" anchor="t" anchorCtr="0">
            <a:noAutofit/>
          </a:bodyPr>
          <a:lstStyle>
            <a:lvl1pPr marL="0" indent="0" algn="l" defTabSz="685800">
              <a:lnSpc>
                <a:spcPts val="5699"/>
              </a:lnSpc>
              <a:spcBef>
                <a:spcPts val="0"/>
              </a:spcBef>
              <a:spcAft>
                <a:spcPts val="1199"/>
              </a:spcAft>
              <a:buSzPct val="75000"/>
              <a:buFont typeface="Arial"/>
              <a:buNone/>
              <a:defRPr sz="4800" b="1">
                <a:solidFill>
                  <a:schemeClr val="bg1"/>
                </a:solidFill>
                <a:latin typeface="+mn-lt"/>
                <a:ea typeface="+mn-ea"/>
                <a:cs typeface="+mn-cs"/>
              </a:defRPr>
            </a:lvl1pPr>
            <a:lvl2pPr marL="0" indent="0" algn="l" defTabSz="685800">
              <a:lnSpc>
                <a:spcPts val="5699"/>
              </a:lnSpc>
              <a:spcBef>
                <a:spcPts val="0"/>
              </a:spcBef>
              <a:spcAft>
                <a:spcPts val="599"/>
              </a:spcAft>
              <a:buSzPct val="75000"/>
              <a:buFont typeface="Arial"/>
              <a:buNone/>
              <a:defRPr sz="4800" b="1">
                <a:solidFill>
                  <a:schemeClr val="bg1"/>
                </a:solidFill>
                <a:latin typeface="+mn-lt"/>
                <a:ea typeface="+mn-ea"/>
                <a:cs typeface="+mn-cs"/>
              </a:defRPr>
            </a:lvl2pPr>
            <a:lvl3pPr marL="234000" indent="-234000" algn="l" defTabSz="685800">
              <a:lnSpc>
                <a:spcPts val="5699"/>
              </a:lnSpc>
              <a:spcBef>
                <a:spcPts val="0"/>
              </a:spcBef>
              <a:spcAft>
                <a:spcPts val="599"/>
              </a:spcAft>
              <a:buClr>
                <a:schemeClr val="bg2"/>
              </a:buClr>
              <a:buSzPct val="100000"/>
              <a:buFont typeface="Wingdings"/>
              <a:buChar char="§"/>
              <a:defRPr sz="4800" b="1">
                <a:solidFill>
                  <a:schemeClr val="bg1"/>
                </a:solidFill>
                <a:latin typeface="+mn-lt"/>
                <a:ea typeface="+mn-ea"/>
                <a:cs typeface="+mn-cs"/>
              </a:defRPr>
            </a:lvl3pPr>
            <a:lvl4pPr marL="468000" indent="-234000" algn="l" defTabSz="685800">
              <a:lnSpc>
                <a:spcPts val="5699"/>
              </a:lnSpc>
              <a:spcBef>
                <a:spcPts val="0"/>
              </a:spcBef>
              <a:spcAft>
                <a:spcPts val="599"/>
              </a:spcAft>
              <a:buClr>
                <a:schemeClr val="tx2"/>
              </a:buClr>
              <a:buSzPct val="100000"/>
              <a:buFont typeface="Wingdings"/>
              <a:buChar char="§"/>
              <a:defRPr sz="4800" b="1">
                <a:solidFill>
                  <a:schemeClr val="bg1"/>
                </a:solidFill>
                <a:latin typeface="+mn-lt"/>
                <a:ea typeface="+mn-ea"/>
                <a:cs typeface="+mn-cs"/>
              </a:defRPr>
            </a:lvl4pPr>
            <a:lvl5pPr marL="702000" indent="-234000" algn="l" defTabSz="685800">
              <a:lnSpc>
                <a:spcPts val="5699"/>
              </a:lnSpc>
              <a:spcBef>
                <a:spcPts val="0"/>
              </a:spcBef>
              <a:spcAft>
                <a:spcPts val="599"/>
              </a:spcAft>
              <a:buClr>
                <a:schemeClr val="tx2"/>
              </a:buClr>
              <a:buSzPct val="100000"/>
              <a:buFont typeface="Wingdings"/>
              <a:buChar char="§"/>
              <a:defRPr sz="4800" b="1">
                <a:solidFill>
                  <a:schemeClr val="bg1"/>
                </a:solidFill>
                <a:latin typeface="+mn-lt"/>
                <a:ea typeface="+mn-ea"/>
                <a:cs typeface="+mn-cs"/>
              </a:defRPr>
            </a:lvl5pPr>
            <a:lvl6pPr marL="0" indent="0" algn="l" defTabSz="685800">
              <a:lnSpc>
                <a:spcPts val="5699"/>
              </a:lnSpc>
              <a:spcBef>
                <a:spcPts val="0"/>
              </a:spcBef>
              <a:spcAft>
                <a:spcPts val="599"/>
              </a:spcAft>
              <a:buSzPct val="75000"/>
              <a:buFont typeface="Arial"/>
              <a:buNone/>
              <a:defRPr sz="4800" b="1">
                <a:solidFill>
                  <a:schemeClr val="bg1"/>
                </a:solidFill>
                <a:latin typeface="+mn-lt"/>
                <a:ea typeface="+mn-ea"/>
                <a:cs typeface="+mn-cs"/>
              </a:defRPr>
            </a:lvl6pPr>
            <a:lvl7pPr marL="0" indent="0" algn="l" defTabSz="685800">
              <a:lnSpc>
                <a:spcPts val="5699"/>
              </a:lnSpc>
              <a:spcBef>
                <a:spcPts val="0"/>
              </a:spcBef>
              <a:spcAft>
                <a:spcPts val="599"/>
              </a:spcAft>
              <a:buSzPct val="75000"/>
              <a:buFont typeface="Arial"/>
              <a:buNone/>
              <a:defRPr sz="4800" b="1">
                <a:solidFill>
                  <a:schemeClr val="bg1"/>
                </a:solidFill>
                <a:latin typeface="+mn-lt"/>
                <a:ea typeface="+mn-ea"/>
                <a:cs typeface="+mn-cs"/>
              </a:defRPr>
            </a:lvl7pPr>
            <a:lvl8pPr marL="0" indent="0" algn="l" defTabSz="685800">
              <a:lnSpc>
                <a:spcPts val="5699"/>
              </a:lnSpc>
              <a:spcBef>
                <a:spcPts val="0"/>
              </a:spcBef>
              <a:spcAft>
                <a:spcPts val="599"/>
              </a:spcAft>
              <a:buSzPct val="75000"/>
              <a:buFont typeface="Arial"/>
              <a:buNone/>
              <a:defRPr sz="4800" b="1">
                <a:solidFill>
                  <a:schemeClr val="bg1"/>
                </a:solidFill>
                <a:latin typeface="+mn-lt"/>
                <a:ea typeface="+mn-ea"/>
                <a:cs typeface="+mn-cs"/>
              </a:defRPr>
            </a:lvl8pPr>
            <a:lvl9pPr marL="0" indent="0" algn="l" defTabSz="685800">
              <a:lnSpc>
                <a:spcPts val="5699"/>
              </a:lnSpc>
              <a:spcBef>
                <a:spcPts val="0"/>
              </a:spcBef>
              <a:spcAft>
                <a:spcPts val="599"/>
              </a:spcAft>
              <a:buSzPct val="75000"/>
              <a:buFont typeface="Arial"/>
              <a:buNone/>
              <a:defRPr sz="4800" b="1">
                <a:solidFill>
                  <a:schemeClr val="bg1"/>
                </a:solidFill>
                <a:latin typeface="+mn-lt"/>
                <a:ea typeface="+mn-ea"/>
                <a:cs typeface="+mn-cs"/>
              </a:defRPr>
            </a:lvl9pPr>
          </a:lstStyle>
          <a:p>
            <a:pPr lvl="3">
              <a:lnSpc>
                <a:spcPct val="150000"/>
              </a:lnSpc>
              <a:buClr>
                <a:schemeClr val="bg2"/>
              </a:buClr>
              <a:buSzPct val="100000"/>
              <a:buFont typeface="Wingdings"/>
              <a:buChar char="Ø"/>
              <a:defRPr/>
            </a:pPr>
            <a:r>
              <a:rPr lang="de-DE" sz="1500" b="0" i="0" u="none" strike="noStrike" cap="none" spc="0">
                <a:solidFill>
                  <a:schemeClr val="bg1"/>
                </a:solidFill>
                <a:latin typeface="Arial"/>
                <a:ea typeface="Arial"/>
                <a:cs typeface="Arial"/>
              </a:rPr>
              <a:t>Würden Sie Ihre nächste Publikation Open Access veröffentlichen?</a:t>
            </a:r>
            <a:endParaRPr/>
          </a:p>
          <a:p>
            <a:pPr lvl="3">
              <a:lnSpc>
                <a:spcPct val="150000"/>
              </a:lnSpc>
              <a:buClr>
                <a:schemeClr val="bg2"/>
              </a:buClr>
              <a:buSzPct val="100000"/>
              <a:buFont typeface="Wingdings"/>
              <a:buChar char="Ø"/>
              <a:defRPr/>
            </a:pPr>
            <a:r>
              <a:rPr lang="de-DE" sz="1500" b="0" i="0" u="none" strike="noStrike" cap="none" spc="0">
                <a:solidFill>
                  <a:schemeClr val="bg1"/>
                </a:solidFill>
                <a:latin typeface="Arial"/>
                <a:ea typeface="Arial"/>
                <a:cs typeface="Arial"/>
              </a:rPr>
              <a:t>Gibt es ev. Gründe, warum sie es NICHT tun würden?</a:t>
            </a:r>
            <a:endParaRPr/>
          </a:p>
          <a:p>
            <a:pPr lvl="3">
              <a:lnSpc>
                <a:spcPct val="150000"/>
              </a:lnSpc>
              <a:buClr>
                <a:schemeClr val="bg2"/>
              </a:buClr>
              <a:buSzPct val="100000"/>
              <a:buFont typeface="Wingdings"/>
              <a:buChar char="Ø"/>
              <a:defRPr/>
            </a:pPr>
            <a:r>
              <a:rPr lang="de-DE" sz="1500" b="0" i="0" u="none" strike="noStrike" cap="none" spc="0">
                <a:solidFill>
                  <a:schemeClr val="bg1"/>
                </a:solidFill>
                <a:latin typeface="Arial"/>
                <a:ea typeface="Arial"/>
                <a:cs typeface="Arial"/>
              </a:rPr>
              <a:t>Falls ja – was hält Sie davon ab?</a:t>
            </a:r>
            <a:endParaRPr/>
          </a:p>
          <a:p>
            <a:pPr marL="519750" lvl="4" indent="-285750">
              <a:lnSpc>
                <a:spcPct val="150000"/>
              </a:lnSpc>
              <a:buClr>
                <a:schemeClr val="bg2"/>
              </a:buClr>
              <a:defRPr/>
            </a:pPr>
            <a:endParaRPr lang="de-DE" sz="1500" b="0" i="0" u="none" strike="noStrike" cap="none" spc="0">
              <a:solidFill>
                <a:schemeClr val="tx2"/>
              </a:solidFill>
              <a:latin typeface="Arial"/>
              <a:ea typeface="Arial"/>
              <a:cs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Titel 5"/>
          <p:cNvSpPr>
            <a:spLocks noGrp="1"/>
          </p:cNvSpPr>
          <p:nvPr>
            <p:ph type="title"/>
          </p:nvPr>
        </p:nvSpPr>
        <p:spPr bwMode="auto"/>
        <p:txBody>
          <a:bodyPr/>
          <a:lstStyle/>
          <a:p>
            <a:pPr>
              <a:defRPr/>
            </a:pPr>
            <a:r>
              <a:rPr lang="de-DE"/>
              <a:t>Kontakt</a:t>
            </a:r>
            <a:endParaRPr/>
          </a:p>
        </p:txBody>
      </p:sp>
      <p:sp>
        <p:nvSpPr>
          <p:cNvPr id="5" name="Foliennummernplatzhalter 4"/>
          <p:cNvSpPr>
            <a:spLocks noGrp="1"/>
          </p:cNvSpPr>
          <p:nvPr>
            <p:ph type="sldNum" sz="quarter" idx="12"/>
          </p:nvPr>
        </p:nvSpPr>
        <p:spPr bwMode="auto"/>
        <p:txBody>
          <a:bodyPr/>
          <a:lstStyle/>
          <a:p>
            <a:pPr>
              <a:defRPr/>
            </a:pPr>
            <a:fld id="{6C8FC03C-C266-4645-ABC5-645062898383}" type="slidenum">
              <a:rPr lang="de-DE"/>
              <a:t>48</a:t>
            </a:fld>
            <a:r>
              <a:rPr lang="de-DE"/>
              <a:t> </a:t>
            </a:r>
            <a:endParaRPr/>
          </a:p>
        </p:txBody>
      </p:sp>
      <p:sp>
        <p:nvSpPr>
          <p:cNvPr id="2" name="Rechteck 1"/>
          <p:cNvSpPr/>
          <p:nvPr/>
        </p:nvSpPr>
        <p:spPr bwMode="auto">
          <a:xfrm>
            <a:off x="395534" y="888849"/>
            <a:ext cx="5760855" cy="2621315"/>
          </a:xfrm>
          <a:prstGeom prst="rect">
            <a:avLst/>
          </a:prstGeom>
        </p:spPr>
        <p:txBody>
          <a:bodyPr wrap="square">
            <a:spAutoFit/>
          </a:bodyPr>
          <a:lstStyle/>
          <a:p>
            <a:pPr>
              <a:defRPr/>
            </a:pPr>
            <a:r>
              <a:rPr lang="de-DE" sz="1400" u="sng">
                <a:solidFill>
                  <a:srgbClr val="003560"/>
                </a:solidFill>
                <a:latin typeface="Arial"/>
                <a:cs typeface="Arial"/>
                <a:hlinkClick r:id="rId2" tooltip="mailto:kathrin.lucht-roussel@rub.de"/>
              </a:rPr>
              <a:t>Kathrin.Lucht-Roussel@rub.de</a:t>
            </a:r>
            <a:endParaRPr lang="de-DE" sz="1400">
              <a:solidFill>
                <a:srgbClr val="003560"/>
              </a:solidFill>
              <a:latin typeface="Arial"/>
              <a:cs typeface="Arial"/>
            </a:endParaRPr>
          </a:p>
          <a:p>
            <a:pPr>
              <a:defRPr/>
            </a:pPr>
            <a:r>
              <a:rPr lang="de-DE" sz="1400">
                <a:solidFill>
                  <a:srgbClr val="003560"/>
                </a:solidFill>
                <a:latin typeface="Arial"/>
                <a:cs typeface="Arial"/>
              </a:rPr>
              <a:t>0234-32-22053</a:t>
            </a:r>
            <a:endParaRPr/>
          </a:p>
          <a:p>
            <a:pPr>
              <a:defRPr/>
            </a:pPr>
            <a:r>
              <a:rPr lang="de-DE" sz="1400" u="sng">
                <a:solidFill>
                  <a:srgbClr val="003560"/>
                </a:solidFill>
                <a:latin typeface="Arial"/>
                <a:cs typeface="Arial"/>
                <a:hlinkClick r:id="rId3" tooltip="mailto:Carla.hansmann@rub.de"/>
              </a:rPr>
              <a:t>Carla.Hansmann@rub.de</a:t>
            </a:r>
            <a:r>
              <a:rPr lang="de-DE" sz="1400">
                <a:solidFill>
                  <a:srgbClr val="003560"/>
                </a:solidFill>
                <a:latin typeface="Arial"/>
                <a:cs typeface="Arial"/>
              </a:rPr>
              <a:t> </a:t>
            </a:r>
            <a:endParaRPr/>
          </a:p>
          <a:p>
            <a:pPr>
              <a:defRPr/>
            </a:pPr>
            <a:r>
              <a:rPr lang="de-DE" sz="1400">
                <a:solidFill>
                  <a:srgbClr val="003560"/>
                </a:solidFill>
                <a:latin typeface="Arial"/>
                <a:cs typeface="Arial"/>
              </a:rPr>
              <a:t>0234-32-</a:t>
            </a:r>
            <a:r>
              <a:rPr lang="de-DE" sz="1400" b="0" i="0" u="none" strike="noStrike" cap="none" spc="0">
                <a:solidFill>
                  <a:srgbClr val="003560"/>
                </a:solidFill>
                <a:latin typeface="Arial"/>
                <a:ea typeface="Arial"/>
                <a:cs typeface="Arial"/>
              </a:rPr>
              <a:t>25200</a:t>
            </a:r>
            <a:endParaRPr/>
          </a:p>
          <a:p>
            <a:pPr>
              <a:defRPr/>
            </a:pPr>
            <a:endParaRPr lang="de-DE" sz="1400">
              <a:solidFill>
                <a:srgbClr val="003560"/>
              </a:solidFill>
              <a:latin typeface="Arial"/>
              <a:cs typeface="Arial"/>
            </a:endParaRPr>
          </a:p>
          <a:p>
            <a:pPr>
              <a:defRPr/>
            </a:pPr>
            <a:r>
              <a:rPr lang="de-DE" sz="1400">
                <a:solidFill>
                  <a:srgbClr val="003560"/>
                </a:solidFill>
                <a:latin typeface="Arial"/>
                <a:cs typeface="Arial"/>
              </a:rPr>
              <a:t>Fördermittel &amp; Finanzierung:</a:t>
            </a:r>
            <a:endParaRPr/>
          </a:p>
          <a:p>
            <a:pPr>
              <a:defRPr/>
            </a:pPr>
            <a:r>
              <a:rPr lang="de-DE" sz="1400" u="sng">
                <a:solidFill>
                  <a:srgbClr val="003560"/>
                </a:solidFill>
                <a:latin typeface="Arial"/>
                <a:cs typeface="Arial"/>
                <a:hlinkClick r:id="rId4" tooltip="mailto:oa@rub.de"/>
              </a:rPr>
              <a:t>oa@rub.de</a:t>
            </a:r>
            <a:r>
              <a:rPr lang="de-DE" sz="1400">
                <a:solidFill>
                  <a:srgbClr val="003560"/>
                </a:solidFill>
                <a:latin typeface="Arial"/>
                <a:cs typeface="Arial"/>
              </a:rPr>
              <a:t> </a:t>
            </a:r>
            <a:endParaRPr/>
          </a:p>
          <a:p>
            <a:pPr>
              <a:defRPr/>
            </a:pPr>
            <a:endParaRPr lang="de-DE" sz="1400">
              <a:solidFill>
                <a:srgbClr val="003560"/>
              </a:solidFill>
            </a:endParaRPr>
          </a:p>
          <a:p>
            <a:pPr>
              <a:defRPr/>
            </a:pPr>
            <a:r>
              <a:rPr lang="de-DE" sz="1400">
                <a:solidFill>
                  <a:srgbClr val="003560"/>
                </a:solidFill>
              </a:rPr>
              <a:t>Publikationsdienste der UB:</a:t>
            </a:r>
            <a:endParaRPr/>
          </a:p>
          <a:p>
            <a:pPr>
              <a:defRPr/>
            </a:pPr>
            <a:r>
              <a:rPr lang="de-DE" sz="1400" u="sng">
                <a:solidFill>
                  <a:srgbClr val="003560"/>
                </a:solidFill>
                <a:hlinkClick r:id="rId5" tooltip="mailto:publish-oa@rub.de"/>
              </a:rPr>
              <a:t>publish-oa@rub.de</a:t>
            </a:r>
            <a:r>
              <a:rPr lang="de-DE" sz="1400">
                <a:solidFill>
                  <a:srgbClr val="003560"/>
                </a:solidFill>
              </a:rPr>
              <a:t> </a:t>
            </a:r>
            <a:endParaRPr/>
          </a:p>
          <a:p>
            <a:pPr>
              <a:defRPr/>
            </a:pPr>
            <a:endParaRPr lang="de-DE" sz="1400">
              <a:solidFill>
                <a:srgbClr val="003560"/>
              </a:solidFill>
            </a:endParaRPr>
          </a:p>
          <a:p>
            <a:pPr>
              <a:defRPr/>
            </a:pPr>
            <a:endParaRPr lang="de-DE" sz="1200">
              <a:solidFill>
                <a:srgbClr val="003560"/>
              </a:solidFill>
            </a:endParaRPr>
          </a:p>
        </p:txBody>
      </p:sp>
      <p:pic>
        <p:nvPicPr>
          <p:cNvPr id="9" name="Grafik 8"/>
          <p:cNvPicPr>
            <a:picLocks noChangeAspect="1"/>
          </p:cNvPicPr>
          <p:nvPr/>
        </p:nvPicPr>
        <p:blipFill>
          <a:blip r:embed="rId6"/>
          <a:stretch/>
        </p:blipFill>
        <p:spPr bwMode="auto">
          <a:xfrm>
            <a:off x="4716016" y="1491630"/>
            <a:ext cx="4034480" cy="2689652"/>
          </a:xfrm>
          <a:prstGeom prst="rect">
            <a:avLst/>
          </a:prstGeom>
        </p:spPr>
      </p:pic>
      <p:sp>
        <p:nvSpPr>
          <p:cNvPr id="7" name="Textfeld 6"/>
          <p:cNvSpPr txBox="1"/>
          <p:nvPr/>
        </p:nvSpPr>
        <p:spPr bwMode="auto">
          <a:xfrm rot="16199998">
            <a:off x="8544854" y="3736292"/>
            <a:ext cx="798617" cy="184666"/>
          </a:xfrm>
          <a:prstGeom prst="rect">
            <a:avLst/>
          </a:prstGeom>
          <a:noFill/>
        </p:spPr>
        <p:txBody>
          <a:bodyPr wrap="none" rtlCol="0">
            <a:spAutoFit/>
          </a:bodyPr>
          <a:lstStyle/>
          <a:p>
            <a:pPr>
              <a:defRPr/>
            </a:pPr>
            <a:r>
              <a:rPr lang="de-DE" sz="600">
                <a:solidFill>
                  <a:schemeClr val="tx2"/>
                </a:solidFill>
              </a:rPr>
              <a:t>© RUB, Marquard</a:t>
            </a:r>
            <a:endParaRPr/>
          </a:p>
        </p:txBody>
      </p:sp>
      <p:sp>
        <p:nvSpPr>
          <p:cNvPr id="3" name="Fußzeilenplatzhalter 3"/>
          <p:cNvSpPr txBox="1"/>
          <p:nvPr/>
        </p:nvSpPr>
        <p:spPr bwMode="auto">
          <a:xfrm>
            <a:off x="720000" y="4752000"/>
            <a:ext cx="4428064" cy="108000"/>
          </a:xfrm>
          <a:prstGeom prst="rect">
            <a:avLst/>
          </a:prstGeom>
        </p:spPr>
        <p:txBody>
          <a:bodyPr vert="horz" lIns="0" tIns="0" rIns="0" bIns="0" rtlCol="0" anchor="ctr" anchorCtr="0">
            <a:noAutofit/>
          </a:bodyPr>
          <a:lstStyle>
            <a:defPPr>
              <a:defRPr lang="de-DE"/>
            </a:defPPr>
            <a:lvl1pPr marL="0" indent="0" algn="l" defTabSz="685800">
              <a:lnSpc>
                <a:spcPct val="100000"/>
              </a:lnSpc>
              <a:spcBef>
                <a:spcPts val="0"/>
              </a:spcBef>
              <a:buFont typeface="Arial"/>
              <a:buNone/>
              <a:defRPr sz="900">
                <a:solidFill>
                  <a:schemeClr val="tx2"/>
                </a:solidFill>
                <a:latin typeface="+mn-lt"/>
                <a:ea typeface="+mn-ea"/>
                <a:cs typeface="+mn-cs"/>
              </a:defRPr>
            </a:lvl1pPr>
            <a:lvl2pPr marL="0" indent="0" algn="l" defTabSz="685800">
              <a:lnSpc>
                <a:spcPct val="100000"/>
              </a:lnSpc>
              <a:spcBef>
                <a:spcPts val="0"/>
              </a:spcBef>
              <a:defRPr sz="1200">
                <a:solidFill>
                  <a:schemeClr val="tx1"/>
                </a:solidFill>
                <a:latin typeface="+mn-lt"/>
                <a:ea typeface="+mn-ea"/>
                <a:cs typeface="+mn-cs"/>
              </a:defRPr>
            </a:lvl2pPr>
            <a:lvl3pPr marL="0" indent="0" algn="l" defTabSz="685800">
              <a:lnSpc>
                <a:spcPct val="100000"/>
              </a:lnSpc>
              <a:spcBef>
                <a:spcPts val="0"/>
              </a:spcBef>
              <a:defRPr sz="1200">
                <a:solidFill>
                  <a:schemeClr val="tx1"/>
                </a:solidFill>
                <a:latin typeface="+mn-lt"/>
                <a:ea typeface="+mn-ea"/>
                <a:cs typeface="+mn-cs"/>
              </a:defRPr>
            </a:lvl3pPr>
            <a:lvl4pPr marL="0" indent="0" algn="l" defTabSz="685800">
              <a:lnSpc>
                <a:spcPct val="100000"/>
              </a:lnSpc>
              <a:spcBef>
                <a:spcPts val="0"/>
              </a:spcBef>
              <a:defRPr sz="1200">
                <a:solidFill>
                  <a:schemeClr val="tx1"/>
                </a:solidFill>
                <a:latin typeface="+mn-lt"/>
                <a:ea typeface="+mn-ea"/>
                <a:cs typeface="+mn-cs"/>
              </a:defRPr>
            </a:lvl4pPr>
            <a:lvl5pPr marL="0" indent="0" algn="l" defTabSz="685800">
              <a:lnSpc>
                <a:spcPct val="100000"/>
              </a:lnSpc>
              <a:spcBef>
                <a:spcPts val="0"/>
              </a:spcBef>
              <a:defRPr sz="1200">
                <a:solidFill>
                  <a:schemeClr val="tx1"/>
                </a:solidFill>
                <a:latin typeface="+mn-lt"/>
                <a:ea typeface="+mn-ea"/>
                <a:cs typeface="+mn-cs"/>
              </a:defRPr>
            </a:lvl5pPr>
            <a:lvl6pPr marL="0" indent="0" algn="l" defTabSz="685800">
              <a:lnSpc>
                <a:spcPct val="100000"/>
              </a:lnSpc>
              <a:spcBef>
                <a:spcPts val="0"/>
              </a:spcBef>
              <a:defRPr sz="1200">
                <a:solidFill>
                  <a:schemeClr val="tx1"/>
                </a:solidFill>
                <a:latin typeface="+mn-lt"/>
                <a:ea typeface="+mn-ea"/>
                <a:cs typeface="+mn-cs"/>
              </a:defRPr>
            </a:lvl6pPr>
            <a:lvl7pPr marL="0" indent="0" algn="l" defTabSz="685800">
              <a:lnSpc>
                <a:spcPct val="100000"/>
              </a:lnSpc>
              <a:spcBef>
                <a:spcPts val="0"/>
              </a:spcBef>
              <a:defRPr sz="1200">
                <a:solidFill>
                  <a:schemeClr val="tx1"/>
                </a:solidFill>
                <a:latin typeface="+mn-lt"/>
                <a:ea typeface="+mn-ea"/>
                <a:cs typeface="+mn-cs"/>
              </a:defRPr>
            </a:lvl7pPr>
            <a:lvl8pPr marL="0" indent="0" algn="l" defTabSz="685800">
              <a:lnSpc>
                <a:spcPct val="100000"/>
              </a:lnSpc>
              <a:spcBef>
                <a:spcPts val="0"/>
              </a:spcBef>
              <a:defRPr sz="1200">
                <a:solidFill>
                  <a:schemeClr val="tx1"/>
                </a:solidFill>
                <a:latin typeface="+mn-lt"/>
                <a:ea typeface="+mn-ea"/>
                <a:cs typeface="+mn-cs"/>
              </a:defRPr>
            </a:lvl8pPr>
            <a:lvl9pPr marL="0" indent="0" algn="l" defTabSz="685800">
              <a:lnSpc>
                <a:spcPct val="100000"/>
              </a:lnSpc>
              <a:spcBef>
                <a:spcPts val="0"/>
              </a:spcBef>
              <a:defRPr sz="1200">
                <a:solidFill>
                  <a:schemeClr val="tx1"/>
                </a:solidFill>
                <a:latin typeface="+mn-lt"/>
                <a:ea typeface="+mn-ea"/>
                <a:cs typeface="+mn-cs"/>
              </a:defRPr>
            </a:lvl9pPr>
          </a:lstStyle>
          <a:p>
            <a:pPr>
              <a:defRPr/>
            </a:pPr>
            <a:r>
              <a:rPr lang="de-DE">
                <a:solidFill>
                  <a:srgbClr val="003560"/>
                </a:solidFill>
              </a:rPr>
              <a:t>Open Access: Eine Einführung für die </a:t>
            </a:r>
            <a:r>
              <a:rPr lang="de-DE" sz="900" b="0" i="0" u="none" strike="noStrike" cap="none" spc="0">
                <a:solidFill>
                  <a:srgbClr val="003560"/>
                </a:solidFill>
                <a:latin typeface="Arial"/>
                <a:ea typeface="Arial"/>
                <a:cs typeface="Arial"/>
              </a:rPr>
              <a:t>Geistes- und Sozialwissenschaften</a:t>
            </a:r>
            <a:endParaRPr lang="de-DE"/>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8" name="Grafik 7"/>
          <p:cNvPicPr>
            <a:picLocks noChangeAspect="1"/>
          </p:cNvPicPr>
          <p:nvPr/>
        </p:nvPicPr>
        <p:blipFill>
          <a:blip r:embed="rId2"/>
          <a:stretch/>
        </p:blipFill>
        <p:spPr bwMode="auto">
          <a:xfrm>
            <a:off x="0" y="0"/>
            <a:ext cx="9144000" cy="4486894"/>
          </a:xfrm>
          <a:prstGeom prst="rect">
            <a:avLst/>
          </a:prstGeom>
        </p:spPr>
      </p:pic>
      <p:sp>
        <p:nvSpPr>
          <p:cNvPr id="9" name="Rechteck 8"/>
          <p:cNvSpPr/>
          <p:nvPr/>
        </p:nvSpPr>
        <p:spPr bwMode="auto">
          <a:xfrm>
            <a:off x="0" y="-6927"/>
            <a:ext cx="9144000" cy="4486894"/>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0" name="Titel 1"/>
          <p:cNvSpPr txBox="1"/>
          <p:nvPr/>
        </p:nvSpPr>
        <p:spPr bwMode="auto">
          <a:xfrm>
            <a:off x="0" y="-6927"/>
            <a:ext cx="9144000" cy="4493821"/>
          </a:xfrm>
          <a:prstGeom prst="rect">
            <a:avLst/>
          </a:prstGeom>
        </p:spPr>
        <p:txBody>
          <a:bodyPr anchor="ctr" anchorCtr="0"/>
          <a:lstStyle>
            <a:lvl1pPr marL="0" indent="0" algn="l" defTabSz="685800">
              <a:lnSpc>
                <a:spcPct val="100000"/>
              </a:lnSpc>
              <a:spcBef>
                <a:spcPts val="0"/>
              </a:spcBef>
              <a:buFont typeface="Arial"/>
              <a:buNone/>
              <a:defRPr sz="2700" b="0">
                <a:solidFill>
                  <a:schemeClr val="tx2"/>
                </a:solidFill>
                <a:latin typeface="+mn-lt"/>
                <a:ea typeface="+mj-ea"/>
                <a:cs typeface="+mj-cs"/>
              </a:defRPr>
            </a:lvl1pPr>
          </a:lstStyle>
          <a:p>
            <a:pPr algn="ctr">
              <a:defRPr/>
            </a:pPr>
            <a:r>
              <a:rPr lang="de-DE" sz="3600" b="1">
                <a:solidFill>
                  <a:schemeClr val="bg1"/>
                </a:solidFill>
              </a:rPr>
              <a:t>Vielen Dank!</a:t>
            </a:r>
            <a:endParaRPr/>
          </a:p>
          <a:p>
            <a:pPr algn="ctr">
              <a:defRPr/>
            </a:pPr>
            <a:endParaRPr lang="de-DE" sz="3600" b="1">
              <a:solidFill>
                <a:schemeClr val="bg1"/>
              </a:solidFill>
            </a:endParaRPr>
          </a:p>
          <a:p>
            <a:pPr algn="ctr">
              <a:defRPr/>
            </a:pPr>
            <a:endParaRPr lang="de-DE" sz="3600" b="1">
              <a:solidFill>
                <a:schemeClr val="bg1"/>
              </a:solidFill>
            </a:endParaRPr>
          </a:p>
        </p:txBody>
      </p:sp>
      <p:sp>
        <p:nvSpPr>
          <p:cNvPr id="2" name="Textfeld 1"/>
          <p:cNvSpPr txBox="1"/>
          <p:nvPr/>
        </p:nvSpPr>
        <p:spPr bwMode="auto">
          <a:xfrm rot="16199998">
            <a:off x="8544854" y="3952316"/>
            <a:ext cx="798617" cy="184666"/>
          </a:xfrm>
          <a:prstGeom prst="rect">
            <a:avLst/>
          </a:prstGeom>
          <a:noFill/>
        </p:spPr>
        <p:txBody>
          <a:bodyPr wrap="none" rtlCol="0">
            <a:spAutoFit/>
          </a:bodyPr>
          <a:lstStyle/>
          <a:p>
            <a:pPr>
              <a:defRPr/>
            </a:pPr>
            <a:r>
              <a:rPr lang="de-DE" sz="600">
                <a:solidFill>
                  <a:schemeClr val="bg1"/>
                </a:solidFill>
              </a:rPr>
              <a:t>© RUB, Marquard</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Titel 5"/>
          <p:cNvSpPr>
            <a:spLocks noGrp="1"/>
          </p:cNvSpPr>
          <p:nvPr>
            <p:ph type="title"/>
          </p:nvPr>
        </p:nvSpPr>
        <p:spPr bwMode="auto"/>
        <p:txBody>
          <a:bodyPr/>
          <a:lstStyle/>
          <a:p>
            <a:pPr>
              <a:defRPr/>
            </a:pPr>
            <a:r>
              <a:rPr lang="de-DE"/>
              <a:t>Open Access – Definition</a:t>
            </a:r>
            <a:endParaRPr/>
          </a:p>
        </p:txBody>
      </p:sp>
      <p:sp>
        <p:nvSpPr>
          <p:cNvPr id="5" name="Foliennummernplatzhalter 4"/>
          <p:cNvSpPr>
            <a:spLocks noGrp="1"/>
          </p:cNvSpPr>
          <p:nvPr>
            <p:ph type="sldNum" sz="quarter" idx="12"/>
          </p:nvPr>
        </p:nvSpPr>
        <p:spPr bwMode="auto"/>
        <p:txBody>
          <a:bodyPr/>
          <a:lstStyle/>
          <a:p>
            <a:pPr>
              <a:defRPr/>
            </a:pPr>
            <a:fld id="{6C8FC03C-C266-4645-ABC5-645062898383}" type="slidenum">
              <a:rPr lang="de-DE"/>
              <a:t>5</a:t>
            </a:fld>
            <a:r>
              <a:rPr lang="de-DE"/>
              <a:t> </a:t>
            </a:r>
            <a:endParaRPr/>
          </a:p>
        </p:txBody>
      </p:sp>
      <p:sp>
        <p:nvSpPr>
          <p:cNvPr id="13" name="Rechteck 12"/>
          <p:cNvSpPr/>
          <p:nvPr/>
        </p:nvSpPr>
        <p:spPr bwMode="auto">
          <a:xfrm>
            <a:off x="4455622" y="2421709"/>
            <a:ext cx="232756" cy="300082"/>
          </a:xfrm>
          <a:prstGeom prst="rect">
            <a:avLst/>
          </a:prstGeom>
        </p:spPr>
        <p:txBody>
          <a:bodyPr wrap="none">
            <a:spAutoFit/>
          </a:bodyPr>
          <a:lstStyle/>
          <a:p>
            <a:pPr>
              <a:defRPr/>
            </a:pPr>
            <a:r>
              <a:rPr lang="de-DE"/>
              <a:t> </a:t>
            </a:r>
            <a:endParaRPr/>
          </a:p>
        </p:txBody>
      </p:sp>
      <p:pic>
        <p:nvPicPr>
          <p:cNvPr id="9" name="Grafik 16"/>
          <p:cNvPicPr>
            <a:picLocks noChangeAspect="1"/>
          </p:cNvPicPr>
          <p:nvPr/>
        </p:nvPicPr>
        <p:blipFill>
          <a:blip r:embed="rId3"/>
          <a:srcRect r="15831" b="39265"/>
          <a:stretch/>
        </p:blipFill>
        <p:spPr bwMode="auto">
          <a:xfrm>
            <a:off x="6444208" y="1439957"/>
            <a:ext cx="2699791" cy="3044022"/>
          </a:xfrm>
          <a:prstGeom prst="rect">
            <a:avLst/>
          </a:prstGeom>
          <a:noFill/>
          <a:ln>
            <a:noFill/>
          </a:ln>
        </p:spPr>
      </p:pic>
      <p:sp>
        <p:nvSpPr>
          <p:cNvPr id="10" name="Rechteck 9"/>
          <p:cNvSpPr/>
          <p:nvPr/>
        </p:nvSpPr>
        <p:spPr bwMode="auto">
          <a:xfrm>
            <a:off x="6300191" y="1089720"/>
            <a:ext cx="2843807" cy="3394259"/>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1" name="Fußzeilenplatzhalter 3"/>
          <p:cNvSpPr txBox="1"/>
          <p:nvPr/>
        </p:nvSpPr>
        <p:spPr bwMode="auto">
          <a:xfrm>
            <a:off x="720000" y="4752000"/>
            <a:ext cx="4428064" cy="108000"/>
          </a:xfrm>
          <a:prstGeom prst="rect">
            <a:avLst/>
          </a:prstGeom>
        </p:spPr>
        <p:txBody>
          <a:bodyPr vert="horz" lIns="0" tIns="0" rIns="0" bIns="0" rtlCol="0" anchor="ctr" anchorCtr="0">
            <a:noAutofit/>
          </a:bodyPr>
          <a:lstStyle>
            <a:defPPr>
              <a:defRPr lang="de-DE"/>
            </a:defPPr>
            <a:lvl1pPr marL="0" indent="0" algn="l" defTabSz="685800">
              <a:lnSpc>
                <a:spcPct val="100000"/>
              </a:lnSpc>
              <a:spcBef>
                <a:spcPts val="0"/>
              </a:spcBef>
              <a:buFont typeface="Arial"/>
              <a:buNone/>
              <a:defRPr sz="900">
                <a:solidFill>
                  <a:schemeClr val="tx2"/>
                </a:solidFill>
                <a:latin typeface="+mn-lt"/>
                <a:ea typeface="+mn-ea"/>
                <a:cs typeface="+mn-cs"/>
              </a:defRPr>
            </a:lvl1pPr>
            <a:lvl2pPr marL="0" indent="0" algn="l" defTabSz="685800">
              <a:lnSpc>
                <a:spcPct val="100000"/>
              </a:lnSpc>
              <a:spcBef>
                <a:spcPts val="0"/>
              </a:spcBef>
              <a:defRPr sz="1200">
                <a:solidFill>
                  <a:schemeClr val="tx1"/>
                </a:solidFill>
                <a:latin typeface="+mn-lt"/>
                <a:ea typeface="+mn-ea"/>
                <a:cs typeface="+mn-cs"/>
              </a:defRPr>
            </a:lvl2pPr>
            <a:lvl3pPr marL="0" indent="0" algn="l" defTabSz="685800">
              <a:lnSpc>
                <a:spcPct val="100000"/>
              </a:lnSpc>
              <a:spcBef>
                <a:spcPts val="0"/>
              </a:spcBef>
              <a:defRPr sz="1200">
                <a:solidFill>
                  <a:schemeClr val="tx1"/>
                </a:solidFill>
                <a:latin typeface="+mn-lt"/>
                <a:ea typeface="+mn-ea"/>
                <a:cs typeface="+mn-cs"/>
              </a:defRPr>
            </a:lvl3pPr>
            <a:lvl4pPr marL="0" indent="0" algn="l" defTabSz="685800">
              <a:lnSpc>
                <a:spcPct val="100000"/>
              </a:lnSpc>
              <a:spcBef>
                <a:spcPts val="0"/>
              </a:spcBef>
              <a:defRPr sz="1200">
                <a:solidFill>
                  <a:schemeClr val="tx1"/>
                </a:solidFill>
                <a:latin typeface="+mn-lt"/>
                <a:ea typeface="+mn-ea"/>
                <a:cs typeface="+mn-cs"/>
              </a:defRPr>
            </a:lvl4pPr>
            <a:lvl5pPr marL="0" indent="0" algn="l" defTabSz="685800">
              <a:lnSpc>
                <a:spcPct val="100000"/>
              </a:lnSpc>
              <a:spcBef>
                <a:spcPts val="0"/>
              </a:spcBef>
              <a:defRPr sz="1200">
                <a:solidFill>
                  <a:schemeClr val="tx1"/>
                </a:solidFill>
                <a:latin typeface="+mn-lt"/>
                <a:ea typeface="+mn-ea"/>
                <a:cs typeface="+mn-cs"/>
              </a:defRPr>
            </a:lvl5pPr>
            <a:lvl6pPr marL="0" indent="0" algn="l" defTabSz="685800">
              <a:lnSpc>
                <a:spcPct val="100000"/>
              </a:lnSpc>
              <a:spcBef>
                <a:spcPts val="0"/>
              </a:spcBef>
              <a:defRPr sz="1200">
                <a:solidFill>
                  <a:schemeClr val="tx1"/>
                </a:solidFill>
                <a:latin typeface="+mn-lt"/>
                <a:ea typeface="+mn-ea"/>
                <a:cs typeface="+mn-cs"/>
              </a:defRPr>
            </a:lvl6pPr>
            <a:lvl7pPr marL="0" indent="0" algn="l" defTabSz="685800">
              <a:lnSpc>
                <a:spcPct val="100000"/>
              </a:lnSpc>
              <a:spcBef>
                <a:spcPts val="0"/>
              </a:spcBef>
              <a:defRPr sz="1200">
                <a:solidFill>
                  <a:schemeClr val="tx1"/>
                </a:solidFill>
                <a:latin typeface="+mn-lt"/>
                <a:ea typeface="+mn-ea"/>
                <a:cs typeface="+mn-cs"/>
              </a:defRPr>
            </a:lvl7pPr>
            <a:lvl8pPr marL="0" indent="0" algn="l" defTabSz="685800">
              <a:lnSpc>
                <a:spcPct val="100000"/>
              </a:lnSpc>
              <a:spcBef>
                <a:spcPts val="0"/>
              </a:spcBef>
              <a:defRPr sz="1200">
                <a:solidFill>
                  <a:schemeClr val="tx1"/>
                </a:solidFill>
                <a:latin typeface="+mn-lt"/>
                <a:ea typeface="+mn-ea"/>
                <a:cs typeface="+mn-cs"/>
              </a:defRPr>
            </a:lvl8pPr>
            <a:lvl9pPr marL="0" indent="0" algn="l" defTabSz="685800">
              <a:lnSpc>
                <a:spcPct val="100000"/>
              </a:lnSpc>
              <a:spcBef>
                <a:spcPts val="0"/>
              </a:spcBef>
              <a:defRPr sz="1200">
                <a:solidFill>
                  <a:schemeClr val="tx1"/>
                </a:solidFill>
                <a:latin typeface="+mn-lt"/>
                <a:ea typeface="+mn-ea"/>
                <a:cs typeface="+mn-cs"/>
              </a:defRPr>
            </a:lvl9pPr>
          </a:lstStyle>
          <a:p>
            <a:pPr>
              <a:defRPr/>
            </a:pPr>
            <a:r>
              <a:rPr lang="de-DE">
                <a:solidFill>
                  <a:srgbClr val="003560"/>
                </a:solidFill>
              </a:rPr>
              <a:t>Open Access: Eine Einführung für die </a:t>
            </a:r>
            <a:r>
              <a:rPr lang="de-DE" sz="900" b="0" i="0" u="none" strike="noStrike" cap="none" spc="0">
                <a:solidFill>
                  <a:srgbClr val="003560"/>
                </a:solidFill>
                <a:latin typeface="Arial"/>
                <a:ea typeface="Arial"/>
                <a:cs typeface="Arial"/>
              </a:rPr>
              <a:t>Geistes- und Sozialwissenschaften</a:t>
            </a:r>
            <a:endParaRPr lang="de-DE"/>
          </a:p>
        </p:txBody>
      </p:sp>
      <p:sp>
        <p:nvSpPr>
          <p:cNvPr id="7" name="Inhaltsplatzhalter 6"/>
          <p:cNvSpPr>
            <a:spLocks noGrp="1"/>
          </p:cNvSpPr>
          <p:nvPr>
            <p:ph idx="1"/>
          </p:nvPr>
        </p:nvSpPr>
        <p:spPr bwMode="auto"/>
        <p:txBody>
          <a:bodyPr/>
          <a:lstStyle/>
          <a:p>
            <a:pPr marL="285750" lvl="3" indent="-285750">
              <a:lnSpc>
                <a:spcPct val="150000"/>
              </a:lnSpc>
              <a:buClr>
                <a:schemeClr val="bg2"/>
              </a:buClr>
              <a:defRPr/>
            </a:pPr>
            <a:r>
              <a:rPr lang="de-DE"/>
              <a:t>der </a:t>
            </a:r>
            <a:r>
              <a:rPr lang="de-DE" b="1"/>
              <a:t>kostenfreie</a:t>
            </a:r>
            <a:r>
              <a:rPr lang="de-DE"/>
              <a:t>,</a:t>
            </a:r>
            <a:r>
              <a:rPr lang="de-DE" b="1"/>
              <a:t> uneingeschränkte und unwiderrufliche Zugang </a:t>
            </a:r>
            <a:r>
              <a:rPr lang="de-DE"/>
              <a:t>zu </a:t>
            </a:r>
            <a:r>
              <a:rPr lang="de-DE" b="1"/>
              <a:t>nachnutzbaren wissenschaftlichen Veröffentlichungen</a:t>
            </a:r>
            <a:r>
              <a:rPr lang="de-DE"/>
              <a:t> im </a:t>
            </a:r>
            <a:r>
              <a:rPr lang="de-DE" b="1"/>
              <a:t>Internet</a:t>
            </a:r>
            <a:endParaRPr/>
          </a:p>
          <a:p>
            <a:pPr marL="0" lvl="3" indent="0">
              <a:lnSpc>
                <a:spcPct val="150000"/>
              </a:lnSpc>
              <a:buClr>
                <a:schemeClr val="bg2"/>
              </a:buClr>
              <a:buNone/>
              <a:defRPr/>
            </a:pPr>
            <a:endParaRPr lang="de-DE" sz="500"/>
          </a:p>
          <a:p>
            <a:pPr marL="285750" lvl="3" indent="-285750">
              <a:lnSpc>
                <a:spcPct val="150000"/>
              </a:lnSpc>
              <a:buClr>
                <a:schemeClr val="bg2"/>
              </a:buClr>
              <a:defRPr/>
            </a:pPr>
            <a:r>
              <a:rPr lang="de-DE" b="1" u="sng"/>
              <a:t>Berliner Erklärung</a:t>
            </a:r>
            <a:r>
              <a:rPr lang="de-DE"/>
              <a:t>:</a:t>
            </a:r>
            <a:endParaRPr/>
          </a:p>
          <a:p>
            <a:pPr marL="357188" lvl="3" indent="0" algn="just">
              <a:lnSpc>
                <a:spcPct val="150000"/>
              </a:lnSpc>
              <a:buClr>
                <a:schemeClr val="bg2"/>
              </a:buClr>
              <a:buNone/>
              <a:tabLst>
                <a:tab pos="233363" algn="l"/>
                <a:tab pos="7177088" algn="l"/>
              </a:tabLst>
              <a:defRPr/>
            </a:pPr>
            <a:r>
              <a:rPr lang="de-DE" sz="1300" i="1"/>
              <a:t>„Die Urheber und die Rechteinhaber solcher Veröffentlichungen gewähren allen Nutzern unwiderruflich das </a:t>
            </a:r>
            <a:r>
              <a:rPr lang="de-DE" sz="1300" b="1" i="1">
                <a:solidFill>
                  <a:schemeClr val="bg2"/>
                </a:solidFill>
              </a:rPr>
              <a:t>freie, weltweite Zugangsrecht zu diesen Veröffentlichungen </a:t>
            </a:r>
            <a:r>
              <a:rPr lang="de-DE" sz="1300" i="1"/>
              <a:t>und erlauben ihnen, diese Veröffentlichungen – in jedem beliebigen digitalen Medium und für jeden verantwortbaren Zweck – zu </a:t>
            </a:r>
            <a:r>
              <a:rPr lang="de-DE" sz="1300" b="1" i="1">
                <a:solidFill>
                  <a:schemeClr val="bg2"/>
                </a:solidFill>
              </a:rPr>
              <a:t>kopieren, zu nutzen, zu verbreiten, zu übertragen und öffentlich wiederzugeben sowie Bearbeitungen davon zu erstellen und zu verbreiten</a:t>
            </a:r>
            <a:r>
              <a:rPr lang="de-DE" sz="1300" i="1"/>
              <a:t>, sofern die Urheberschaft korrekt angegeben wird.“</a:t>
            </a:r>
            <a:endParaRPr/>
          </a:p>
          <a:p>
            <a:pPr marL="357188" lvl="3" indent="0" algn="r">
              <a:lnSpc>
                <a:spcPct val="150000"/>
              </a:lnSpc>
              <a:buClr>
                <a:schemeClr val="bg2"/>
              </a:buClr>
              <a:buNone/>
              <a:tabLst>
                <a:tab pos="233363" algn="l"/>
                <a:tab pos="7177088" algn="l"/>
              </a:tabLst>
              <a:defRPr/>
            </a:pPr>
            <a:r>
              <a:rPr lang="de-DE" sz="1000" i="1" u="sng">
                <a:hlinkClick r:id="rId4" tooltip="https://openaccess.mpg.de/Berliner-Erklaerung"/>
              </a:rPr>
              <a:t>Berliner Erklärung über den offenen Zugang zu wissenschaftlichem Wissen, 22.10.2003</a:t>
            </a:r>
            <a:endParaRPr/>
          </a:p>
        </p:txBody>
      </p:sp>
      <p:sp>
        <p:nvSpPr>
          <p:cNvPr id="12" name="Ellipse 11"/>
          <p:cNvSpPr/>
          <p:nvPr/>
        </p:nvSpPr>
        <p:spPr bwMode="auto">
          <a:xfrm>
            <a:off x="6523162" y="1439957"/>
            <a:ext cx="2501832" cy="151216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400" b="1">
                <a:solidFill>
                  <a:schemeClr val="bg1"/>
                </a:solidFill>
              </a:rPr>
              <a:t>Vergabe von CC-Lizenzen</a:t>
            </a:r>
            <a:endParaRPr/>
          </a:p>
          <a:p>
            <a:pPr algn="ctr">
              <a:defRPr/>
            </a:pPr>
            <a:r>
              <a:rPr lang="de-DE" sz="500" b="1">
                <a:solidFill>
                  <a:schemeClr val="bg1"/>
                </a:solidFill>
              </a:rPr>
              <a:t> </a:t>
            </a:r>
            <a:br>
              <a:rPr lang="de-DE" sz="1300" b="1">
                <a:solidFill>
                  <a:schemeClr val="bg1"/>
                </a:solidFill>
              </a:rPr>
            </a:br>
            <a:r>
              <a:rPr lang="de-DE" sz="1300" b="1">
                <a:solidFill>
                  <a:schemeClr val="bg1"/>
                </a:solidFill>
              </a:rPr>
              <a:t>(</a:t>
            </a:r>
            <a:r>
              <a:rPr lang="de-DE" sz="1300" i="1">
                <a:solidFill>
                  <a:schemeClr val="bg1"/>
                </a:solidFill>
              </a:rPr>
              <a:t>für die rechtssichere Nachnutzung)</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76906788" name="Foliennummernplatzhalter 4"/>
          <p:cNvSpPr>
            <a:spLocks noGrp="1"/>
          </p:cNvSpPr>
          <p:nvPr>
            <p:ph type="sldNum" sz="quarter" idx="12"/>
          </p:nvPr>
        </p:nvSpPr>
        <p:spPr bwMode="auto"/>
        <p:txBody>
          <a:bodyPr/>
          <a:lstStyle/>
          <a:p>
            <a:pPr>
              <a:defRPr/>
            </a:pPr>
            <a:fld id="{573BD195-FC3A-4553-0535-229AE3B496F0}" type="slidenum">
              <a:rPr lang="de-DE"/>
              <a:t>50</a:t>
            </a:fld>
            <a:r>
              <a:rPr lang="de-DE"/>
              <a:t> </a:t>
            </a:r>
            <a:endParaRPr/>
          </a:p>
        </p:txBody>
      </p:sp>
      <p:sp>
        <p:nvSpPr>
          <p:cNvPr id="545164036" name="Titel 5"/>
          <p:cNvSpPr>
            <a:spLocks noGrp="1"/>
          </p:cNvSpPr>
          <p:nvPr>
            <p:ph type="title"/>
          </p:nvPr>
        </p:nvSpPr>
        <p:spPr bwMode="auto"/>
        <p:txBody>
          <a:bodyPr/>
          <a:lstStyle/>
          <a:p>
            <a:pPr>
              <a:defRPr/>
            </a:pPr>
            <a:r>
              <a:rPr lang="de-DE">
                <a:solidFill>
                  <a:srgbClr val="003560"/>
                </a:solidFill>
              </a:rPr>
              <a:t>Open Access – Links</a:t>
            </a:r>
            <a:endParaRPr>
              <a:solidFill>
                <a:srgbClr val="003560"/>
              </a:solidFill>
            </a:endParaRPr>
          </a:p>
        </p:txBody>
      </p:sp>
      <p:sp>
        <p:nvSpPr>
          <p:cNvPr id="1597299624" name="Rechteck 12"/>
          <p:cNvSpPr/>
          <p:nvPr/>
        </p:nvSpPr>
        <p:spPr bwMode="auto">
          <a:xfrm>
            <a:off x="4455621" y="2421707"/>
            <a:ext cx="232754" cy="300079"/>
          </a:xfrm>
          <a:prstGeom prst="rect">
            <a:avLst/>
          </a:prstGeom>
        </p:spPr>
        <p:txBody>
          <a:bodyPr wrap="none">
            <a:spAutoFit/>
          </a:bodyPr>
          <a:lstStyle/>
          <a:p>
            <a:pPr>
              <a:defRPr/>
            </a:pPr>
            <a:r>
              <a:rPr lang="de-DE"/>
              <a:t> </a:t>
            </a:r>
            <a:endParaRPr/>
          </a:p>
        </p:txBody>
      </p:sp>
      <p:pic>
        <p:nvPicPr>
          <p:cNvPr id="319403048" name="Grafik 16"/>
          <p:cNvPicPr>
            <a:picLocks noChangeAspect="1"/>
          </p:cNvPicPr>
          <p:nvPr/>
        </p:nvPicPr>
        <p:blipFill>
          <a:blip r:embed="rId2"/>
          <a:srcRect r="15831" b="39265"/>
          <a:stretch/>
        </p:blipFill>
        <p:spPr bwMode="auto">
          <a:xfrm>
            <a:off x="6444207" y="1439955"/>
            <a:ext cx="2699789" cy="3044020"/>
          </a:xfrm>
          <a:prstGeom prst="rect">
            <a:avLst/>
          </a:prstGeom>
          <a:noFill/>
          <a:ln>
            <a:noFill/>
          </a:ln>
        </p:spPr>
      </p:pic>
      <p:sp>
        <p:nvSpPr>
          <p:cNvPr id="2019629112" name="Rechteck 9"/>
          <p:cNvSpPr/>
          <p:nvPr/>
        </p:nvSpPr>
        <p:spPr bwMode="auto">
          <a:xfrm>
            <a:off x="6300189" y="1089720"/>
            <a:ext cx="2843805" cy="3394257"/>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535460071" name="Fußzeilenplatzhalter 3"/>
          <p:cNvSpPr txBox="1"/>
          <p:nvPr/>
        </p:nvSpPr>
        <p:spPr bwMode="auto">
          <a:xfrm>
            <a:off x="720000" y="4752000"/>
            <a:ext cx="4428063" cy="108000"/>
          </a:xfrm>
          <a:prstGeom prst="rect">
            <a:avLst/>
          </a:prstGeom>
        </p:spPr>
        <p:txBody>
          <a:bodyPr vert="horz" lIns="0" tIns="0" rIns="0" bIns="0" rtlCol="0" anchor="ctr" anchorCtr="0">
            <a:noAutofit/>
          </a:bodyPr>
          <a:lstStyle>
            <a:defPPr>
              <a:defRPr lang="de-DE"/>
            </a:defPPr>
            <a:lvl1pPr marL="0" indent="0" algn="l" defTabSz="685800">
              <a:lnSpc>
                <a:spcPct val="100000"/>
              </a:lnSpc>
              <a:spcBef>
                <a:spcPts val="0"/>
              </a:spcBef>
              <a:buFont typeface="Arial"/>
              <a:buNone/>
              <a:defRPr sz="900">
                <a:solidFill>
                  <a:schemeClr val="tx2"/>
                </a:solidFill>
                <a:latin typeface="+mn-lt"/>
                <a:ea typeface="+mn-ea"/>
                <a:cs typeface="+mn-cs"/>
              </a:defRPr>
            </a:lvl1pPr>
            <a:lvl2pPr marL="0" indent="0" algn="l" defTabSz="685800">
              <a:lnSpc>
                <a:spcPct val="100000"/>
              </a:lnSpc>
              <a:spcBef>
                <a:spcPts val="0"/>
              </a:spcBef>
              <a:defRPr sz="1200">
                <a:solidFill>
                  <a:schemeClr val="tx1"/>
                </a:solidFill>
                <a:latin typeface="+mn-lt"/>
                <a:ea typeface="+mn-ea"/>
                <a:cs typeface="+mn-cs"/>
              </a:defRPr>
            </a:lvl2pPr>
            <a:lvl3pPr marL="0" indent="0" algn="l" defTabSz="685800">
              <a:lnSpc>
                <a:spcPct val="100000"/>
              </a:lnSpc>
              <a:spcBef>
                <a:spcPts val="0"/>
              </a:spcBef>
              <a:defRPr sz="1200">
                <a:solidFill>
                  <a:schemeClr val="tx1"/>
                </a:solidFill>
                <a:latin typeface="+mn-lt"/>
                <a:ea typeface="+mn-ea"/>
                <a:cs typeface="+mn-cs"/>
              </a:defRPr>
            </a:lvl3pPr>
            <a:lvl4pPr marL="0" indent="0" algn="l" defTabSz="685800">
              <a:lnSpc>
                <a:spcPct val="100000"/>
              </a:lnSpc>
              <a:spcBef>
                <a:spcPts val="0"/>
              </a:spcBef>
              <a:defRPr sz="1200">
                <a:solidFill>
                  <a:schemeClr val="tx1"/>
                </a:solidFill>
                <a:latin typeface="+mn-lt"/>
                <a:ea typeface="+mn-ea"/>
                <a:cs typeface="+mn-cs"/>
              </a:defRPr>
            </a:lvl4pPr>
            <a:lvl5pPr marL="0" indent="0" algn="l" defTabSz="685800">
              <a:lnSpc>
                <a:spcPct val="100000"/>
              </a:lnSpc>
              <a:spcBef>
                <a:spcPts val="0"/>
              </a:spcBef>
              <a:defRPr sz="1200">
                <a:solidFill>
                  <a:schemeClr val="tx1"/>
                </a:solidFill>
                <a:latin typeface="+mn-lt"/>
                <a:ea typeface="+mn-ea"/>
                <a:cs typeface="+mn-cs"/>
              </a:defRPr>
            </a:lvl5pPr>
            <a:lvl6pPr marL="0" indent="0" algn="l" defTabSz="685800">
              <a:lnSpc>
                <a:spcPct val="100000"/>
              </a:lnSpc>
              <a:spcBef>
                <a:spcPts val="0"/>
              </a:spcBef>
              <a:defRPr sz="1200">
                <a:solidFill>
                  <a:schemeClr val="tx1"/>
                </a:solidFill>
                <a:latin typeface="+mn-lt"/>
                <a:ea typeface="+mn-ea"/>
                <a:cs typeface="+mn-cs"/>
              </a:defRPr>
            </a:lvl6pPr>
            <a:lvl7pPr marL="0" indent="0" algn="l" defTabSz="685800">
              <a:lnSpc>
                <a:spcPct val="100000"/>
              </a:lnSpc>
              <a:spcBef>
                <a:spcPts val="0"/>
              </a:spcBef>
              <a:defRPr sz="1200">
                <a:solidFill>
                  <a:schemeClr val="tx1"/>
                </a:solidFill>
                <a:latin typeface="+mn-lt"/>
                <a:ea typeface="+mn-ea"/>
                <a:cs typeface="+mn-cs"/>
              </a:defRPr>
            </a:lvl7pPr>
            <a:lvl8pPr marL="0" indent="0" algn="l" defTabSz="685800">
              <a:lnSpc>
                <a:spcPct val="100000"/>
              </a:lnSpc>
              <a:spcBef>
                <a:spcPts val="0"/>
              </a:spcBef>
              <a:defRPr sz="1200">
                <a:solidFill>
                  <a:schemeClr val="tx1"/>
                </a:solidFill>
                <a:latin typeface="+mn-lt"/>
                <a:ea typeface="+mn-ea"/>
                <a:cs typeface="+mn-cs"/>
              </a:defRPr>
            </a:lvl8pPr>
            <a:lvl9pPr marL="0" indent="0" algn="l" defTabSz="685800">
              <a:lnSpc>
                <a:spcPct val="100000"/>
              </a:lnSpc>
              <a:spcBef>
                <a:spcPts val="0"/>
              </a:spcBef>
              <a:defRPr sz="1200">
                <a:solidFill>
                  <a:schemeClr val="tx1"/>
                </a:solidFill>
                <a:latin typeface="+mn-lt"/>
                <a:ea typeface="+mn-ea"/>
                <a:cs typeface="+mn-cs"/>
              </a:defRPr>
            </a:lvl9pPr>
          </a:lstStyle>
          <a:p>
            <a:pPr>
              <a:defRPr/>
            </a:pPr>
            <a:r>
              <a:rPr lang="de-DE" sz="900" b="0" i="0" u="none" strike="noStrike" cap="none" spc="0">
                <a:solidFill>
                  <a:srgbClr val="003560"/>
                </a:solidFill>
                <a:latin typeface="+mn-lt"/>
                <a:ea typeface="+mn-ea"/>
                <a:cs typeface="+mn-cs"/>
              </a:rPr>
              <a:t>Open Access: Eine Einführung für die </a:t>
            </a:r>
            <a:r>
              <a:rPr lang="de-DE" sz="900" b="0" i="0" u="none" strike="noStrike" cap="none" spc="0">
                <a:solidFill>
                  <a:srgbClr val="003560"/>
                </a:solidFill>
                <a:latin typeface="Arial"/>
                <a:ea typeface="Arial"/>
                <a:cs typeface="Arial"/>
              </a:rPr>
              <a:t>Geistes- und Sozialwissenschaften</a:t>
            </a:r>
            <a:endParaRPr lang="de-DE"/>
          </a:p>
        </p:txBody>
      </p:sp>
      <p:sp>
        <p:nvSpPr>
          <p:cNvPr id="1103663168" name="Inhaltsplatzhalter 6"/>
          <p:cNvSpPr>
            <a:spLocks noGrp="1"/>
          </p:cNvSpPr>
          <p:nvPr>
            <p:ph idx="1"/>
          </p:nvPr>
        </p:nvSpPr>
        <p:spPr bwMode="auto"/>
        <p:txBody>
          <a:bodyPr/>
          <a:lstStyle/>
          <a:p>
            <a:pPr marL="0" lvl="3" indent="0">
              <a:lnSpc>
                <a:spcPct val="150000"/>
              </a:lnSpc>
              <a:buClr>
                <a:schemeClr val="bg2"/>
              </a:buClr>
              <a:buNone/>
              <a:defRPr/>
            </a:pPr>
            <a:r>
              <a:rPr lang="de-DE" b="1">
                <a:solidFill>
                  <a:srgbClr val="003560"/>
                </a:solidFill>
              </a:rPr>
              <a:t>Politische Ausgangslage</a:t>
            </a:r>
            <a:endParaRPr b="1"/>
          </a:p>
          <a:p>
            <a:pPr marL="285750" lvl="3" indent="-285750">
              <a:lnSpc>
                <a:spcPct val="150000"/>
              </a:lnSpc>
              <a:buClr>
                <a:schemeClr val="bg2"/>
              </a:buClr>
              <a:defRPr/>
            </a:pPr>
            <a:r>
              <a:rPr lang="de-DE" sz="1100" b="0" i="1" u="none" strike="noStrike" cap="none" spc="0">
                <a:solidFill>
                  <a:srgbClr val="003560"/>
                </a:solidFill>
                <a:latin typeface="Arial"/>
                <a:ea typeface="Arial"/>
                <a:cs typeface="Arial"/>
              </a:rPr>
              <a:t>Empfehlungen zur Transformation des wissenschaftlichen Publizierens zu Open Access, 21.01.2022. </a:t>
            </a:r>
            <a:r>
              <a:rPr lang="de-DE" sz="1100" b="0" i="1" u="sng" strike="noStrike" cap="none" spc="0">
                <a:latin typeface="Arial"/>
                <a:ea typeface="Arial"/>
                <a:cs typeface="Arial"/>
                <a:hlinkClick r:id="rId3" tooltip="https://www.wissenschaftsrat.de/download/2022/9477-22.pdf?__blob=publicationFile&amp;v=20"/>
              </a:rPr>
              <a:t>https://www.wissenschaftsrat.de/download/2022/9477-22.pdf?__blob=publicationFile&amp;v=20</a:t>
            </a:r>
            <a:r>
              <a:rPr lang="de-DE" sz="1100" b="0" i="1" u="none" strike="noStrike" cap="none" spc="0">
                <a:solidFill>
                  <a:srgbClr val="003560"/>
                </a:solidFill>
                <a:latin typeface="Arial"/>
                <a:ea typeface="Arial"/>
                <a:cs typeface="Arial"/>
              </a:rPr>
              <a:t> [20.10.2023].</a:t>
            </a:r>
            <a:endParaRPr/>
          </a:p>
          <a:p>
            <a:pPr marL="285750" lvl="3" indent="-285750">
              <a:lnSpc>
                <a:spcPct val="150000"/>
              </a:lnSpc>
              <a:buClr>
                <a:schemeClr val="bg2"/>
              </a:buClr>
              <a:defRPr/>
            </a:pPr>
            <a:r>
              <a:rPr lang="de-DE" sz="1100" b="0" i="1" u="none" strike="noStrike" cap="none" spc="0">
                <a:solidFill>
                  <a:srgbClr val="003560"/>
                </a:solidFill>
                <a:latin typeface="Arial"/>
                <a:ea typeface="Arial"/>
                <a:cs typeface="Arial"/>
              </a:rPr>
              <a:t>UNESCO Recommendation on Open Science, Nov. 2021. https://en.unesco.org/science-sustainable-future/open-science/recommendation [20.10.2023].</a:t>
            </a:r>
            <a:endParaRPr sz="1100" b="0" i="1" u="none" strike="noStrike" cap="none" spc="0">
              <a:solidFill>
                <a:srgbClr val="003560"/>
              </a:solidFill>
              <a:latin typeface="Arial"/>
              <a:ea typeface="Arial"/>
              <a:cs typeface="Arial"/>
            </a:endParaRPr>
          </a:p>
          <a:p>
            <a:pPr marL="285750" lvl="3" indent="-285750">
              <a:lnSpc>
                <a:spcPct val="150000"/>
              </a:lnSpc>
              <a:buClr>
                <a:schemeClr val="bg2"/>
              </a:buClr>
              <a:defRPr/>
            </a:pPr>
            <a:r>
              <a:rPr lang="de-DE" sz="1100" b="0" i="1" u="none" strike="noStrike" cap="none" spc="0">
                <a:solidFill>
                  <a:srgbClr val="003560"/>
                </a:solidFill>
                <a:latin typeface="Arial"/>
                <a:ea typeface="Arial"/>
                <a:cs typeface="Arial"/>
              </a:rPr>
              <a:t>Landesinitiative openaccess.nrw. Über das Projekt. </a:t>
            </a:r>
            <a:r>
              <a:rPr lang="de-DE" sz="1100" b="0" i="1" u="sng" strike="noStrike" cap="none" spc="0">
                <a:solidFill>
                  <a:srgbClr val="003560"/>
                </a:solidFill>
                <a:latin typeface="Arial"/>
                <a:ea typeface="Arial"/>
                <a:cs typeface="Arial"/>
                <a:hlinkClick r:id="rId4" tooltip="https://openaccess.nrw/"/>
              </a:rPr>
              <a:t>https://openaccess.nrw/</a:t>
            </a:r>
            <a:r>
              <a:rPr lang="de-DE" sz="1100" b="0" i="1" u="none" strike="noStrike" cap="none" spc="0">
                <a:solidFill>
                  <a:srgbClr val="003560"/>
                </a:solidFill>
                <a:latin typeface="Arial"/>
                <a:ea typeface="Arial"/>
                <a:cs typeface="Arial"/>
              </a:rPr>
              <a:t> [20.10.2023].</a:t>
            </a:r>
            <a:endParaRPr sz="1100" b="0" i="1" u="none" strike="noStrike" cap="none" spc="0">
              <a:solidFill>
                <a:srgbClr val="003560"/>
              </a:solidFill>
              <a:latin typeface="Arial"/>
              <a:ea typeface="Arial"/>
              <a:cs typeface="Arial"/>
            </a:endParaRPr>
          </a:p>
          <a:p>
            <a:pPr marL="285750" lvl="3" indent="-285750">
              <a:lnSpc>
                <a:spcPct val="150000"/>
              </a:lnSpc>
              <a:buClr>
                <a:schemeClr val="bg2"/>
              </a:buClr>
              <a:defRPr/>
            </a:pPr>
            <a:r>
              <a:rPr lang="de-DE" sz="1100" b="0" i="1" u="none" strike="noStrike" cap="none" spc="0">
                <a:solidFill>
                  <a:srgbClr val="003560"/>
                </a:solidFill>
                <a:latin typeface="Arial"/>
                <a:ea typeface="Arial"/>
                <a:cs typeface="Arial"/>
              </a:rPr>
              <a:t>Open Access-Resolution der Ruhr-Universität Bochum. </a:t>
            </a:r>
            <a:r>
              <a:rPr lang="de-DE" sz="1100" b="0" i="1" u="sng" strike="noStrike" cap="none" spc="0">
                <a:latin typeface="Arial"/>
                <a:ea typeface="Arial"/>
                <a:cs typeface="Arial"/>
                <a:hlinkClick r:id="rId5" tooltip="https://www.ruhr-uni-bochum.de/oa/mam/content/rub_ub_openaccess-resolution.pdf"/>
              </a:rPr>
              <a:t>https://www.ruhr-uni-bochum.de/oa/mam/content/rub_ub_openaccess-resolution.pdf</a:t>
            </a:r>
            <a:r>
              <a:rPr lang="de-DE" sz="1100" b="0" i="1" u="none" strike="noStrike" cap="none" spc="0">
                <a:solidFill>
                  <a:srgbClr val="003560"/>
                </a:solidFill>
                <a:latin typeface="Arial"/>
                <a:ea typeface="Arial"/>
                <a:cs typeface="Arial"/>
              </a:rPr>
              <a:t> [20.10.2023].</a:t>
            </a:r>
            <a:endParaRPr sz="1100" b="0" i="1" u="none" strike="noStrike" cap="none" spc="0">
              <a:solidFill>
                <a:srgbClr val="003560"/>
              </a:solidFill>
              <a:latin typeface="Arial"/>
              <a:ea typeface="Arial"/>
              <a:cs typeface="Arial"/>
            </a:endParaRPr>
          </a:p>
          <a:p>
            <a:pPr marL="285750" lvl="3" indent="-285750">
              <a:lnSpc>
                <a:spcPct val="150000"/>
              </a:lnSpc>
              <a:buClr>
                <a:schemeClr val="bg2"/>
              </a:buClr>
              <a:defRPr/>
            </a:pPr>
            <a:r>
              <a:rPr lang="de-DE" sz="1100" b="0" i="0" u="none" strike="noStrike" cap="none" spc="0">
                <a:solidFill>
                  <a:srgbClr val="003560"/>
                </a:solidFill>
                <a:latin typeface="Arial"/>
                <a:ea typeface="Arial"/>
                <a:cs typeface="Arial"/>
              </a:rPr>
              <a:t>Open Science-Policy der Ruhr-Universität Bochum. https://doi.org/10.13154/294-9038 </a:t>
            </a:r>
            <a:r>
              <a:rPr lang="de-DE" sz="1100" b="0" i="1" u="none" strike="noStrike" cap="none" spc="0">
                <a:solidFill>
                  <a:srgbClr val="003560"/>
                </a:solidFill>
                <a:latin typeface="Arial"/>
                <a:ea typeface="Arial"/>
                <a:cs typeface="Arial"/>
              </a:rPr>
              <a:t>[20.10.2023]</a:t>
            </a:r>
            <a:r>
              <a:rPr lang="de-DE" sz="1100" b="0" i="0" u="none" strike="noStrike" cap="none" spc="0">
                <a:solidFill>
                  <a:srgbClr val="003560"/>
                </a:solidFill>
                <a:latin typeface="Arial"/>
                <a:ea typeface="Arial"/>
                <a:cs typeface="Arial"/>
              </a:rPr>
              <a:t>.</a:t>
            </a:r>
            <a:endParaRPr lang="de-DE">
              <a:solidFill>
                <a:srgbClr val="003560"/>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607382083" name="Foliennummernplatzhalter 4"/>
          <p:cNvSpPr>
            <a:spLocks noGrp="1"/>
          </p:cNvSpPr>
          <p:nvPr>
            <p:ph type="sldNum" sz="quarter" idx="12"/>
          </p:nvPr>
        </p:nvSpPr>
        <p:spPr bwMode="auto"/>
        <p:txBody>
          <a:bodyPr/>
          <a:lstStyle/>
          <a:p>
            <a:pPr>
              <a:defRPr/>
            </a:pPr>
            <a:fld id="{32A9B31F-C6D2-A547-1DC3-E671D01F90CF}" type="slidenum">
              <a:rPr lang="de-DE"/>
              <a:t>51</a:t>
            </a:fld>
            <a:r>
              <a:rPr lang="de-DE"/>
              <a:t> </a:t>
            </a:r>
            <a:endParaRPr/>
          </a:p>
        </p:txBody>
      </p:sp>
      <p:sp>
        <p:nvSpPr>
          <p:cNvPr id="1831687239" name="Titel 5"/>
          <p:cNvSpPr>
            <a:spLocks noGrp="1"/>
          </p:cNvSpPr>
          <p:nvPr>
            <p:ph type="title"/>
          </p:nvPr>
        </p:nvSpPr>
        <p:spPr bwMode="auto"/>
        <p:txBody>
          <a:bodyPr/>
          <a:lstStyle/>
          <a:p>
            <a:pPr>
              <a:defRPr/>
            </a:pPr>
            <a:r>
              <a:rPr lang="de-DE">
                <a:solidFill>
                  <a:srgbClr val="003560"/>
                </a:solidFill>
              </a:rPr>
              <a:t>Open Access – Links</a:t>
            </a:r>
            <a:endParaRPr>
              <a:solidFill>
                <a:srgbClr val="003560"/>
              </a:solidFill>
            </a:endParaRPr>
          </a:p>
        </p:txBody>
      </p:sp>
      <p:sp>
        <p:nvSpPr>
          <p:cNvPr id="673750348" name="Rechteck 12"/>
          <p:cNvSpPr/>
          <p:nvPr/>
        </p:nvSpPr>
        <p:spPr bwMode="auto">
          <a:xfrm>
            <a:off x="4455621" y="2421707"/>
            <a:ext cx="232754" cy="300079"/>
          </a:xfrm>
          <a:prstGeom prst="rect">
            <a:avLst/>
          </a:prstGeom>
        </p:spPr>
        <p:txBody>
          <a:bodyPr wrap="none">
            <a:spAutoFit/>
          </a:bodyPr>
          <a:lstStyle/>
          <a:p>
            <a:pPr>
              <a:defRPr/>
            </a:pPr>
            <a:r>
              <a:rPr lang="de-DE"/>
              <a:t> </a:t>
            </a:r>
            <a:endParaRPr/>
          </a:p>
        </p:txBody>
      </p:sp>
      <p:pic>
        <p:nvPicPr>
          <p:cNvPr id="129969794" name="Grafik 16"/>
          <p:cNvPicPr>
            <a:picLocks noChangeAspect="1"/>
          </p:cNvPicPr>
          <p:nvPr/>
        </p:nvPicPr>
        <p:blipFill>
          <a:blip r:embed="rId2"/>
          <a:srcRect r="15831" b="39265"/>
          <a:stretch/>
        </p:blipFill>
        <p:spPr bwMode="auto">
          <a:xfrm>
            <a:off x="6444207" y="1439955"/>
            <a:ext cx="2699789" cy="3044020"/>
          </a:xfrm>
          <a:prstGeom prst="rect">
            <a:avLst/>
          </a:prstGeom>
          <a:noFill/>
          <a:ln>
            <a:noFill/>
          </a:ln>
        </p:spPr>
      </p:pic>
      <p:sp>
        <p:nvSpPr>
          <p:cNvPr id="967592726" name="Rechteck 9"/>
          <p:cNvSpPr/>
          <p:nvPr/>
        </p:nvSpPr>
        <p:spPr bwMode="auto">
          <a:xfrm>
            <a:off x="6300189" y="1089720"/>
            <a:ext cx="2843805" cy="3394257"/>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088783467" name="Fußzeilenplatzhalter 3"/>
          <p:cNvSpPr txBox="1"/>
          <p:nvPr/>
        </p:nvSpPr>
        <p:spPr bwMode="auto">
          <a:xfrm>
            <a:off x="720000" y="4752000"/>
            <a:ext cx="4428063" cy="108000"/>
          </a:xfrm>
          <a:prstGeom prst="rect">
            <a:avLst/>
          </a:prstGeom>
        </p:spPr>
        <p:txBody>
          <a:bodyPr vert="horz" lIns="0" tIns="0" rIns="0" bIns="0" rtlCol="0" anchor="ctr" anchorCtr="0">
            <a:noAutofit/>
          </a:bodyPr>
          <a:lstStyle>
            <a:defPPr>
              <a:defRPr lang="de-DE"/>
            </a:defPPr>
            <a:lvl1pPr marL="0" indent="0" algn="l" defTabSz="685800">
              <a:lnSpc>
                <a:spcPct val="100000"/>
              </a:lnSpc>
              <a:spcBef>
                <a:spcPts val="0"/>
              </a:spcBef>
              <a:buFont typeface="Arial"/>
              <a:buNone/>
              <a:defRPr sz="900">
                <a:solidFill>
                  <a:schemeClr val="tx2"/>
                </a:solidFill>
                <a:latin typeface="+mn-lt"/>
                <a:ea typeface="+mn-ea"/>
                <a:cs typeface="+mn-cs"/>
              </a:defRPr>
            </a:lvl1pPr>
            <a:lvl2pPr marL="0" indent="0" algn="l" defTabSz="685800">
              <a:lnSpc>
                <a:spcPct val="100000"/>
              </a:lnSpc>
              <a:spcBef>
                <a:spcPts val="0"/>
              </a:spcBef>
              <a:defRPr sz="1200">
                <a:solidFill>
                  <a:schemeClr val="tx1"/>
                </a:solidFill>
                <a:latin typeface="+mn-lt"/>
                <a:ea typeface="+mn-ea"/>
                <a:cs typeface="+mn-cs"/>
              </a:defRPr>
            </a:lvl2pPr>
            <a:lvl3pPr marL="0" indent="0" algn="l" defTabSz="685800">
              <a:lnSpc>
                <a:spcPct val="100000"/>
              </a:lnSpc>
              <a:spcBef>
                <a:spcPts val="0"/>
              </a:spcBef>
              <a:defRPr sz="1200">
                <a:solidFill>
                  <a:schemeClr val="tx1"/>
                </a:solidFill>
                <a:latin typeface="+mn-lt"/>
                <a:ea typeface="+mn-ea"/>
                <a:cs typeface="+mn-cs"/>
              </a:defRPr>
            </a:lvl3pPr>
            <a:lvl4pPr marL="0" indent="0" algn="l" defTabSz="685800">
              <a:lnSpc>
                <a:spcPct val="100000"/>
              </a:lnSpc>
              <a:spcBef>
                <a:spcPts val="0"/>
              </a:spcBef>
              <a:defRPr sz="1200">
                <a:solidFill>
                  <a:schemeClr val="tx1"/>
                </a:solidFill>
                <a:latin typeface="+mn-lt"/>
                <a:ea typeface="+mn-ea"/>
                <a:cs typeface="+mn-cs"/>
              </a:defRPr>
            </a:lvl4pPr>
            <a:lvl5pPr marL="0" indent="0" algn="l" defTabSz="685800">
              <a:lnSpc>
                <a:spcPct val="100000"/>
              </a:lnSpc>
              <a:spcBef>
                <a:spcPts val="0"/>
              </a:spcBef>
              <a:defRPr sz="1200">
                <a:solidFill>
                  <a:schemeClr val="tx1"/>
                </a:solidFill>
                <a:latin typeface="+mn-lt"/>
                <a:ea typeface="+mn-ea"/>
                <a:cs typeface="+mn-cs"/>
              </a:defRPr>
            </a:lvl5pPr>
            <a:lvl6pPr marL="0" indent="0" algn="l" defTabSz="685800">
              <a:lnSpc>
                <a:spcPct val="100000"/>
              </a:lnSpc>
              <a:spcBef>
                <a:spcPts val="0"/>
              </a:spcBef>
              <a:defRPr sz="1200">
                <a:solidFill>
                  <a:schemeClr val="tx1"/>
                </a:solidFill>
                <a:latin typeface="+mn-lt"/>
                <a:ea typeface="+mn-ea"/>
                <a:cs typeface="+mn-cs"/>
              </a:defRPr>
            </a:lvl6pPr>
            <a:lvl7pPr marL="0" indent="0" algn="l" defTabSz="685800">
              <a:lnSpc>
                <a:spcPct val="100000"/>
              </a:lnSpc>
              <a:spcBef>
                <a:spcPts val="0"/>
              </a:spcBef>
              <a:defRPr sz="1200">
                <a:solidFill>
                  <a:schemeClr val="tx1"/>
                </a:solidFill>
                <a:latin typeface="+mn-lt"/>
                <a:ea typeface="+mn-ea"/>
                <a:cs typeface="+mn-cs"/>
              </a:defRPr>
            </a:lvl7pPr>
            <a:lvl8pPr marL="0" indent="0" algn="l" defTabSz="685800">
              <a:lnSpc>
                <a:spcPct val="100000"/>
              </a:lnSpc>
              <a:spcBef>
                <a:spcPts val="0"/>
              </a:spcBef>
              <a:defRPr sz="1200">
                <a:solidFill>
                  <a:schemeClr val="tx1"/>
                </a:solidFill>
                <a:latin typeface="+mn-lt"/>
                <a:ea typeface="+mn-ea"/>
                <a:cs typeface="+mn-cs"/>
              </a:defRPr>
            </a:lvl8pPr>
            <a:lvl9pPr marL="0" indent="0" algn="l" defTabSz="685800">
              <a:lnSpc>
                <a:spcPct val="100000"/>
              </a:lnSpc>
              <a:spcBef>
                <a:spcPts val="0"/>
              </a:spcBef>
              <a:defRPr sz="1200">
                <a:solidFill>
                  <a:schemeClr val="tx1"/>
                </a:solidFill>
                <a:latin typeface="+mn-lt"/>
                <a:ea typeface="+mn-ea"/>
                <a:cs typeface="+mn-cs"/>
              </a:defRPr>
            </a:lvl9pPr>
          </a:lstStyle>
          <a:p>
            <a:pPr>
              <a:defRPr/>
            </a:pPr>
            <a:r>
              <a:rPr lang="de-DE" sz="900" b="0" i="0" u="none" strike="noStrike" cap="none" spc="0">
                <a:solidFill>
                  <a:srgbClr val="003560"/>
                </a:solidFill>
                <a:latin typeface="Arial"/>
                <a:ea typeface="Arial"/>
                <a:cs typeface="Arial"/>
              </a:rPr>
              <a:t>Open Access: Eine Einführung für die Geistes- und Sozialwissenschaften</a:t>
            </a:r>
            <a:endParaRPr lang="de-DE"/>
          </a:p>
        </p:txBody>
      </p:sp>
      <p:sp>
        <p:nvSpPr>
          <p:cNvPr id="883362158" name="Inhaltsplatzhalter 6"/>
          <p:cNvSpPr>
            <a:spLocks noGrp="1"/>
          </p:cNvSpPr>
          <p:nvPr>
            <p:ph idx="1"/>
          </p:nvPr>
        </p:nvSpPr>
        <p:spPr bwMode="auto"/>
        <p:txBody>
          <a:bodyPr/>
          <a:lstStyle/>
          <a:p>
            <a:pPr marL="0" lvl="3" indent="0">
              <a:lnSpc>
                <a:spcPct val="150000"/>
              </a:lnSpc>
              <a:buClr>
                <a:schemeClr val="bg2"/>
              </a:buClr>
              <a:buNone/>
              <a:defRPr/>
            </a:pPr>
            <a:r>
              <a:rPr lang="de-DE" b="1">
                <a:solidFill>
                  <a:srgbClr val="003560"/>
                </a:solidFill>
              </a:rPr>
              <a:t>Fördergeber</a:t>
            </a:r>
            <a:endParaRPr b="1"/>
          </a:p>
          <a:p>
            <a:pPr marL="285750" lvl="3" indent="-285750">
              <a:lnSpc>
                <a:spcPct val="150000"/>
              </a:lnSpc>
              <a:buClr>
                <a:schemeClr val="bg2"/>
              </a:buClr>
              <a:defRPr/>
            </a:pPr>
            <a:r>
              <a:rPr lang="de-DE" sz="1100" i="1">
                <a:solidFill>
                  <a:srgbClr val="003560"/>
                </a:solidFill>
              </a:rPr>
              <a:t>Deutsche Forschungsgemeinschaft (DFG). </a:t>
            </a:r>
            <a:r>
              <a:rPr lang="de-DE" sz="1100" b="0" i="1" u="sng" strike="noStrike" cap="none" spc="0">
                <a:latin typeface="Arial"/>
                <a:ea typeface="Arial"/>
                <a:cs typeface="Arial"/>
                <a:hlinkClick r:id="rId3" tooltip="https://www.dfg.de/foerderung/programme/infrastruktur/lis/open_access/"/>
              </a:rPr>
              <a:t>https://www.dfg.de/foerderung/programme/infrastruktur/lis/open_access/</a:t>
            </a:r>
            <a:r>
              <a:t> </a:t>
            </a:r>
            <a:r>
              <a:rPr lang="de-DE" sz="1100" b="0" i="0" u="none" strike="noStrike" cap="none" spc="0">
                <a:solidFill>
                  <a:srgbClr val="003560"/>
                </a:solidFill>
                <a:latin typeface="Arial"/>
                <a:ea typeface="Arial"/>
                <a:cs typeface="Arial"/>
              </a:rPr>
              <a:t> </a:t>
            </a:r>
            <a:r>
              <a:rPr lang="de-DE" sz="1100" b="0" i="1" u="none" strike="noStrike" cap="none" spc="0">
                <a:solidFill>
                  <a:srgbClr val="003560"/>
                </a:solidFill>
                <a:latin typeface="Arial"/>
                <a:ea typeface="Arial"/>
                <a:cs typeface="Arial"/>
              </a:rPr>
              <a:t>[20.10.2023].</a:t>
            </a:r>
            <a:endParaRPr sz="1100" b="0" i="1" u="none" strike="noStrike" cap="none" spc="0">
              <a:solidFill>
                <a:srgbClr val="003560"/>
              </a:solidFill>
              <a:latin typeface="Arial"/>
              <a:ea typeface="Arial"/>
              <a:cs typeface="Arial"/>
            </a:endParaRPr>
          </a:p>
          <a:p>
            <a:pPr marL="285750" lvl="3" indent="-285750">
              <a:lnSpc>
                <a:spcPct val="150000"/>
              </a:lnSpc>
              <a:buClr>
                <a:schemeClr val="bg2"/>
              </a:buClr>
              <a:defRPr/>
            </a:pPr>
            <a:r>
              <a:rPr lang="de-DE" sz="1100" b="0" i="1" u="none" strike="noStrike" cap="none" spc="0">
                <a:solidFill>
                  <a:srgbClr val="003560"/>
                </a:solidFill>
                <a:latin typeface="Arial"/>
                <a:ea typeface="Arial"/>
                <a:cs typeface="Arial"/>
              </a:rPr>
              <a:t>Bundesministerium für Bildung und Forschen (BMBF). </a:t>
            </a:r>
            <a:r>
              <a:rPr lang="de-DE" sz="1100" b="0" i="1" u="sng" strike="noStrike" cap="none" spc="0">
                <a:latin typeface="Arial"/>
                <a:ea typeface="Arial"/>
                <a:cs typeface="Arial"/>
                <a:hlinkClick r:id="rId4" tooltip="https://www.bildung-forschung.digital/digitalezukunft/de/wissen/open-access/open-access-initiativen/open-access-initiativen.html"/>
              </a:rPr>
              <a:t>https://www.bildung-forschung.digital/digitalezukunft/de/wissen/open-access/open-access-initiativen/open-access-initiativen.html</a:t>
            </a:r>
            <a:r>
              <a:t> </a:t>
            </a:r>
            <a:r>
              <a:rPr lang="de-DE" sz="1100" b="0" i="0" u="none" strike="noStrike" cap="none" spc="0">
                <a:solidFill>
                  <a:srgbClr val="003560"/>
                </a:solidFill>
                <a:latin typeface="Arial"/>
                <a:ea typeface="Arial"/>
                <a:cs typeface="Arial"/>
              </a:rPr>
              <a:t> </a:t>
            </a:r>
            <a:r>
              <a:rPr lang="de-DE" sz="1100" b="0" i="1" u="none" strike="noStrike" cap="none" spc="0">
                <a:solidFill>
                  <a:srgbClr val="003560"/>
                </a:solidFill>
                <a:latin typeface="Arial"/>
                <a:ea typeface="Arial"/>
                <a:cs typeface="Arial"/>
              </a:rPr>
              <a:t>[20.10.2023].</a:t>
            </a:r>
            <a:endParaRPr sz="1100" b="0" i="1" u="none" strike="noStrike" cap="none" spc="0">
              <a:solidFill>
                <a:srgbClr val="003560"/>
              </a:solidFill>
              <a:latin typeface="Arial"/>
              <a:ea typeface="Arial"/>
              <a:cs typeface="Arial"/>
            </a:endParaRPr>
          </a:p>
          <a:p>
            <a:pPr marL="285750" lvl="3" indent="-285750">
              <a:lnSpc>
                <a:spcPct val="150000"/>
              </a:lnSpc>
              <a:buClr>
                <a:schemeClr val="bg2"/>
              </a:buClr>
              <a:defRPr/>
            </a:pPr>
            <a:r>
              <a:rPr lang="de-DE" sz="1100" b="0" i="1" u="none" strike="noStrike" cap="none" spc="0">
                <a:solidFill>
                  <a:srgbClr val="003560"/>
                </a:solidFill>
                <a:latin typeface="Arial"/>
                <a:ea typeface="Arial"/>
                <a:cs typeface="Arial"/>
              </a:rPr>
              <a:t>European Reseach Counsil (ERC) (EU / Horizon Europe). </a:t>
            </a:r>
            <a:r>
              <a:rPr lang="de-DE" sz="1100" b="0" i="1" u="sng" strike="noStrike" cap="none" spc="0">
                <a:latin typeface="Arial"/>
                <a:ea typeface="Arial"/>
                <a:cs typeface="Arial"/>
                <a:hlinkClick r:id="rId5" tooltip="https://research-and-innovation.ec.europa.eu/strategy/strategy-2020-2024/our-digital-future/open-science_en"/>
              </a:rPr>
              <a:t>https://research-and-innovation.ec.europa.eu/strategy/strategy-2020-2024/our-digital-future/open-science_en</a:t>
            </a:r>
            <a:r>
              <a:rPr lang="de-DE" sz="1100" b="0" i="1" u="none" strike="noStrike" cap="none" spc="0">
                <a:solidFill>
                  <a:srgbClr val="003560"/>
                </a:solidFill>
                <a:latin typeface="Arial"/>
                <a:ea typeface="Arial"/>
                <a:cs typeface="Arial"/>
              </a:rPr>
              <a:t>  [20.10.2023].</a:t>
            </a:r>
            <a:endParaRPr sz="1100" b="0" i="1" u="none" strike="noStrike" cap="none" spc="0">
              <a:solidFill>
                <a:srgbClr val="003560"/>
              </a:solidFill>
              <a:latin typeface="Arial"/>
              <a:ea typeface="Arial"/>
              <a:cs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23728851" name="Foliennummernplatzhalter 4"/>
          <p:cNvSpPr>
            <a:spLocks noGrp="1"/>
          </p:cNvSpPr>
          <p:nvPr>
            <p:ph type="sldNum" sz="quarter" idx="12"/>
          </p:nvPr>
        </p:nvSpPr>
        <p:spPr bwMode="auto"/>
        <p:txBody>
          <a:bodyPr/>
          <a:lstStyle/>
          <a:p>
            <a:pPr>
              <a:defRPr/>
            </a:pPr>
            <a:fld id="{017E3EB8-3125-9BA5-3B5E-FD5AC47D848B}" type="slidenum">
              <a:rPr lang="de-DE"/>
              <a:t>52</a:t>
            </a:fld>
            <a:r>
              <a:rPr lang="de-DE"/>
              <a:t> </a:t>
            </a:r>
            <a:endParaRPr/>
          </a:p>
        </p:txBody>
      </p:sp>
      <p:sp>
        <p:nvSpPr>
          <p:cNvPr id="2124296750" name="Titel 5"/>
          <p:cNvSpPr>
            <a:spLocks noGrp="1"/>
          </p:cNvSpPr>
          <p:nvPr>
            <p:ph type="title"/>
          </p:nvPr>
        </p:nvSpPr>
        <p:spPr bwMode="auto"/>
        <p:txBody>
          <a:bodyPr/>
          <a:lstStyle/>
          <a:p>
            <a:pPr>
              <a:defRPr/>
            </a:pPr>
            <a:r>
              <a:rPr lang="de-DE">
                <a:solidFill>
                  <a:srgbClr val="003560"/>
                </a:solidFill>
              </a:rPr>
              <a:t>Open Access – Links</a:t>
            </a:r>
            <a:endParaRPr>
              <a:solidFill>
                <a:srgbClr val="003560"/>
              </a:solidFill>
            </a:endParaRPr>
          </a:p>
        </p:txBody>
      </p:sp>
      <p:sp>
        <p:nvSpPr>
          <p:cNvPr id="723760023" name="Rechteck 12"/>
          <p:cNvSpPr/>
          <p:nvPr/>
        </p:nvSpPr>
        <p:spPr bwMode="auto">
          <a:xfrm>
            <a:off x="4455621" y="2421706"/>
            <a:ext cx="232753" cy="300078"/>
          </a:xfrm>
          <a:prstGeom prst="rect">
            <a:avLst/>
          </a:prstGeom>
        </p:spPr>
        <p:txBody>
          <a:bodyPr wrap="none">
            <a:spAutoFit/>
          </a:bodyPr>
          <a:lstStyle/>
          <a:p>
            <a:pPr>
              <a:defRPr/>
            </a:pPr>
            <a:r>
              <a:rPr lang="de-DE"/>
              <a:t> </a:t>
            </a:r>
            <a:endParaRPr/>
          </a:p>
        </p:txBody>
      </p:sp>
      <p:pic>
        <p:nvPicPr>
          <p:cNvPr id="2065882543" name="Grafik 16"/>
          <p:cNvPicPr>
            <a:picLocks noChangeAspect="1"/>
          </p:cNvPicPr>
          <p:nvPr/>
        </p:nvPicPr>
        <p:blipFill>
          <a:blip r:embed="rId2"/>
          <a:srcRect r="15831" b="39265"/>
          <a:stretch/>
        </p:blipFill>
        <p:spPr bwMode="auto">
          <a:xfrm>
            <a:off x="6444207" y="1439955"/>
            <a:ext cx="2699788" cy="3044019"/>
          </a:xfrm>
          <a:prstGeom prst="rect">
            <a:avLst/>
          </a:prstGeom>
          <a:noFill/>
          <a:ln>
            <a:noFill/>
          </a:ln>
        </p:spPr>
      </p:pic>
      <p:sp>
        <p:nvSpPr>
          <p:cNvPr id="1186720151" name="Rechteck 9"/>
          <p:cNvSpPr/>
          <p:nvPr/>
        </p:nvSpPr>
        <p:spPr bwMode="auto">
          <a:xfrm>
            <a:off x="6300189" y="1089720"/>
            <a:ext cx="2843804" cy="3394256"/>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70405820" name="Fußzeilenplatzhalter 3"/>
          <p:cNvSpPr txBox="1"/>
          <p:nvPr/>
        </p:nvSpPr>
        <p:spPr bwMode="auto">
          <a:xfrm>
            <a:off x="720000" y="4752000"/>
            <a:ext cx="4428063" cy="108000"/>
          </a:xfrm>
          <a:prstGeom prst="rect">
            <a:avLst/>
          </a:prstGeom>
        </p:spPr>
        <p:txBody>
          <a:bodyPr vert="horz" lIns="0" tIns="0" rIns="0" bIns="0" rtlCol="0" anchor="ctr" anchorCtr="0">
            <a:noAutofit/>
          </a:bodyPr>
          <a:lstStyle>
            <a:defPPr>
              <a:defRPr lang="de-DE"/>
            </a:defPPr>
            <a:lvl1pPr marL="0" indent="0" algn="l" defTabSz="685800">
              <a:lnSpc>
                <a:spcPct val="100000"/>
              </a:lnSpc>
              <a:spcBef>
                <a:spcPts val="0"/>
              </a:spcBef>
              <a:buFont typeface="Arial"/>
              <a:buNone/>
              <a:defRPr sz="900">
                <a:solidFill>
                  <a:schemeClr val="tx2"/>
                </a:solidFill>
                <a:latin typeface="+mn-lt"/>
                <a:ea typeface="+mn-ea"/>
                <a:cs typeface="+mn-cs"/>
              </a:defRPr>
            </a:lvl1pPr>
            <a:lvl2pPr marL="0" indent="0" algn="l" defTabSz="685800">
              <a:lnSpc>
                <a:spcPct val="100000"/>
              </a:lnSpc>
              <a:spcBef>
                <a:spcPts val="0"/>
              </a:spcBef>
              <a:defRPr sz="1200">
                <a:solidFill>
                  <a:schemeClr val="tx1"/>
                </a:solidFill>
                <a:latin typeface="+mn-lt"/>
                <a:ea typeface="+mn-ea"/>
                <a:cs typeface="+mn-cs"/>
              </a:defRPr>
            </a:lvl2pPr>
            <a:lvl3pPr marL="0" indent="0" algn="l" defTabSz="685800">
              <a:lnSpc>
                <a:spcPct val="100000"/>
              </a:lnSpc>
              <a:spcBef>
                <a:spcPts val="0"/>
              </a:spcBef>
              <a:defRPr sz="1200">
                <a:solidFill>
                  <a:schemeClr val="tx1"/>
                </a:solidFill>
                <a:latin typeface="+mn-lt"/>
                <a:ea typeface="+mn-ea"/>
                <a:cs typeface="+mn-cs"/>
              </a:defRPr>
            </a:lvl3pPr>
            <a:lvl4pPr marL="0" indent="0" algn="l" defTabSz="685800">
              <a:lnSpc>
                <a:spcPct val="100000"/>
              </a:lnSpc>
              <a:spcBef>
                <a:spcPts val="0"/>
              </a:spcBef>
              <a:defRPr sz="1200">
                <a:solidFill>
                  <a:schemeClr val="tx1"/>
                </a:solidFill>
                <a:latin typeface="+mn-lt"/>
                <a:ea typeface="+mn-ea"/>
                <a:cs typeface="+mn-cs"/>
              </a:defRPr>
            </a:lvl4pPr>
            <a:lvl5pPr marL="0" indent="0" algn="l" defTabSz="685800">
              <a:lnSpc>
                <a:spcPct val="100000"/>
              </a:lnSpc>
              <a:spcBef>
                <a:spcPts val="0"/>
              </a:spcBef>
              <a:defRPr sz="1200">
                <a:solidFill>
                  <a:schemeClr val="tx1"/>
                </a:solidFill>
                <a:latin typeface="+mn-lt"/>
                <a:ea typeface="+mn-ea"/>
                <a:cs typeface="+mn-cs"/>
              </a:defRPr>
            </a:lvl5pPr>
            <a:lvl6pPr marL="0" indent="0" algn="l" defTabSz="685800">
              <a:lnSpc>
                <a:spcPct val="100000"/>
              </a:lnSpc>
              <a:spcBef>
                <a:spcPts val="0"/>
              </a:spcBef>
              <a:defRPr sz="1200">
                <a:solidFill>
                  <a:schemeClr val="tx1"/>
                </a:solidFill>
                <a:latin typeface="+mn-lt"/>
                <a:ea typeface="+mn-ea"/>
                <a:cs typeface="+mn-cs"/>
              </a:defRPr>
            </a:lvl6pPr>
            <a:lvl7pPr marL="0" indent="0" algn="l" defTabSz="685800">
              <a:lnSpc>
                <a:spcPct val="100000"/>
              </a:lnSpc>
              <a:spcBef>
                <a:spcPts val="0"/>
              </a:spcBef>
              <a:defRPr sz="1200">
                <a:solidFill>
                  <a:schemeClr val="tx1"/>
                </a:solidFill>
                <a:latin typeface="+mn-lt"/>
                <a:ea typeface="+mn-ea"/>
                <a:cs typeface="+mn-cs"/>
              </a:defRPr>
            </a:lvl7pPr>
            <a:lvl8pPr marL="0" indent="0" algn="l" defTabSz="685800">
              <a:lnSpc>
                <a:spcPct val="100000"/>
              </a:lnSpc>
              <a:spcBef>
                <a:spcPts val="0"/>
              </a:spcBef>
              <a:defRPr sz="1200">
                <a:solidFill>
                  <a:schemeClr val="tx1"/>
                </a:solidFill>
                <a:latin typeface="+mn-lt"/>
                <a:ea typeface="+mn-ea"/>
                <a:cs typeface="+mn-cs"/>
              </a:defRPr>
            </a:lvl8pPr>
            <a:lvl9pPr marL="0" indent="0" algn="l" defTabSz="685800">
              <a:lnSpc>
                <a:spcPct val="100000"/>
              </a:lnSpc>
              <a:spcBef>
                <a:spcPts val="0"/>
              </a:spcBef>
              <a:defRPr sz="1200">
                <a:solidFill>
                  <a:schemeClr val="tx1"/>
                </a:solidFill>
                <a:latin typeface="+mn-lt"/>
                <a:ea typeface="+mn-ea"/>
                <a:cs typeface="+mn-cs"/>
              </a:defRPr>
            </a:lvl9pPr>
          </a:lstStyle>
          <a:p>
            <a:pPr>
              <a:defRPr/>
            </a:pPr>
            <a:r>
              <a:rPr lang="de-DE" sz="900" b="0" i="0" u="none" strike="noStrike" cap="none" spc="0">
                <a:solidFill>
                  <a:srgbClr val="003560"/>
                </a:solidFill>
                <a:latin typeface="Arial"/>
                <a:ea typeface="Arial"/>
                <a:cs typeface="Arial"/>
              </a:rPr>
              <a:t>Open Access: Eine Einführung für die Geistes- und Sozialwissenschaften</a:t>
            </a:r>
            <a:endParaRPr lang="de-DE"/>
          </a:p>
        </p:txBody>
      </p:sp>
      <p:sp>
        <p:nvSpPr>
          <p:cNvPr id="1351915610" name="Inhaltsplatzhalter 6"/>
          <p:cNvSpPr>
            <a:spLocks noGrp="1"/>
          </p:cNvSpPr>
          <p:nvPr>
            <p:ph idx="1"/>
          </p:nvPr>
        </p:nvSpPr>
        <p:spPr bwMode="auto"/>
        <p:txBody>
          <a:bodyPr/>
          <a:lstStyle/>
          <a:p>
            <a:pPr marL="0" lvl="3" indent="0">
              <a:lnSpc>
                <a:spcPct val="150000"/>
              </a:lnSpc>
              <a:buClr>
                <a:schemeClr val="bg2"/>
              </a:buClr>
              <a:buNone/>
              <a:defRPr/>
            </a:pPr>
            <a:r>
              <a:rPr lang="de-DE" b="1">
                <a:solidFill>
                  <a:srgbClr val="003560"/>
                </a:solidFill>
              </a:rPr>
              <a:t>Publizieren</a:t>
            </a:r>
            <a:endParaRPr b="1"/>
          </a:p>
          <a:p>
            <a:pPr marL="285750" lvl="3" indent="-285750">
              <a:lnSpc>
                <a:spcPct val="150000"/>
              </a:lnSpc>
              <a:buClr>
                <a:schemeClr val="bg2"/>
              </a:buClr>
              <a:defRPr/>
            </a:pPr>
            <a:r>
              <a:rPr lang="de-DE" sz="1100" b="0" i="1" u="none" strike="noStrike" cap="none" spc="0">
                <a:solidFill>
                  <a:srgbClr val="003560"/>
                </a:solidFill>
                <a:latin typeface="Arial"/>
                <a:ea typeface="Arial"/>
                <a:cs typeface="Arial"/>
              </a:rPr>
              <a:t>Open-Access-Publizieren. open-access.network. </a:t>
            </a:r>
            <a:r>
              <a:rPr lang="de-DE" sz="1100" b="0" i="1" u="sng" strike="noStrike" cap="none" spc="0">
                <a:latin typeface="Arial"/>
                <a:ea typeface="Arial"/>
                <a:cs typeface="Arial"/>
                <a:hlinkClick r:id="rId3" tooltip="https://www.dfg.de/foerderung/programme/infrastruktur/lis/open_access/"/>
              </a:rPr>
              <a:t>https://open-access.network/informieren/publizieren/open-access-publizieren</a:t>
            </a:r>
            <a:r>
              <a:rPr lang="de-DE" sz="1100" b="0" i="1" u="none" strike="noStrike" cap="none" spc="0">
                <a:solidFill>
                  <a:schemeClr val="tx2"/>
                </a:solidFill>
                <a:latin typeface="Arial"/>
                <a:ea typeface="Arial"/>
                <a:cs typeface="Arial"/>
              </a:rPr>
              <a:t> </a:t>
            </a:r>
            <a:r>
              <a:rPr lang="de-DE" sz="1100" b="0" i="1" u="none" strike="noStrike" cap="none" spc="0">
                <a:solidFill>
                  <a:srgbClr val="003560"/>
                </a:solidFill>
                <a:latin typeface="Arial"/>
                <a:ea typeface="Arial"/>
                <a:cs typeface="Arial"/>
              </a:rPr>
              <a:t>[20.10.2023]</a:t>
            </a:r>
            <a:r>
              <a:rPr lang="de-DE" sz="1100" b="0" i="1" u="none" strike="noStrike" cap="none" spc="0">
                <a:solidFill>
                  <a:schemeClr val="tx2"/>
                </a:solidFill>
                <a:latin typeface="Arial"/>
                <a:ea typeface="Arial"/>
                <a:cs typeface="Arial"/>
              </a:rPr>
              <a:t>.</a:t>
            </a:r>
            <a:endParaRPr sz="1100" b="0" i="1" u="none" strike="noStrike" cap="none" spc="0">
              <a:solidFill>
                <a:schemeClr val="tx2"/>
              </a:solidFill>
              <a:latin typeface="Arial"/>
              <a:ea typeface="Arial"/>
              <a:cs typeface="Arial"/>
            </a:endParaRPr>
          </a:p>
          <a:p>
            <a:pPr marL="285750" lvl="3" indent="-285750">
              <a:lnSpc>
                <a:spcPct val="150000"/>
              </a:lnSpc>
              <a:buClr>
                <a:schemeClr val="bg2"/>
              </a:buClr>
              <a:defRPr/>
            </a:pPr>
            <a:r>
              <a:rPr lang="de-DE" sz="1100" b="0" i="1" u="none" strike="noStrike" cap="none" spc="0">
                <a:solidFill>
                  <a:schemeClr val="tx2"/>
                </a:solidFill>
                <a:latin typeface="Arial"/>
                <a:ea typeface="Arial"/>
                <a:cs typeface="Arial"/>
              </a:rPr>
              <a:t>Publizieren an der RUB. Open Access-Seite der UB. </a:t>
            </a:r>
            <a:r>
              <a:rPr lang="de-DE" sz="1100" b="0" i="1" u="sng" strike="noStrike" cap="none" spc="0">
                <a:latin typeface="Arial"/>
                <a:ea typeface="Arial"/>
                <a:cs typeface="Arial"/>
                <a:hlinkClick r:id="rId4" tooltip="https://www.ruhr-uni-bochum.de/oa/publish.html.de"/>
              </a:rPr>
              <a:t>https://www.ruhr-uni-bochum.de/oa/publish.html.de</a:t>
            </a:r>
            <a:r>
              <a:rPr lang="de-DE" sz="1100" b="0" i="1" strike="noStrike" cap="none" spc="0">
                <a:latin typeface="Arial"/>
                <a:ea typeface="Arial"/>
                <a:cs typeface="Arial"/>
              </a:rPr>
              <a:t> </a:t>
            </a:r>
            <a:r>
              <a:rPr lang="de-DE" sz="1100" b="0" i="1" u="none" strike="noStrike" cap="none" spc="0">
                <a:solidFill>
                  <a:srgbClr val="003560"/>
                </a:solidFill>
                <a:latin typeface="Arial"/>
                <a:ea typeface="Arial"/>
                <a:cs typeface="Arial"/>
              </a:rPr>
              <a:t>[20.10.2023]</a:t>
            </a:r>
            <a:r>
              <a:rPr lang="de-DE" sz="1100" b="0" i="1" strike="noStrike" cap="none" spc="0">
                <a:latin typeface="Arial"/>
                <a:ea typeface="Arial"/>
                <a:cs typeface="Arial"/>
              </a:rPr>
              <a:t>.</a:t>
            </a:r>
            <a:endParaRPr lang="de-DE" sz="1100" b="0" i="1" u="sng" strike="noStrike" cap="none" spc="0">
              <a:solidFill>
                <a:schemeClr val="tx2"/>
              </a:solidFill>
              <a:latin typeface="Arial"/>
              <a:ea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35423444" name="Titel 5"/>
          <p:cNvSpPr>
            <a:spLocks noGrp="1"/>
          </p:cNvSpPr>
          <p:nvPr>
            <p:ph type="title"/>
          </p:nvPr>
        </p:nvSpPr>
        <p:spPr bwMode="auto"/>
        <p:txBody>
          <a:bodyPr/>
          <a:lstStyle/>
          <a:p>
            <a:pPr>
              <a:defRPr/>
            </a:pPr>
            <a:r>
              <a:rPr lang="de-DE"/>
              <a:t>Open Access – </a:t>
            </a:r>
            <a:r>
              <a:rPr lang="de-DE" sz="2700" b="0" i="0" u="none" strike="noStrike" cap="none" spc="0">
                <a:solidFill>
                  <a:schemeClr val="tx2"/>
                </a:solidFill>
                <a:latin typeface="+mn-lt"/>
                <a:ea typeface="+mj-ea"/>
                <a:cs typeface="+mj-cs"/>
              </a:rPr>
              <a:t>Warum ist Open Access wichtig?</a:t>
            </a:r>
            <a:endParaRPr/>
          </a:p>
        </p:txBody>
      </p:sp>
      <p:sp>
        <p:nvSpPr>
          <p:cNvPr id="508069485" name="Foliennummernplatzhalter 4"/>
          <p:cNvSpPr>
            <a:spLocks noGrp="1"/>
          </p:cNvSpPr>
          <p:nvPr>
            <p:ph type="sldNum" sz="quarter" idx="12"/>
          </p:nvPr>
        </p:nvSpPr>
        <p:spPr bwMode="auto"/>
        <p:txBody>
          <a:bodyPr/>
          <a:lstStyle/>
          <a:p>
            <a:pPr>
              <a:defRPr/>
            </a:pPr>
            <a:fld id="{9A7F2F1C-26CE-B78E-84F5-8D721EA79AD9}" type="slidenum">
              <a:rPr lang="de-DE"/>
              <a:t>6</a:t>
            </a:fld>
            <a:r>
              <a:rPr lang="de-DE"/>
              <a:t> </a:t>
            </a:r>
            <a:endParaRPr/>
          </a:p>
        </p:txBody>
      </p:sp>
      <p:sp>
        <p:nvSpPr>
          <p:cNvPr id="1881289560" name="Rechteck 12"/>
          <p:cNvSpPr/>
          <p:nvPr/>
        </p:nvSpPr>
        <p:spPr bwMode="auto">
          <a:xfrm>
            <a:off x="4455621" y="2421708"/>
            <a:ext cx="232755" cy="300081"/>
          </a:xfrm>
          <a:prstGeom prst="rect">
            <a:avLst/>
          </a:prstGeom>
        </p:spPr>
        <p:txBody>
          <a:bodyPr wrap="none">
            <a:spAutoFit/>
          </a:bodyPr>
          <a:lstStyle/>
          <a:p>
            <a:pPr>
              <a:defRPr/>
            </a:pPr>
            <a:r>
              <a:rPr lang="de-DE"/>
              <a:t> </a:t>
            </a:r>
            <a:endParaRPr/>
          </a:p>
        </p:txBody>
      </p:sp>
      <p:pic>
        <p:nvPicPr>
          <p:cNvPr id="370828419" name="Grafik 16"/>
          <p:cNvPicPr>
            <a:picLocks noChangeAspect="1"/>
          </p:cNvPicPr>
          <p:nvPr/>
        </p:nvPicPr>
        <p:blipFill>
          <a:blip r:embed="rId3"/>
          <a:srcRect r="15831" b="39265"/>
          <a:stretch/>
        </p:blipFill>
        <p:spPr bwMode="auto">
          <a:xfrm>
            <a:off x="6444207" y="1439956"/>
            <a:ext cx="2699790" cy="3044021"/>
          </a:xfrm>
          <a:prstGeom prst="rect">
            <a:avLst/>
          </a:prstGeom>
          <a:noFill/>
          <a:ln>
            <a:noFill/>
          </a:ln>
        </p:spPr>
      </p:pic>
      <p:sp>
        <p:nvSpPr>
          <p:cNvPr id="477857579" name="Rechteck 9"/>
          <p:cNvSpPr/>
          <p:nvPr/>
        </p:nvSpPr>
        <p:spPr bwMode="auto">
          <a:xfrm>
            <a:off x="6300190" y="1089720"/>
            <a:ext cx="2843806" cy="3394258"/>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316359927" name="Fußzeilenplatzhalter 3"/>
          <p:cNvSpPr txBox="1"/>
          <p:nvPr/>
        </p:nvSpPr>
        <p:spPr bwMode="auto">
          <a:xfrm>
            <a:off x="720000" y="4752000"/>
            <a:ext cx="4428063" cy="108000"/>
          </a:xfrm>
          <a:prstGeom prst="rect">
            <a:avLst/>
          </a:prstGeom>
        </p:spPr>
        <p:txBody>
          <a:bodyPr vert="horz" lIns="0" tIns="0" rIns="0" bIns="0" rtlCol="0" anchor="ctr" anchorCtr="0">
            <a:noAutofit/>
          </a:bodyPr>
          <a:lstStyle>
            <a:defPPr>
              <a:defRPr lang="de-DE"/>
            </a:defPPr>
            <a:lvl1pPr marL="0" indent="0" algn="l" defTabSz="685800">
              <a:lnSpc>
                <a:spcPct val="100000"/>
              </a:lnSpc>
              <a:spcBef>
                <a:spcPts val="0"/>
              </a:spcBef>
              <a:buFont typeface="Arial"/>
              <a:buNone/>
              <a:defRPr sz="900">
                <a:solidFill>
                  <a:schemeClr val="tx2"/>
                </a:solidFill>
                <a:latin typeface="+mn-lt"/>
                <a:ea typeface="+mn-ea"/>
                <a:cs typeface="+mn-cs"/>
              </a:defRPr>
            </a:lvl1pPr>
            <a:lvl2pPr marL="0" indent="0" algn="l" defTabSz="685800">
              <a:lnSpc>
                <a:spcPct val="100000"/>
              </a:lnSpc>
              <a:spcBef>
                <a:spcPts val="0"/>
              </a:spcBef>
              <a:defRPr sz="1200">
                <a:solidFill>
                  <a:schemeClr val="tx1"/>
                </a:solidFill>
                <a:latin typeface="+mn-lt"/>
                <a:ea typeface="+mn-ea"/>
                <a:cs typeface="+mn-cs"/>
              </a:defRPr>
            </a:lvl2pPr>
            <a:lvl3pPr marL="0" indent="0" algn="l" defTabSz="685800">
              <a:lnSpc>
                <a:spcPct val="100000"/>
              </a:lnSpc>
              <a:spcBef>
                <a:spcPts val="0"/>
              </a:spcBef>
              <a:defRPr sz="1200">
                <a:solidFill>
                  <a:schemeClr val="tx1"/>
                </a:solidFill>
                <a:latin typeface="+mn-lt"/>
                <a:ea typeface="+mn-ea"/>
                <a:cs typeface="+mn-cs"/>
              </a:defRPr>
            </a:lvl3pPr>
            <a:lvl4pPr marL="0" indent="0" algn="l" defTabSz="685800">
              <a:lnSpc>
                <a:spcPct val="100000"/>
              </a:lnSpc>
              <a:spcBef>
                <a:spcPts val="0"/>
              </a:spcBef>
              <a:defRPr sz="1200">
                <a:solidFill>
                  <a:schemeClr val="tx1"/>
                </a:solidFill>
                <a:latin typeface="+mn-lt"/>
                <a:ea typeface="+mn-ea"/>
                <a:cs typeface="+mn-cs"/>
              </a:defRPr>
            </a:lvl4pPr>
            <a:lvl5pPr marL="0" indent="0" algn="l" defTabSz="685800">
              <a:lnSpc>
                <a:spcPct val="100000"/>
              </a:lnSpc>
              <a:spcBef>
                <a:spcPts val="0"/>
              </a:spcBef>
              <a:defRPr sz="1200">
                <a:solidFill>
                  <a:schemeClr val="tx1"/>
                </a:solidFill>
                <a:latin typeface="+mn-lt"/>
                <a:ea typeface="+mn-ea"/>
                <a:cs typeface="+mn-cs"/>
              </a:defRPr>
            </a:lvl5pPr>
            <a:lvl6pPr marL="0" indent="0" algn="l" defTabSz="685800">
              <a:lnSpc>
                <a:spcPct val="100000"/>
              </a:lnSpc>
              <a:spcBef>
                <a:spcPts val="0"/>
              </a:spcBef>
              <a:defRPr sz="1200">
                <a:solidFill>
                  <a:schemeClr val="tx1"/>
                </a:solidFill>
                <a:latin typeface="+mn-lt"/>
                <a:ea typeface="+mn-ea"/>
                <a:cs typeface="+mn-cs"/>
              </a:defRPr>
            </a:lvl6pPr>
            <a:lvl7pPr marL="0" indent="0" algn="l" defTabSz="685800">
              <a:lnSpc>
                <a:spcPct val="100000"/>
              </a:lnSpc>
              <a:spcBef>
                <a:spcPts val="0"/>
              </a:spcBef>
              <a:defRPr sz="1200">
                <a:solidFill>
                  <a:schemeClr val="tx1"/>
                </a:solidFill>
                <a:latin typeface="+mn-lt"/>
                <a:ea typeface="+mn-ea"/>
                <a:cs typeface="+mn-cs"/>
              </a:defRPr>
            </a:lvl7pPr>
            <a:lvl8pPr marL="0" indent="0" algn="l" defTabSz="685800">
              <a:lnSpc>
                <a:spcPct val="100000"/>
              </a:lnSpc>
              <a:spcBef>
                <a:spcPts val="0"/>
              </a:spcBef>
              <a:defRPr sz="1200">
                <a:solidFill>
                  <a:schemeClr val="tx1"/>
                </a:solidFill>
                <a:latin typeface="+mn-lt"/>
                <a:ea typeface="+mn-ea"/>
                <a:cs typeface="+mn-cs"/>
              </a:defRPr>
            </a:lvl8pPr>
            <a:lvl9pPr marL="0" indent="0" algn="l" defTabSz="685800">
              <a:lnSpc>
                <a:spcPct val="100000"/>
              </a:lnSpc>
              <a:spcBef>
                <a:spcPts val="0"/>
              </a:spcBef>
              <a:defRPr sz="1200">
                <a:solidFill>
                  <a:schemeClr val="tx1"/>
                </a:solidFill>
                <a:latin typeface="+mn-lt"/>
                <a:ea typeface="+mn-ea"/>
                <a:cs typeface="+mn-cs"/>
              </a:defRPr>
            </a:lvl9pPr>
          </a:lstStyle>
          <a:p>
            <a:pPr>
              <a:defRPr/>
            </a:pPr>
            <a:r>
              <a:rPr lang="de-DE">
                <a:solidFill>
                  <a:srgbClr val="003560"/>
                </a:solidFill>
              </a:rPr>
              <a:t>Open Access: Eine Einführung für die </a:t>
            </a:r>
            <a:r>
              <a:rPr lang="de-DE" sz="900" b="0" i="0" u="none" strike="noStrike" cap="none" spc="0">
                <a:solidFill>
                  <a:srgbClr val="003560"/>
                </a:solidFill>
                <a:latin typeface="Arial"/>
                <a:ea typeface="Arial"/>
                <a:cs typeface="Arial"/>
              </a:rPr>
              <a:t>Geistes- und Sozialwissenschaften</a:t>
            </a:r>
            <a:endParaRPr lang="de-DE"/>
          </a:p>
        </p:txBody>
      </p:sp>
      <p:sp>
        <p:nvSpPr>
          <p:cNvPr id="1333226428" name="Inhaltsplatzhalter 6"/>
          <p:cNvSpPr>
            <a:spLocks noGrp="1"/>
          </p:cNvSpPr>
          <p:nvPr>
            <p:ph idx="1"/>
          </p:nvPr>
        </p:nvSpPr>
        <p:spPr bwMode="auto">
          <a:xfrm>
            <a:off x="468000" y="918000"/>
            <a:ext cx="7560000" cy="3481642"/>
          </a:xfrm>
        </p:spPr>
        <p:txBody>
          <a:bodyPr/>
          <a:lstStyle/>
          <a:p>
            <a:pPr marL="285750" lvl="3" indent="-285750">
              <a:lnSpc>
                <a:spcPct val="150000"/>
              </a:lnSpc>
              <a:buClr>
                <a:schemeClr val="bg2"/>
              </a:buClr>
              <a:defRPr/>
            </a:pPr>
            <a:r>
              <a:rPr lang="de-DE" sz="1500" b="0" i="0" u="none" strike="noStrike" cap="none" spc="0">
                <a:solidFill>
                  <a:schemeClr val="tx2"/>
                </a:solidFill>
                <a:latin typeface="+mn-lt"/>
                <a:ea typeface="+mn-ea"/>
                <a:cs typeface="+mn-cs"/>
              </a:rPr>
              <a:t>Kernbestandteil einer freien, offenen und transparenten Wissenschaft</a:t>
            </a:r>
            <a:endParaRPr lang="de-DE" sz="1500" b="0" i="0" u="none" strike="noStrike" cap="none" spc="0">
              <a:solidFill>
                <a:schemeClr val="tx2"/>
              </a:solidFill>
              <a:latin typeface="Arial"/>
              <a:ea typeface="Arial"/>
              <a:cs typeface="Arial"/>
            </a:endParaRPr>
          </a:p>
          <a:p>
            <a:pPr lvl="4">
              <a:lnSpc>
                <a:spcPct val="150000"/>
              </a:lnSpc>
              <a:buClr>
                <a:schemeClr val="bg2"/>
              </a:buClr>
              <a:buSzPct val="100000"/>
              <a:buFont typeface="Wingdings"/>
              <a:buChar char="Ø"/>
              <a:defRPr/>
            </a:pPr>
            <a:r>
              <a:rPr lang="de-DE" sz="1500" b="0" i="0" u="none" strike="noStrike" cap="none" spc="0">
                <a:solidFill>
                  <a:schemeClr val="tx2"/>
                </a:solidFill>
                <a:latin typeface="Arial"/>
                <a:ea typeface="Arial"/>
                <a:cs typeface="Arial"/>
              </a:rPr>
              <a:t>oder auch </a:t>
            </a:r>
            <a:r>
              <a:rPr lang="de-DE" sz="1500" b="1" i="0" u="none" strike="noStrike" cap="none" spc="0">
                <a:solidFill>
                  <a:schemeClr val="tx2"/>
                </a:solidFill>
                <a:latin typeface="Arial"/>
                <a:ea typeface="Arial"/>
                <a:cs typeface="Arial"/>
              </a:rPr>
              <a:t>Open Science</a:t>
            </a:r>
            <a:endParaRPr b="1"/>
          </a:p>
          <a:p>
            <a:pPr marL="285750" lvl="3" indent="-285750">
              <a:lnSpc>
                <a:spcPct val="150000"/>
              </a:lnSpc>
              <a:buClr>
                <a:schemeClr val="bg2"/>
              </a:buClr>
              <a:defRPr/>
            </a:pPr>
            <a:r>
              <a:rPr lang="de-DE" sz="1500" b="0" i="0" u="none" strike="noStrike" cap="none" spc="0">
                <a:solidFill>
                  <a:schemeClr val="tx2"/>
                </a:solidFill>
                <a:latin typeface="+mn-lt"/>
                <a:ea typeface="+mn-ea"/>
                <a:cs typeface="+mn-cs"/>
              </a:rPr>
              <a:t>verbessert und beschleunigt den </a:t>
            </a:r>
            <a:r>
              <a:rPr lang="de-DE" sz="1500" b="1" i="0" u="none" strike="noStrike" cap="none" spc="0">
                <a:solidFill>
                  <a:schemeClr val="tx2"/>
                </a:solidFill>
                <a:latin typeface="+mn-lt"/>
                <a:ea typeface="+mn-ea"/>
                <a:cs typeface="+mn-cs"/>
              </a:rPr>
              <a:t>Zugang</a:t>
            </a:r>
            <a:r>
              <a:rPr lang="de-DE" sz="1500" b="0" i="0" u="none" strike="noStrike" cap="none" spc="0">
                <a:solidFill>
                  <a:schemeClr val="tx2"/>
                </a:solidFill>
                <a:latin typeface="+mn-lt"/>
                <a:ea typeface="+mn-ea"/>
                <a:cs typeface="+mn-cs"/>
              </a:rPr>
              <a:t> zu wissenschaftlichen Ergebnissen</a:t>
            </a:r>
            <a:endParaRPr lang="de-DE" sz="1500" b="0" i="0" u="none" strike="noStrike" cap="none" spc="0">
              <a:solidFill>
                <a:schemeClr val="tx2"/>
              </a:solidFill>
              <a:latin typeface="Arial"/>
              <a:ea typeface="Arial"/>
              <a:cs typeface="Arial"/>
            </a:endParaRPr>
          </a:p>
          <a:p>
            <a:pPr marL="285750" lvl="3" indent="-285750">
              <a:lnSpc>
                <a:spcPct val="150000"/>
              </a:lnSpc>
              <a:buClr>
                <a:schemeClr val="bg2"/>
              </a:buClr>
              <a:defRPr/>
            </a:pPr>
            <a:r>
              <a:rPr lang="de-DE" sz="1500" b="0" i="0" u="none" strike="noStrike" cap="none" spc="0">
                <a:solidFill>
                  <a:schemeClr val="tx2"/>
                </a:solidFill>
                <a:latin typeface="Arial"/>
                <a:ea typeface="Arial"/>
                <a:cs typeface="Arial"/>
              </a:rPr>
              <a:t>verbessert den </a:t>
            </a:r>
            <a:r>
              <a:rPr lang="de-DE" sz="1500" b="1" i="0" u="none" strike="noStrike" cap="none" spc="0">
                <a:solidFill>
                  <a:schemeClr val="tx2"/>
                </a:solidFill>
                <a:latin typeface="Arial"/>
                <a:ea typeface="Arial"/>
                <a:cs typeface="Arial"/>
              </a:rPr>
              <a:t>Austausch und den Transfer </a:t>
            </a:r>
            <a:r>
              <a:rPr lang="de-DE" sz="1500" b="0" i="0" u="none" strike="noStrike" cap="none" spc="0">
                <a:solidFill>
                  <a:schemeClr val="tx2"/>
                </a:solidFill>
                <a:latin typeface="Arial"/>
                <a:ea typeface="Arial"/>
                <a:cs typeface="Arial"/>
              </a:rPr>
              <a:t>von Wissenschaft in die Gesellschaft</a:t>
            </a:r>
            <a:endParaRPr/>
          </a:p>
          <a:p>
            <a:pPr marL="285750" lvl="3" indent="-285750">
              <a:lnSpc>
                <a:spcPct val="150000"/>
              </a:lnSpc>
              <a:buClr>
                <a:schemeClr val="bg2"/>
              </a:buClr>
              <a:defRPr/>
            </a:pPr>
            <a:r>
              <a:rPr lang="de-DE" sz="1500" b="0" i="0" u="none" strike="noStrike" cap="none" spc="0">
                <a:solidFill>
                  <a:schemeClr val="tx2"/>
                </a:solidFill>
                <a:latin typeface="Arial"/>
                <a:ea typeface="Arial"/>
                <a:cs typeface="Arial"/>
              </a:rPr>
              <a:t>erhöht die </a:t>
            </a:r>
            <a:r>
              <a:rPr lang="de-DE" sz="1500" b="1" i="0" u="none" strike="noStrike" cap="none" spc="0">
                <a:solidFill>
                  <a:schemeClr val="tx2"/>
                </a:solidFill>
                <a:latin typeface="Arial"/>
                <a:ea typeface="Arial"/>
                <a:cs typeface="Arial"/>
              </a:rPr>
              <a:t>Transparenz und die Nachprüfbarkeit </a:t>
            </a:r>
            <a:r>
              <a:rPr lang="de-DE" sz="1500" b="0" i="0" u="none" strike="noStrike" cap="none" spc="0">
                <a:solidFill>
                  <a:schemeClr val="tx2"/>
                </a:solidFill>
                <a:latin typeface="Arial"/>
                <a:ea typeface="Arial"/>
                <a:cs typeface="Arial"/>
              </a:rPr>
              <a:t>von Forschungsergebnissen</a:t>
            </a:r>
            <a:endParaRPr b="0"/>
          </a:p>
          <a:p>
            <a:pPr marL="285750" lvl="3" indent="-285750">
              <a:lnSpc>
                <a:spcPct val="150000"/>
              </a:lnSpc>
              <a:buClr>
                <a:schemeClr val="bg2"/>
              </a:buClr>
              <a:defRPr/>
            </a:pPr>
            <a:r>
              <a:rPr lang="de-DE" sz="1500" b="0" i="0" u="none" strike="noStrike" cap="none" spc="0">
                <a:solidFill>
                  <a:schemeClr val="tx2"/>
                </a:solidFill>
                <a:latin typeface="+mn-lt"/>
                <a:ea typeface="+mn-ea"/>
                <a:cs typeface="+mn-cs"/>
              </a:rPr>
              <a:t>wird von der </a:t>
            </a:r>
            <a:r>
              <a:rPr lang="de-DE" sz="1500" b="1" i="0" u="none" strike="noStrike" cap="none" spc="0">
                <a:solidFill>
                  <a:schemeClr val="tx2"/>
                </a:solidFill>
                <a:latin typeface="+mn-lt"/>
                <a:ea typeface="+mn-ea"/>
                <a:cs typeface="+mn-cs"/>
              </a:rPr>
              <a:t>Politik und den Wissenschaftsorganisationen </a:t>
            </a:r>
            <a:r>
              <a:rPr lang="de-DE" sz="1500" b="0" i="0" u="none" strike="noStrike" cap="none" spc="0">
                <a:solidFill>
                  <a:schemeClr val="tx2"/>
                </a:solidFill>
                <a:latin typeface="+mn-lt"/>
                <a:ea typeface="+mn-ea"/>
                <a:cs typeface="+mn-cs"/>
              </a:rPr>
              <a:t>und den </a:t>
            </a:r>
            <a:r>
              <a:rPr lang="de-DE" sz="1500" b="1" i="0" u="none" strike="noStrike" cap="none" spc="0">
                <a:solidFill>
                  <a:schemeClr val="tx2"/>
                </a:solidFill>
                <a:latin typeface="+mn-lt"/>
                <a:ea typeface="+mn-ea"/>
                <a:cs typeface="+mn-cs"/>
              </a:rPr>
              <a:t>Fördergebern</a:t>
            </a:r>
            <a:r>
              <a:rPr lang="de-DE" sz="1500" b="0" i="0" u="none" strike="noStrike" cap="none" spc="0">
                <a:solidFill>
                  <a:schemeClr val="tx2"/>
                </a:solidFill>
                <a:latin typeface="+mn-lt"/>
                <a:ea typeface="+mn-ea"/>
                <a:cs typeface="+mn-cs"/>
              </a:rPr>
              <a:t> weltweit so gesehen und vertreten</a:t>
            </a:r>
            <a:endParaRPr lang="de-DE" b="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Foliennummernplatzhalter 4"/>
          <p:cNvSpPr>
            <a:spLocks noGrp="1"/>
          </p:cNvSpPr>
          <p:nvPr>
            <p:ph type="sldNum" sz="quarter" idx="12"/>
          </p:nvPr>
        </p:nvSpPr>
        <p:spPr bwMode="auto"/>
        <p:txBody>
          <a:bodyPr/>
          <a:lstStyle/>
          <a:p>
            <a:pPr>
              <a:defRPr/>
            </a:pPr>
            <a:fld id="{6C8FC03C-C266-4645-ABC5-645062898383}" type="slidenum">
              <a:rPr lang="de-DE"/>
              <a:t>7</a:t>
            </a:fld>
            <a:r>
              <a:rPr lang="de-DE"/>
              <a:t> </a:t>
            </a:r>
            <a:endParaRPr/>
          </a:p>
        </p:txBody>
      </p:sp>
      <p:sp>
        <p:nvSpPr>
          <p:cNvPr id="6" name="Titel 5"/>
          <p:cNvSpPr>
            <a:spLocks noGrp="1"/>
          </p:cNvSpPr>
          <p:nvPr>
            <p:ph type="title"/>
          </p:nvPr>
        </p:nvSpPr>
        <p:spPr bwMode="auto"/>
        <p:txBody>
          <a:bodyPr/>
          <a:lstStyle/>
          <a:p>
            <a:pPr>
              <a:defRPr/>
            </a:pPr>
            <a:r>
              <a:rPr lang="de-DE"/>
              <a:t>Open Access – politische Ausgangslage</a:t>
            </a:r>
            <a:endParaRPr/>
          </a:p>
        </p:txBody>
      </p:sp>
      <p:sp>
        <p:nvSpPr>
          <p:cNvPr id="13" name="Rechteck 12"/>
          <p:cNvSpPr/>
          <p:nvPr/>
        </p:nvSpPr>
        <p:spPr bwMode="auto">
          <a:xfrm>
            <a:off x="4455622" y="2421709"/>
            <a:ext cx="232756" cy="300082"/>
          </a:xfrm>
          <a:prstGeom prst="rect">
            <a:avLst/>
          </a:prstGeom>
        </p:spPr>
        <p:txBody>
          <a:bodyPr wrap="none">
            <a:spAutoFit/>
          </a:bodyPr>
          <a:lstStyle/>
          <a:p>
            <a:pPr>
              <a:defRPr/>
            </a:pPr>
            <a:r>
              <a:rPr lang="de-DE"/>
              <a:t> </a:t>
            </a:r>
            <a:endParaRPr/>
          </a:p>
        </p:txBody>
      </p:sp>
      <p:pic>
        <p:nvPicPr>
          <p:cNvPr id="9" name="Grafik 16"/>
          <p:cNvPicPr>
            <a:picLocks noChangeAspect="1"/>
          </p:cNvPicPr>
          <p:nvPr/>
        </p:nvPicPr>
        <p:blipFill>
          <a:blip r:embed="rId3"/>
          <a:srcRect r="15831" b="39265"/>
          <a:stretch/>
        </p:blipFill>
        <p:spPr bwMode="auto">
          <a:xfrm>
            <a:off x="6444208" y="1439957"/>
            <a:ext cx="2699791" cy="3044022"/>
          </a:xfrm>
          <a:prstGeom prst="rect">
            <a:avLst/>
          </a:prstGeom>
          <a:noFill/>
          <a:ln>
            <a:noFill/>
          </a:ln>
        </p:spPr>
      </p:pic>
      <p:sp>
        <p:nvSpPr>
          <p:cNvPr id="10" name="Rechteck 9"/>
          <p:cNvSpPr/>
          <p:nvPr/>
        </p:nvSpPr>
        <p:spPr bwMode="auto">
          <a:xfrm>
            <a:off x="6300191" y="1089720"/>
            <a:ext cx="2843807" cy="3394259"/>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1" name="Fußzeilenplatzhalter 3"/>
          <p:cNvSpPr txBox="1"/>
          <p:nvPr/>
        </p:nvSpPr>
        <p:spPr bwMode="auto">
          <a:xfrm>
            <a:off x="720000" y="4752000"/>
            <a:ext cx="4428064" cy="108000"/>
          </a:xfrm>
          <a:prstGeom prst="rect">
            <a:avLst/>
          </a:prstGeom>
        </p:spPr>
        <p:txBody>
          <a:bodyPr vert="horz" lIns="0" tIns="0" rIns="0" bIns="0" rtlCol="0" anchor="ctr" anchorCtr="0">
            <a:noAutofit/>
          </a:bodyPr>
          <a:lstStyle>
            <a:defPPr>
              <a:defRPr lang="de-DE"/>
            </a:defPPr>
            <a:lvl1pPr marL="0" indent="0" algn="l" defTabSz="685800">
              <a:lnSpc>
                <a:spcPct val="100000"/>
              </a:lnSpc>
              <a:spcBef>
                <a:spcPts val="0"/>
              </a:spcBef>
              <a:buFont typeface="Arial"/>
              <a:buNone/>
              <a:defRPr sz="900">
                <a:solidFill>
                  <a:schemeClr val="tx2"/>
                </a:solidFill>
                <a:latin typeface="+mn-lt"/>
                <a:ea typeface="+mn-ea"/>
                <a:cs typeface="+mn-cs"/>
              </a:defRPr>
            </a:lvl1pPr>
            <a:lvl2pPr marL="0" indent="0" algn="l" defTabSz="685800">
              <a:lnSpc>
                <a:spcPct val="100000"/>
              </a:lnSpc>
              <a:spcBef>
                <a:spcPts val="0"/>
              </a:spcBef>
              <a:defRPr sz="1200">
                <a:solidFill>
                  <a:schemeClr val="tx1"/>
                </a:solidFill>
                <a:latin typeface="+mn-lt"/>
                <a:ea typeface="+mn-ea"/>
                <a:cs typeface="+mn-cs"/>
              </a:defRPr>
            </a:lvl2pPr>
            <a:lvl3pPr marL="0" indent="0" algn="l" defTabSz="685800">
              <a:lnSpc>
                <a:spcPct val="100000"/>
              </a:lnSpc>
              <a:spcBef>
                <a:spcPts val="0"/>
              </a:spcBef>
              <a:defRPr sz="1200">
                <a:solidFill>
                  <a:schemeClr val="tx1"/>
                </a:solidFill>
                <a:latin typeface="+mn-lt"/>
                <a:ea typeface="+mn-ea"/>
                <a:cs typeface="+mn-cs"/>
              </a:defRPr>
            </a:lvl3pPr>
            <a:lvl4pPr marL="0" indent="0" algn="l" defTabSz="685800">
              <a:lnSpc>
                <a:spcPct val="100000"/>
              </a:lnSpc>
              <a:spcBef>
                <a:spcPts val="0"/>
              </a:spcBef>
              <a:defRPr sz="1200">
                <a:solidFill>
                  <a:schemeClr val="tx1"/>
                </a:solidFill>
                <a:latin typeface="+mn-lt"/>
                <a:ea typeface="+mn-ea"/>
                <a:cs typeface="+mn-cs"/>
              </a:defRPr>
            </a:lvl4pPr>
            <a:lvl5pPr marL="0" indent="0" algn="l" defTabSz="685800">
              <a:lnSpc>
                <a:spcPct val="100000"/>
              </a:lnSpc>
              <a:spcBef>
                <a:spcPts val="0"/>
              </a:spcBef>
              <a:defRPr sz="1200">
                <a:solidFill>
                  <a:schemeClr val="tx1"/>
                </a:solidFill>
                <a:latin typeface="+mn-lt"/>
                <a:ea typeface="+mn-ea"/>
                <a:cs typeface="+mn-cs"/>
              </a:defRPr>
            </a:lvl5pPr>
            <a:lvl6pPr marL="0" indent="0" algn="l" defTabSz="685800">
              <a:lnSpc>
                <a:spcPct val="100000"/>
              </a:lnSpc>
              <a:spcBef>
                <a:spcPts val="0"/>
              </a:spcBef>
              <a:defRPr sz="1200">
                <a:solidFill>
                  <a:schemeClr val="tx1"/>
                </a:solidFill>
                <a:latin typeface="+mn-lt"/>
                <a:ea typeface="+mn-ea"/>
                <a:cs typeface="+mn-cs"/>
              </a:defRPr>
            </a:lvl6pPr>
            <a:lvl7pPr marL="0" indent="0" algn="l" defTabSz="685800">
              <a:lnSpc>
                <a:spcPct val="100000"/>
              </a:lnSpc>
              <a:spcBef>
                <a:spcPts val="0"/>
              </a:spcBef>
              <a:defRPr sz="1200">
                <a:solidFill>
                  <a:schemeClr val="tx1"/>
                </a:solidFill>
                <a:latin typeface="+mn-lt"/>
                <a:ea typeface="+mn-ea"/>
                <a:cs typeface="+mn-cs"/>
              </a:defRPr>
            </a:lvl7pPr>
            <a:lvl8pPr marL="0" indent="0" algn="l" defTabSz="685800">
              <a:lnSpc>
                <a:spcPct val="100000"/>
              </a:lnSpc>
              <a:spcBef>
                <a:spcPts val="0"/>
              </a:spcBef>
              <a:defRPr sz="1200">
                <a:solidFill>
                  <a:schemeClr val="tx1"/>
                </a:solidFill>
                <a:latin typeface="+mn-lt"/>
                <a:ea typeface="+mn-ea"/>
                <a:cs typeface="+mn-cs"/>
              </a:defRPr>
            </a:lvl8pPr>
            <a:lvl9pPr marL="0" indent="0" algn="l" defTabSz="685800">
              <a:lnSpc>
                <a:spcPct val="100000"/>
              </a:lnSpc>
              <a:spcBef>
                <a:spcPts val="0"/>
              </a:spcBef>
              <a:defRPr sz="1200">
                <a:solidFill>
                  <a:schemeClr val="tx1"/>
                </a:solidFill>
                <a:latin typeface="+mn-lt"/>
                <a:ea typeface="+mn-ea"/>
                <a:cs typeface="+mn-cs"/>
              </a:defRPr>
            </a:lvl9pPr>
          </a:lstStyle>
          <a:p>
            <a:pPr>
              <a:defRPr/>
            </a:pPr>
            <a:r>
              <a:rPr lang="de-DE">
                <a:solidFill>
                  <a:srgbClr val="003560"/>
                </a:solidFill>
              </a:rPr>
              <a:t>Open Access: Eine Einführung für die </a:t>
            </a:r>
            <a:r>
              <a:rPr lang="de-DE" sz="900" b="0" i="0" u="none" strike="noStrike" cap="none" spc="0">
                <a:solidFill>
                  <a:srgbClr val="003560"/>
                </a:solidFill>
                <a:latin typeface="Arial"/>
                <a:ea typeface="Arial"/>
                <a:cs typeface="Arial"/>
              </a:rPr>
              <a:t>Geistes- und Sozialwissenschaften</a:t>
            </a:r>
            <a:endParaRPr lang="de-DE"/>
          </a:p>
        </p:txBody>
      </p:sp>
      <p:sp>
        <p:nvSpPr>
          <p:cNvPr id="7" name="Inhaltsplatzhalter 6"/>
          <p:cNvSpPr>
            <a:spLocks noGrp="1"/>
          </p:cNvSpPr>
          <p:nvPr>
            <p:ph idx="1"/>
          </p:nvPr>
        </p:nvSpPr>
        <p:spPr bwMode="auto"/>
        <p:txBody>
          <a:bodyPr/>
          <a:lstStyle/>
          <a:p>
            <a:pPr marL="285750" lvl="3" indent="-285750">
              <a:lnSpc>
                <a:spcPct val="150000"/>
              </a:lnSpc>
              <a:buClr>
                <a:schemeClr val="bg2"/>
              </a:buClr>
              <a:buSzPct val="100000"/>
              <a:buFont typeface="Wingdings"/>
              <a:buChar char="§"/>
              <a:defRPr/>
            </a:pPr>
            <a:r>
              <a:rPr lang="de-DE" b="1" u="sng">
                <a:hlinkClick r:id="rId4" tooltip="https://www.wissenschaftsrat.de/download/2022/9477-22.pdf?__blob=publicationFile&amp;v=20"/>
              </a:rPr>
              <a:t>Wissenschaftsrat</a:t>
            </a:r>
            <a:r>
              <a:rPr lang="de-DE"/>
              <a:t> (2022): </a:t>
            </a:r>
            <a:r>
              <a:rPr lang="de-DE" sz="1500" b="0" i="0" u="none" strike="noStrike" cap="none" spc="0">
                <a:solidFill>
                  <a:schemeClr val="tx2"/>
                </a:solidFill>
                <a:latin typeface="Arial"/>
                <a:ea typeface="Arial"/>
                <a:cs typeface="Arial"/>
              </a:rPr>
              <a:t>Open Access soll zum Standard werden</a:t>
            </a:r>
            <a:endParaRPr/>
          </a:p>
          <a:p>
            <a:pPr marL="285750" lvl="3" indent="-285750">
              <a:lnSpc>
                <a:spcPct val="150000"/>
              </a:lnSpc>
              <a:buClr>
                <a:schemeClr val="bg2"/>
              </a:buClr>
              <a:buSzPct val="100000"/>
              <a:buFont typeface="Wingdings"/>
              <a:buChar char="§"/>
              <a:defRPr/>
            </a:pPr>
            <a:r>
              <a:rPr lang="de-DE" b="1">
                <a:latin typeface="Arial"/>
                <a:ea typeface="Arial"/>
                <a:cs typeface="Arial"/>
              </a:rPr>
              <a:t>Fördergeber</a:t>
            </a:r>
            <a:r>
              <a:rPr lang="de-DE">
                <a:latin typeface="Arial"/>
                <a:ea typeface="Arial"/>
                <a:cs typeface="Arial"/>
              </a:rPr>
              <a:t> (</a:t>
            </a:r>
            <a:r>
              <a:rPr lang="de-DE" u="sng">
                <a:latin typeface="Arial"/>
                <a:ea typeface="Arial"/>
                <a:cs typeface="Arial"/>
                <a:hlinkClick r:id="rId5" tooltip="https://www.dfg.de/foerderung/programme/infrastruktur/lis/open_access/"/>
              </a:rPr>
              <a:t>DFG</a:t>
            </a:r>
            <a:r>
              <a:rPr lang="de-DE">
                <a:latin typeface="Arial"/>
                <a:ea typeface="Arial"/>
                <a:cs typeface="Arial"/>
              </a:rPr>
              <a:t>, </a:t>
            </a:r>
            <a:r>
              <a:rPr lang="de-DE" u="sng">
                <a:latin typeface="Arial"/>
                <a:ea typeface="Arial"/>
                <a:cs typeface="Arial"/>
                <a:hlinkClick r:id="rId6" tooltip="https://www.bildung-forschung.digital/digitalezukunft/de/wissen/open-access/open-access-initiativen/open-access-initiativen.html"/>
              </a:rPr>
              <a:t>BMBF</a:t>
            </a:r>
            <a:r>
              <a:rPr lang="de-DE">
                <a:latin typeface="Arial"/>
                <a:ea typeface="Arial"/>
                <a:cs typeface="Arial"/>
              </a:rPr>
              <a:t>, </a:t>
            </a:r>
            <a:r>
              <a:rPr lang="de-DE" u="sng">
                <a:latin typeface="Arial"/>
                <a:ea typeface="Arial"/>
                <a:cs typeface="Arial"/>
                <a:hlinkClick r:id="rId7" tooltip="https://research-and-innovation.ec.europa.eu/strategy/strategy-2020-2024/our-digital-future/open-science_en"/>
              </a:rPr>
              <a:t>EU</a:t>
            </a:r>
            <a:r>
              <a:rPr lang="de-DE">
                <a:latin typeface="Arial"/>
                <a:ea typeface="Arial"/>
                <a:cs typeface="Arial"/>
              </a:rPr>
              <a:t>): Aufnahme in Förderrichtlinien</a:t>
            </a:r>
            <a:endParaRPr/>
          </a:p>
          <a:p>
            <a:pPr marL="285750" lvl="3" indent="-285750">
              <a:lnSpc>
                <a:spcPct val="150000"/>
              </a:lnSpc>
              <a:buClr>
                <a:schemeClr val="bg2"/>
              </a:buClr>
              <a:buFont typeface="Wingdings"/>
              <a:buChar char="§"/>
              <a:defRPr/>
            </a:pPr>
            <a:r>
              <a:rPr lang="de-DE" b="1" u="sng">
                <a:hlinkClick r:id="rId8" tooltip="https://en.unesco.org/science-sustainable-future/open-science/recommendation"/>
              </a:rPr>
              <a:t>UNESCO</a:t>
            </a:r>
            <a:r>
              <a:rPr lang="de-DE"/>
              <a:t> (2021)</a:t>
            </a:r>
            <a:r>
              <a:rPr lang="de-DE" b="1"/>
              <a:t>:</a:t>
            </a:r>
            <a:r>
              <a:rPr lang="de-DE"/>
              <a:t> Recommendation on Open Science </a:t>
            </a:r>
            <a:endParaRPr/>
          </a:p>
          <a:p>
            <a:pPr marL="285750" lvl="3" indent="-285750">
              <a:lnSpc>
                <a:spcPct val="150000"/>
              </a:lnSpc>
              <a:buClr>
                <a:schemeClr val="bg2"/>
              </a:buClr>
              <a:buFont typeface="Wingdings"/>
              <a:buChar char="§"/>
              <a:defRPr/>
            </a:pPr>
            <a:r>
              <a:rPr lang="de-DE" b="1" u="sng">
                <a:hlinkClick r:id="rId4" tooltip="https://www.wissenschaftsrat.de/download/2022/9477-22.pdf?__blob=publicationFile&amp;v=20"/>
              </a:rPr>
              <a:t>Koalitionsvertrag NRW</a:t>
            </a:r>
            <a:r>
              <a:rPr lang="de-DE" b="1"/>
              <a:t> </a:t>
            </a:r>
            <a:r>
              <a:rPr lang="de-DE"/>
              <a:t>(2022): Förderung einer Offenen Wissenschaft (Open Access, Open Educational Resources, Open Data, Open Source)</a:t>
            </a:r>
            <a:endParaRPr/>
          </a:p>
          <a:p>
            <a:pPr marL="285750" lvl="3" indent="-285750">
              <a:lnSpc>
                <a:spcPct val="150000"/>
              </a:lnSpc>
              <a:buClr>
                <a:schemeClr val="bg2"/>
              </a:buClr>
              <a:buFont typeface="Wingdings"/>
              <a:buChar char="§"/>
              <a:defRPr/>
            </a:pPr>
            <a:r>
              <a:rPr lang="de-DE" b="1" u="sng">
                <a:hlinkClick r:id="rId9" tooltip="https://openaccess.nrw/"/>
              </a:rPr>
              <a:t>openaccess.nrw</a:t>
            </a:r>
            <a:r>
              <a:rPr lang="de-DE"/>
              <a:t> (2022): Landesinitiative im Rahmen der DH NRW</a:t>
            </a:r>
          </a:p>
          <a:p>
            <a:pPr marL="285750" lvl="3" indent="-285750">
              <a:lnSpc>
                <a:spcPct val="150000"/>
              </a:lnSpc>
              <a:buClr>
                <a:schemeClr val="bg2"/>
              </a:buClr>
              <a:buFont typeface="Wingdings"/>
              <a:buChar char="§"/>
              <a:defRPr/>
            </a:pPr>
            <a:r>
              <a:rPr lang="de-DE" sz="1500" b="1" i="0" u="none" strike="noStrike" cap="none" spc="0">
                <a:solidFill>
                  <a:schemeClr val="tx2"/>
                </a:solidFill>
                <a:latin typeface="Arial"/>
                <a:ea typeface="Arial"/>
                <a:cs typeface="Arial"/>
              </a:rPr>
              <a:t>Ruhr-Universität Bochum</a:t>
            </a:r>
            <a:r>
              <a:rPr lang="de-DE" sz="1500" b="0" i="0" u="none" strike="noStrike" cap="none" spc="0">
                <a:solidFill>
                  <a:schemeClr val="tx2"/>
                </a:solidFill>
                <a:latin typeface="Arial"/>
                <a:ea typeface="Arial"/>
                <a:cs typeface="Arial"/>
              </a:rPr>
              <a:t>: </a:t>
            </a:r>
            <a:r>
              <a:rPr lang="de-DE" sz="1500" b="0" i="0" u="sng" strike="noStrike" cap="none" spc="0">
                <a:solidFill>
                  <a:schemeClr val="tx2"/>
                </a:solidFill>
                <a:latin typeface="Arial"/>
                <a:ea typeface="Arial"/>
                <a:cs typeface="Arial"/>
                <a:hlinkClick r:id="rId10" tooltip="https://www.ruhr-uni-bochum.de/oa/mam/content/rub_ub_openaccess-resolution.pdf"/>
              </a:rPr>
              <a:t>Open Access-Resolution</a:t>
            </a:r>
            <a:r>
              <a:rPr lang="de-DE" sz="1500" b="0" i="0" u="none" strike="noStrike" cap="none" spc="0">
                <a:solidFill>
                  <a:schemeClr val="tx2"/>
                </a:solidFill>
                <a:latin typeface="Arial"/>
                <a:ea typeface="Arial"/>
                <a:cs typeface="Arial"/>
              </a:rPr>
              <a:t> (2014)</a:t>
            </a:r>
            <a:r>
              <a:t>, </a:t>
            </a:r>
            <a:r>
              <a:rPr lang="de-DE" sz="1500" b="0" i="0" u="sng" strike="noStrike" cap="none" spc="0">
                <a:solidFill>
                  <a:schemeClr val="tx2"/>
                </a:solidFill>
                <a:latin typeface="Arial"/>
                <a:ea typeface="Arial"/>
                <a:cs typeface="Arial"/>
                <a:hlinkClick r:id="rId11" tooltip="http://www.uv.rub.de/dezernat1/amtliche/ab1469.pdf"/>
              </a:rPr>
              <a:t>Open Science Policy </a:t>
            </a:r>
            <a:r>
              <a:rPr lang="de-DE" sz="1500" b="0" i="0" u="none" strike="noStrike" cap="none" spc="0">
                <a:solidFill>
                  <a:schemeClr val="tx2"/>
                </a:solidFill>
                <a:latin typeface="Arial"/>
                <a:ea typeface="Arial"/>
                <a:cs typeface="Arial"/>
              </a:rPr>
              <a:t>(2022)</a:t>
            </a:r>
            <a:endParaRPr/>
          </a:p>
          <a:p>
            <a:pPr marL="0" lvl="3" indent="0">
              <a:lnSpc>
                <a:spcPct val="150000"/>
              </a:lnSpc>
              <a:buClr>
                <a:schemeClr val="bg2"/>
              </a:buClr>
              <a:buSzPct val="100000"/>
              <a:buFont typeface="Wingdings"/>
              <a:buNone/>
              <a:defRPr/>
            </a:pPr>
            <a:endParaRPr lang="de-DE" sz="1200" b="0" i="0" u="none" strike="noStrike" cap="none" spc="0">
              <a:solidFill>
                <a:schemeClr val="tx2"/>
              </a:solidFill>
              <a:latin typeface="Arial"/>
              <a:ea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Foliennummernplatzhalter 4"/>
          <p:cNvSpPr>
            <a:spLocks noGrp="1"/>
          </p:cNvSpPr>
          <p:nvPr>
            <p:ph type="sldNum" sz="quarter" idx="12"/>
          </p:nvPr>
        </p:nvSpPr>
        <p:spPr bwMode="auto"/>
        <p:txBody>
          <a:bodyPr/>
          <a:lstStyle/>
          <a:p>
            <a:pPr>
              <a:defRPr/>
            </a:pPr>
            <a:fld id="{6C8FC03C-C266-4645-ABC5-645062898383}" type="slidenum">
              <a:rPr lang="de-DE"/>
              <a:t>8</a:t>
            </a:fld>
            <a:r>
              <a:rPr lang="de-DE"/>
              <a:t> </a:t>
            </a:r>
            <a:endParaRPr/>
          </a:p>
        </p:txBody>
      </p:sp>
      <p:sp>
        <p:nvSpPr>
          <p:cNvPr id="6" name="Titel 5"/>
          <p:cNvSpPr>
            <a:spLocks noGrp="1"/>
          </p:cNvSpPr>
          <p:nvPr>
            <p:ph type="title"/>
          </p:nvPr>
        </p:nvSpPr>
        <p:spPr bwMode="auto"/>
        <p:txBody>
          <a:bodyPr/>
          <a:lstStyle/>
          <a:p>
            <a:pPr>
              <a:defRPr/>
            </a:pPr>
            <a:r>
              <a:rPr lang="de-DE"/>
              <a:t>Open Access – Anforderungen der Fördergeber</a:t>
            </a:r>
            <a:endParaRPr/>
          </a:p>
        </p:txBody>
      </p:sp>
      <p:sp>
        <p:nvSpPr>
          <p:cNvPr id="13" name="Rechteck 12"/>
          <p:cNvSpPr/>
          <p:nvPr/>
        </p:nvSpPr>
        <p:spPr bwMode="auto">
          <a:xfrm>
            <a:off x="4455622" y="2421709"/>
            <a:ext cx="232756" cy="300082"/>
          </a:xfrm>
          <a:prstGeom prst="rect">
            <a:avLst/>
          </a:prstGeom>
        </p:spPr>
        <p:txBody>
          <a:bodyPr wrap="none">
            <a:spAutoFit/>
          </a:bodyPr>
          <a:lstStyle/>
          <a:p>
            <a:pPr>
              <a:defRPr/>
            </a:pPr>
            <a:r>
              <a:rPr lang="de-DE"/>
              <a:t> </a:t>
            </a:r>
            <a:endParaRPr/>
          </a:p>
        </p:txBody>
      </p:sp>
      <p:pic>
        <p:nvPicPr>
          <p:cNvPr id="9" name="Grafik 16"/>
          <p:cNvPicPr>
            <a:picLocks noChangeAspect="1"/>
          </p:cNvPicPr>
          <p:nvPr/>
        </p:nvPicPr>
        <p:blipFill>
          <a:blip r:embed="rId3"/>
          <a:srcRect r="15831" b="39265"/>
          <a:stretch/>
        </p:blipFill>
        <p:spPr bwMode="auto">
          <a:xfrm>
            <a:off x="6444208" y="1439957"/>
            <a:ext cx="2699791" cy="3044022"/>
          </a:xfrm>
          <a:prstGeom prst="rect">
            <a:avLst/>
          </a:prstGeom>
          <a:noFill/>
          <a:ln>
            <a:noFill/>
          </a:ln>
        </p:spPr>
      </p:pic>
      <p:sp>
        <p:nvSpPr>
          <p:cNvPr id="10" name="Rechteck 9"/>
          <p:cNvSpPr/>
          <p:nvPr/>
        </p:nvSpPr>
        <p:spPr bwMode="auto">
          <a:xfrm>
            <a:off x="6300191" y="1089720"/>
            <a:ext cx="2843807" cy="3394259"/>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1" name="Fußzeilenplatzhalter 3"/>
          <p:cNvSpPr txBox="1"/>
          <p:nvPr/>
        </p:nvSpPr>
        <p:spPr bwMode="auto">
          <a:xfrm>
            <a:off x="720000" y="4752000"/>
            <a:ext cx="4428064" cy="108000"/>
          </a:xfrm>
          <a:prstGeom prst="rect">
            <a:avLst/>
          </a:prstGeom>
        </p:spPr>
        <p:txBody>
          <a:bodyPr vert="horz" lIns="0" tIns="0" rIns="0" bIns="0" rtlCol="0" anchor="ctr" anchorCtr="0">
            <a:noAutofit/>
          </a:bodyPr>
          <a:lstStyle>
            <a:defPPr>
              <a:defRPr lang="de-DE"/>
            </a:defPPr>
            <a:lvl1pPr marL="0" indent="0" algn="l" defTabSz="685800">
              <a:lnSpc>
                <a:spcPct val="100000"/>
              </a:lnSpc>
              <a:spcBef>
                <a:spcPts val="0"/>
              </a:spcBef>
              <a:buFont typeface="Arial"/>
              <a:buNone/>
              <a:defRPr sz="900">
                <a:solidFill>
                  <a:schemeClr val="tx2"/>
                </a:solidFill>
                <a:latin typeface="+mn-lt"/>
                <a:ea typeface="+mn-ea"/>
                <a:cs typeface="+mn-cs"/>
              </a:defRPr>
            </a:lvl1pPr>
            <a:lvl2pPr marL="0" indent="0" algn="l" defTabSz="685800">
              <a:lnSpc>
                <a:spcPct val="100000"/>
              </a:lnSpc>
              <a:spcBef>
                <a:spcPts val="0"/>
              </a:spcBef>
              <a:defRPr sz="1200">
                <a:solidFill>
                  <a:schemeClr val="tx1"/>
                </a:solidFill>
                <a:latin typeface="+mn-lt"/>
                <a:ea typeface="+mn-ea"/>
                <a:cs typeface="+mn-cs"/>
              </a:defRPr>
            </a:lvl2pPr>
            <a:lvl3pPr marL="0" indent="0" algn="l" defTabSz="685800">
              <a:lnSpc>
                <a:spcPct val="100000"/>
              </a:lnSpc>
              <a:spcBef>
                <a:spcPts val="0"/>
              </a:spcBef>
              <a:defRPr sz="1200">
                <a:solidFill>
                  <a:schemeClr val="tx1"/>
                </a:solidFill>
                <a:latin typeface="+mn-lt"/>
                <a:ea typeface="+mn-ea"/>
                <a:cs typeface="+mn-cs"/>
              </a:defRPr>
            </a:lvl3pPr>
            <a:lvl4pPr marL="0" indent="0" algn="l" defTabSz="685800">
              <a:lnSpc>
                <a:spcPct val="100000"/>
              </a:lnSpc>
              <a:spcBef>
                <a:spcPts val="0"/>
              </a:spcBef>
              <a:defRPr sz="1200">
                <a:solidFill>
                  <a:schemeClr val="tx1"/>
                </a:solidFill>
                <a:latin typeface="+mn-lt"/>
                <a:ea typeface="+mn-ea"/>
                <a:cs typeface="+mn-cs"/>
              </a:defRPr>
            </a:lvl4pPr>
            <a:lvl5pPr marL="0" indent="0" algn="l" defTabSz="685800">
              <a:lnSpc>
                <a:spcPct val="100000"/>
              </a:lnSpc>
              <a:spcBef>
                <a:spcPts val="0"/>
              </a:spcBef>
              <a:defRPr sz="1200">
                <a:solidFill>
                  <a:schemeClr val="tx1"/>
                </a:solidFill>
                <a:latin typeface="+mn-lt"/>
                <a:ea typeface="+mn-ea"/>
                <a:cs typeface="+mn-cs"/>
              </a:defRPr>
            </a:lvl5pPr>
            <a:lvl6pPr marL="0" indent="0" algn="l" defTabSz="685800">
              <a:lnSpc>
                <a:spcPct val="100000"/>
              </a:lnSpc>
              <a:spcBef>
                <a:spcPts val="0"/>
              </a:spcBef>
              <a:defRPr sz="1200">
                <a:solidFill>
                  <a:schemeClr val="tx1"/>
                </a:solidFill>
                <a:latin typeface="+mn-lt"/>
                <a:ea typeface="+mn-ea"/>
                <a:cs typeface="+mn-cs"/>
              </a:defRPr>
            </a:lvl6pPr>
            <a:lvl7pPr marL="0" indent="0" algn="l" defTabSz="685800">
              <a:lnSpc>
                <a:spcPct val="100000"/>
              </a:lnSpc>
              <a:spcBef>
                <a:spcPts val="0"/>
              </a:spcBef>
              <a:defRPr sz="1200">
                <a:solidFill>
                  <a:schemeClr val="tx1"/>
                </a:solidFill>
                <a:latin typeface="+mn-lt"/>
                <a:ea typeface="+mn-ea"/>
                <a:cs typeface="+mn-cs"/>
              </a:defRPr>
            </a:lvl7pPr>
            <a:lvl8pPr marL="0" indent="0" algn="l" defTabSz="685800">
              <a:lnSpc>
                <a:spcPct val="100000"/>
              </a:lnSpc>
              <a:spcBef>
                <a:spcPts val="0"/>
              </a:spcBef>
              <a:defRPr sz="1200">
                <a:solidFill>
                  <a:schemeClr val="tx1"/>
                </a:solidFill>
                <a:latin typeface="+mn-lt"/>
                <a:ea typeface="+mn-ea"/>
                <a:cs typeface="+mn-cs"/>
              </a:defRPr>
            </a:lvl8pPr>
            <a:lvl9pPr marL="0" indent="0" algn="l" defTabSz="685800">
              <a:lnSpc>
                <a:spcPct val="100000"/>
              </a:lnSpc>
              <a:spcBef>
                <a:spcPts val="0"/>
              </a:spcBef>
              <a:defRPr sz="1200">
                <a:solidFill>
                  <a:schemeClr val="tx1"/>
                </a:solidFill>
                <a:latin typeface="+mn-lt"/>
                <a:ea typeface="+mn-ea"/>
                <a:cs typeface="+mn-cs"/>
              </a:defRPr>
            </a:lvl9pPr>
          </a:lstStyle>
          <a:p>
            <a:pPr>
              <a:defRPr/>
            </a:pPr>
            <a:r>
              <a:rPr lang="de-DE">
                <a:solidFill>
                  <a:srgbClr val="003560"/>
                </a:solidFill>
              </a:rPr>
              <a:t>Open Access: Eine Einführung für die </a:t>
            </a:r>
            <a:r>
              <a:rPr lang="de-DE" sz="900" b="0" i="0" u="none" strike="noStrike" cap="none" spc="0">
                <a:solidFill>
                  <a:srgbClr val="003560"/>
                </a:solidFill>
                <a:latin typeface="Arial"/>
                <a:ea typeface="Arial"/>
                <a:cs typeface="Arial"/>
              </a:rPr>
              <a:t>Geistes- und Sozialwissenschaften</a:t>
            </a:r>
            <a:endParaRPr lang="de-DE"/>
          </a:p>
        </p:txBody>
      </p:sp>
      <p:sp>
        <p:nvSpPr>
          <p:cNvPr id="7" name="Inhaltsplatzhalter 6"/>
          <p:cNvSpPr>
            <a:spLocks noGrp="1"/>
          </p:cNvSpPr>
          <p:nvPr>
            <p:ph idx="1"/>
          </p:nvPr>
        </p:nvSpPr>
        <p:spPr bwMode="auto"/>
        <p:txBody>
          <a:bodyPr vertOverflow="overflow" horzOverflow="overflow" vert="horz" wrap="square" lIns="0" tIns="0" rIns="0" bIns="0" numCol="1" spcCol="0" rtlCol="0" fromWordArt="0" anchor="t" anchorCtr="0" forceAA="0" compatLnSpc="0">
            <a:normAutofit/>
          </a:bodyPr>
          <a:lstStyle/>
          <a:p>
            <a:pPr marL="0" lvl="3" indent="0">
              <a:lnSpc>
                <a:spcPct val="150000"/>
              </a:lnSpc>
              <a:buClr>
                <a:schemeClr val="bg2"/>
              </a:buClr>
              <a:buSzPct val="100000"/>
              <a:buNone/>
              <a:defRPr/>
            </a:pPr>
            <a:r>
              <a:rPr lang="de-DE" b="1" u="sng">
                <a:latin typeface="Arial"/>
                <a:ea typeface="Arial"/>
                <a:cs typeface="Arial"/>
              </a:rPr>
              <a:t>Horizon Europe</a:t>
            </a:r>
            <a:endParaRPr/>
          </a:p>
          <a:p>
            <a:pPr marL="285750" lvl="3" indent="-285750">
              <a:lnSpc>
                <a:spcPct val="150000"/>
              </a:lnSpc>
              <a:buClr>
                <a:schemeClr val="bg2"/>
              </a:buClr>
              <a:buSzPct val="100000"/>
              <a:buFont typeface="Wingdings"/>
              <a:buChar char="§"/>
              <a:defRPr/>
            </a:pPr>
            <a:r>
              <a:rPr lang="de-DE" sz="1300" b="0">
                <a:latin typeface="Arial"/>
                <a:ea typeface="Arial"/>
                <a:cs typeface="Arial"/>
              </a:rPr>
              <a:t>die </a:t>
            </a:r>
            <a:r>
              <a:rPr lang="de-DE" sz="1300" b="1">
                <a:latin typeface="Arial"/>
                <a:ea typeface="Arial"/>
                <a:cs typeface="Arial"/>
              </a:rPr>
              <a:t>sofortige Open Access-Veröffentlichung</a:t>
            </a:r>
            <a:r>
              <a:rPr lang="de-DE" sz="1300">
                <a:latin typeface="Arial"/>
                <a:ea typeface="Arial"/>
                <a:cs typeface="Arial"/>
              </a:rPr>
              <a:t> ist verpflichtend; dies gilt auch für Monographien</a:t>
            </a:r>
            <a:endParaRPr sz="1300"/>
          </a:p>
          <a:p>
            <a:pPr marL="285750" lvl="3" indent="-285750">
              <a:lnSpc>
                <a:spcPct val="150000"/>
              </a:lnSpc>
              <a:buClr>
                <a:schemeClr val="bg2"/>
              </a:buClr>
              <a:buSzPct val="100000"/>
              <a:buFont typeface="Wingdings"/>
              <a:buChar char="§"/>
              <a:defRPr/>
            </a:pPr>
            <a:r>
              <a:rPr lang="de-DE" sz="1300">
                <a:latin typeface="Arial"/>
                <a:ea typeface="Arial"/>
                <a:cs typeface="Arial"/>
              </a:rPr>
              <a:t>(</a:t>
            </a:r>
            <a:r>
              <a:rPr lang="de-DE" sz="1300" b="1">
                <a:latin typeface="Arial"/>
                <a:ea typeface="Arial"/>
                <a:cs typeface="Arial"/>
              </a:rPr>
              <a:t>CC BY-Lizenz</a:t>
            </a:r>
            <a:r>
              <a:rPr lang="de-DE" sz="1300">
                <a:latin typeface="Arial"/>
                <a:ea typeface="Arial"/>
                <a:cs typeface="Arial"/>
              </a:rPr>
              <a:t> ist verpflichtend; für Monographien sind auch</a:t>
            </a:r>
            <a:r>
              <a:rPr lang="de-DE" sz="1300" b="1">
                <a:latin typeface="Arial"/>
                <a:ea typeface="Arial"/>
                <a:cs typeface="Arial"/>
              </a:rPr>
              <a:t> CC BY-NC </a:t>
            </a:r>
            <a:r>
              <a:rPr lang="de-DE" sz="1300" b="0">
                <a:latin typeface="Arial"/>
                <a:ea typeface="Arial"/>
                <a:cs typeface="Arial"/>
              </a:rPr>
              <a:t>oder </a:t>
            </a:r>
            <a:r>
              <a:rPr lang="de-DE" sz="1300" b="1">
                <a:latin typeface="Arial"/>
                <a:ea typeface="Arial"/>
                <a:cs typeface="Arial"/>
              </a:rPr>
              <a:t>CC BY-ND</a:t>
            </a:r>
            <a:r>
              <a:rPr lang="de-DE" sz="1300">
                <a:latin typeface="Arial"/>
                <a:ea typeface="Arial"/>
                <a:cs typeface="Arial"/>
              </a:rPr>
              <a:t> zulässig)</a:t>
            </a:r>
          </a:p>
          <a:p>
            <a:pPr marL="0" lvl="3" indent="0">
              <a:lnSpc>
                <a:spcPct val="150000"/>
              </a:lnSpc>
              <a:buClr>
                <a:schemeClr val="bg2"/>
              </a:buClr>
              <a:buSzPct val="100000"/>
              <a:buFont typeface="Wingdings"/>
              <a:buNone/>
              <a:defRPr/>
            </a:pPr>
            <a:r>
              <a:rPr lang="de-DE" sz="1500" b="1" i="0" u="sng" strike="noStrike" cap="none" spc="0">
                <a:solidFill>
                  <a:schemeClr val="tx2"/>
                </a:solidFill>
                <a:latin typeface="Arial"/>
                <a:ea typeface="Arial"/>
                <a:cs typeface="Arial"/>
              </a:rPr>
              <a:t>Deutsche Forschungsgemeinschaft (DFG)</a:t>
            </a:r>
            <a:endParaRPr lang="de-DE" sz="1300" b="1">
              <a:latin typeface="Arial"/>
              <a:ea typeface="Arial"/>
              <a:cs typeface="Arial"/>
            </a:endParaRPr>
          </a:p>
          <a:p>
            <a:pPr marL="285750" marR="0" lvl="3" indent="-285750" algn="l">
              <a:lnSpc>
                <a:spcPct val="150000"/>
              </a:lnSpc>
              <a:spcBef>
                <a:spcPts val="0"/>
              </a:spcBef>
              <a:spcAft>
                <a:spcPts val="599"/>
              </a:spcAft>
              <a:buClr>
                <a:schemeClr val="bg2"/>
              </a:buClr>
              <a:buSzPct val="100000"/>
              <a:buFont typeface="Wingdings"/>
              <a:buChar char="§"/>
              <a:tabLst>
                <a:tab pos="234000" algn="l"/>
              </a:tabLst>
              <a:defRPr/>
            </a:pPr>
            <a:r>
              <a:rPr lang="de-DE" sz="1300" b="0" i="0" u="none" strike="noStrike" cap="none" spc="0">
                <a:solidFill>
                  <a:schemeClr val="tx2"/>
                </a:solidFill>
                <a:latin typeface="Arial"/>
                <a:ea typeface="Arial"/>
                <a:cs typeface="Arial"/>
              </a:rPr>
              <a:t>keine Pflicht, aber eine </a:t>
            </a:r>
            <a:r>
              <a:rPr lang="de-DE" sz="1300" b="1" i="0" u="none" strike="noStrike" cap="none" spc="0">
                <a:solidFill>
                  <a:schemeClr val="tx2"/>
                </a:solidFill>
                <a:latin typeface="Arial"/>
                <a:ea typeface="Arial"/>
                <a:cs typeface="Arial"/>
              </a:rPr>
              <a:t>Aufforderung zur Veröffentlichung im Open Access; </a:t>
            </a:r>
            <a:r>
              <a:rPr lang="de-DE" sz="1300" b="0" i="0" u="none" strike="noStrike" cap="none" spc="0">
                <a:solidFill>
                  <a:schemeClr val="tx2"/>
                </a:solidFill>
                <a:latin typeface="Arial"/>
                <a:ea typeface="Arial"/>
                <a:cs typeface="Arial"/>
              </a:rPr>
              <a:t>Empfehlung</a:t>
            </a:r>
            <a:r>
              <a:rPr lang="de-DE" sz="1300" b="1" i="0" u="none" strike="noStrike" cap="none" spc="0">
                <a:solidFill>
                  <a:schemeClr val="tx2"/>
                </a:solidFill>
                <a:latin typeface="Arial"/>
                <a:ea typeface="Arial"/>
                <a:cs typeface="Arial"/>
              </a:rPr>
              <a:t> CC BY &amp; CC BY-SA </a:t>
            </a:r>
            <a:r>
              <a:rPr lang="de-DE" sz="1300" b="0" i="0" u="none" strike="noStrike" cap="none" spc="0">
                <a:solidFill>
                  <a:schemeClr val="tx2"/>
                </a:solidFill>
                <a:latin typeface="Arial"/>
                <a:ea typeface="Arial"/>
                <a:cs typeface="Arial"/>
              </a:rPr>
              <a:t>für Artikel; Monographien auch </a:t>
            </a:r>
            <a:r>
              <a:rPr lang="de-DE" sz="1300" b="1" i="0" u="none" strike="noStrike" cap="none" spc="0">
                <a:solidFill>
                  <a:schemeClr val="tx2"/>
                </a:solidFill>
                <a:latin typeface="Arial"/>
                <a:ea typeface="Arial"/>
                <a:cs typeface="Arial"/>
              </a:rPr>
              <a:t>CC BY-ND</a:t>
            </a:r>
          </a:p>
          <a:p>
            <a:pPr marL="0" marR="0" lvl="3" indent="0" algn="l">
              <a:lnSpc>
                <a:spcPct val="150000"/>
              </a:lnSpc>
              <a:spcBef>
                <a:spcPts val="0"/>
              </a:spcBef>
              <a:spcAft>
                <a:spcPts val="599"/>
              </a:spcAft>
              <a:buClr>
                <a:schemeClr val="bg2"/>
              </a:buClr>
              <a:buSzPct val="100000"/>
              <a:buFont typeface="Wingdings"/>
              <a:buNone/>
              <a:tabLst>
                <a:tab pos="234000" algn="l"/>
              </a:tabLst>
              <a:defRPr/>
            </a:pPr>
            <a:r>
              <a:rPr lang="de-DE" sz="1500" b="1" i="0" u="sng" strike="noStrike" cap="none" spc="0">
                <a:solidFill>
                  <a:schemeClr val="tx2"/>
                </a:solidFill>
                <a:latin typeface="Arial"/>
                <a:ea typeface="Arial"/>
                <a:cs typeface="Arial"/>
              </a:rPr>
              <a:t>Bundesministerium für Bildung und Forschung (BMBF)</a:t>
            </a:r>
            <a:endParaRPr lang="de-DE" sz="1500" b="1" i="0" u="none" strike="noStrike" cap="none" spc="0">
              <a:solidFill>
                <a:schemeClr val="tx2"/>
              </a:solidFill>
              <a:latin typeface="Arial"/>
              <a:ea typeface="Arial"/>
              <a:cs typeface="Arial"/>
            </a:endParaRPr>
          </a:p>
          <a:p>
            <a:pPr marL="285750" marR="0" lvl="3" indent="-285750" algn="l">
              <a:lnSpc>
                <a:spcPct val="150000"/>
              </a:lnSpc>
              <a:spcBef>
                <a:spcPts val="0"/>
              </a:spcBef>
              <a:spcAft>
                <a:spcPts val="599"/>
              </a:spcAft>
              <a:buClr>
                <a:schemeClr val="bg2"/>
              </a:buClr>
              <a:buSzPct val="100000"/>
              <a:buFont typeface="Wingdings"/>
              <a:buChar char="§"/>
              <a:tabLst>
                <a:tab pos="234000" algn="l"/>
              </a:tabLst>
              <a:defRPr/>
            </a:pPr>
            <a:r>
              <a:rPr lang="de-DE" sz="1300" b="0" i="0" u="none" strike="noStrike" cap="none" spc="0">
                <a:solidFill>
                  <a:schemeClr val="tx2"/>
                </a:solidFill>
                <a:latin typeface="Arial"/>
                <a:ea typeface="Arial"/>
                <a:cs typeface="Arial"/>
              </a:rPr>
              <a:t>hat </a:t>
            </a:r>
            <a:r>
              <a:rPr lang="de-DE" sz="1300" b="1" i="0" u="none" strike="noStrike" cap="none" spc="0">
                <a:solidFill>
                  <a:schemeClr val="tx2"/>
                </a:solidFill>
                <a:latin typeface="Arial"/>
                <a:ea typeface="Arial"/>
                <a:cs typeface="Arial"/>
              </a:rPr>
              <a:t>Open Access als Standard</a:t>
            </a:r>
            <a:r>
              <a:rPr lang="de-DE" sz="1300" b="0" i="0" u="none" strike="noStrike" cap="none" spc="0">
                <a:solidFill>
                  <a:schemeClr val="tx2"/>
                </a:solidFill>
                <a:latin typeface="Arial"/>
                <a:ea typeface="Arial"/>
                <a:cs typeface="Arial"/>
              </a:rPr>
              <a:t> in seine Projektförderung aufgenommen; bei Monographien wird es besonders begrüßt</a:t>
            </a:r>
            <a:endParaRPr sz="1300" b="0">
              <a:latin typeface="Arial"/>
              <a:ea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0" name="Grafik 16"/>
          <p:cNvPicPr>
            <a:picLocks noChangeAspect="1"/>
          </p:cNvPicPr>
          <p:nvPr/>
        </p:nvPicPr>
        <p:blipFill>
          <a:blip r:embed="rId3"/>
          <a:srcRect r="15831" b="39265"/>
          <a:stretch/>
        </p:blipFill>
        <p:spPr bwMode="auto">
          <a:xfrm>
            <a:off x="6444208" y="1439957"/>
            <a:ext cx="2699791" cy="3044022"/>
          </a:xfrm>
          <a:prstGeom prst="rect">
            <a:avLst/>
          </a:prstGeom>
          <a:noFill/>
          <a:ln>
            <a:noFill/>
          </a:ln>
        </p:spPr>
      </p:pic>
      <p:sp>
        <p:nvSpPr>
          <p:cNvPr id="51" name="Rechteck 50"/>
          <p:cNvSpPr/>
          <p:nvPr/>
        </p:nvSpPr>
        <p:spPr bwMode="auto">
          <a:xfrm>
            <a:off x="6300192" y="1089720"/>
            <a:ext cx="2843807" cy="3394259"/>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8" name="Rechteck 7"/>
          <p:cNvSpPr/>
          <p:nvPr/>
        </p:nvSpPr>
        <p:spPr bwMode="auto">
          <a:xfrm>
            <a:off x="4346976" y="1068951"/>
            <a:ext cx="1593175" cy="45569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135000" rtlCol="0" anchor="ctr"/>
          <a:lstStyle/>
          <a:p>
            <a:pPr>
              <a:defRPr/>
            </a:pPr>
            <a:r>
              <a:rPr lang="de-DE" sz="1100">
                <a:solidFill>
                  <a:srgbClr val="003560"/>
                </a:solidFill>
                <a:ea typeface="Open Sans"/>
                <a:cs typeface="Open Sans"/>
              </a:rPr>
              <a:t>Höhere Sichtbarkeit </a:t>
            </a:r>
            <a:endParaRPr/>
          </a:p>
          <a:p>
            <a:pPr>
              <a:defRPr/>
            </a:pPr>
            <a:r>
              <a:rPr lang="de-DE" sz="1100">
                <a:solidFill>
                  <a:srgbClr val="003560"/>
                </a:solidFill>
                <a:ea typeface="Open Sans"/>
                <a:cs typeface="Open Sans"/>
              </a:rPr>
              <a:t>&amp; mehr Zitate</a:t>
            </a:r>
            <a:endParaRPr/>
          </a:p>
        </p:txBody>
      </p:sp>
      <p:sp>
        <p:nvSpPr>
          <p:cNvPr id="5" name="Rechteck 4"/>
          <p:cNvSpPr/>
          <p:nvPr/>
        </p:nvSpPr>
        <p:spPr bwMode="auto">
          <a:xfrm>
            <a:off x="1249729" y="2460955"/>
            <a:ext cx="2078825" cy="61684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Ins="135000" rtlCol="0" anchor="ctr"/>
          <a:lstStyle/>
          <a:p>
            <a:pPr>
              <a:defRPr/>
            </a:pPr>
            <a:r>
              <a:rPr lang="de-DE" sz="1100">
                <a:solidFill>
                  <a:srgbClr val="003560"/>
                </a:solidFill>
                <a:ea typeface="Open Sans"/>
                <a:cs typeface="Open Sans"/>
              </a:rPr>
              <a:t>Freier &amp; schneller Zugang zu wissenschaftlichen Informationen</a:t>
            </a:r>
            <a:endParaRPr/>
          </a:p>
          <a:p>
            <a:pPr>
              <a:defRPr/>
            </a:pPr>
            <a:endParaRPr lang="de-DE" sz="1050">
              <a:latin typeface="Open Sans"/>
              <a:ea typeface="Open Sans"/>
              <a:cs typeface="Open Sans"/>
            </a:endParaRPr>
          </a:p>
        </p:txBody>
      </p:sp>
      <p:sp>
        <p:nvSpPr>
          <p:cNvPr id="7" name="Rechteck 6"/>
          <p:cNvSpPr/>
          <p:nvPr/>
        </p:nvSpPr>
        <p:spPr bwMode="auto">
          <a:xfrm>
            <a:off x="4361341" y="1674363"/>
            <a:ext cx="1436245" cy="65623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135000" rtlCol="0" anchor="ctr"/>
          <a:lstStyle/>
          <a:p>
            <a:pPr>
              <a:defRPr/>
            </a:pPr>
            <a:r>
              <a:rPr lang="de-DE" sz="1100">
                <a:solidFill>
                  <a:srgbClr val="003560"/>
                </a:solidFill>
                <a:ea typeface="Open Sans"/>
                <a:cs typeface="Open Sans"/>
              </a:rPr>
              <a:t>Gute Auffindbarkeit </a:t>
            </a:r>
            <a:endParaRPr/>
          </a:p>
          <a:p>
            <a:pPr>
              <a:defRPr/>
            </a:pPr>
            <a:r>
              <a:rPr lang="de-DE" sz="1100">
                <a:solidFill>
                  <a:srgbClr val="003560"/>
                </a:solidFill>
                <a:ea typeface="Open Sans"/>
                <a:cs typeface="Open Sans"/>
              </a:rPr>
              <a:t>&amp; permanenter </a:t>
            </a:r>
            <a:endParaRPr/>
          </a:p>
          <a:p>
            <a:pPr>
              <a:defRPr/>
            </a:pPr>
            <a:r>
              <a:rPr lang="de-DE" sz="1100">
                <a:solidFill>
                  <a:srgbClr val="003560"/>
                </a:solidFill>
                <a:ea typeface="Open Sans"/>
                <a:cs typeface="Open Sans"/>
              </a:rPr>
              <a:t>Zugang</a:t>
            </a:r>
            <a:endParaRPr/>
          </a:p>
        </p:txBody>
      </p:sp>
      <p:sp>
        <p:nvSpPr>
          <p:cNvPr id="11" name="Rechteck 10"/>
          <p:cNvSpPr/>
          <p:nvPr/>
        </p:nvSpPr>
        <p:spPr bwMode="auto">
          <a:xfrm>
            <a:off x="1221200" y="3867894"/>
            <a:ext cx="1550600" cy="50212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135000" rtlCol="0" anchor="ctr"/>
          <a:lstStyle/>
          <a:p>
            <a:pPr>
              <a:defRPr/>
            </a:pPr>
            <a:r>
              <a:rPr lang="de-DE" sz="1100">
                <a:solidFill>
                  <a:srgbClr val="003560"/>
                </a:solidFill>
                <a:ea typeface="Open Sans"/>
                <a:cs typeface="Open Sans"/>
              </a:rPr>
              <a:t>Effiziente Forschung </a:t>
            </a:r>
            <a:endParaRPr/>
          </a:p>
          <a:p>
            <a:pPr>
              <a:defRPr/>
            </a:pPr>
            <a:r>
              <a:rPr lang="de-DE" sz="1100">
                <a:solidFill>
                  <a:srgbClr val="003560"/>
                </a:solidFill>
                <a:ea typeface="Open Sans"/>
                <a:cs typeface="Open Sans"/>
              </a:rPr>
              <a:t>&amp; Innovation </a:t>
            </a:r>
            <a:endParaRPr/>
          </a:p>
        </p:txBody>
      </p:sp>
      <p:sp>
        <p:nvSpPr>
          <p:cNvPr id="12" name="Rechteck 11"/>
          <p:cNvSpPr/>
          <p:nvPr/>
        </p:nvSpPr>
        <p:spPr bwMode="auto">
          <a:xfrm>
            <a:off x="1251568" y="1740006"/>
            <a:ext cx="2076987" cy="45997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Ins="135000" rtlCol="0" anchor="ctr"/>
          <a:lstStyle/>
          <a:p>
            <a:pPr>
              <a:defRPr/>
            </a:pPr>
            <a:r>
              <a:rPr lang="de-DE" sz="1100">
                <a:solidFill>
                  <a:srgbClr val="003560"/>
                </a:solidFill>
                <a:ea typeface="Open Sans"/>
                <a:cs typeface="Open Sans"/>
              </a:rPr>
              <a:t>Faire &amp; transparente </a:t>
            </a:r>
            <a:endParaRPr/>
          </a:p>
          <a:p>
            <a:pPr>
              <a:defRPr/>
            </a:pPr>
            <a:r>
              <a:rPr lang="de-DE" sz="1100">
                <a:solidFill>
                  <a:srgbClr val="003560"/>
                </a:solidFill>
                <a:ea typeface="Open Sans"/>
                <a:cs typeface="Open Sans"/>
              </a:rPr>
              <a:t>Nutzung von Steuergeldern</a:t>
            </a:r>
            <a:endParaRPr/>
          </a:p>
        </p:txBody>
      </p:sp>
      <p:sp>
        <p:nvSpPr>
          <p:cNvPr id="13" name="Rechteck 12"/>
          <p:cNvSpPr/>
          <p:nvPr/>
        </p:nvSpPr>
        <p:spPr bwMode="auto">
          <a:xfrm>
            <a:off x="1185525" y="1100860"/>
            <a:ext cx="2205399" cy="34931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135000" rtlCol="0" anchor="ctr"/>
          <a:lstStyle/>
          <a:p>
            <a:pPr>
              <a:defRPr/>
            </a:pPr>
            <a:r>
              <a:rPr lang="de-DE" sz="1100">
                <a:solidFill>
                  <a:srgbClr val="003560"/>
                </a:solidFill>
                <a:ea typeface="Open Sans"/>
                <a:cs typeface="Open Sans"/>
              </a:rPr>
              <a:t>Gute Informationsversorgung</a:t>
            </a:r>
            <a:endParaRPr/>
          </a:p>
        </p:txBody>
      </p:sp>
      <p:sp>
        <p:nvSpPr>
          <p:cNvPr id="30" name="Rechteck 29"/>
          <p:cNvSpPr/>
          <p:nvPr/>
        </p:nvSpPr>
        <p:spPr bwMode="auto">
          <a:xfrm>
            <a:off x="4406368" y="3819176"/>
            <a:ext cx="1623188" cy="63466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Ins="135000" rtlCol="0" anchor="ctr"/>
          <a:lstStyle/>
          <a:p>
            <a:pPr>
              <a:defRPr/>
            </a:pPr>
            <a:r>
              <a:rPr lang="de-DE" sz="1100">
                <a:solidFill>
                  <a:srgbClr val="003560"/>
                </a:solidFill>
                <a:ea typeface="Open Sans"/>
                <a:cs typeface="Open Sans"/>
              </a:rPr>
              <a:t>Richtlinien von Forschungsförderern &amp; Institutionen</a:t>
            </a:r>
            <a:endParaRPr/>
          </a:p>
        </p:txBody>
      </p:sp>
      <p:sp>
        <p:nvSpPr>
          <p:cNvPr id="79" name="Rechteck 78"/>
          <p:cNvSpPr/>
          <p:nvPr/>
        </p:nvSpPr>
        <p:spPr bwMode="auto">
          <a:xfrm>
            <a:off x="1264664" y="3189934"/>
            <a:ext cx="1345973" cy="48139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Ins="135000" rtlCol="0" anchor="ctr"/>
          <a:lstStyle/>
          <a:p>
            <a:pPr>
              <a:defRPr/>
            </a:pPr>
            <a:r>
              <a:rPr lang="de-DE" sz="1100">
                <a:solidFill>
                  <a:srgbClr val="003560"/>
                </a:solidFill>
                <a:ea typeface="Open Sans"/>
                <a:cs typeface="Open Sans"/>
              </a:rPr>
              <a:t>Neue Methoden, neues Wissen</a:t>
            </a:r>
            <a:endParaRPr/>
          </a:p>
        </p:txBody>
      </p:sp>
      <p:sp>
        <p:nvSpPr>
          <p:cNvPr id="83" name="Rechteck 82"/>
          <p:cNvSpPr/>
          <p:nvPr/>
        </p:nvSpPr>
        <p:spPr bwMode="auto">
          <a:xfrm>
            <a:off x="4361341" y="2460955"/>
            <a:ext cx="1341957" cy="51726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135000" rtlCol="0" anchor="ctr"/>
          <a:lstStyle/>
          <a:p>
            <a:pPr>
              <a:defRPr/>
            </a:pPr>
            <a:r>
              <a:rPr lang="de-DE" sz="1100">
                <a:solidFill>
                  <a:schemeClr val="tx2"/>
                </a:solidFill>
                <a:ea typeface="Open Sans"/>
                <a:cs typeface="Open Sans"/>
              </a:rPr>
              <a:t>Autor*innen behalten Rechte</a:t>
            </a:r>
            <a:endParaRPr>
              <a:solidFill>
                <a:schemeClr val="tx2"/>
              </a:solidFill>
            </a:endParaRPr>
          </a:p>
        </p:txBody>
      </p:sp>
      <p:sp>
        <p:nvSpPr>
          <p:cNvPr id="84" name="Rechteck 83"/>
          <p:cNvSpPr/>
          <p:nvPr/>
        </p:nvSpPr>
        <p:spPr bwMode="auto">
          <a:xfrm>
            <a:off x="4361341" y="3182844"/>
            <a:ext cx="1341957" cy="51726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135000" rtlCol="0" anchor="ctr"/>
          <a:lstStyle/>
          <a:p>
            <a:pPr>
              <a:defRPr/>
            </a:pPr>
            <a:r>
              <a:rPr lang="de-DE" sz="1100">
                <a:solidFill>
                  <a:schemeClr val="tx2"/>
                </a:solidFill>
                <a:ea typeface="Open Sans"/>
                <a:cs typeface="Open Sans"/>
              </a:rPr>
              <a:t>Einfache Zusammenarbeit </a:t>
            </a:r>
            <a:endParaRPr>
              <a:solidFill>
                <a:schemeClr val="tx2"/>
              </a:solidFill>
            </a:endParaRPr>
          </a:p>
          <a:p>
            <a:pPr>
              <a:defRPr/>
            </a:pPr>
            <a:r>
              <a:rPr lang="de-DE" sz="1100">
                <a:solidFill>
                  <a:srgbClr val="003560"/>
                </a:solidFill>
                <a:ea typeface="Open Sans"/>
                <a:cs typeface="Open Sans"/>
              </a:rPr>
              <a:t>&amp; Vernetzung</a:t>
            </a:r>
            <a:endParaRPr/>
          </a:p>
        </p:txBody>
      </p:sp>
      <p:grpSp>
        <p:nvGrpSpPr>
          <p:cNvPr id="21" name="Gruppieren 20"/>
          <p:cNvGrpSpPr/>
          <p:nvPr/>
        </p:nvGrpSpPr>
        <p:grpSpPr bwMode="auto">
          <a:xfrm>
            <a:off x="552021" y="983765"/>
            <a:ext cx="3702006" cy="3455217"/>
            <a:chOff x="-954724" y="1263545"/>
            <a:chExt cx="5170125" cy="4890531"/>
          </a:xfrm>
        </p:grpSpPr>
        <p:grpSp>
          <p:nvGrpSpPr>
            <p:cNvPr id="15" name="Gruppieren 14"/>
            <p:cNvGrpSpPr/>
            <p:nvPr/>
          </p:nvGrpSpPr>
          <p:grpSpPr bwMode="auto">
            <a:xfrm>
              <a:off x="-941956" y="5297839"/>
              <a:ext cx="856234" cy="856237"/>
              <a:chOff x="2256479" y="6618095"/>
              <a:chExt cx="856234" cy="856237"/>
            </a:xfrm>
          </p:grpSpPr>
          <p:sp>
            <p:nvSpPr>
              <p:cNvPr id="48" name="Ellipse 47"/>
              <p:cNvSpPr>
                <a:spLocks noChangeAspect="1"/>
              </p:cNvSpPr>
              <p:nvPr/>
            </p:nvSpPr>
            <p:spPr bwMode="auto">
              <a:xfrm>
                <a:off x="2256479" y="6618095"/>
                <a:ext cx="856234" cy="856237"/>
              </a:xfrm>
              <a:prstGeom prst="ellipse">
                <a:avLst/>
              </a:prstGeom>
              <a:solidFill>
                <a:schemeClr val="bg2">
                  <a:lumMod val="40000"/>
                  <a:lumOff val="60000"/>
                </a:schemeClr>
              </a:solidFill>
              <a:ln>
                <a:solidFill>
                  <a:srgbClr val="003560"/>
                </a:solidFill>
              </a:ln>
            </p:spPr>
            <p:style>
              <a:lnRef idx="2">
                <a:schemeClr val="accent1"/>
              </a:lnRef>
              <a:fillRef idx="1">
                <a:schemeClr val="lt1"/>
              </a:fillRef>
              <a:effectRef idx="0">
                <a:schemeClr val="accent1"/>
              </a:effectRef>
              <a:fontRef idx="minor">
                <a:schemeClr val="dk1"/>
              </a:fontRef>
            </p:style>
            <p:txBody>
              <a:bodyPr rtlCol="0" anchor="ctr"/>
              <a:lstStyle/>
              <a:p>
                <a:pPr algn="ctr">
                  <a:defRPr/>
                </a:pPr>
                <a:endParaRPr lang="de-DE" sz="1000"/>
              </a:p>
            </p:txBody>
          </p:sp>
          <p:pic>
            <p:nvPicPr>
              <p:cNvPr id="1031" name="Picture 7" descr="\\tib.tibub.de\DFS0\Home\BrinkenH\Documents\Bilder\PNG\PNG\rocket.png"/>
              <p:cNvPicPr>
                <a:picLocks noChangeAspect="1" noChangeArrowheads="1"/>
              </p:cNvPicPr>
              <p:nvPr/>
            </p:nvPicPr>
            <p:blipFill>
              <a:blip r:embed="rId4">
                <a:biLevel thresh="75000"/>
              </a:blip>
              <a:stretch/>
            </p:blipFill>
            <p:spPr bwMode="auto">
              <a:xfrm rot="3133935">
                <a:off x="2330846" y="6702791"/>
                <a:ext cx="633486" cy="633486"/>
              </a:xfrm>
              <a:prstGeom prst="rect">
                <a:avLst/>
              </a:prstGeom>
              <a:noFill/>
            </p:spPr>
          </p:pic>
        </p:grpSp>
        <p:grpSp>
          <p:nvGrpSpPr>
            <p:cNvPr id="63" name="Gruppieren 62"/>
            <p:cNvGrpSpPr/>
            <p:nvPr/>
          </p:nvGrpSpPr>
          <p:grpSpPr bwMode="auto">
            <a:xfrm>
              <a:off x="-941381" y="3290069"/>
              <a:ext cx="856236" cy="856237"/>
              <a:chOff x="-4062027" y="2897776"/>
              <a:chExt cx="856236" cy="856237"/>
            </a:xfrm>
          </p:grpSpPr>
          <p:sp>
            <p:nvSpPr>
              <p:cNvPr id="64" name="Ellipse 63"/>
              <p:cNvSpPr>
                <a:spLocks noChangeAspect="1"/>
              </p:cNvSpPr>
              <p:nvPr/>
            </p:nvSpPr>
            <p:spPr bwMode="auto">
              <a:xfrm>
                <a:off x="-4062027" y="2897776"/>
                <a:ext cx="856236" cy="856237"/>
              </a:xfrm>
              <a:prstGeom prst="ellipse">
                <a:avLst/>
              </a:prstGeom>
              <a:solidFill>
                <a:schemeClr val="bg2">
                  <a:lumMod val="40000"/>
                  <a:lumOff val="60000"/>
                </a:schemeClr>
              </a:solidFill>
              <a:ln>
                <a:solidFill>
                  <a:srgbClr val="003560"/>
                </a:solidFill>
              </a:ln>
            </p:spPr>
            <p:style>
              <a:lnRef idx="2">
                <a:schemeClr val="accent1"/>
              </a:lnRef>
              <a:fillRef idx="1">
                <a:schemeClr val="lt1"/>
              </a:fillRef>
              <a:effectRef idx="0">
                <a:schemeClr val="accent1"/>
              </a:effectRef>
              <a:fontRef idx="minor">
                <a:schemeClr val="dk1"/>
              </a:fontRef>
            </p:style>
            <p:txBody>
              <a:bodyPr rtlCol="0" anchor="ctr"/>
              <a:lstStyle/>
              <a:p>
                <a:pPr algn="ctr">
                  <a:defRPr/>
                </a:pPr>
                <a:endParaRPr lang="de-DE" sz="1000"/>
              </a:p>
            </p:txBody>
          </p:sp>
          <p:pic>
            <p:nvPicPr>
              <p:cNvPr id="65" name="Picture 11" descr="\\tib.tibub.de\DFS0\Home\BrinkenH\Documents\Bilder\PNG\PNG\open_scholarship.png"/>
              <p:cNvPicPr>
                <a:picLocks noChangeAspect="1" noChangeArrowheads="1"/>
              </p:cNvPicPr>
              <p:nvPr/>
            </p:nvPicPr>
            <p:blipFill>
              <a:blip r:embed="rId5">
                <a:biLevel thresh="75000"/>
              </a:blip>
              <a:stretch/>
            </p:blipFill>
            <p:spPr bwMode="auto">
              <a:xfrm>
                <a:off x="-3976214" y="3006706"/>
                <a:ext cx="638377" cy="638378"/>
              </a:xfrm>
              <a:prstGeom prst="rect">
                <a:avLst/>
              </a:prstGeom>
              <a:noFill/>
            </p:spPr>
          </p:pic>
        </p:grpSp>
        <p:grpSp>
          <p:nvGrpSpPr>
            <p:cNvPr id="16" name="Gruppieren 15"/>
            <p:cNvGrpSpPr/>
            <p:nvPr/>
          </p:nvGrpSpPr>
          <p:grpSpPr bwMode="auto">
            <a:xfrm>
              <a:off x="-954724" y="1268106"/>
              <a:ext cx="871055" cy="853563"/>
              <a:chOff x="-954724" y="1696225"/>
              <a:chExt cx="871055" cy="853563"/>
            </a:xfrm>
          </p:grpSpPr>
          <p:sp>
            <p:nvSpPr>
              <p:cNvPr id="40" name="Ellipse 39"/>
              <p:cNvSpPr>
                <a:spLocks noChangeAspect="1"/>
              </p:cNvSpPr>
              <p:nvPr/>
            </p:nvSpPr>
            <p:spPr bwMode="auto">
              <a:xfrm>
                <a:off x="-954724" y="1696225"/>
                <a:ext cx="871055" cy="853563"/>
              </a:xfrm>
              <a:prstGeom prst="ellipse">
                <a:avLst/>
              </a:prstGeom>
              <a:solidFill>
                <a:schemeClr val="bg2">
                  <a:lumMod val="40000"/>
                  <a:lumOff val="60000"/>
                </a:schemeClr>
              </a:solidFill>
              <a:ln>
                <a:solidFill>
                  <a:srgbClr val="003560"/>
                </a:solidFill>
              </a:ln>
            </p:spPr>
            <p:style>
              <a:lnRef idx="2">
                <a:schemeClr val="accent1"/>
              </a:lnRef>
              <a:fillRef idx="1">
                <a:schemeClr val="lt1"/>
              </a:fillRef>
              <a:effectRef idx="0">
                <a:schemeClr val="accent1"/>
              </a:effectRef>
              <a:fontRef idx="minor">
                <a:schemeClr val="dk1"/>
              </a:fontRef>
            </p:style>
            <p:txBody>
              <a:bodyPr rtlCol="0" anchor="ctr"/>
              <a:lstStyle/>
              <a:p>
                <a:pPr algn="ctr">
                  <a:defRPr/>
                </a:pPr>
                <a:endParaRPr lang="de-DE" sz="1000"/>
              </a:p>
            </p:txBody>
          </p:sp>
          <p:pic>
            <p:nvPicPr>
              <p:cNvPr id="1033" name="Picture 9" descr="\\tib.tibub.de\DFS0\Home\BrinkenH\Documents\Bilder\PNG\PNG\archive.png"/>
              <p:cNvPicPr>
                <a:picLocks noChangeAspect="1" noChangeArrowheads="1"/>
              </p:cNvPicPr>
              <p:nvPr/>
            </p:nvPicPr>
            <p:blipFill>
              <a:blip r:embed="rId6">
                <a:biLevel thresh="75000"/>
              </a:blip>
              <a:stretch/>
            </p:blipFill>
            <p:spPr bwMode="auto">
              <a:xfrm>
                <a:off x="-837642" y="1795078"/>
                <a:ext cx="636308" cy="636308"/>
              </a:xfrm>
              <a:prstGeom prst="rect">
                <a:avLst/>
              </a:prstGeom>
              <a:noFill/>
            </p:spPr>
          </p:pic>
        </p:grpSp>
        <p:grpSp>
          <p:nvGrpSpPr>
            <p:cNvPr id="20" name="Gruppieren 19"/>
            <p:cNvGrpSpPr/>
            <p:nvPr/>
          </p:nvGrpSpPr>
          <p:grpSpPr bwMode="auto">
            <a:xfrm>
              <a:off x="-954723" y="2277750"/>
              <a:ext cx="864325" cy="856236"/>
              <a:chOff x="-914968" y="2910564"/>
              <a:chExt cx="864325" cy="856236"/>
            </a:xfrm>
          </p:grpSpPr>
          <p:sp>
            <p:nvSpPr>
              <p:cNvPr id="41" name="Ellipse 40"/>
              <p:cNvSpPr>
                <a:spLocks noChangeAspect="1"/>
              </p:cNvSpPr>
              <p:nvPr/>
            </p:nvSpPr>
            <p:spPr bwMode="auto">
              <a:xfrm>
                <a:off x="-906879" y="2910564"/>
                <a:ext cx="856236" cy="856236"/>
              </a:xfrm>
              <a:prstGeom prst="ellipse">
                <a:avLst/>
              </a:prstGeom>
              <a:solidFill>
                <a:schemeClr val="bg2">
                  <a:lumMod val="40000"/>
                  <a:lumOff val="60000"/>
                </a:schemeClr>
              </a:solidFill>
              <a:ln>
                <a:solidFill>
                  <a:srgbClr val="003560"/>
                </a:solidFill>
              </a:ln>
            </p:spPr>
            <p:style>
              <a:lnRef idx="2">
                <a:schemeClr val="accent1"/>
              </a:lnRef>
              <a:fillRef idx="1">
                <a:schemeClr val="lt1"/>
              </a:fillRef>
              <a:effectRef idx="0">
                <a:schemeClr val="accent1"/>
              </a:effectRef>
              <a:fontRef idx="minor">
                <a:schemeClr val="dk1"/>
              </a:fontRef>
            </p:style>
            <p:txBody>
              <a:bodyPr rtlCol="0" anchor="ctr"/>
              <a:lstStyle/>
              <a:p>
                <a:pPr algn="ctr">
                  <a:defRPr/>
                </a:pPr>
                <a:endParaRPr lang="de-DE" sz="1000"/>
              </a:p>
            </p:txBody>
          </p:sp>
          <p:pic>
            <p:nvPicPr>
              <p:cNvPr id="44" name="Picture 15" descr="\\tib.tibub.de\DFS0\Home\BrinkenH\Documents\Bilder\PNG\PNG\pillar.png"/>
              <p:cNvPicPr>
                <a:picLocks noChangeAspect="1" noChangeArrowheads="1"/>
              </p:cNvPicPr>
              <p:nvPr/>
            </p:nvPicPr>
            <p:blipFill>
              <a:blip r:embed="rId7">
                <a:biLevel thresh="75000"/>
              </a:blip>
              <a:stretch/>
            </p:blipFill>
            <p:spPr bwMode="auto">
              <a:xfrm>
                <a:off x="-914968" y="3030143"/>
                <a:ext cx="638377" cy="638379"/>
              </a:xfrm>
              <a:prstGeom prst="rect">
                <a:avLst/>
              </a:prstGeom>
              <a:noFill/>
            </p:spPr>
          </p:pic>
          <p:pic>
            <p:nvPicPr>
              <p:cNvPr id="1029" name="Picture 5" descr="\\tib.tibub.de\DFS0\Home\BrinkenH\Documents\Bilder\PNG\PNG\funder.png"/>
              <p:cNvPicPr>
                <a:picLocks noChangeAspect="1" noChangeArrowheads="1"/>
              </p:cNvPicPr>
              <p:nvPr/>
            </p:nvPicPr>
            <p:blipFill>
              <a:blip r:embed="rId8">
                <a:biLevel thresh="75000"/>
              </a:blip>
              <a:stretch/>
            </p:blipFill>
            <p:spPr bwMode="auto">
              <a:xfrm>
                <a:off x="-481868" y="3140207"/>
                <a:ext cx="319553" cy="319552"/>
              </a:xfrm>
              <a:prstGeom prst="rect">
                <a:avLst/>
              </a:prstGeom>
              <a:noFill/>
            </p:spPr>
          </p:pic>
        </p:grpSp>
        <p:grpSp>
          <p:nvGrpSpPr>
            <p:cNvPr id="18" name="Gruppieren 17"/>
            <p:cNvGrpSpPr/>
            <p:nvPr/>
          </p:nvGrpSpPr>
          <p:grpSpPr bwMode="auto">
            <a:xfrm>
              <a:off x="3360354" y="2280873"/>
              <a:ext cx="855046" cy="856236"/>
              <a:chOff x="2932773" y="2544001"/>
              <a:chExt cx="855046" cy="856236"/>
            </a:xfrm>
          </p:grpSpPr>
          <p:sp>
            <p:nvSpPr>
              <p:cNvPr id="42" name="Ellipse 41"/>
              <p:cNvSpPr>
                <a:spLocks noChangeAspect="1"/>
              </p:cNvSpPr>
              <p:nvPr/>
            </p:nvSpPr>
            <p:spPr bwMode="auto">
              <a:xfrm>
                <a:off x="2932773" y="2544001"/>
                <a:ext cx="855046" cy="856236"/>
              </a:xfrm>
              <a:prstGeom prst="ellipse">
                <a:avLst/>
              </a:prstGeom>
              <a:solidFill>
                <a:schemeClr val="tx2">
                  <a:lumMod val="25000"/>
                  <a:lumOff val="75000"/>
                </a:schemeClr>
              </a:solidFill>
              <a:ln>
                <a:solidFill>
                  <a:srgbClr val="003560"/>
                </a:solidFill>
              </a:ln>
            </p:spPr>
            <p:style>
              <a:lnRef idx="2">
                <a:schemeClr val="accent1"/>
              </a:lnRef>
              <a:fillRef idx="1">
                <a:schemeClr val="lt1"/>
              </a:fillRef>
              <a:effectRef idx="0">
                <a:schemeClr val="accent1"/>
              </a:effectRef>
              <a:fontRef idx="minor">
                <a:schemeClr val="dk1"/>
              </a:fontRef>
            </p:style>
            <p:txBody>
              <a:bodyPr rtlCol="0" anchor="ctr"/>
              <a:lstStyle/>
              <a:p>
                <a:pPr algn="ctr">
                  <a:defRPr/>
                </a:pPr>
                <a:endParaRPr lang="de-DE" sz="1000"/>
              </a:p>
            </p:txBody>
          </p:sp>
          <p:pic>
            <p:nvPicPr>
              <p:cNvPr id="1034" name="Picture 10" descr="\\tib.tibub.de\DFS0\Home\BrinkenH\Documents\Bilder\PNG\PNG\server.png"/>
              <p:cNvPicPr>
                <a:picLocks noChangeAspect="1" noChangeArrowheads="1"/>
              </p:cNvPicPr>
              <p:nvPr/>
            </p:nvPicPr>
            <p:blipFill>
              <a:blip r:embed="rId9">
                <a:biLevel thresh="75000"/>
              </a:blip>
              <a:stretch/>
            </p:blipFill>
            <p:spPr bwMode="auto">
              <a:xfrm>
                <a:off x="3032794" y="2661361"/>
                <a:ext cx="638377" cy="638378"/>
              </a:xfrm>
              <a:prstGeom prst="rect">
                <a:avLst/>
              </a:prstGeom>
              <a:noFill/>
            </p:spPr>
          </p:pic>
        </p:grpSp>
        <p:grpSp>
          <p:nvGrpSpPr>
            <p:cNvPr id="19" name="Gruppieren 18"/>
            <p:cNvGrpSpPr/>
            <p:nvPr/>
          </p:nvGrpSpPr>
          <p:grpSpPr bwMode="auto">
            <a:xfrm>
              <a:off x="3348921" y="3297450"/>
              <a:ext cx="856237" cy="856239"/>
              <a:chOff x="2905438" y="3395946"/>
              <a:chExt cx="856237" cy="856239"/>
            </a:xfrm>
          </p:grpSpPr>
          <p:sp>
            <p:nvSpPr>
              <p:cNvPr id="43" name="Ellipse 42"/>
              <p:cNvSpPr>
                <a:spLocks noChangeAspect="1"/>
              </p:cNvSpPr>
              <p:nvPr/>
            </p:nvSpPr>
            <p:spPr bwMode="auto">
              <a:xfrm>
                <a:off x="2905438" y="3395946"/>
                <a:ext cx="856237" cy="856239"/>
              </a:xfrm>
              <a:prstGeom prst="ellipse">
                <a:avLst/>
              </a:prstGeom>
              <a:solidFill>
                <a:schemeClr val="tx2">
                  <a:lumMod val="25000"/>
                  <a:lumOff val="75000"/>
                </a:schemeClr>
              </a:solidFill>
              <a:ln>
                <a:solidFill>
                  <a:srgbClr val="003560"/>
                </a:solidFill>
              </a:ln>
            </p:spPr>
            <p:style>
              <a:lnRef idx="2">
                <a:schemeClr val="accent1"/>
              </a:lnRef>
              <a:fillRef idx="1">
                <a:schemeClr val="lt1"/>
              </a:fillRef>
              <a:effectRef idx="0">
                <a:schemeClr val="accent1"/>
              </a:effectRef>
              <a:fontRef idx="minor">
                <a:schemeClr val="dk1"/>
              </a:fontRef>
            </p:style>
            <p:txBody>
              <a:bodyPr rtlCol="0" anchor="ctr"/>
              <a:lstStyle/>
              <a:p>
                <a:pPr algn="ctr">
                  <a:defRPr/>
                </a:pPr>
                <a:endParaRPr lang="de-DE" sz="1000"/>
              </a:p>
            </p:txBody>
          </p:sp>
          <p:pic>
            <p:nvPicPr>
              <p:cNvPr id="38" name="Picture 14" descr="\\tib.tibub.de\DFS0\Home\BrinkenH\Documents\Bilder\PNG\PNG\open_licenses.png"/>
              <p:cNvPicPr>
                <a:picLocks noChangeAspect="1" noChangeArrowheads="1"/>
              </p:cNvPicPr>
              <p:nvPr/>
            </p:nvPicPr>
            <p:blipFill>
              <a:blip r:embed="rId10">
                <a:biLevel thresh="75000"/>
              </a:blip>
              <a:stretch/>
            </p:blipFill>
            <p:spPr bwMode="auto">
              <a:xfrm>
                <a:off x="3401029" y="3754868"/>
                <a:ext cx="228600" cy="228601"/>
              </a:xfrm>
              <a:prstGeom prst="rect">
                <a:avLst/>
              </a:prstGeom>
              <a:noFill/>
            </p:spPr>
          </p:pic>
          <p:pic>
            <p:nvPicPr>
              <p:cNvPr id="1032" name="Picture 8" descr="\\tib.tibub.de\DFS0\Home\BrinkenH\Documents\Bilder\PNG\PNG\researcher.png"/>
              <p:cNvPicPr>
                <a:picLocks noChangeAspect="1" noChangeArrowheads="1"/>
              </p:cNvPicPr>
              <p:nvPr/>
            </p:nvPicPr>
            <p:blipFill>
              <a:blip r:embed="rId11">
                <a:biLevel thresh="75000"/>
              </a:blip>
              <a:stretch/>
            </p:blipFill>
            <p:spPr bwMode="auto">
              <a:xfrm>
                <a:off x="2949795" y="3479550"/>
                <a:ext cx="638377" cy="638379"/>
              </a:xfrm>
              <a:prstGeom prst="rect">
                <a:avLst/>
              </a:prstGeom>
              <a:noFill/>
            </p:spPr>
          </p:pic>
        </p:grpSp>
        <p:grpSp>
          <p:nvGrpSpPr>
            <p:cNvPr id="2" name="Gruppieren 1"/>
            <p:cNvGrpSpPr/>
            <p:nvPr/>
          </p:nvGrpSpPr>
          <p:grpSpPr bwMode="auto">
            <a:xfrm>
              <a:off x="3328827" y="4289139"/>
              <a:ext cx="856236" cy="856236"/>
              <a:chOff x="3388537" y="4576426"/>
              <a:chExt cx="856236" cy="856236"/>
            </a:xfrm>
          </p:grpSpPr>
          <p:sp>
            <p:nvSpPr>
              <p:cNvPr id="45" name="Ellipse 44"/>
              <p:cNvSpPr>
                <a:spLocks noChangeAspect="1"/>
              </p:cNvSpPr>
              <p:nvPr/>
            </p:nvSpPr>
            <p:spPr bwMode="auto">
              <a:xfrm>
                <a:off x="3388537" y="4576426"/>
                <a:ext cx="856236" cy="856236"/>
              </a:xfrm>
              <a:prstGeom prst="ellipse">
                <a:avLst/>
              </a:prstGeom>
              <a:solidFill>
                <a:schemeClr val="tx2">
                  <a:lumMod val="25000"/>
                  <a:lumOff val="75000"/>
                </a:schemeClr>
              </a:solidFill>
              <a:ln>
                <a:solidFill>
                  <a:srgbClr val="003560"/>
                </a:solidFill>
              </a:ln>
            </p:spPr>
            <p:style>
              <a:lnRef idx="2">
                <a:schemeClr val="accent1"/>
              </a:lnRef>
              <a:fillRef idx="1">
                <a:schemeClr val="lt1"/>
              </a:fillRef>
              <a:effectRef idx="0">
                <a:schemeClr val="accent1"/>
              </a:effectRef>
              <a:fontRef idx="minor">
                <a:schemeClr val="dk1"/>
              </a:fontRef>
            </p:style>
            <p:txBody>
              <a:bodyPr rtlCol="0" anchor="ctr"/>
              <a:lstStyle/>
              <a:p>
                <a:pPr algn="ctr">
                  <a:defRPr/>
                </a:pPr>
                <a:endParaRPr lang="de-DE" sz="1000"/>
              </a:p>
            </p:txBody>
          </p:sp>
          <p:pic>
            <p:nvPicPr>
              <p:cNvPr id="1037" name="Picture 13" descr="\\tib.tibub.de\DFS0\Home\BrinkenH\Documents\Bilder\PNG\PNG\collaborate.png"/>
              <p:cNvPicPr>
                <a:picLocks noChangeAspect="1" noChangeArrowheads="1"/>
              </p:cNvPicPr>
              <p:nvPr/>
            </p:nvPicPr>
            <p:blipFill>
              <a:blip r:embed="rId12">
                <a:biLevel thresh="75000"/>
              </a:blip>
              <a:stretch/>
            </p:blipFill>
            <p:spPr bwMode="auto">
              <a:xfrm>
                <a:off x="3534455" y="4706779"/>
                <a:ext cx="638380" cy="638378"/>
              </a:xfrm>
              <a:prstGeom prst="rect">
                <a:avLst/>
              </a:prstGeom>
              <a:noFill/>
            </p:spPr>
          </p:pic>
        </p:grpSp>
        <p:grpSp>
          <p:nvGrpSpPr>
            <p:cNvPr id="6" name="Gruppieren 5"/>
            <p:cNvGrpSpPr/>
            <p:nvPr/>
          </p:nvGrpSpPr>
          <p:grpSpPr bwMode="auto">
            <a:xfrm>
              <a:off x="3328694" y="5297837"/>
              <a:ext cx="856236" cy="856237"/>
              <a:chOff x="3466010" y="5417551"/>
              <a:chExt cx="856236" cy="856237"/>
            </a:xfrm>
          </p:grpSpPr>
          <p:sp>
            <p:nvSpPr>
              <p:cNvPr id="46" name="Ellipse 45"/>
              <p:cNvSpPr>
                <a:spLocks noChangeAspect="1"/>
              </p:cNvSpPr>
              <p:nvPr/>
            </p:nvSpPr>
            <p:spPr bwMode="auto">
              <a:xfrm>
                <a:off x="3466010" y="5417551"/>
                <a:ext cx="856236" cy="856237"/>
              </a:xfrm>
              <a:prstGeom prst="ellipse">
                <a:avLst/>
              </a:prstGeom>
              <a:solidFill>
                <a:schemeClr val="tx2">
                  <a:lumMod val="25000"/>
                  <a:lumOff val="75000"/>
                </a:schemeClr>
              </a:solidFill>
              <a:ln>
                <a:solidFill>
                  <a:srgbClr val="003560"/>
                </a:solidFill>
              </a:ln>
            </p:spPr>
            <p:style>
              <a:lnRef idx="2">
                <a:schemeClr val="accent1"/>
              </a:lnRef>
              <a:fillRef idx="1">
                <a:schemeClr val="lt1"/>
              </a:fillRef>
              <a:effectRef idx="0">
                <a:schemeClr val="accent1"/>
              </a:effectRef>
              <a:fontRef idx="minor">
                <a:schemeClr val="dk1"/>
              </a:fontRef>
            </p:style>
            <p:txBody>
              <a:bodyPr rtlCol="0" anchor="ctr"/>
              <a:lstStyle/>
              <a:p>
                <a:pPr algn="ctr">
                  <a:defRPr/>
                </a:pPr>
                <a:endParaRPr lang="de-DE" sz="1000"/>
              </a:p>
            </p:txBody>
          </p:sp>
          <p:pic>
            <p:nvPicPr>
              <p:cNvPr id="1026" name="Picture 2" descr="\\tib.tibub.de\DFS0\Home\BrinkenH\Documents\Bilder\PNG\PNG\compliant.png"/>
              <p:cNvPicPr>
                <a:picLocks noChangeAspect="1" noChangeArrowheads="1"/>
              </p:cNvPicPr>
              <p:nvPr/>
            </p:nvPicPr>
            <p:blipFill>
              <a:blip r:embed="rId13">
                <a:biLevel thresh="75000"/>
              </a:blip>
              <a:stretch/>
            </p:blipFill>
            <p:spPr bwMode="auto">
              <a:xfrm>
                <a:off x="3563672" y="5552196"/>
                <a:ext cx="638378" cy="638380"/>
              </a:xfrm>
              <a:prstGeom prst="rect">
                <a:avLst/>
              </a:prstGeom>
              <a:noFill/>
            </p:spPr>
          </p:pic>
        </p:grpSp>
        <p:grpSp>
          <p:nvGrpSpPr>
            <p:cNvPr id="10" name="Gruppieren 9"/>
            <p:cNvGrpSpPr/>
            <p:nvPr/>
          </p:nvGrpSpPr>
          <p:grpSpPr bwMode="auto">
            <a:xfrm>
              <a:off x="-952671" y="4302387"/>
              <a:ext cx="856235" cy="856237"/>
              <a:chOff x="-698380" y="4297443"/>
              <a:chExt cx="856235" cy="856237"/>
            </a:xfrm>
          </p:grpSpPr>
          <p:sp>
            <p:nvSpPr>
              <p:cNvPr id="47" name="Ellipse 46"/>
              <p:cNvSpPr>
                <a:spLocks noChangeAspect="1"/>
              </p:cNvSpPr>
              <p:nvPr/>
            </p:nvSpPr>
            <p:spPr bwMode="auto">
              <a:xfrm>
                <a:off x="-698380" y="4297443"/>
                <a:ext cx="856235" cy="856237"/>
              </a:xfrm>
              <a:prstGeom prst="ellipse">
                <a:avLst/>
              </a:prstGeom>
              <a:solidFill>
                <a:schemeClr val="bg2">
                  <a:lumMod val="40000"/>
                  <a:lumOff val="60000"/>
                </a:schemeClr>
              </a:solidFill>
              <a:ln>
                <a:solidFill>
                  <a:srgbClr val="003560"/>
                </a:solidFill>
              </a:ln>
            </p:spPr>
            <p:style>
              <a:lnRef idx="2">
                <a:schemeClr val="accent1"/>
              </a:lnRef>
              <a:fillRef idx="1">
                <a:schemeClr val="lt1"/>
              </a:fillRef>
              <a:effectRef idx="0">
                <a:schemeClr val="accent1"/>
              </a:effectRef>
              <a:fontRef idx="minor">
                <a:schemeClr val="dk1"/>
              </a:fontRef>
            </p:style>
            <p:txBody>
              <a:bodyPr rtlCol="0" anchor="ctr"/>
              <a:lstStyle/>
              <a:p>
                <a:pPr algn="ctr">
                  <a:defRPr/>
                </a:pPr>
                <a:endParaRPr lang="de-DE" sz="1000"/>
              </a:p>
            </p:txBody>
          </p:sp>
          <p:pic>
            <p:nvPicPr>
              <p:cNvPr id="26" name="Picture 6" descr="\\tib.tibub.de\DFS0\Home\BrinkenH\Documents\Bilder\PNG\PNG\idea.png"/>
              <p:cNvPicPr>
                <a:picLocks noChangeAspect="1" noChangeArrowheads="1"/>
              </p:cNvPicPr>
              <p:nvPr/>
            </p:nvPicPr>
            <p:blipFill>
              <a:blip r:embed="rId14">
                <a:biLevel thresh="75000"/>
              </a:blip>
              <a:stretch/>
            </p:blipFill>
            <p:spPr bwMode="auto">
              <a:xfrm>
                <a:off x="-594262" y="4406373"/>
                <a:ext cx="638378" cy="638378"/>
              </a:xfrm>
              <a:prstGeom prst="rect">
                <a:avLst/>
              </a:prstGeom>
              <a:noFill/>
            </p:spPr>
          </p:pic>
        </p:grpSp>
        <p:grpSp>
          <p:nvGrpSpPr>
            <p:cNvPr id="9" name="Gruppieren 8"/>
            <p:cNvGrpSpPr/>
            <p:nvPr/>
          </p:nvGrpSpPr>
          <p:grpSpPr bwMode="auto">
            <a:xfrm>
              <a:off x="3357021" y="1263545"/>
              <a:ext cx="855049" cy="856237"/>
              <a:chOff x="3589861" y="1397431"/>
              <a:chExt cx="855049" cy="856237"/>
            </a:xfrm>
          </p:grpSpPr>
          <p:sp>
            <p:nvSpPr>
              <p:cNvPr id="49" name="Ellipse 48"/>
              <p:cNvSpPr>
                <a:spLocks noChangeAspect="1"/>
              </p:cNvSpPr>
              <p:nvPr/>
            </p:nvSpPr>
            <p:spPr bwMode="auto">
              <a:xfrm>
                <a:off x="3589861" y="1397431"/>
                <a:ext cx="855049" cy="856237"/>
              </a:xfrm>
              <a:prstGeom prst="ellipse">
                <a:avLst/>
              </a:prstGeom>
              <a:solidFill>
                <a:schemeClr val="tx2">
                  <a:lumMod val="25000"/>
                  <a:lumOff val="75000"/>
                </a:schemeClr>
              </a:solidFill>
              <a:ln>
                <a:solidFill>
                  <a:srgbClr val="003560"/>
                </a:solidFill>
              </a:ln>
            </p:spPr>
            <p:style>
              <a:lnRef idx="2">
                <a:schemeClr val="accent1"/>
              </a:lnRef>
              <a:fillRef idx="1">
                <a:schemeClr val="lt1"/>
              </a:fillRef>
              <a:effectRef idx="0">
                <a:schemeClr val="accent1"/>
              </a:effectRef>
              <a:fontRef idx="minor">
                <a:schemeClr val="dk1"/>
              </a:fontRef>
            </p:style>
            <p:txBody>
              <a:bodyPr rtlCol="0" anchor="ctr"/>
              <a:lstStyle/>
              <a:p>
                <a:pPr algn="ctr">
                  <a:defRPr/>
                </a:pPr>
                <a:endParaRPr lang="de-DE" sz="1000"/>
              </a:p>
            </p:txBody>
          </p:sp>
          <p:pic>
            <p:nvPicPr>
              <p:cNvPr id="3" name="Picture 3" descr="\\tib.tibub.de\DFS0\Home\BrinkenH\Documents\Bilder\PNG\PNG\exposure.png"/>
              <p:cNvPicPr>
                <a:picLocks noChangeAspect="1" noChangeArrowheads="1"/>
              </p:cNvPicPr>
              <p:nvPr/>
            </p:nvPicPr>
            <p:blipFill>
              <a:blip r:embed="rId15">
                <a:biLevel thresh="75000"/>
              </a:blip>
              <a:stretch/>
            </p:blipFill>
            <p:spPr bwMode="auto">
              <a:xfrm>
                <a:off x="3707587" y="1512628"/>
                <a:ext cx="638377" cy="638377"/>
              </a:xfrm>
              <a:prstGeom prst="rect">
                <a:avLst/>
              </a:prstGeom>
              <a:noFill/>
            </p:spPr>
          </p:pic>
        </p:grpSp>
      </p:grpSp>
      <p:sp>
        <p:nvSpPr>
          <p:cNvPr id="22" name="Titel 21"/>
          <p:cNvSpPr>
            <a:spLocks noGrp="1"/>
          </p:cNvSpPr>
          <p:nvPr>
            <p:ph type="title"/>
          </p:nvPr>
        </p:nvSpPr>
        <p:spPr bwMode="auto"/>
        <p:txBody>
          <a:bodyPr/>
          <a:lstStyle/>
          <a:p>
            <a:pPr>
              <a:defRPr/>
            </a:pPr>
            <a:r>
              <a:rPr lang="de-DE"/>
              <a:t>Open Access </a:t>
            </a:r>
            <a:r>
              <a:rPr lang="de-DE" sz="2700" b="0" i="0" u="none" strike="noStrike" cap="none" spc="0">
                <a:solidFill>
                  <a:schemeClr val="tx2"/>
                </a:solidFill>
                <a:latin typeface="+mn-lt"/>
                <a:ea typeface="+mj-ea"/>
                <a:cs typeface="+mj-cs"/>
              </a:rPr>
              <a:t>–</a:t>
            </a:r>
            <a:r>
              <a:rPr lang="de-DE"/>
              <a:t> Vorteile</a:t>
            </a:r>
            <a:endParaRPr/>
          </a:p>
        </p:txBody>
      </p:sp>
      <p:pic>
        <p:nvPicPr>
          <p:cNvPr id="53" name="Picture 2">
            <a:hlinkClick r:id="rId16"/>
          </p:cNvPr>
          <p:cNvPicPr>
            <a:picLocks noChangeAspect="1" noChangeArrowheads="1"/>
          </p:cNvPicPr>
          <p:nvPr/>
        </p:nvPicPr>
        <p:blipFill>
          <a:blip r:embed="rId17"/>
          <a:stretch/>
        </p:blipFill>
        <p:spPr bwMode="auto">
          <a:xfrm>
            <a:off x="6074250" y="3969649"/>
            <a:ext cx="630691" cy="220663"/>
          </a:xfrm>
          <a:prstGeom prst="rect">
            <a:avLst/>
          </a:prstGeom>
          <a:noFill/>
        </p:spPr>
      </p:pic>
      <p:sp>
        <p:nvSpPr>
          <p:cNvPr id="54" name="Rechteck 53"/>
          <p:cNvSpPr/>
          <p:nvPr/>
        </p:nvSpPr>
        <p:spPr bwMode="auto">
          <a:xfrm>
            <a:off x="6677061" y="3897926"/>
            <a:ext cx="2404576" cy="584775"/>
          </a:xfrm>
          <a:prstGeom prst="rect">
            <a:avLst/>
          </a:prstGeom>
        </p:spPr>
        <p:txBody>
          <a:bodyPr wrap="square">
            <a:spAutoFit/>
          </a:bodyPr>
          <a:lstStyle/>
          <a:p>
            <a:pPr algn="just">
              <a:defRPr/>
            </a:pPr>
            <a:r>
              <a:rPr lang="de-DE" sz="800">
                <a:solidFill>
                  <a:srgbClr val="003560"/>
                </a:solidFill>
              </a:rPr>
              <a:t>Grafik verändert nach Brinken, Helene. 10 Gründe für Open Access. open-access.network.  </a:t>
            </a:r>
            <a:r>
              <a:rPr lang="de-DE" sz="800" u="sng">
                <a:solidFill>
                  <a:srgbClr val="003560"/>
                </a:solidFill>
                <a:hlinkClick r:id="rId18" tooltip="https://doi.org/10.5281/zenodo.4643859"/>
              </a:rPr>
              <a:t>https://doi.org/10.5281/zenodo.4643859</a:t>
            </a:r>
            <a:r>
              <a:rPr lang="de-DE" sz="800">
                <a:solidFill>
                  <a:srgbClr val="003560"/>
                </a:solidFill>
              </a:rPr>
              <a:t> (</a:t>
            </a:r>
            <a:r>
              <a:rPr lang="de-DE" sz="800" u="sng">
                <a:solidFill>
                  <a:srgbClr val="003560"/>
                </a:solidFill>
                <a:hlinkClick r:id="rId19" tooltip="https://creativecommons.org/licenses/by/4.0/legalcode"/>
              </a:rPr>
              <a:t>CC BY 4.0 International</a:t>
            </a:r>
            <a:r>
              <a:rPr lang="de-DE" sz="800">
                <a:solidFill>
                  <a:srgbClr val="003560"/>
                </a:solidFill>
              </a:rPr>
              <a:t>)</a:t>
            </a:r>
            <a:endParaRPr sz="800"/>
          </a:p>
        </p:txBody>
      </p:sp>
      <p:sp>
        <p:nvSpPr>
          <p:cNvPr id="56" name="Fußzeilenplatzhalter 3"/>
          <p:cNvSpPr txBox="1"/>
          <p:nvPr/>
        </p:nvSpPr>
        <p:spPr bwMode="auto">
          <a:xfrm>
            <a:off x="720000" y="4752000"/>
            <a:ext cx="4428064" cy="108000"/>
          </a:xfrm>
          <a:prstGeom prst="rect">
            <a:avLst/>
          </a:prstGeom>
        </p:spPr>
        <p:txBody>
          <a:bodyPr vert="horz" lIns="0" tIns="0" rIns="0" bIns="0" rtlCol="0" anchor="ctr" anchorCtr="0">
            <a:noAutofit/>
          </a:bodyPr>
          <a:lstStyle>
            <a:defPPr>
              <a:defRPr lang="de-DE"/>
            </a:defPPr>
            <a:lvl1pPr marL="0" indent="0" algn="l" defTabSz="685800">
              <a:lnSpc>
                <a:spcPct val="100000"/>
              </a:lnSpc>
              <a:spcBef>
                <a:spcPts val="0"/>
              </a:spcBef>
              <a:buFont typeface="Arial"/>
              <a:buNone/>
              <a:defRPr sz="900">
                <a:solidFill>
                  <a:schemeClr val="tx2"/>
                </a:solidFill>
                <a:latin typeface="+mn-lt"/>
                <a:ea typeface="+mn-ea"/>
                <a:cs typeface="+mn-cs"/>
              </a:defRPr>
            </a:lvl1pPr>
            <a:lvl2pPr marL="0" indent="0" algn="l" defTabSz="685800">
              <a:lnSpc>
                <a:spcPct val="100000"/>
              </a:lnSpc>
              <a:spcBef>
                <a:spcPts val="0"/>
              </a:spcBef>
              <a:defRPr sz="1200">
                <a:solidFill>
                  <a:schemeClr val="tx1"/>
                </a:solidFill>
                <a:latin typeface="+mn-lt"/>
                <a:ea typeface="+mn-ea"/>
                <a:cs typeface="+mn-cs"/>
              </a:defRPr>
            </a:lvl2pPr>
            <a:lvl3pPr marL="0" indent="0" algn="l" defTabSz="685800">
              <a:lnSpc>
                <a:spcPct val="100000"/>
              </a:lnSpc>
              <a:spcBef>
                <a:spcPts val="0"/>
              </a:spcBef>
              <a:defRPr sz="1200">
                <a:solidFill>
                  <a:schemeClr val="tx1"/>
                </a:solidFill>
                <a:latin typeface="+mn-lt"/>
                <a:ea typeface="+mn-ea"/>
                <a:cs typeface="+mn-cs"/>
              </a:defRPr>
            </a:lvl3pPr>
            <a:lvl4pPr marL="0" indent="0" algn="l" defTabSz="685800">
              <a:lnSpc>
                <a:spcPct val="100000"/>
              </a:lnSpc>
              <a:spcBef>
                <a:spcPts val="0"/>
              </a:spcBef>
              <a:defRPr sz="1200">
                <a:solidFill>
                  <a:schemeClr val="tx1"/>
                </a:solidFill>
                <a:latin typeface="+mn-lt"/>
                <a:ea typeface="+mn-ea"/>
                <a:cs typeface="+mn-cs"/>
              </a:defRPr>
            </a:lvl4pPr>
            <a:lvl5pPr marL="0" indent="0" algn="l" defTabSz="685800">
              <a:lnSpc>
                <a:spcPct val="100000"/>
              </a:lnSpc>
              <a:spcBef>
                <a:spcPts val="0"/>
              </a:spcBef>
              <a:defRPr sz="1200">
                <a:solidFill>
                  <a:schemeClr val="tx1"/>
                </a:solidFill>
                <a:latin typeface="+mn-lt"/>
                <a:ea typeface="+mn-ea"/>
                <a:cs typeface="+mn-cs"/>
              </a:defRPr>
            </a:lvl5pPr>
            <a:lvl6pPr marL="0" indent="0" algn="l" defTabSz="685800">
              <a:lnSpc>
                <a:spcPct val="100000"/>
              </a:lnSpc>
              <a:spcBef>
                <a:spcPts val="0"/>
              </a:spcBef>
              <a:defRPr sz="1200">
                <a:solidFill>
                  <a:schemeClr val="tx1"/>
                </a:solidFill>
                <a:latin typeface="+mn-lt"/>
                <a:ea typeface="+mn-ea"/>
                <a:cs typeface="+mn-cs"/>
              </a:defRPr>
            </a:lvl6pPr>
            <a:lvl7pPr marL="0" indent="0" algn="l" defTabSz="685800">
              <a:lnSpc>
                <a:spcPct val="100000"/>
              </a:lnSpc>
              <a:spcBef>
                <a:spcPts val="0"/>
              </a:spcBef>
              <a:defRPr sz="1200">
                <a:solidFill>
                  <a:schemeClr val="tx1"/>
                </a:solidFill>
                <a:latin typeface="+mn-lt"/>
                <a:ea typeface="+mn-ea"/>
                <a:cs typeface="+mn-cs"/>
              </a:defRPr>
            </a:lvl7pPr>
            <a:lvl8pPr marL="0" indent="0" algn="l" defTabSz="685800">
              <a:lnSpc>
                <a:spcPct val="100000"/>
              </a:lnSpc>
              <a:spcBef>
                <a:spcPts val="0"/>
              </a:spcBef>
              <a:defRPr sz="1200">
                <a:solidFill>
                  <a:schemeClr val="tx1"/>
                </a:solidFill>
                <a:latin typeface="+mn-lt"/>
                <a:ea typeface="+mn-ea"/>
                <a:cs typeface="+mn-cs"/>
              </a:defRPr>
            </a:lvl8pPr>
            <a:lvl9pPr marL="0" indent="0" algn="l" defTabSz="685800">
              <a:lnSpc>
                <a:spcPct val="100000"/>
              </a:lnSpc>
              <a:spcBef>
                <a:spcPts val="0"/>
              </a:spcBef>
              <a:defRPr sz="1200">
                <a:solidFill>
                  <a:schemeClr val="tx1"/>
                </a:solidFill>
                <a:latin typeface="+mn-lt"/>
                <a:ea typeface="+mn-ea"/>
                <a:cs typeface="+mn-cs"/>
              </a:defRPr>
            </a:lvl9pPr>
          </a:lstStyle>
          <a:p>
            <a:pPr>
              <a:defRPr/>
            </a:pPr>
            <a:r>
              <a:rPr lang="de-DE">
                <a:solidFill>
                  <a:srgbClr val="003560"/>
                </a:solidFill>
              </a:rPr>
              <a:t>Open Access: Eine Einführung für die </a:t>
            </a:r>
            <a:r>
              <a:rPr lang="de-DE" sz="900" b="0" i="0" u="none" strike="noStrike" cap="none" spc="0">
                <a:solidFill>
                  <a:srgbClr val="003560"/>
                </a:solidFill>
                <a:latin typeface="Arial"/>
                <a:ea typeface="Arial"/>
                <a:cs typeface="Arial"/>
              </a:rPr>
              <a:t>Geistes- und Sozialwissenschaften</a:t>
            </a:r>
            <a:endParaRPr lang="de-DE"/>
          </a:p>
        </p:txBody>
      </p:sp>
      <p:sp>
        <p:nvSpPr>
          <p:cNvPr id="57" name="Foliennummernplatzhalter 4"/>
          <p:cNvSpPr>
            <a:spLocks noGrp="1"/>
          </p:cNvSpPr>
          <p:nvPr>
            <p:ph type="sldNum" sz="quarter" idx="12"/>
          </p:nvPr>
        </p:nvSpPr>
        <p:spPr bwMode="auto">
          <a:xfrm>
            <a:off x="324000" y="4752000"/>
            <a:ext cx="252000" cy="108000"/>
          </a:xfrm>
        </p:spPr>
        <p:txBody>
          <a:bodyPr/>
          <a:lstStyle/>
          <a:p>
            <a:pPr>
              <a:defRPr/>
            </a:pPr>
            <a:fld id="{6C8FC03C-C266-4645-ABC5-645062898383}" type="slidenum">
              <a:rPr lang="de-DE"/>
              <a:t>9</a:t>
            </a:fld>
            <a:r>
              <a:rPr lang="de-DE"/>
              <a:t> </a:t>
            </a:r>
            <a:endParaRPr/>
          </a:p>
        </p:txBody>
      </p:sp>
    </p:spTree>
  </p:cSld>
  <p:clrMapOvr>
    <a:masterClrMapping/>
  </p:clrMapOvr>
</p:sld>
</file>

<file path=ppt/theme/theme1.xml><?xml version="1.0" encoding="utf-8"?>
<a:theme xmlns:a="http://schemas.openxmlformats.org/drawingml/2006/main" name="PowerPoint Master RUB">
  <a:themeElements>
    <a:clrScheme name="Benutzerdefiniert 3">
      <a:dk1>
        <a:sysClr val="windowText" lastClr="000000"/>
      </a:dk1>
      <a:lt1>
        <a:sysClr val="window" lastClr="FFFFFF"/>
      </a:lt1>
      <a:dk2>
        <a:srgbClr val="003560"/>
      </a:dk2>
      <a:lt2>
        <a:srgbClr val="8DAE10"/>
      </a:lt2>
      <a:accent1>
        <a:srgbClr val="FFCC00"/>
      </a:accent1>
      <a:accent2>
        <a:srgbClr val="EE7203"/>
      </a:accent2>
      <a:accent3>
        <a:srgbClr val="E6332A"/>
      </a:accent3>
      <a:accent4>
        <a:srgbClr val="B71E3F"/>
      </a:accent4>
      <a:accent5>
        <a:srgbClr val="9C5516"/>
      </a:accent5>
      <a:accent6>
        <a:srgbClr val="59211C"/>
      </a:accent6>
      <a:hlink>
        <a:srgbClr val="003560"/>
      </a:hlink>
      <a:folHlink>
        <a:srgbClr val="003560"/>
      </a:folHlink>
    </a:clrScheme>
    <a:fontScheme name="Arial">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prstGeom prst="rect">
          <a:avLst/>
        </a:prstGeom>
        <a:solidFill>
          <a:schemeClr val="tx2"/>
        </a:solidFill>
        <a:ln>
          <a:noFill/>
        </a:ln>
      </a:spPr>
      <a:bodyPr/>
      <a:lstStyle/>
      <a:style>
        <a:lnRef idx="2">
          <a:schemeClr val="accent1">
            <a:shade val="50000"/>
          </a:schemeClr>
        </a:lnRef>
        <a:fillRef idx="1">
          <a:schemeClr val="accent1"/>
        </a:fillRef>
        <a:effectRef idx="0">
          <a:schemeClr val="accent1"/>
        </a:effectRef>
        <a:fontRef idx="minor">
          <a:schemeClr val="lt1"/>
        </a:fontRef>
      </a:style>
    </a:spDef>
    <a:lnDef>
      <a:spPr bwMode="auto">
        <a:prstGeom prst="rect">
          <a:avLst/>
        </a:prstGeom>
        <a:ln>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RUB-Praesentation-SoSe2021</Template>
  <TotalTime>0</TotalTime>
  <Words>7658</Words>
  <Application>Microsoft Office PowerPoint</Application>
  <DocSecurity>0</DocSecurity>
  <PresentationFormat>Bildschirmpräsentation (16:9)</PresentationFormat>
  <Paragraphs>714</Paragraphs>
  <Slides>52</Slides>
  <Notes>43</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52</vt:i4>
      </vt:variant>
    </vt:vector>
  </HeadingPairs>
  <TitlesOfParts>
    <vt:vector size="59" baseType="lpstr">
      <vt:lpstr>Arial</vt:lpstr>
      <vt:lpstr>Calibri</vt:lpstr>
      <vt:lpstr>Open Sans</vt:lpstr>
      <vt:lpstr>RubFlama</vt:lpstr>
      <vt:lpstr>Times New Roman</vt:lpstr>
      <vt:lpstr>Wingdings</vt:lpstr>
      <vt:lpstr>PowerPoint Master RUB</vt:lpstr>
      <vt:lpstr>OPEN Access</vt:lpstr>
      <vt:lpstr>Programm</vt:lpstr>
      <vt:lpstr>1. Open Access – Ein kurzer Überblick</vt:lpstr>
      <vt:lpstr>Open Access – Definition</vt:lpstr>
      <vt:lpstr>Open Access – Definition</vt:lpstr>
      <vt:lpstr>Open Access – Warum ist Open Access wichtig?</vt:lpstr>
      <vt:lpstr>Open Access – politische Ausgangslage</vt:lpstr>
      <vt:lpstr>Open Access – Anforderungen der Fördergeber</vt:lpstr>
      <vt:lpstr>Open Access – Vorteile</vt:lpstr>
      <vt:lpstr>Open Access – Vorteile</vt:lpstr>
      <vt:lpstr>Open Access – Vorteile</vt:lpstr>
      <vt:lpstr>Open Access – Vorbehalte</vt:lpstr>
      <vt:lpstr>2. Open Access in den Geistes- und Sozialwissenschaften</vt:lpstr>
      <vt:lpstr>Open Access – Entwicklung</vt:lpstr>
      <vt:lpstr>Open Access – Infrastruktur und Projekte</vt:lpstr>
      <vt:lpstr>Hilfreiche Tools</vt:lpstr>
      <vt:lpstr>Open Access – Hilfreiche Tools</vt:lpstr>
      <vt:lpstr>Open Access – Hilfreiche Tools</vt:lpstr>
      <vt:lpstr>Open Access – Hilfreiche Tools</vt:lpstr>
      <vt:lpstr>Open Access – weitere Recherchemöglichkeiten</vt:lpstr>
      <vt:lpstr>Wege &amp; Finanzierung</vt:lpstr>
      <vt:lpstr>Open Access – Wege &amp; Finanzierung</vt:lpstr>
      <vt:lpstr>Open Access – Wege &amp; Finanzierung</vt:lpstr>
      <vt:lpstr>Open Access – Wege &amp; Finanzierung</vt:lpstr>
      <vt:lpstr>Open Access – Wege &amp; Finanzierung</vt:lpstr>
      <vt:lpstr>Open Access – Wege &amp; Finanzierung</vt:lpstr>
      <vt:lpstr>Open Access – Wege &amp; Finanzierung</vt:lpstr>
      <vt:lpstr>Open Access – Wege &amp; Finanzierung</vt:lpstr>
      <vt:lpstr>Open Access – Wege &amp; Finanzierung</vt:lpstr>
      <vt:lpstr>Open Access – Publikationsdienste an der RUB</vt:lpstr>
      <vt:lpstr>Verlagsangebote</vt:lpstr>
      <vt:lpstr>Open Access – Verlagsleistungen</vt:lpstr>
      <vt:lpstr>Open Access – Verlagsleistungen</vt:lpstr>
      <vt:lpstr>Open Access – Verlagsleistungen</vt:lpstr>
      <vt:lpstr>Open Access – Verlagsangebot</vt:lpstr>
      <vt:lpstr>Open Access – Verlagsangebot</vt:lpstr>
      <vt:lpstr>Open Access – Verlagsangebot</vt:lpstr>
      <vt:lpstr>Open Access – Verlagsangebot</vt:lpstr>
      <vt:lpstr>CC-Lizenzen</vt:lpstr>
      <vt:lpstr>Open Access – CC-Lizenzen</vt:lpstr>
      <vt:lpstr>Open Access – CC-Lizenzen</vt:lpstr>
      <vt:lpstr>Open Access – CC-Lizenzen</vt:lpstr>
      <vt:lpstr>Open Access – CC-Lizenzen</vt:lpstr>
      <vt:lpstr>Open Access – CC-Lizenzen</vt:lpstr>
      <vt:lpstr>3. Fazit </vt:lpstr>
      <vt:lpstr>Fazit: Worauf sollten Sie beim OA-Publizieren achten?</vt:lpstr>
      <vt:lpstr>Fragen &amp; Diskussion</vt:lpstr>
      <vt:lpstr>Kontakt</vt:lpstr>
      <vt:lpstr>PowerPoint-Präsentation</vt:lpstr>
      <vt:lpstr>Open Access – Links</vt:lpstr>
      <vt:lpstr>Open Access – Links</vt:lpstr>
      <vt:lpstr>Open Access – Links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Herzlich willkommen</dc:title>
  <dc:subject/>
  <dc:creator>Natalie Rosenkranz</dc:creator>
  <cp:keywords/>
  <dc:description/>
  <cp:lastModifiedBy>Hansmann, Carla</cp:lastModifiedBy>
  <cp:revision>858</cp:revision>
  <dcterms:created xsi:type="dcterms:W3CDTF">2021-03-23T12:47:06Z</dcterms:created>
  <dcterms:modified xsi:type="dcterms:W3CDTF">2023-10-23T22:50:41Z</dcterms:modified>
  <cp:category/>
  <dc:identifier/>
  <cp:contentStatus/>
  <dc:language/>
  <cp:version/>
</cp:coreProperties>
</file>