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9144000" cy="5143500"/>
  <p:defaultTextStyle>
    <a:defPPr>
      <a:defRPr lang="de-DE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1AB905-D948-4A88-A618-EA74E5AF6A94}" type="datetimeFigureOut">
              <a:rPr lang="de-DE"/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80F2BF-E30E-45B6-9041-1ED5E653035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Kathrins Teil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400050" lvl="3" indent="0">
              <a:buClr>
                <a:schemeClr val="bg2"/>
              </a:buClr>
              <a:buSzPct val="100000"/>
              <a:buFont typeface="Wingdings"/>
              <a:buNone/>
              <a:defRPr/>
            </a:pPr>
            <a:endParaRPr lang="de-DE" sz="12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80F2BF-E30E-45B6-9041-1ED5E6530355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Ab hier Carla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 bwMode="auto"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 extrusionOk="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4824080" cy="324000"/>
          </a:xfrm>
        </p:spPr>
        <p:txBody>
          <a:bodyPr/>
          <a:lstStyle>
            <a:lvl1pPr>
              <a:lnSpc>
                <a:spcPts val="2500"/>
              </a:lnSpc>
              <a:defRPr cap="all"/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14" name="Bildplatzhalter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24128" y="3906001"/>
            <a:ext cx="2505600" cy="32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68752" y="4637585"/>
            <a:ext cx="2123728" cy="3824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367998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  <a:p>
            <a:pPr lvl="1"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68752" y="4637585"/>
            <a:ext cx="2123728" cy="382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Headline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2411840" cy="108000"/>
          </a:xfrm>
        </p:spPr>
        <p:txBody>
          <a:bodyPr/>
          <a:lstStyle/>
          <a:p>
            <a:pPr>
              <a:defRPr/>
            </a:pPr>
            <a:r>
              <a:rPr lang="de-DE"/>
              <a:t>Titel | ggf. weitere Angaben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Vollbild durch klicken einfügen.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extforma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Subline auf erster Ebene // für weitere Ebenen (Text und Aufzählungen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Eine Einführung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cxnSp>
        <p:nvCxnSpPr>
          <p:cNvPr id="17" name="Gerader Verbinder 16"/>
          <p:cNvCxnSpPr>
            <a:cxnSpLocks/>
          </p:cNvCxnSpPr>
          <p:nvPr userDrawn="1"/>
        </p:nvCxnSpPr>
        <p:spPr bwMode="auto"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platzhalter 2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6804248" y="4688096"/>
            <a:ext cx="2070744" cy="2677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6268826" y="4671369"/>
            <a:ext cx="356337" cy="305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700" b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/>
        <a:buNone/>
        <a:defRPr sz="15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hyperlink" Target="https://creativecommons.org/licenses/by/4.0/legalcode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hyperlink" Target="https://doi.org/10.5281/zenodo.4643859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nature.com/de/open-research/about/oa-effect-hybri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nature.com/de/open-research/journals-books/books/the-oa-effec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https://thinkchecksubmit.org/" TargetMode="External"/><Relationship Id="rId7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hinkchecksubmit.org/" TargetMode="External"/><Relationship Id="rId13" Type="http://schemas.openxmlformats.org/officeDocument/2006/relationships/image" Target="../media/image34.png"/><Relationship Id="rId3" Type="http://schemas.openxmlformats.org/officeDocument/2006/relationships/hyperlink" Target="http://doaj.org/" TargetMode="External"/><Relationship Id="rId7" Type="http://schemas.openxmlformats.org/officeDocument/2006/relationships/hyperlink" Target="https://journalcheckertool.org/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ta.sherpa.ac.uk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service.tib.eu/bison/" TargetMode="External"/><Relationship Id="rId15" Type="http://schemas.openxmlformats.org/officeDocument/2006/relationships/image" Target="../media/image36.png"/><Relationship Id="rId10" Type="http://schemas.openxmlformats.org/officeDocument/2006/relationships/hyperlink" Target="https://www.scopus.com/search/form.uri?display=basic#basic" TargetMode="External"/><Relationship Id="rId4" Type="http://schemas.openxmlformats.org/officeDocument/2006/relationships/hyperlink" Target="https://finder.open-access.network/" TargetMode="External"/><Relationship Id="rId9" Type="http://schemas.openxmlformats.org/officeDocument/2006/relationships/hyperlink" Target="https://www.webofscience.com/wos/woscc/basic-search" TargetMode="External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doabooks.org/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jekt-auroa.de/vertragsgenerator/" TargetMode="External"/><Relationship Id="rId5" Type="http://schemas.openxmlformats.org/officeDocument/2006/relationships/hyperlink" Target="https://www.oabooks-toolkit.org/" TargetMode="External"/><Relationship Id="rId4" Type="http://schemas.openxmlformats.org/officeDocument/2006/relationships/hyperlink" Target="https://www.doabooks.org/en/librarians/prism" TargetMode="Externa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base-search.net/" TargetMode="External"/><Relationship Id="rId7" Type="http://schemas.openxmlformats.org/officeDocument/2006/relationships/image" Target="../media/image4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hyperlink" Target="http://unpaywall.org/" TargetMode="External"/><Relationship Id="rId4" Type="http://schemas.openxmlformats.org/officeDocument/2006/relationships/hyperlink" Target="https://gotriple.eu/" TargetMode="Externa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open-access.network/startseite" TargetMode="Externa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open-access.network/informieren/open-access-in-fachdisziplin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hr-uni-bochum.de/oa/apply.html.d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www.ruhr-uni-bochum.de/oa/agreements.html.d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2.sherpa.ac.uk/rome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4.0/deed.de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sub.uni-hamburg.de/webis/index.php/FID-Einrichtungen" TargetMode="External"/><Relationship Id="rId7" Type="http://schemas.openxmlformats.org/officeDocument/2006/relationships/hyperlink" Target="https://hss-opus.ub.ruhr-uni-bochum.de/opus4/hom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oar.eprints.org/" TargetMode="External"/><Relationship Id="rId5" Type="http://schemas.openxmlformats.org/officeDocument/2006/relationships/hyperlink" Target="https://v2.sherpa.ac.uk/opendoar/" TargetMode="External"/><Relationship Id="rId4" Type="http://schemas.openxmlformats.org/officeDocument/2006/relationships/hyperlink" Target="https://open-access.network/informieren/open-access-in-fachdiszipline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creativecommons.org/licenses/by-nc-nd/4.0/deed.de" TargetMode="External"/><Relationship Id="rId3" Type="http://schemas.openxmlformats.org/officeDocument/2006/relationships/hyperlink" Target="https://creativecommons.org/licenses/by/4.0/deed.de" TargetMode="External"/><Relationship Id="rId7" Type="http://schemas.openxmlformats.org/officeDocument/2006/relationships/hyperlink" Target="https://creativecommons.org/licenses/by-nc/4.0/deed.de" TargetMode="External"/><Relationship Id="rId12" Type="http://schemas.openxmlformats.org/officeDocument/2006/relationships/image" Target="../media/image61.png"/><Relationship Id="rId2" Type="http://schemas.openxmlformats.org/officeDocument/2006/relationships/image" Target="../media/image1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hyperlink" Target="https://creativecommons.org/licenses/by-nc-sa/4.0/deed.de" TargetMode="External"/><Relationship Id="rId5" Type="http://schemas.openxmlformats.org/officeDocument/2006/relationships/hyperlink" Target="https://creativecommons.org/licenses/by-sa/4.0/deed.de" TargetMode="External"/><Relationship Id="rId15" Type="http://schemas.openxmlformats.org/officeDocument/2006/relationships/hyperlink" Target="https://creativecommons.org/publicdomain/zero/1.0/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hyperlink" Target="https://creativecommons.org/licenses/by-nd/4.0/deed.de" TargetMode="External"/><Relationship Id="rId1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4.0/deed.de" TargetMode="External"/><Relationship Id="rId5" Type="http://schemas.openxmlformats.org/officeDocument/2006/relationships/hyperlink" Target="https://creativecommons.org/licenses/by-sa/3.0/deed.de" TargetMode="External"/><Relationship Id="rId4" Type="http://schemas.openxmlformats.org/officeDocument/2006/relationships/hyperlink" Target="http://www.wb-web.d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hansmann@rub.de" TargetMode="External"/><Relationship Id="rId2" Type="http://schemas.openxmlformats.org/officeDocument/2006/relationships/hyperlink" Target="mailto:kathrin.lucht-roussel@rub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g"/><Relationship Id="rId5" Type="http://schemas.openxmlformats.org/officeDocument/2006/relationships/hyperlink" Target="mailto:publish-oa@rub.de" TargetMode="External"/><Relationship Id="rId4" Type="http://schemas.openxmlformats.org/officeDocument/2006/relationships/hyperlink" Target="mailto:oa@rub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senschaftsrat.de/download/2022/9477-22.pdf?__blob=publicationFile&amp;v=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3154/294-9038" TargetMode="External"/><Relationship Id="rId5" Type="http://schemas.openxmlformats.org/officeDocument/2006/relationships/hyperlink" Target="https://www.ruhr-uni-bochum.de/oa/mam/content/rub_ub_openaccess-resolution.pdf" TargetMode="External"/><Relationship Id="rId4" Type="http://schemas.openxmlformats.org/officeDocument/2006/relationships/hyperlink" Target="https://openaccess.nrw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g.de/foerderung/programme/infrastruktur/lis/open_acces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esearch-and-innovation.ec.europa.eu/strategy/strategy-2020-2024/our-digital-future/open-science_en" TargetMode="External"/><Relationship Id="rId4" Type="http://schemas.openxmlformats.org/officeDocument/2006/relationships/hyperlink" Target="https://www.bildung-forschung.digital/digitalezukunft/de/wissen/open-access/open-access-initiativen/open-access-initiativen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g.de/foerderung/programme/infrastruktur/lis/open_acces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uhr-uni-bochum.de/oa/publish.html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er-Erklaeru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er-Erklaeru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unesco.org/science-sustainable-future/open-science/recommendation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research-and-innovation.ec.europa.eu/strategy/strategy-2020-2024/our-digital-future/open-science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ldung-forschung.digital/digitalezukunft/de/wissen/open-access/open-access-initiativen/open-access-initiativen.html" TargetMode="External"/><Relationship Id="rId5" Type="http://schemas.openxmlformats.org/officeDocument/2006/relationships/hyperlink" Target="https://www.dfg.de/foerderung/programme/infrastruktur/lis/open_access/" TargetMode="External"/><Relationship Id="rId4" Type="http://schemas.openxmlformats.org/officeDocument/2006/relationships/hyperlink" Target="https://www.wissenschaftsrat.de/download/2022/9477-22.pdf?__blob=publicationFile&amp;v=20" TargetMode="External"/><Relationship Id="rId9" Type="http://schemas.openxmlformats.org/officeDocument/2006/relationships/hyperlink" Target="https://openaccess.nr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hr-uni-bochum.de/oa/mam/content/rub_ub_openaccess-resolu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doi.org/10.13154/294-90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574730" name="Rechteck 402574729"/>
          <p:cNvSpPr/>
          <p:nvPr/>
        </p:nvSpPr>
        <p:spPr bwMode="auto">
          <a:xfrm>
            <a:off x="-4566" y="0"/>
            <a:ext cx="7858125" cy="33677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00FFFF"/>
              </a:highlight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>
          <a:xfrm>
            <a:off x="468000" y="4230000"/>
            <a:ext cx="5974499" cy="678175"/>
          </a:xfrm>
        </p:spPr>
        <p:txBody>
          <a:bodyPr/>
          <a:lstStyle/>
          <a:p>
            <a:pPr>
              <a:defRPr/>
            </a:pPr>
            <a:r>
              <a:rPr lang="de-DE" sz="15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Eine Einführung zum Open Access-Publizieren für Wissenschaftler*innen und Nachwuchswissenschaftler*innen</a:t>
            </a:r>
            <a:endParaRPr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4536048" cy="324000"/>
          </a:xfrm>
        </p:spPr>
        <p:txBody>
          <a:bodyPr/>
          <a:lstStyle/>
          <a:p>
            <a:pPr>
              <a:defRPr/>
            </a:pPr>
            <a:r>
              <a:rPr lang="de-DE"/>
              <a:t>OPEN Access</a:t>
            </a:r>
            <a:endParaRPr/>
          </a:p>
        </p:txBody>
      </p:sp>
      <p:pic>
        <p:nvPicPr>
          <p:cNvPr id="2104955958" name="Bildplatzhalter 210495595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-4567" y="0"/>
            <a:ext cx="5051651" cy="3367767"/>
          </a:xfrm>
          <a:prstGeom prst="rect">
            <a:avLst/>
          </a:prstGeom>
        </p:spPr>
      </p:pic>
      <p:pic>
        <p:nvPicPr>
          <p:cNvPr id="1198346176" name="Bild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70284" y="0"/>
            <a:ext cx="1522411" cy="152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337525" name="Grafik 915337524"/>
          <p:cNvPicPr>
            <a:picLocks noChangeAspect="1"/>
          </p:cNvPicPr>
          <p:nvPr/>
        </p:nvPicPr>
        <p:blipFill>
          <a:blip r:embed="rId4"/>
          <a:srcRect l="1480" t="12760" b="13116"/>
          <a:stretch/>
        </p:blipFill>
        <p:spPr bwMode="auto">
          <a:xfrm>
            <a:off x="5313916" y="1522413"/>
            <a:ext cx="3378778" cy="19065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hteck 50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4346976" y="1068951"/>
            <a:ext cx="1593175" cy="45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Höhere Sichtbarkeit </a:t>
            </a:r>
            <a:endParaRPr/>
          </a:p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&amp; mehr Zitate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1249729" y="2460955"/>
            <a:ext cx="2078825" cy="61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Freier &amp; schneller Zugang zu wissenschaftlichen Informationen</a:t>
            </a:r>
            <a:endParaRPr/>
          </a:p>
          <a:p>
            <a:pPr>
              <a:defRPr/>
            </a:pPr>
            <a:endParaRPr lang="de-DE" sz="1050">
              <a:latin typeface="Open Sans"/>
              <a:ea typeface="Open Sans"/>
              <a:cs typeface="Open Sans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361341" y="1674363"/>
            <a:ext cx="1436245" cy="65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Gute Auffindbarkeit </a:t>
            </a:r>
            <a:endParaRPr/>
          </a:p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&amp; permanenter </a:t>
            </a:r>
            <a:endParaRPr/>
          </a:p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Zugang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1221200" y="3867894"/>
            <a:ext cx="1550600" cy="50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Effiziente Forschung </a:t>
            </a:r>
            <a:endParaRPr/>
          </a:p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&amp; Innovation 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1251568" y="1740006"/>
            <a:ext cx="2076987" cy="459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Faire &amp; transparente </a:t>
            </a:r>
            <a:endParaRPr/>
          </a:p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Nutzung von Steuergeldern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185525" y="1100860"/>
            <a:ext cx="2205399" cy="34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Gute Informationsversorgung</a:t>
            </a:r>
            <a:endParaRPr/>
          </a:p>
        </p:txBody>
      </p:sp>
      <p:sp>
        <p:nvSpPr>
          <p:cNvPr id="30" name="Rechteck 29"/>
          <p:cNvSpPr/>
          <p:nvPr/>
        </p:nvSpPr>
        <p:spPr bwMode="auto">
          <a:xfrm>
            <a:off x="4406368" y="3819176"/>
            <a:ext cx="1623188" cy="63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Richtlinien von Forschungsförderern &amp; Institutionen</a:t>
            </a:r>
            <a:endParaRPr/>
          </a:p>
        </p:txBody>
      </p:sp>
      <p:sp>
        <p:nvSpPr>
          <p:cNvPr id="79" name="Rechteck 78"/>
          <p:cNvSpPr/>
          <p:nvPr/>
        </p:nvSpPr>
        <p:spPr bwMode="auto">
          <a:xfrm>
            <a:off x="1264664" y="3189934"/>
            <a:ext cx="1345973" cy="48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5000" rtlCol="0" anchor="ctr"/>
          <a:lstStyle/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Neue Methoden, neues Wissen</a:t>
            </a:r>
            <a:endParaRPr/>
          </a:p>
        </p:txBody>
      </p:sp>
      <p:sp>
        <p:nvSpPr>
          <p:cNvPr id="83" name="Rechteck 82"/>
          <p:cNvSpPr/>
          <p:nvPr/>
        </p:nvSpPr>
        <p:spPr bwMode="auto">
          <a:xfrm>
            <a:off x="4361341" y="2460955"/>
            <a:ext cx="1341957" cy="517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000" rtlCol="0" anchor="ctr"/>
          <a:lstStyle/>
          <a:p>
            <a:pPr>
              <a:defRPr/>
            </a:pPr>
            <a:r>
              <a:rPr lang="de-DE" sz="1100">
                <a:solidFill>
                  <a:schemeClr val="tx2"/>
                </a:solidFill>
                <a:ea typeface="Open Sans"/>
                <a:cs typeface="Open Sans"/>
              </a:rPr>
              <a:t>Autor*innen behalten Rechte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361341" y="3182844"/>
            <a:ext cx="1341957" cy="517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000" rtlCol="0" anchor="ctr"/>
          <a:lstStyle/>
          <a:p>
            <a:pPr>
              <a:defRPr/>
            </a:pPr>
            <a:r>
              <a:rPr lang="de-DE" sz="1100">
                <a:solidFill>
                  <a:schemeClr val="tx2"/>
                </a:solidFill>
                <a:ea typeface="Open Sans"/>
                <a:cs typeface="Open Sans"/>
              </a:rPr>
              <a:t>Einfache Zusammenarbeit </a:t>
            </a:r>
            <a:endParaRPr>
              <a:solidFill>
                <a:schemeClr val="tx2"/>
              </a:solidFill>
            </a:endParaRPr>
          </a:p>
          <a:p>
            <a:pPr>
              <a:defRPr/>
            </a:pPr>
            <a:r>
              <a:rPr lang="de-DE" sz="1100">
                <a:solidFill>
                  <a:srgbClr val="003560"/>
                </a:solidFill>
                <a:ea typeface="Open Sans"/>
                <a:cs typeface="Open Sans"/>
              </a:rPr>
              <a:t>&amp; Vernetzung</a:t>
            </a:r>
            <a:endParaRPr/>
          </a:p>
        </p:txBody>
      </p:sp>
      <p:grpSp>
        <p:nvGrpSpPr>
          <p:cNvPr id="21" name="Gruppieren 20"/>
          <p:cNvGrpSpPr/>
          <p:nvPr/>
        </p:nvGrpSpPr>
        <p:grpSpPr bwMode="auto">
          <a:xfrm>
            <a:off x="552021" y="983765"/>
            <a:ext cx="3702006" cy="3455217"/>
            <a:chOff x="-954724" y="1263545"/>
            <a:chExt cx="5170125" cy="4890531"/>
          </a:xfrm>
        </p:grpSpPr>
        <p:grpSp>
          <p:nvGrpSpPr>
            <p:cNvPr id="15" name="Gruppieren 14"/>
            <p:cNvGrpSpPr/>
            <p:nvPr/>
          </p:nvGrpSpPr>
          <p:grpSpPr bwMode="auto">
            <a:xfrm>
              <a:off x="-941956" y="5297839"/>
              <a:ext cx="856234" cy="856237"/>
              <a:chOff x="2256479" y="6618095"/>
              <a:chExt cx="856234" cy="856237"/>
            </a:xfrm>
          </p:grpSpPr>
          <p:sp>
            <p:nvSpPr>
              <p:cNvPr id="48" name="Ellipse 47"/>
              <p:cNvSpPr>
                <a:spLocks noChangeAspect="1"/>
              </p:cNvSpPr>
              <p:nvPr/>
            </p:nvSpPr>
            <p:spPr bwMode="auto">
              <a:xfrm>
                <a:off x="2256479" y="6618095"/>
                <a:ext cx="856234" cy="856237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1031" name="Picture 7" descr="\\tib.tibub.de\DFS0\Home\BrinkenH\Documents\Bilder\PNG\PNG\rocket.png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</a:blip>
              <a:stretch/>
            </p:blipFill>
            <p:spPr bwMode="auto">
              <a:xfrm rot="3133935">
                <a:off x="2330846" y="6702791"/>
                <a:ext cx="633486" cy="633486"/>
              </a:xfrm>
              <a:prstGeom prst="rect">
                <a:avLst/>
              </a:prstGeom>
              <a:noFill/>
            </p:spPr>
          </p:pic>
        </p:grpSp>
        <p:grpSp>
          <p:nvGrpSpPr>
            <p:cNvPr id="63" name="Gruppieren 62"/>
            <p:cNvGrpSpPr/>
            <p:nvPr/>
          </p:nvGrpSpPr>
          <p:grpSpPr bwMode="auto">
            <a:xfrm>
              <a:off x="-941381" y="3290069"/>
              <a:ext cx="856236" cy="856237"/>
              <a:chOff x="-4062027" y="2897776"/>
              <a:chExt cx="856236" cy="856237"/>
            </a:xfrm>
          </p:grpSpPr>
          <p:sp>
            <p:nvSpPr>
              <p:cNvPr id="64" name="Ellipse 63"/>
              <p:cNvSpPr>
                <a:spLocks noChangeAspect="1"/>
              </p:cNvSpPr>
              <p:nvPr/>
            </p:nvSpPr>
            <p:spPr bwMode="auto">
              <a:xfrm>
                <a:off x="-4062027" y="2897776"/>
                <a:ext cx="856236" cy="856237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65" name="Picture 11" descr="\\tib.tibub.de\DFS0\Home\BrinkenH\Documents\Bilder\PNG\PNG\open_scholarship.png"/>
              <p:cNvPicPr>
                <a:picLocks noChangeAspect="1" noChangeArrowheads="1"/>
              </p:cNvPicPr>
              <p:nvPr/>
            </p:nvPicPr>
            <p:blipFill>
              <a:blip r:embed="rId4">
                <a:biLevel thresh="75000"/>
              </a:blip>
              <a:stretch/>
            </p:blipFill>
            <p:spPr bwMode="auto">
              <a:xfrm>
                <a:off x="-3976214" y="3006706"/>
                <a:ext cx="638377" cy="638378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uppieren 15"/>
            <p:cNvGrpSpPr/>
            <p:nvPr/>
          </p:nvGrpSpPr>
          <p:grpSpPr bwMode="auto">
            <a:xfrm>
              <a:off x="-954724" y="1268106"/>
              <a:ext cx="871055" cy="853563"/>
              <a:chOff x="-954724" y="1696225"/>
              <a:chExt cx="871055" cy="853563"/>
            </a:xfrm>
          </p:grpSpPr>
          <p:sp>
            <p:nvSpPr>
              <p:cNvPr id="40" name="Ellipse 39"/>
              <p:cNvSpPr>
                <a:spLocks noChangeAspect="1"/>
              </p:cNvSpPr>
              <p:nvPr/>
            </p:nvSpPr>
            <p:spPr bwMode="auto">
              <a:xfrm>
                <a:off x="-954724" y="1696225"/>
                <a:ext cx="871055" cy="853563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1033" name="Picture 9" descr="\\tib.tibub.de\DFS0\Home\BrinkenH\Documents\Bilder\PNG\PNG\archive.png"/>
              <p:cNvPicPr>
                <a:picLocks noChangeAspect="1" noChangeArrowheads="1"/>
              </p:cNvPicPr>
              <p:nvPr/>
            </p:nvPicPr>
            <p:blipFill>
              <a:blip r:embed="rId5">
                <a:biLevel thresh="75000"/>
              </a:blip>
              <a:stretch/>
            </p:blipFill>
            <p:spPr bwMode="auto">
              <a:xfrm>
                <a:off x="-837642" y="1795078"/>
                <a:ext cx="636308" cy="636308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uppieren 19"/>
            <p:cNvGrpSpPr/>
            <p:nvPr/>
          </p:nvGrpSpPr>
          <p:grpSpPr bwMode="auto">
            <a:xfrm>
              <a:off x="-954723" y="2277750"/>
              <a:ext cx="864325" cy="856236"/>
              <a:chOff x="-914968" y="2910564"/>
              <a:chExt cx="864325" cy="856236"/>
            </a:xfrm>
          </p:grpSpPr>
          <p:sp>
            <p:nvSpPr>
              <p:cNvPr id="41" name="Ellipse 40"/>
              <p:cNvSpPr>
                <a:spLocks noChangeAspect="1"/>
              </p:cNvSpPr>
              <p:nvPr/>
            </p:nvSpPr>
            <p:spPr bwMode="auto">
              <a:xfrm>
                <a:off x="-906879" y="2910564"/>
                <a:ext cx="856236" cy="856236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44" name="Picture 15" descr="\\tib.tibub.de\DFS0\Home\BrinkenH\Documents\Bilder\PNG\PNG\pillar.png"/>
              <p:cNvPicPr>
                <a:picLocks noChangeAspect="1" noChangeArrowheads="1"/>
              </p:cNvPicPr>
              <p:nvPr/>
            </p:nvPicPr>
            <p:blipFill>
              <a:blip r:embed="rId6">
                <a:biLevel thresh="75000"/>
              </a:blip>
              <a:stretch/>
            </p:blipFill>
            <p:spPr bwMode="auto">
              <a:xfrm>
                <a:off x="-914968" y="3030143"/>
                <a:ext cx="638377" cy="638379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\\tib.tibub.de\DFS0\Home\BrinkenH\Documents\Bilder\PNG\PNG\funder.png"/>
              <p:cNvPicPr>
                <a:picLocks noChangeAspect="1" noChangeArrowheads="1"/>
              </p:cNvPicPr>
              <p:nvPr/>
            </p:nvPicPr>
            <p:blipFill>
              <a:blip r:embed="rId7">
                <a:biLevel thresh="75000"/>
              </a:blip>
              <a:stretch/>
            </p:blipFill>
            <p:spPr bwMode="auto">
              <a:xfrm>
                <a:off x="-481868" y="3140207"/>
                <a:ext cx="319553" cy="319552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uppieren 17"/>
            <p:cNvGrpSpPr/>
            <p:nvPr/>
          </p:nvGrpSpPr>
          <p:grpSpPr bwMode="auto">
            <a:xfrm>
              <a:off x="3360354" y="2280873"/>
              <a:ext cx="855046" cy="856236"/>
              <a:chOff x="2932773" y="2544001"/>
              <a:chExt cx="855046" cy="856236"/>
            </a:xfrm>
          </p:grpSpPr>
          <p:sp>
            <p:nvSpPr>
              <p:cNvPr id="42" name="Ellipse 41"/>
              <p:cNvSpPr>
                <a:spLocks noChangeAspect="1"/>
              </p:cNvSpPr>
              <p:nvPr/>
            </p:nvSpPr>
            <p:spPr bwMode="auto">
              <a:xfrm>
                <a:off x="2932773" y="2544001"/>
                <a:ext cx="855046" cy="856236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1034" name="Picture 10" descr="\\tib.tibub.de\DFS0\Home\BrinkenH\Documents\Bilder\PNG\PNG\server.png"/>
              <p:cNvPicPr>
                <a:picLocks noChangeAspect="1" noChangeArrowheads="1"/>
              </p:cNvPicPr>
              <p:nvPr/>
            </p:nvPicPr>
            <p:blipFill>
              <a:blip r:embed="rId8">
                <a:biLevel thresh="75000"/>
              </a:blip>
              <a:stretch/>
            </p:blipFill>
            <p:spPr bwMode="auto">
              <a:xfrm>
                <a:off x="3032794" y="2661361"/>
                <a:ext cx="638377" cy="638378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uppieren 18"/>
            <p:cNvGrpSpPr/>
            <p:nvPr/>
          </p:nvGrpSpPr>
          <p:grpSpPr bwMode="auto">
            <a:xfrm>
              <a:off x="3348921" y="3297450"/>
              <a:ext cx="856237" cy="856239"/>
              <a:chOff x="2905438" y="3395946"/>
              <a:chExt cx="856237" cy="856239"/>
            </a:xfrm>
          </p:grpSpPr>
          <p:sp>
            <p:nvSpPr>
              <p:cNvPr id="43" name="Ellipse 42"/>
              <p:cNvSpPr>
                <a:spLocks noChangeAspect="1"/>
              </p:cNvSpPr>
              <p:nvPr/>
            </p:nvSpPr>
            <p:spPr bwMode="auto">
              <a:xfrm>
                <a:off x="2905438" y="3395946"/>
                <a:ext cx="856237" cy="856239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38" name="Picture 14" descr="\\tib.tibub.de\DFS0\Home\BrinkenH\Documents\Bilder\PNG\PNG\open_licenses.png"/>
              <p:cNvPicPr>
                <a:picLocks noChangeAspect="1" noChangeArrowheads="1"/>
              </p:cNvPicPr>
              <p:nvPr/>
            </p:nvPicPr>
            <p:blipFill>
              <a:blip r:embed="rId9">
                <a:biLevel thresh="75000"/>
              </a:blip>
              <a:stretch/>
            </p:blipFill>
            <p:spPr bwMode="auto">
              <a:xfrm>
                <a:off x="3401029" y="3754868"/>
                <a:ext cx="228600" cy="228601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\\tib.tibub.de\DFS0\Home\BrinkenH\Documents\Bilder\PNG\PNG\researcher.png"/>
              <p:cNvPicPr>
                <a:picLocks noChangeAspect="1" noChangeArrowheads="1"/>
              </p:cNvPicPr>
              <p:nvPr/>
            </p:nvPicPr>
            <p:blipFill>
              <a:blip r:embed="rId10">
                <a:biLevel thresh="75000"/>
              </a:blip>
              <a:stretch/>
            </p:blipFill>
            <p:spPr bwMode="auto">
              <a:xfrm>
                <a:off x="2949795" y="3479550"/>
                <a:ext cx="638377" cy="638379"/>
              </a:xfrm>
              <a:prstGeom prst="rect">
                <a:avLst/>
              </a:prstGeom>
              <a:noFill/>
            </p:spPr>
          </p:pic>
        </p:grpSp>
        <p:grpSp>
          <p:nvGrpSpPr>
            <p:cNvPr id="2" name="Gruppieren 1"/>
            <p:cNvGrpSpPr/>
            <p:nvPr/>
          </p:nvGrpSpPr>
          <p:grpSpPr bwMode="auto">
            <a:xfrm>
              <a:off x="3328827" y="4289139"/>
              <a:ext cx="856236" cy="856236"/>
              <a:chOff x="3388537" y="4576426"/>
              <a:chExt cx="856236" cy="856236"/>
            </a:xfrm>
          </p:grpSpPr>
          <p:sp>
            <p:nvSpPr>
              <p:cNvPr id="45" name="Ellipse 44"/>
              <p:cNvSpPr>
                <a:spLocks noChangeAspect="1"/>
              </p:cNvSpPr>
              <p:nvPr/>
            </p:nvSpPr>
            <p:spPr bwMode="auto">
              <a:xfrm>
                <a:off x="3388537" y="4576426"/>
                <a:ext cx="856236" cy="856236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1037" name="Picture 13" descr="\\tib.tibub.de\DFS0\Home\BrinkenH\Documents\Bilder\PNG\PNG\collaborate.png"/>
              <p:cNvPicPr>
                <a:picLocks noChangeAspect="1" noChangeArrowheads="1"/>
              </p:cNvPicPr>
              <p:nvPr/>
            </p:nvPicPr>
            <p:blipFill>
              <a:blip r:embed="rId11">
                <a:biLevel thresh="75000"/>
              </a:blip>
              <a:stretch/>
            </p:blipFill>
            <p:spPr bwMode="auto">
              <a:xfrm>
                <a:off x="3534455" y="4706779"/>
                <a:ext cx="638380" cy="638378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uppieren 5"/>
            <p:cNvGrpSpPr/>
            <p:nvPr/>
          </p:nvGrpSpPr>
          <p:grpSpPr bwMode="auto">
            <a:xfrm>
              <a:off x="3328694" y="5297837"/>
              <a:ext cx="856236" cy="856237"/>
              <a:chOff x="3466010" y="5417551"/>
              <a:chExt cx="856236" cy="856237"/>
            </a:xfrm>
          </p:grpSpPr>
          <p:sp>
            <p:nvSpPr>
              <p:cNvPr id="46" name="Ellipse 45"/>
              <p:cNvSpPr>
                <a:spLocks noChangeAspect="1"/>
              </p:cNvSpPr>
              <p:nvPr/>
            </p:nvSpPr>
            <p:spPr bwMode="auto">
              <a:xfrm>
                <a:off x="3466010" y="5417551"/>
                <a:ext cx="856236" cy="856237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1026" name="Picture 2" descr="\\tib.tibub.de\DFS0\Home\BrinkenH\Documents\Bilder\PNG\PNG\compliant.png"/>
              <p:cNvPicPr>
                <a:picLocks noChangeAspect="1" noChangeArrowheads="1"/>
              </p:cNvPicPr>
              <p:nvPr/>
            </p:nvPicPr>
            <p:blipFill>
              <a:blip r:embed="rId12">
                <a:biLevel thresh="75000"/>
              </a:blip>
              <a:stretch/>
            </p:blipFill>
            <p:spPr bwMode="auto">
              <a:xfrm>
                <a:off x="3563672" y="5552196"/>
                <a:ext cx="638378" cy="63838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uppieren 9"/>
            <p:cNvGrpSpPr/>
            <p:nvPr/>
          </p:nvGrpSpPr>
          <p:grpSpPr bwMode="auto">
            <a:xfrm>
              <a:off x="-952671" y="4302387"/>
              <a:ext cx="856235" cy="856237"/>
              <a:chOff x="-698380" y="4297443"/>
              <a:chExt cx="856235" cy="856237"/>
            </a:xfrm>
          </p:grpSpPr>
          <p:sp>
            <p:nvSpPr>
              <p:cNvPr id="47" name="Ellipse 46"/>
              <p:cNvSpPr>
                <a:spLocks noChangeAspect="1"/>
              </p:cNvSpPr>
              <p:nvPr/>
            </p:nvSpPr>
            <p:spPr bwMode="auto">
              <a:xfrm>
                <a:off x="-698380" y="4297443"/>
                <a:ext cx="856235" cy="856237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26" name="Picture 6" descr="\\tib.tibub.de\DFS0\Home\BrinkenH\Documents\Bilder\PNG\PNG\idea.png"/>
              <p:cNvPicPr>
                <a:picLocks noChangeAspect="1" noChangeArrowheads="1"/>
              </p:cNvPicPr>
              <p:nvPr/>
            </p:nvPicPr>
            <p:blipFill>
              <a:blip r:embed="rId13">
                <a:biLevel thresh="75000"/>
              </a:blip>
              <a:stretch/>
            </p:blipFill>
            <p:spPr bwMode="auto">
              <a:xfrm>
                <a:off x="-594262" y="4406373"/>
                <a:ext cx="638378" cy="638378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uppieren 8"/>
            <p:cNvGrpSpPr/>
            <p:nvPr/>
          </p:nvGrpSpPr>
          <p:grpSpPr bwMode="auto">
            <a:xfrm>
              <a:off x="3357021" y="1263545"/>
              <a:ext cx="855049" cy="856237"/>
              <a:chOff x="3589861" y="1397431"/>
              <a:chExt cx="855049" cy="856237"/>
            </a:xfrm>
          </p:grpSpPr>
          <p:sp>
            <p:nvSpPr>
              <p:cNvPr id="49" name="Ellipse 48"/>
              <p:cNvSpPr>
                <a:spLocks noChangeAspect="1"/>
              </p:cNvSpPr>
              <p:nvPr/>
            </p:nvSpPr>
            <p:spPr bwMode="auto">
              <a:xfrm>
                <a:off x="3589861" y="1397431"/>
                <a:ext cx="855049" cy="856237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rgbClr val="0035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000"/>
              </a:p>
            </p:txBody>
          </p:sp>
          <p:pic>
            <p:nvPicPr>
              <p:cNvPr id="3" name="Picture 3" descr="\\tib.tibub.de\DFS0\Home\BrinkenH\Documents\Bilder\PNG\PNG\exposure.png"/>
              <p:cNvPicPr>
                <a:picLocks noChangeAspect="1" noChangeArrowheads="1"/>
              </p:cNvPicPr>
              <p:nvPr/>
            </p:nvPicPr>
            <p:blipFill>
              <a:blip r:embed="rId14">
                <a:biLevel thresh="75000"/>
              </a:blip>
              <a:stretch/>
            </p:blipFill>
            <p:spPr bwMode="auto">
              <a:xfrm>
                <a:off x="3707587" y="1512628"/>
                <a:ext cx="638377" cy="63837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</a:t>
            </a:r>
            <a:r>
              <a:rPr lang="de-DE" sz="27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–</a:t>
            </a:r>
            <a:r>
              <a:rPr lang="de-DE"/>
              <a:t> Vorteile</a:t>
            </a:r>
            <a:endParaRPr/>
          </a:p>
        </p:txBody>
      </p:sp>
      <p:pic>
        <p:nvPicPr>
          <p:cNvPr id="53" name="Picture 2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6074250" y="3969649"/>
            <a:ext cx="630691" cy="220663"/>
          </a:xfrm>
          <a:prstGeom prst="rect">
            <a:avLst/>
          </a:prstGeom>
          <a:noFill/>
        </p:spPr>
      </p:pic>
      <p:sp>
        <p:nvSpPr>
          <p:cNvPr id="54" name="Rechteck 53"/>
          <p:cNvSpPr/>
          <p:nvPr/>
        </p:nvSpPr>
        <p:spPr bwMode="auto">
          <a:xfrm>
            <a:off x="6677061" y="3897926"/>
            <a:ext cx="240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800">
                <a:solidFill>
                  <a:srgbClr val="003560"/>
                </a:solidFill>
              </a:rPr>
              <a:t>Grafik verändert nach Brinken, Helene. 10 Gründe für Open Access. open-access.network.  </a:t>
            </a:r>
            <a:r>
              <a:rPr lang="de-DE" sz="800" u="sng">
                <a:solidFill>
                  <a:srgbClr val="003560"/>
                </a:solidFill>
                <a:hlinkClick r:id="rId17" tooltip="https://doi.org/10.5281/zenodo.4643859"/>
              </a:rPr>
              <a:t>https://doi.org/10.5281/zenodo.4643859</a:t>
            </a:r>
            <a:r>
              <a:rPr lang="de-DE" sz="800">
                <a:solidFill>
                  <a:srgbClr val="003560"/>
                </a:solidFill>
              </a:rPr>
              <a:t> (</a:t>
            </a:r>
            <a:r>
              <a:rPr lang="de-DE" sz="800" u="sng">
                <a:solidFill>
                  <a:srgbClr val="003560"/>
                </a:solidFill>
                <a:hlinkClick r:id="rId18" tooltip="https://creativecommons.org/licenses/by/4.0/legalcode"/>
              </a:rPr>
              <a:t>CC BY 4.0 International</a:t>
            </a:r>
            <a:r>
              <a:rPr lang="de-DE" sz="800">
                <a:solidFill>
                  <a:srgbClr val="003560"/>
                </a:solidFill>
              </a:rPr>
              <a:t>)</a:t>
            </a:r>
            <a:endParaRPr sz="800"/>
          </a:p>
        </p:txBody>
      </p:sp>
      <p:sp>
        <p:nvSpPr>
          <p:cNvPr id="56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57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324000" y="4752000"/>
            <a:ext cx="252000" cy="108000"/>
          </a:xfrm>
        </p:spPr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10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</a:t>
            </a:r>
            <a:r>
              <a:rPr lang="de-DE" sz="27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–</a:t>
            </a:r>
            <a:r>
              <a:rPr lang="de-DE"/>
              <a:t> Vorteile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11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444208" y="1439957"/>
            <a:ext cx="2699791" cy="3044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7365478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344360" cy="3366000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/>
              <a:t>Zeitschriften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endParaRPr lang="de-DE"/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en-US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en-US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en-US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US" sz="1000" b="0">
                <a:solidFill>
                  <a:srgbClr val="17365C"/>
                </a:solidFill>
              </a:rPr>
              <a:t>Hélène Draux, Mithu Lucraft, John Walker: Assessing the open access effect for hybrid journals, White paper, Springer/Natrue, June 2018. </a:t>
            </a:r>
            <a:r>
              <a:rPr lang="en-US" sz="1000" b="0" u="sng">
                <a:solidFill>
                  <a:srgbClr val="17365C"/>
                </a:solidFill>
                <a:hlinkClick r:id="rId3" tooltip="https://www.springernature.com/de/open-research/about/oa-effect-hybrid"/>
              </a:rPr>
              <a:t>https://www.springernature.com/de/open-research/about/oa-effect-hybrid</a:t>
            </a:r>
            <a:endParaRPr lang="en-US" sz="1000" b="0" u="sng">
              <a:solidFill>
                <a:srgbClr val="17365C"/>
              </a:solidFill>
            </a:endParaRPr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8000" y="1439957"/>
            <a:ext cx="5308378" cy="1707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</a:t>
            </a:r>
            <a:r>
              <a:rPr lang="de-DE" sz="27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–</a:t>
            </a:r>
            <a:r>
              <a:rPr lang="de-DE"/>
              <a:t> Vorteile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12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444208" y="1439957"/>
            <a:ext cx="2699791" cy="3044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7365478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344360" cy="3366000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/>
              <a:t>Bücher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endParaRPr lang="de-DE"/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en-US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en-US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en-US" sz="1000" b="0">
              <a:solidFill>
                <a:srgbClr val="17365C"/>
              </a:solidFill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US" sz="1000" b="0">
                <a:solidFill>
                  <a:srgbClr val="17365C"/>
                </a:solidFill>
              </a:rPr>
              <a:t>The OA effect: How does open access affect the usage of scholarly books?  November 2017. </a:t>
            </a:r>
            <a:r>
              <a:rPr lang="en-US" sz="1000" b="0" u="sng">
                <a:solidFill>
                  <a:srgbClr val="17365C"/>
                </a:solidFill>
                <a:hlinkClick r:id="rId3" tooltip="https://www.springernature.com/de/open-research/journals-books/books/the-oa-effect"/>
              </a:rPr>
              <a:t>https://www.springernature.com/de/open-research/journals-books/books/the-oa-effect</a:t>
            </a:r>
            <a:endParaRPr lang="en-US" sz="1350" b="0">
              <a:solidFill>
                <a:prstClr val="black"/>
              </a:solidFill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endParaRPr lang="de-DE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5536" y="1332000"/>
            <a:ext cx="4414769" cy="19257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13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Missverständnisse</a:t>
            </a:r>
            <a:endParaRPr>
              <a:solidFill>
                <a:srgbClr val="00356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>
                <a:solidFill>
                  <a:srgbClr val="003560"/>
                </a:solidFill>
              </a:rPr>
              <a:t>Open Access bedeutet </a:t>
            </a:r>
            <a:r>
              <a:rPr lang="de-DE" b="1">
                <a:solidFill>
                  <a:srgbClr val="003560"/>
                </a:solidFill>
              </a:rPr>
              <a:t>nicht</a:t>
            </a:r>
            <a:r>
              <a:rPr lang="de-DE">
                <a:solidFill>
                  <a:srgbClr val="003560"/>
                </a:solidFill>
              </a:rPr>
              <a:t>…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… dass Sie als Autorin/als Autor das Recht an Ihrem Werk abgeben.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…. dass Ihre Publikation nicht begutachtet wird.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…. dass Ihre Publikation nicht in Fachdatenbanken indexiert wird.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…. dass es keine OA-Zeitschriften mit hohem Impact gibt.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14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Richtigstellung</a:t>
            </a:r>
            <a:endParaRPr>
              <a:solidFill>
                <a:srgbClr val="00356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6336248" cy="3366000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>
                <a:solidFill>
                  <a:srgbClr val="003560"/>
                </a:solidFill>
              </a:rPr>
              <a:t>Open Access bedeutet …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… dass Sie als Autorin/als Autor das Recht an Ihrem Werk behalten.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…. dass Ihre Publikation begutachtet wird.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…. dass Ihre Publikation in Fachdatenbanken indexiert wird.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…. dass es OA-Zeitschriften mit hohem Impact gibt!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endParaRPr lang="de-DE">
              <a:solidFill>
                <a:srgbClr val="003560"/>
              </a:solidFill>
            </a:endParaRPr>
          </a:p>
          <a:p>
            <a:pPr marL="0" lvl="3" indent="0" algn="r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sz="2800" b="1">
                <a:solidFill>
                  <a:srgbClr val="003560"/>
                </a:solidFill>
              </a:rPr>
              <a:t>Aber…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15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Achtung: Predatory Publisher!</a:t>
            </a:r>
            <a:endParaRPr>
              <a:solidFill>
                <a:srgbClr val="00356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1" y="864000"/>
            <a:ext cx="6120223" cy="3366000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Definition: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Verlagsangebote, die mit falschen Aussagen und Versprechungen (z. B. Impact Factor) sowie häufig ohne Begutachtungsverfahren Veröffentlichungen anbieten. Das OA-Modell wird missbraucht.</a:t>
            </a:r>
            <a:br>
              <a:rPr lang="de-DE">
                <a:solidFill>
                  <a:srgbClr val="003560"/>
                </a:solidFill>
              </a:rPr>
            </a:br>
            <a:endParaRPr lang="de-DE">
              <a:solidFill>
                <a:srgbClr val="003560"/>
              </a:solidFill>
            </a:endParaRPr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Folgen: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Unterwanderung und Schädigung der Integrität der Wissenschaft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Untergrabung der Glaubwürdigkeit von Wissenschaftler*innen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5869" y="222300"/>
            <a:ext cx="1872208" cy="15665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 rot="16199998">
            <a:off x="8066697" y="1003491"/>
            <a:ext cx="1449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900">
                <a:solidFill>
                  <a:srgbClr val="002060"/>
                </a:solidFill>
              </a:rPr>
              <a:t>© 13smok / pixabay.com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704400" cy="3366000"/>
          </a:xfrm>
        </p:spPr>
        <p:txBody>
          <a:bodyPr/>
          <a:lstStyle/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lvl="3">
              <a:defRPr/>
            </a:pPr>
            <a:endParaRPr lang="de-DE" b="1"/>
          </a:p>
          <a:p>
            <a:pPr lvl="4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16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Inhaltsplatzhalter 6"/>
          <p:cNvSpPr txBox="1"/>
          <p:nvPr/>
        </p:nvSpPr>
        <p:spPr bwMode="auto">
          <a:xfrm>
            <a:off x="467615" y="912455"/>
            <a:ext cx="77044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/>
              <a:buNone/>
              <a:defRPr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None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/>
              <a:buChar char="§"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/>
              <a:buChar char="§"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None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None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None/>
              <a:tabLst>
                <a:tab pos="234000" algn="l"/>
              </a:tabLst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Clr>
                <a:schemeClr val="bg2"/>
              </a:buClr>
              <a:buFont typeface="Wingdings"/>
              <a:buNone/>
              <a:defRPr/>
            </a:pPr>
            <a:endParaRPr lang="de-DE" b="1"/>
          </a:p>
          <a:p>
            <a:pPr marL="0" lvl="3" indent="0">
              <a:buClr>
                <a:schemeClr val="bg2"/>
              </a:buClr>
              <a:buFont typeface="Wingdings"/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Font typeface="Wingdings"/>
              <a:buNone/>
              <a:defRPr/>
            </a:pPr>
            <a:endParaRPr lang="de-DE"/>
          </a:p>
          <a:p>
            <a:pPr lvl="3">
              <a:defRPr/>
            </a:pPr>
            <a:endParaRPr lang="de-DE" b="1"/>
          </a:p>
          <a:p>
            <a:pPr lvl="4">
              <a:defRPr/>
            </a:pPr>
            <a:endParaRPr lang="de-DE"/>
          </a:p>
        </p:txBody>
      </p:sp>
      <p:sp>
        <p:nvSpPr>
          <p:cNvPr id="17" name="Textfeld 4"/>
          <p:cNvSpPr txBox="1">
            <a:spLocks noChangeArrowheads="1"/>
          </p:cNvSpPr>
          <p:nvPr/>
        </p:nvSpPr>
        <p:spPr bwMode="auto">
          <a:xfrm>
            <a:off x="2518432" y="503437"/>
            <a:ext cx="410713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2873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DAE10"/>
              </a:buClr>
              <a:buSzPct val="130000"/>
              <a:buFont typeface="Arial"/>
              <a:buNone/>
              <a:defRPr/>
            </a:pPr>
            <a:r>
              <a:rPr lang="en-US" sz="2400" u="sng">
                <a:solidFill>
                  <a:srgbClr val="17365C"/>
                </a:solidFill>
                <a:latin typeface="Arial"/>
                <a:cs typeface="Arial"/>
                <a:hlinkClick r:id="rId3" tooltip="https://thinkchecksubmit.org/"/>
              </a:rPr>
              <a:t>https://thinkchecksubmit.org/</a:t>
            </a:r>
            <a:r>
              <a:rPr lang="en-US" sz="2400">
                <a:solidFill>
                  <a:srgbClr val="17365C"/>
                </a:solidFill>
                <a:latin typeface="Arial"/>
                <a:cs typeface="Arial"/>
              </a:rPr>
              <a:t> </a:t>
            </a:r>
            <a:endParaRPr lang="de-DE" sz="2400">
              <a:solidFill>
                <a:srgbClr val="17365C"/>
              </a:solidFill>
              <a:latin typeface="Arial"/>
              <a:cs typeface="Arial"/>
            </a:endParaRPr>
          </a:p>
        </p:txBody>
      </p:sp>
      <p:sp>
        <p:nvSpPr>
          <p:cNvPr id="1847033133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2786" y="1089720"/>
            <a:ext cx="2240055" cy="12710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37850" y="2189634"/>
            <a:ext cx="2253798" cy="127820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55622" y="3181002"/>
            <a:ext cx="2253798" cy="1269173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auto">
          <a:xfrm>
            <a:off x="924525" y="3865585"/>
            <a:ext cx="235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800">
                <a:solidFill>
                  <a:srgbClr val="003560"/>
                </a:solidFill>
              </a:rPr>
              <a:t>Inhalt verändert nach der Startseite von Think. Check. Submit. </a:t>
            </a:r>
            <a:r>
              <a:rPr lang="de-DE" sz="800" u="sng">
                <a:solidFill>
                  <a:srgbClr val="003560"/>
                </a:solidFill>
                <a:hlinkClick r:id="rId3" tooltip="https://thinkchecksubmit.org/"/>
              </a:rPr>
              <a:t>https://thinkchecksubmit.org/</a:t>
            </a:r>
            <a:r>
              <a:rPr lang="de-DE" sz="800">
                <a:solidFill>
                  <a:srgbClr val="003560"/>
                </a:solidFill>
              </a:rPr>
              <a:t> (</a:t>
            </a:r>
            <a:r>
              <a:rPr lang="de-DE" sz="800" u="sng">
                <a:solidFill>
                  <a:srgbClr val="003560"/>
                </a:solidFill>
                <a:hlinkClick r:id="rId7" tooltip="https://creativecommons.org/licenses/by/4.0/legalcode"/>
              </a:rPr>
              <a:t>CC BY 4.0 International</a:t>
            </a:r>
            <a:r>
              <a:rPr lang="de-DE" sz="800">
                <a:solidFill>
                  <a:srgbClr val="003560"/>
                </a:solidFill>
              </a:rPr>
              <a:t>)</a:t>
            </a:r>
            <a:endParaRPr sz="800"/>
          </a:p>
        </p:txBody>
      </p:sp>
      <p:pic>
        <p:nvPicPr>
          <p:cNvPr id="2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324000" y="3940831"/>
            <a:ext cx="630691" cy="22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000" y="828000"/>
            <a:ext cx="8172000" cy="1887766"/>
          </a:xfrm>
        </p:spPr>
        <p:txBody>
          <a:bodyPr/>
          <a:lstStyle/>
          <a:p>
            <a:pPr>
              <a:defRPr/>
            </a:pPr>
            <a:r>
              <a:rPr lang="de-DE" b="1"/>
              <a:t>Umfrage:</a:t>
            </a:r>
            <a:br>
              <a:rPr lang="de-DE"/>
            </a:br>
            <a:r>
              <a:rPr lang="de-DE"/>
              <a:t>Ihre Meinung zu Open Access?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300"/>
              <a:t>2. Open Access – Rezipieren &amp; Publizieren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19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Hilfreiche Tools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560000" cy="3366000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Wo finde ich OA-Zeitschriften? Wie finde ich die richtige Zeitschrift für mich?</a:t>
            </a:r>
            <a:endParaRPr lang="de-DE"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3" tooltip="http://doaj.org/"/>
              </a:rPr>
              <a:t>DOAJ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sz="1500" b="0" i="0" u="sng" strike="noStrike" cap="none" spc="0">
                <a:solidFill>
                  <a:schemeClr val="hlink"/>
                </a:solidFill>
                <a:latin typeface="Arial"/>
                <a:ea typeface="Arial"/>
                <a:cs typeface="Arial"/>
                <a:hlinkClick r:id="rId4" tooltip="https://finder.open-access.network/"/>
              </a:rPr>
              <a:t>oa.finder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5" tooltip="https://service.tib.eu/bison/"/>
              </a:rPr>
              <a:t>B!SON</a:t>
            </a:r>
            <a:endParaRPr sz="1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6" tooltip="https://beta.sherpa.ac.uk/"/>
              </a:rPr>
              <a:t>Sherpa Services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(Sherpa Romeo, Sherpa Juliet, ...)</a:t>
            </a:r>
            <a:endParaRPr sz="1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7" tooltip="https://journalcheckertool.org/"/>
              </a:rPr>
              <a:t>Journal Checker Tool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Times New Roman"/>
                <a:hlinkClick r:id="rId8" tooltip="https://thinkchecksubmit.org/"/>
              </a:rPr>
              <a:t>Think.Check.Submit</a:t>
            </a:r>
            <a:r>
              <a:rPr lang="en-US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Times New Roman"/>
              </a:rPr>
              <a:t>.</a:t>
            </a:r>
            <a:endParaRPr lang="en-US" sz="1500" b="0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Zitationsdatenbanken (</a:t>
            </a:r>
            <a:r>
              <a:rPr lang="en-US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9" tooltip="https://www.webofscience.com/wos/woscc/basic-search"/>
              </a:rPr>
              <a:t>WoS</a:t>
            </a:r>
            <a:r>
              <a:rPr lang="en-US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10" tooltip="https://www.scopus.com/search/form.uri?display=basic#basic"/>
              </a:rPr>
              <a:t>Scopus</a:t>
            </a:r>
            <a:r>
              <a:rPr lang="en-US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)</a:t>
            </a:r>
            <a:endParaRPr lang="de-DE" sz="1500" b="0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endParaRPr sz="1500"/>
          </a:p>
        </p:txBody>
      </p:sp>
      <p:pic>
        <p:nvPicPr>
          <p:cNvPr id="1201736744" name="Grafik 1">
            <a:hlinkClick r:id="rId3"/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714825" y="1439956"/>
            <a:ext cx="1338765" cy="488755"/>
          </a:xfrm>
          <a:prstGeom prst="rect">
            <a:avLst/>
          </a:prstGeom>
        </p:spPr>
      </p:pic>
      <p:pic>
        <p:nvPicPr>
          <p:cNvPr id="1032643829" name="Grafik 103264382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629922" y="1399976"/>
            <a:ext cx="2339863" cy="568716"/>
          </a:xfrm>
          <a:prstGeom prst="rect">
            <a:avLst/>
          </a:prstGeom>
        </p:spPr>
      </p:pic>
      <p:pic>
        <p:nvPicPr>
          <p:cNvPr id="850818788" name="Grafik 85081878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5917894" y="2232957"/>
            <a:ext cx="2618397" cy="553890"/>
          </a:xfrm>
          <a:prstGeom prst="rect">
            <a:avLst/>
          </a:prstGeom>
        </p:spPr>
      </p:pic>
      <p:pic>
        <p:nvPicPr>
          <p:cNvPr id="1497122302" name="Grafik 1497122301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424762" y="3063786"/>
            <a:ext cx="1257657" cy="415753"/>
          </a:xfrm>
          <a:prstGeom prst="rect">
            <a:avLst/>
          </a:prstGeom>
        </p:spPr>
      </p:pic>
      <p:pic>
        <p:nvPicPr>
          <p:cNvPr id="1092884759" name="Grafik 1092884758"/>
          <p:cNvPicPr>
            <a:picLocks noChangeAspect="1"/>
          </p:cNvPicPr>
          <p:nvPr/>
        </p:nvPicPr>
        <p:blipFill>
          <a:blip r:embed="rId15"/>
          <a:srcRect l="7841" t="16088" r="7465" b="22069"/>
          <a:stretch/>
        </p:blipFill>
        <p:spPr bwMode="auto">
          <a:xfrm>
            <a:off x="6300190" y="3180949"/>
            <a:ext cx="1871658" cy="298591"/>
          </a:xfrm>
          <a:prstGeom prst="rect">
            <a:avLst/>
          </a:prstGeom>
        </p:spPr>
      </p:pic>
      <p:pic>
        <p:nvPicPr>
          <p:cNvPr id="2032106437" name="Grafik 2032106436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5012278" y="3479540"/>
            <a:ext cx="905615" cy="905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000" y="828000"/>
            <a:ext cx="8172000" cy="1887766"/>
          </a:xfrm>
        </p:spPr>
        <p:txBody>
          <a:bodyPr/>
          <a:lstStyle/>
          <a:p>
            <a:pPr>
              <a:defRPr/>
            </a:pPr>
            <a:r>
              <a:rPr lang="de-DE" b="1"/>
              <a:t>Umfrage:</a:t>
            </a:r>
            <a:br>
              <a:rPr lang="de-DE"/>
            </a:br>
            <a:r>
              <a:rPr lang="de-DE"/>
              <a:t>Ihre Erfahrungen mit Open Access?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1407093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222403-F79D-5DD0-3876-A1EDC713EF02}" type="slidenum">
              <a:rPr lang="de-DE"/>
              <a:t>20</a:t>
            </a:fld>
            <a:r>
              <a:rPr lang="de-DE"/>
              <a:t> </a:t>
            </a:r>
            <a:endParaRPr/>
          </a:p>
        </p:txBody>
      </p:sp>
      <p:sp>
        <p:nvSpPr>
          <p:cNvPr id="798485731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Hilfreiche </a:t>
            </a:r>
            <a:r>
              <a:rPr lang="de-DE" sz="27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Tools</a:t>
            </a:r>
            <a:endParaRPr/>
          </a:p>
        </p:txBody>
      </p:sp>
      <p:sp>
        <p:nvSpPr>
          <p:cNvPr id="35131810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490533734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8329517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3884545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659294036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Wo finde ich OA-</a:t>
            </a:r>
            <a:r>
              <a:rPr b="1"/>
              <a:t>Bücher</a:t>
            </a:r>
            <a:r>
              <a:rPr lang="de-DE" b="1"/>
              <a:t>?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Was unterstützt mich in meinem Publikationsprozess?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3" tooltip="https://www.doabooks.org/"/>
              </a:rPr>
              <a:t>DOAB</a:t>
            </a:r>
            <a:endParaRPr sz="1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4" tooltip="https://www.doabooks.org/en/librarians/prism"/>
              </a:rPr>
              <a:t>PRISM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Verlagsplattformen</a:t>
            </a:r>
            <a:endParaRPr sz="1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5" tooltip="https://www.oabooks-toolkit.org/"/>
              </a:rPr>
              <a:t>OAPEN OA Books Toolkit</a:t>
            </a:r>
            <a:endParaRPr sz="1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6" tooltip="https://projekt-auroa.de/vertragsgenerator/"/>
              </a:rPr>
              <a:t>AuROA Vertragsgenerator</a:t>
            </a:r>
            <a:endParaRPr sz="1500"/>
          </a:p>
        </p:txBody>
      </p:sp>
      <p:sp>
        <p:nvSpPr>
          <p:cNvPr id="335201908" name=" 335201907"/>
          <p:cNvSpPr/>
          <p:nvPr/>
        </p:nvSpPr>
        <p:spPr bwMode="auto">
          <a:xfrm>
            <a:off x="-66405" y="864000"/>
            <a:ext cx="45791" cy="2972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05049055" name="Grafik 190504905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86528" y="1374620"/>
            <a:ext cx="1669092" cy="549818"/>
          </a:xfrm>
          <a:prstGeom prst="rect">
            <a:avLst/>
          </a:prstGeom>
        </p:spPr>
      </p:pic>
      <p:pic>
        <p:nvPicPr>
          <p:cNvPr id="1114903102" name="Grafik 111490310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895358" y="1649529"/>
            <a:ext cx="1903559" cy="680373"/>
          </a:xfrm>
          <a:prstGeom prst="rect">
            <a:avLst/>
          </a:prstGeom>
        </p:spPr>
      </p:pic>
      <p:pic>
        <p:nvPicPr>
          <p:cNvPr id="648763763" name="Grafik 1">
            <a:hlinkClick r:id="rId5"/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940255" y="2786848"/>
            <a:ext cx="1399591" cy="777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448634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DDEAE-7887-2B03-0EA1-3DD88F3E860C}" type="slidenum">
              <a:rPr lang="de-DE"/>
              <a:t>21</a:t>
            </a:fld>
            <a:r>
              <a:rPr lang="de-DE"/>
              <a:t> </a:t>
            </a:r>
            <a:endParaRPr/>
          </a:p>
        </p:txBody>
      </p:sp>
      <p:sp>
        <p:nvSpPr>
          <p:cNvPr id="1243374910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Hilfreiche Tools</a:t>
            </a:r>
            <a:endParaRPr/>
          </a:p>
        </p:txBody>
      </p:sp>
      <p:sp>
        <p:nvSpPr>
          <p:cNvPr id="1810209639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656518978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365973412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0368780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Open Week – Open Access: Eine Einführung</a:t>
            </a:r>
            <a:endParaRPr lang="de-DE"/>
          </a:p>
        </p:txBody>
      </p:sp>
      <p:sp>
        <p:nvSpPr>
          <p:cNvPr id="147866241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Recherche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3" tooltip="https://openaccessbutton.org/"/>
              </a:rPr>
              <a:t>BASE</a:t>
            </a:r>
            <a:endParaRPr lang="de-DE" sz="1500" b="0" i="0" u="sng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4" tooltip="https://openaccessbutton.org/"/>
              </a:rPr>
              <a:t>GoTriple</a:t>
            </a:r>
            <a:endParaRPr lang="de-DE" sz="1500" b="0" i="0" u="sng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3" tooltip="https://openaccessbutton.org/"/>
              </a:rPr>
              <a:t>Open Access Button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5" tooltip="http://unpaywall.org/"/>
              </a:rPr>
              <a:t>Unpaywall</a:t>
            </a:r>
            <a:endParaRPr lang="de-DE"/>
          </a:p>
        </p:txBody>
      </p:sp>
      <p:sp>
        <p:nvSpPr>
          <p:cNvPr id="1971139161" name=" 930276188"/>
          <p:cNvSpPr/>
          <p:nvPr/>
        </p:nvSpPr>
        <p:spPr bwMode="auto">
          <a:xfrm>
            <a:off x="8702766" y="4027776"/>
            <a:ext cx="96851" cy="29721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37108011" name="Grafik 11371080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626200" y="917999"/>
            <a:ext cx="1395273" cy="790180"/>
          </a:xfrm>
          <a:prstGeom prst="rect">
            <a:avLst/>
          </a:prstGeom>
        </p:spPr>
      </p:pic>
      <p:pic>
        <p:nvPicPr>
          <p:cNvPr id="988741486" name="Grafik 98874148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48000" y="1879900"/>
            <a:ext cx="2343243" cy="593691"/>
          </a:xfrm>
          <a:prstGeom prst="rect">
            <a:avLst/>
          </a:prstGeom>
        </p:spPr>
      </p:pic>
      <p:pic>
        <p:nvPicPr>
          <p:cNvPr id="1259046914" name="Grafik 12590469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571998" y="3429000"/>
            <a:ext cx="495437" cy="563913"/>
          </a:xfrm>
          <a:prstGeom prst="rect">
            <a:avLst/>
          </a:prstGeom>
        </p:spPr>
      </p:pic>
      <p:pic>
        <p:nvPicPr>
          <p:cNvPr id="316935214" name="Grafik 3169352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360133" y="3099457"/>
            <a:ext cx="1147795" cy="6590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22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weitere Recherchemöglichkeiten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Wo finde ich fachspezifische Informationen?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>
                <a:hlinkClick r:id="rId3" tooltip="https://open-access.network/startseite"/>
              </a:rPr>
              <a:t>open-access.network</a:t>
            </a:r>
            <a:endParaRPr/>
          </a:p>
        </p:txBody>
      </p:sp>
      <p:sp>
        <p:nvSpPr>
          <p:cNvPr id="503059683" name=" 503059682"/>
          <p:cNvSpPr/>
          <p:nvPr/>
        </p:nvSpPr>
        <p:spPr bwMode="auto">
          <a:xfrm>
            <a:off x="4444560" y="2468880"/>
            <a:ext cx="254916" cy="2972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6577908" name="Grafik 116577907">
            <a:hlinkClick r:id="rId4"/>
          </p:cNvPr>
          <p:cNvPicPr>
            <a:picLocks noChangeAspect="1"/>
          </p:cNvPicPr>
          <p:nvPr/>
        </p:nvPicPr>
        <p:blipFill>
          <a:blip r:embed="rId5"/>
          <a:srcRect r="1450" b="73235"/>
          <a:stretch/>
        </p:blipFill>
        <p:spPr bwMode="auto">
          <a:xfrm>
            <a:off x="719999" y="1866492"/>
            <a:ext cx="5580190" cy="261748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7222462" y="3933112"/>
            <a:ext cx="181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800">
                <a:solidFill>
                  <a:srgbClr val="003560"/>
                </a:solidFill>
              </a:rPr>
              <a:t>open-access.network. </a:t>
            </a:r>
            <a:r>
              <a:rPr lang="de-DE" sz="800" u="sng">
                <a:solidFill>
                  <a:srgbClr val="003560"/>
                </a:solidFill>
                <a:hlinkClick r:id="rId4" tooltip="https://open-access.network/informieren/open-access-in-fachdisziplinen"/>
              </a:rPr>
              <a:t>https://open-access.network/informieren/open-access-in-fachdisziplinen</a:t>
            </a:r>
            <a:r>
              <a:rPr lang="de-DE" sz="800">
                <a:solidFill>
                  <a:srgbClr val="003560"/>
                </a:solidFill>
              </a:rPr>
              <a:t> (</a:t>
            </a:r>
            <a:r>
              <a:rPr lang="de-DE" sz="800" u="sng">
                <a:solidFill>
                  <a:srgbClr val="003560"/>
                </a:solidFill>
                <a:hlinkClick r:id="rId6" tooltip="https://creativecommons.org/licenses/by/4.0/legalcode"/>
              </a:rPr>
              <a:t>CC BY 4.0 International</a:t>
            </a:r>
            <a:r>
              <a:rPr lang="de-DE" sz="800">
                <a:solidFill>
                  <a:srgbClr val="003560"/>
                </a:solidFill>
              </a:rPr>
              <a:t>)</a:t>
            </a:r>
            <a:endParaRPr sz="800"/>
          </a:p>
        </p:txBody>
      </p:sp>
      <p:pic>
        <p:nvPicPr>
          <p:cNvPr id="15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605603" y="3994055"/>
            <a:ext cx="630691" cy="22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 &amp; Finanzierung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23</a:t>
            </a:fld>
            <a:r>
              <a:rPr lang="de-DE"/>
              <a:t> </a:t>
            </a:r>
            <a:endParaRPr/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1320612" y="1419622"/>
            <a:ext cx="1451188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EAA316"/>
                </a:solidFill>
              </a:rPr>
              <a:t>Gold OA</a:t>
            </a:r>
            <a:endParaRPr/>
          </a:p>
        </p:txBody>
      </p:sp>
      <p:pic>
        <p:nvPicPr>
          <p:cNvPr id="34" name="Grafik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572" y="1203598"/>
            <a:ext cx="781060" cy="121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hteck 43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907282" y="2715766"/>
            <a:ext cx="1728614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555555"/>
                </a:solidFill>
              </a:rPr>
              <a:t>Hybrid OA</a:t>
            </a:r>
            <a:endParaRPr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6648" y="2499742"/>
            <a:ext cx="781056" cy="12204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40233" y="1203598"/>
            <a:ext cx="783695" cy="12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/>
          <p:cNvSpPr txBox="1"/>
          <p:nvPr/>
        </p:nvSpPr>
        <p:spPr bwMode="auto">
          <a:xfrm>
            <a:off x="3950097" y="1419622"/>
            <a:ext cx="148599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8400"/>
                </a:solidFill>
              </a:rPr>
              <a:t>Grün OA</a:t>
            </a:r>
            <a:endParaRPr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62952" y="2499742"/>
            <a:ext cx="781056" cy="12204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 bwMode="auto">
          <a:xfrm>
            <a:off x="4693095" y="2787774"/>
            <a:ext cx="1967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B0F0"/>
                </a:solidFill>
              </a:rPr>
              <a:t>Diamant OA</a:t>
            </a:r>
            <a:endParaRPr/>
          </a:p>
        </p:txBody>
      </p:sp>
      <p:sp>
        <p:nvSpPr>
          <p:cNvPr id="26" name="Textfeld 13"/>
          <p:cNvSpPr txBox="1">
            <a:spLocks noChangeArrowheads="1"/>
          </p:cNvSpPr>
          <p:nvPr/>
        </p:nvSpPr>
        <p:spPr bwMode="auto">
          <a:xfrm>
            <a:off x="478572" y="3920440"/>
            <a:ext cx="48104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accent5"/>
                </a:solidFill>
              </a:rPr>
              <a:t>Bronze, </a:t>
            </a:r>
            <a:r>
              <a:rPr lang="de-DE" sz="2000" b="1">
                <a:solidFill>
                  <a:schemeClr val="bg1">
                    <a:lumMod val="75000"/>
                  </a:schemeClr>
                </a:solidFill>
              </a:rPr>
              <a:t>Grau, </a:t>
            </a:r>
            <a:r>
              <a:rPr lang="de-DE" sz="2000" b="1"/>
              <a:t>Schwarz, </a:t>
            </a:r>
            <a:r>
              <a:rPr lang="de-DE" sz="2000" b="1">
                <a:solidFill>
                  <a:srgbClr val="0070C0"/>
                </a:solidFill>
              </a:rPr>
              <a:t>Blau …</a:t>
            </a:r>
            <a:endParaRPr/>
          </a:p>
        </p:txBody>
      </p:sp>
      <p:sp>
        <p:nvSpPr>
          <p:cNvPr id="1241850069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24</a:t>
            </a:fld>
            <a:r>
              <a:rPr lang="de-DE"/>
              <a:t> </a:t>
            </a:r>
            <a:endParaRPr/>
          </a:p>
        </p:txBody>
      </p:sp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3483077" y="1331705"/>
            <a:ext cx="24145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>
                <a:solidFill>
                  <a:srgbClr val="EAA316"/>
                </a:solidFill>
              </a:rPr>
              <a:t>Erstveröffentlichung</a:t>
            </a:r>
            <a:br>
              <a:rPr lang="de-DE" sz="1600"/>
            </a:br>
            <a:r>
              <a:rPr lang="de-DE" sz="1600"/>
              <a:t>in reiner OA-Zeitschrift / als OA-Buch, </a:t>
            </a:r>
            <a:r>
              <a:rPr lang="de-DE" sz="1600" b="1"/>
              <a:t>Gebühr</a:t>
            </a:r>
            <a:endParaRPr lang="de-DE" sz="1600"/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1523916" y="1543624"/>
            <a:ext cx="23018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EAA316"/>
                </a:solidFill>
              </a:rPr>
              <a:t>Gold OA</a:t>
            </a:r>
            <a:endParaRPr/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3428861" y="1268205"/>
            <a:ext cx="2468804" cy="1107666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4" name="Grafik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6250" y="1157027"/>
            <a:ext cx="781060" cy="121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hteck 43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8"/>
          <p:cNvSpPr txBox="1">
            <a:spLocks noChangeArrowheads="1"/>
          </p:cNvSpPr>
          <p:nvPr/>
        </p:nvSpPr>
        <p:spPr bwMode="auto">
          <a:xfrm>
            <a:off x="6577152" y="1268205"/>
            <a:ext cx="237712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300">
                <a:solidFill>
                  <a:schemeClr val="tx1"/>
                </a:solidFill>
                <a:latin typeface="Calibri"/>
              </a:defRPr>
            </a:lvl1pPr>
            <a:lvl2pPr>
              <a:defRPr sz="1300">
                <a:solidFill>
                  <a:schemeClr val="tx1"/>
                </a:solidFill>
                <a:latin typeface="Calibri"/>
              </a:defRPr>
            </a:lvl2pPr>
            <a:lvl3pPr>
              <a:defRPr sz="1300">
                <a:solidFill>
                  <a:schemeClr val="tx1"/>
                </a:solidFill>
                <a:latin typeface="Calibri"/>
              </a:defRPr>
            </a:lvl3pPr>
            <a:lvl4pPr>
              <a:defRPr sz="1300">
                <a:solidFill>
                  <a:schemeClr val="tx1"/>
                </a:solidFill>
                <a:latin typeface="Calibri"/>
              </a:defRPr>
            </a:lvl4pPr>
            <a:lvl5pPr>
              <a:defRPr sz="1300">
                <a:solidFill>
                  <a:schemeClr val="tx1"/>
                </a:solidFill>
                <a:latin typeface="Calibri"/>
              </a:defRPr>
            </a:lvl5pPr>
            <a:lvl6pPr marL="18288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6pPr>
            <a:lvl7pPr marL="22860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7pPr>
            <a:lvl8pPr marL="27432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8pPr>
            <a:lvl9pPr marL="32004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de-DE" sz="1200" b="1">
                <a:latin typeface="Arial"/>
              </a:rPr>
              <a:t>sofort</a:t>
            </a:r>
            <a:r>
              <a:rPr lang="de-DE" sz="1200">
                <a:latin typeface="Arial"/>
              </a:rPr>
              <a:t> frei verfügbar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Begutachtungsverfahren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CC-Lizenz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Übertragung einfacher Nutzungsrechte</a:t>
            </a:r>
            <a:endParaRPr/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3452915" y="2842326"/>
            <a:ext cx="2444750" cy="1215390"/>
          </a:xfrm>
          <a:prstGeom prst="roundRect">
            <a:avLst>
              <a:gd name="adj" fmla="val 16667"/>
            </a:avLst>
          </a:prstGeom>
          <a:noFill/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3516158" y="2911065"/>
            <a:ext cx="25781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555555"/>
                </a:solidFill>
              </a:rPr>
              <a:t>Erstveröffentlichung </a:t>
            </a:r>
            <a:r>
              <a:rPr lang="de-DE" sz="1600"/>
              <a:t>einzelner OA-Artikel in </a:t>
            </a:r>
            <a:endParaRPr/>
          </a:p>
          <a:p>
            <a:pPr>
              <a:defRPr/>
            </a:pPr>
            <a:r>
              <a:rPr lang="de-DE" sz="1600"/>
              <a:t>Subskriptionszeitschrift,</a:t>
            </a:r>
            <a:endParaRPr/>
          </a:p>
          <a:p>
            <a:pPr>
              <a:defRPr/>
            </a:pPr>
            <a:r>
              <a:rPr lang="de-DE" sz="1600" b="1"/>
              <a:t>Gebühr</a:t>
            </a:r>
            <a:endParaRPr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422830" y="3174048"/>
            <a:ext cx="23002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555555"/>
                </a:solidFill>
              </a:rPr>
              <a:t>Hybrid OA</a:t>
            </a:r>
            <a:endParaRPr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848" y="2809745"/>
            <a:ext cx="790084" cy="1234507"/>
          </a:xfrm>
          <a:prstGeom prst="rect">
            <a:avLst/>
          </a:prstGeom>
        </p:spPr>
      </p:pic>
      <p:sp>
        <p:nvSpPr>
          <p:cNvPr id="16" name="Titel 5"/>
          <p:cNvSpPr>
            <a:spLocks noGrp="1"/>
          </p:cNvSpPr>
          <p:nvPr>
            <p:ph type="title"/>
          </p:nvPr>
        </p:nvSpPr>
        <p:spPr bwMode="auto">
          <a:xfrm>
            <a:off x="468000" y="396000"/>
            <a:ext cx="7560000" cy="468000"/>
          </a:xfrm>
        </p:spPr>
        <p:txBody>
          <a:bodyPr/>
          <a:lstStyle/>
          <a:p>
            <a:pPr>
              <a:defRPr/>
            </a:pPr>
            <a:r>
              <a:rPr lang="de-DE"/>
              <a:t>Wege &amp; Finanzierung</a:t>
            </a:r>
            <a:endParaRPr/>
          </a:p>
        </p:txBody>
      </p:sp>
      <p:sp>
        <p:nvSpPr>
          <p:cNvPr id="371430589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25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 &amp; Finanzierung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endParaRPr lang="en-US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b="1"/>
              <a:t>Article / Book Processing Charges (APC/BPC)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Drittmittelprojekte: Finanzierung durch Fördergeber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Institutionelle Förderung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Finanzierung durch den Autor</a:t>
            </a:r>
            <a:endParaRPr/>
          </a:p>
          <a:p>
            <a:pPr marL="234000" lvl="4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endParaRPr lang="en-US"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b="1"/>
              <a:t>konsortiale Finanzierungsmodelle</a:t>
            </a:r>
            <a:endParaRPr/>
          </a:p>
          <a:p>
            <a:pPr marL="68580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0"/>
              <a:t>ohne Kosten für die Autor*innen</a:t>
            </a:r>
            <a:endParaRPr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26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 &amp; Finanzierung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endParaRPr lang="de-DE"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§"/>
              <a:defRPr/>
            </a:pPr>
            <a:r>
              <a:rPr lang="de-DE" b="1"/>
              <a:t>Förderung an der RUB (und vielen anderen Universitäten)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0"/>
              <a:t>OA-Publikationsfonds (Zeitschriften) </a:t>
            </a:r>
            <a:r>
              <a:rPr lang="de-DE" b="0" u="sng">
                <a:hlinkClick r:id="rId3" tooltip="https://www.ruhr-uni-bochum.de/oa/apply.html.de"/>
              </a:rPr>
              <a:t>[Link]</a:t>
            </a:r>
            <a:endParaRPr b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0"/>
              <a:t>Verlagsvereinbarungen (Zeitschriften) </a:t>
            </a:r>
            <a:r>
              <a:rPr lang="de-DE" b="0" u="sng">
                <a:hlinkClick r:id="rId4" tooltip="https://www.ruhr-uni-bochum.de/oa/agreements.html.de"/>
              </a:rPr>
              <a:t>[Link]</a:t>
            </a:r>
            <a:endParaRPr lang="de-DE" b="0"/>
          </a:p>
          <a:p>
            <a:pPr marL="234000" lvl="4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en-US" b="1"/>
          </a:p>
        </p:txBody>
      </p:sp>
      <p:pic>
        <p:nvPicPr>
          <p:cNvPr id="1467095643" name="Grafik 146709564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47110" y="507722"/>
            <a:ext cx="880887" cy="8205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hteck 20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324000" y="4772467"/>
            <a:ext cx="252000" cy="67065"/>
          </a:xfrm>
        </p:spPr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27</a:t>
            </a:fld>
            <a:r>
              <a:rPr lang="de-DE"/>
              <a:t> 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1685996" y="1198690"/>
            <a:ext cx="23002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8400"/>
                </a:solidFill>
              </a:rPr>
              <a:t>Grün OA</a:t>
            </a:r>
            <a:endParaRPr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3677084" y="1267196"/>
            <a:ext cx="2767122" cy="114819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8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111" y="1199051"/>
            <a:ext cx="892025" cy="1389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3757173" y="1400071"/>
            <a:ext cx="268703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08400"/>
                </a:solidFill>
              </a:rPr>
              <a:t>Zweitveröffentlichung</a:t>
            </a:r>
            <a:r>
              <a:rPr lang="de-DE" sz="1600"/>
              <a:t> </a:t>
            </a:r>
            <a:br>
              <a:rPr lang="de-DE" sz="1600"/>
            </a:br>
            <a:r>
              <a:rPr lang="de-DE" sz="1600"/>
              <a:t>in einem Repositorium</a:t>
            </a:r>
            <a:br>
              <a:rPr lang="de-DE" sz="1600"/>
            </a:br>
            <a:r>
              <a:rPr lang="de-DE" sz="1600"/>
              <a:t>(fachlich oder institutionell) </a:t>
            </a:r>
            <a:endParaRPr/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0904" y="2814299"/>
            <a:ext cx="238447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300">
                <a:solidFill>
                  <a:schemeClr val="tx1"/>
                </a:solidFill>
                <a:latin typeface="Calibri"/>
              </a:defRPr>
            </a:lvl1pPr>
            <a:lvl2pPr>
              <a:defRPr sz="1300">
                <a:solidFill>
                  <a:schemeClr val="tx1"/>
                </a:solidFill>
                <a:latin typeface="Calibri"/>
              </a:defRPr>
            </a:lvl2pPr>
            <a:lvl3pPr>
              <a:defRPr sz="1300">
                <a:solidFill>
                  <a:schemeClr val="tx1"/>
                </a:solidFill>
                <a:latin typeface="Calibri"/>
              </a:defRPr>
            </a:lvl3pPr>
            <a:lvl4pPr>
              <a:defRPr sz="1300">
                <a:solidFill>
                  <a:schemeClr val="tx1"/>
                </a:solidFill>
                <a:latin typeface="Calibri"/>
              </a:defRPr>
            </a:lvl4pPr>
            <a:lvl5pPr>
              <a:defRPr sz="1300">
                <a:solidFill>
                  <a:schemeClr val="tx1"/>
                </a:solidFill>
                <a:latin typeface="Calibri"/>
              </a:defRPr>
            </a:lvl5pPr>
            <a:lvl6pPr marL="18288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6pPr>
            <a:lvl7pPr marL="22860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7pPr>
            <a:lvl8pPr marL="27432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8pPr>
            <a:lvl9pPr marL="32004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i.d.R. </a:t>
            </a:r>
            <a:r>
              <a:rPr lang="de-DE" sz="1200" b="1">
                <a:latin typeface="Arial"/>
              </a:rPr>
              <a:t>zeitversetzt</a:t>
            </a:r>
            <a:r>
              <a:rPr lang="de-DE" sz="1200">
                <a:latin typeface="Arial"/>
              </a:rPr>
              <a:t> verfügbar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 b="1">
                <a:latin typeface="Arial"/>
              </a:rPr>
              <a:t>kostenfrei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Urheberrecht beachten (vgl. </a:t>
            </a:r>
            <a:r>
              <a:rPr lang="de-DE" sz="1200" u="sng">
                <a:latin typeface="Arial"/>
                <a:hlinkClick r:id="rId4" tooltip="https://v2.sherpa.ac.uk/romeo/"/>
              </a:rPr>
              <a:t>Sherpa Romeo</a:t>
            </a:r>
            <a:r>
              <a:rPr lang="de-DE" sz="1200">
                <a:latin typeface="Arial"/>
              </a:rPr>
              <a:t>)</a:t>
            </a:r>
            <a:endParaRPr/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 bwMode="auto">
          <a:xfrm>
            <a:off x="468000" y="396000"/>
            <a:ext cx="7560000" cy="468000"/>
          </a:xfrm>
        </p:spPr>
        <p:txBody>
          <a:bodyPr/>
          <a:lstStyle/>
          <a:p>
            <a:pPr>
              <a:defRPr/>
            </a:pPr>
            <a:r>
              <a:rPr lang="de-DE"/>
              <a:t>Wege und Finanzierung</a:t>
            </a:r>
            <a:endParaRPr/>
          </a:p>
        </p:txBody>
      </p:sp>
      <p:sp>
        <p:nvSpPr>
          <p:cNvPr id="757280704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28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 &amp; Finanzierung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Rechteprüfung</a:t>
            </a:r>
            <a:endParaRPr b="1"/>
          </a:p>
        </p:txBody>
      </p:sp>
      <p:pic>
        <p:nvPicPr>
          <p:cNvPr id="14" name="Grafik 13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8000" y="1332000"/>
            <a:ext cx="5448437" cy="2865413"/>
          </a:xfrm>
          <a:prstGeom prst="rect">
            <a:avLst/>
          </a:prstGeom>
        </p:spPr>
      </p:pic>
      <p:pic>
        <p:nvPicPr>
          <p:cNvPr id="15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53381" y="259986"/>
            <a:ext cx="757733" cy="117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/>
          <p:cNvSpPr/>
          <p:nvPr/>
        </p:nvSpPr>
        <p:spPr bwMode="auto">
          <a:xfrm>
            <a:off x="4355976" y="4135424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800">
                <a:solidFill>
                  <a:srgbClr val="003560"/>
                </a:solidFill>
              </a:rPr>
              <a:t>Sherpa Romeo. </a:t>
            </a:r>
            <a:r>
              <a:rPr lang="de-DE" sz="800" u="sng">
                <a:hlinkClick r:id="rId3" tooltip="https://v2.sherpa.ac.uk/romeo/"/>
              </a:rPr>
              <a:t>https://v2.sherpa.ac.uk/romeo/</a:t>
            </a:r>
            <a:r>
              <a:rPr lang="de-DE" sz="800"/>
              <a:t> </a:t>
            </a:r>
            <a:r>
              <a:rPr lang="de-DE" sz="800">
                <a:solidFill>
                  <a:srgbClr val="003560"/>
                </a:solidFill>
              </a:rPr>
              <a:t>(</a:t>
            </a:r>
            <a:r>
              <a:rPr lang="de-DE" sz="800" u="sng">
                <a:solidFill>
                  <a:srgbClr val="003560"/>
                </a:solidFill>
                <a:hlinkClick r:id="rId6" tooltip="https://creativecommons.org/licenses/by/4.0/legalcode"/>
              </a:rPr>
              <a:t>CC BY-NC-ND 4.0 International</a:t>
            </a:r>
            <a:r>
              <a:rPr lang="de-DE" sz="800">
                <a:solidFill>
                  <a:srgbClr val="003560"/>
                </a:solidFill>
              </a:rPr>
              <a:t>)</a:t>
            </a:r>
            <a:endParaRPr sz="800"/>
          </a:p>
        </p:txBody>
      </p:sp>
      <p:pic>
        <p:nvPicPr>
          <p:cNvPr id="16" name="Grafik 15" descr="Ein Bild, das Text, ClipArt, Schild enthält.&#10;&#10;Automatisch generierte Beschreibung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79913" y="4200642"/>
            <a:ext cx="608714" cy="2129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29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 &amp; Finanzierung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Zweitveröffentlichungsrecht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§38 Abs. 4 UrhG: </a:t>
            </a:r>
            <a:br>
              <a:rPr lang="de-DE"/>
            </a:br>
            <a:r>
              <a:rPr lang="de-DE" u="sng"/>
              <a:t>Beiträge zu Zeitschriften oder Periodika</a:t>
            </a:r>
            <a:r>
              <a:rPr lang="de-DE"/>
              <a:t>, die mindestens zweimal im Jahr erscheinen, dürfen </a:t>
            </a:r>
            <a:r>
              <a:rPr lang="de-DE" u="sng"/>
              <a:t>nach Ablauf eines Jahres</a:t>
            </a:r>
            <a:r>
              <a:rPr lang="de-DE"/>
              <a:t> durch den Autor in der </a:t>
            </a:r>
            <a:r>
              <a:rPr lang="de-DE" u="sng"/>
              <a:t>verlagsfertigen Manuskriptversion</a:t>
            </a:r>
            <a:r>
              <a:rPr lang="de-DE"/>
              <a:t> über Repositorien oder Archive frei zugänglich gemacht werden </a:t>
            </a:r>
            <a:br>
              <a:rPr lang="de-DE"/>
            </a:br>
            <a:r>
              <a:rPr lang="de-DE"/>
              <a:t>dürfen, </a:t>
            </a:r>
            <a:r>
              <a:rPr lang="de-DE" u="sng"/>
              <a:t>egal was vertraglich vereinbart</a:t>
            </a:r>
            <a:r>
              <a:rPr lang="de-DE"/>
              <a:t> wurde.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Voraussetzung: „mindestens zur Hälfte mit öffentlichen Mitteln geförderten Forschungstätigkeit“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„Eine zum Nachteil des Urhebers abweichende Vereinbarung ist unwirksam.“</a:t>
            </a:r>
            <a:endParaRPr/>
          </a:p>
        </p:txBody>
      </p:sp>
      <p:pic>
        <p:nvPicPr>
          <p:cNvPr id="15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53381" y="259986"/>
            <a:ext cx="757733" cy="117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Überblick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2" indent="0">
              <a:buNone/>
              <a:defRPr/>
            </a:pPr>
            <a:r>
              <a:rPr lang="de-DE" b="1"/>
              <a:t>1. Open Access – Überblick</a:t>
            </a:r>
            <a:endParaRPr/>
          </a:p>
          <a:p>
            <a:pPr lvl="3">
              <a:defRPr/>
            </a:pPr>
            <a:r>
              <a:rPr lang="de-DE"/>
              <a:t>Definition</a:t>
            </a:r>
            <a:endParaRPr/>
          </a:p>
          <a:p>
            <a:pPr lvl="3">
              <a:defRPr/>
            </a:pPr>
            <a:r>
              <a:rPr lang="de-DE"/>
              <a:t>Warum ist Open Access wichtig?</a:t>
            </a:r>
            <a:endParaRPr/>
          </a:p>
          <a:p>
            <a:pPr lvl="3">
              <a:defRPr/>
            </a:pPr>
            <a:r>
              <a:rPr lang="de-DE"/>
              <a:t>Vorteile und Herausforderungen</a:t>
            </a:r>
            <a:endParaRPr/>
          </a:p>
          <a:p>
            <a:pPr marL="234000" lvl="3" indent="0">
              <a:buNone/>
              <a:defRPr/>
            </a:pPr>
            <a:endParaRPr lang="de-DE" i="1"/>
          </a:p>
          <a:p>
            <a:pPr marL="0" lvl="2" indent="0">
              <a:buNone/>
              <a:defRPr/>
            </a:pPr>
            <a:r>
              <a:rPr lang="de-DE" b="1"/>
              <a:t>2. Open Access – Rezipieren &amp; Publizieren</a:t>
            </a:r>
            <a:endParaRPr lang="de-DE"/>
          </a:p>
          <a:p>
            <a:pPr lvl="3">
              <a:defRPr/>
            </a:pPr>
            <a:r>
              <a:rPr lang="de-DE"/>
              <a:t>Hilfreiche Tools</a:t>
            </a:r>
            <a:endParaRPr/>
          </a:p>
          <a:p>
            <a:pPr lvl="3">
              <a:defRPr/>
            </a:pPr>
            <a:r>
              <a:rPr lang="de-DE"/>
              <a:t>Wege &amp; Finanzierung</a:t>
            </a:r>
            <a:endParaRPr/>
          </a:p>
          <a:p>
            <a:pPr lvl="3">
              <a:defRPr/>
            </a:pPr>
            <a:r>
              <a:rPr lang="de-DE" i="1">
                <a:solidFill>
                  <a:schemeClr val="tx2"/>
                </a:solidFill>
              </a:rPr>
              <a:t>CC-Lizenzen</a:t>
            </a:r>
            <a:endParaRPr>
              <a:solidFill>
                <a:schemeClr val="tx2"/>
              </a:solidFill>
            </a:endParaRPr>
          </a:p>
          <a:p>
            <a:pPr marL="234000" lvl="3" indent="0">
              <a:buNone/>
              <a:defRPr/>
            </a:pPr>
            <a:endParaRPr i="1"/>
          </a:p>
          <a:p>
            <a:pPr marL="0" lvl="2" indent="0">
              <a:buNone/>
              <a:defRPr/>
            </a:pPr>
            <a:r>
              <a:rPr lang="de-DE" b="1" i="0"/>
              <a:t>3. Fazit, Diskussion &amp; Fragen</a:t>
            </a:r>
            <a:endParaRPr i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2915896" cy="1080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3</a:t>
            </a:fld>
            <a:r>
              <a:rPr lang="de-DE"/>
              <a:t> 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rcRect l="-11576" t="-14145"/>
          <a:stretch/>
        </p:blipFill>
        <p:spPr bwMode="auto">
          <a:xfrm>
            <a:off x="4285488" y="0"/>
            <a:ext cx="4858512" cy="44661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398309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4C8668-8DAB-AB8D-AC08-F18452847ACC}" type="slidenum">
              <a:rPr lang="de-DE"/>
              <a:t>30</a:t>
            </a:fld>
            <a:r>
              <a:rPr lang="de-DE"/>
              <a:t> </a:t>
            </a:r>
            <a:endParaRPr/>
          </a:p>
        </p:txBody>
      </p:sp>
      <p:sp>
        <p:nvSpPr>
          <p:cNvPr id="1879998843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 &amp; Finanzierung</a:t>
            </a:r>
            <a:endParaRPr/>
          </a:p>
        </p:txBody>
      </p:sp>
      <p:sp>
        <p:nvSpPr>
          <p:cNvPr id="759941342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66952124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662279428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982801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464537238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391342" cy="3366000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Fachliche / institutionelle Repositorien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Fachinformationsdienste der Wissenschaft (</a:t>
            </a:r>
            <a:r>
              <a:rPr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3" tooltip="https://wikis.sub.uni-hamburg.de/webis/index.php/FID-Einrichtungen"/>
              </a:rPr>
              <a:t>FID</a:t>
            </a:r>
            <a:r>
              <a:rPr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4" tooltip="https://open-access.network/informieren/open-access-in-fachdisziplinen"/>
              </a:rPr>
              <a:t>open-access.network </a:t>
            </a:r>
            <a:r>
              <a:rPr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– Open Access in Fachdisziplinen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Directory of Open Access Repositories (</a:t>
            </a:r>
            <a:r>
              <a:rPr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5" tooltip="https://v2.sherpa.ac.uk/opendoar/"/>
              </a:rPr>
              <a:t>Open DOAR</a:t>
            </a:r>
            <a:r>
              <a:rPr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Registry of Open Access Repositories (</a:t>
            </a: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6" tooltip="http://roar.eprints.org/"/>
              </a:rPr>
              <a:t>ROAR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)</a:t>
            </a:r>
            <a:endParaRPr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Dokumentenrepositorium der RUB (</a:t>
            </a: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7" tooltip="https://hss-opus.ub.ruhr-uni-bochum.de/opus4/home"/>
              </a:rPr>
              <a:t>OPUS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)</a:t>
            </a:r>
            <a:endParaRPr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24994421" name=" 1824994420"/>
          <p:cNvSpPr/>
          <p:nvPr/>
        </p:nvSpPr>
        <p:spPr bwMode="auto">
          <a:xfrm>
            <a:off x="4444560" y="2468880"/>
            <a:ext cx="254916" cy="2972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7542098" name="Titel 1"/>
          <p:cNvSpPr>
            <a:spLocks noGrp="1"/>
          </p:cNvSpPr>
          <p:nvPr>
            <p:ph type="title"/>
          </p:nvPr>
        </p:nvSpPr>
        <p:spPr bwMode="auto">
          <a:xfrm>
            <a:off x="468000" y="828000"/>
            <a:ext cx="8172000" cy="2585124"/>
          </a:xfrm>
        </p:spPr>
        <p:txBody>
          <a:bodyPr/>
          <a:lstStyle/>
          <a:p>
            <a:pPr>
              <a:defRPr/>
            </a:pPr>
            <a:r>
              <a:rPr lang="de-DE" b="1"/>
              <a:t>Umfrage:</a:t>
            </a:r>
            <a:br>
              <a:rPr lang="de-DE"/>
            </a:br>
            <a:r>
              <a:rPr lang="de-DE"/>
              <a:t>Ihre Erfahrungen mit CC-Lizenzen?</a:t>
            </a:r>
            <a:endParaRPr/>
          </a:p>
        </p:txBody>
      </p:sp>
      <p:pic>
        <p:nvPicPr>
          <p:cNvPr id="2016681297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280" y="4690005"/>
            <a:ext cx="323942" cy="27759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32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2"/>
                </a:solidFill>
              </a:rPr>
              <a:t>Open Access – CC-Lizenzen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Open Access-Veröffentlichungen sollten auch unter eine CC-Lizenz gestellt werden!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ohne CC-Lizenz gilt auch bei OA Publikationen nur das Lesen, Herunterladen und Weiterverwenden im Rahmen des Zitationsrechts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nur mit CC-Lizenz kann die Nachnutzung darüber hinaus rechtssicher gewährleistet werden (bei Erhalt des Urheberrechts)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buFont typeface="Wingdings"/>
              <a:buChar char="Ø"/>
              <a:defRPr/>
            </a:pPr>
            <a:r>
              <a:rPr lang="de-DE"/>
              <a:t>ein anerkanntes Lizenzmodell der amerikanischen Non-Profit-Organisation </a:t>
            </a:r>
            <a:r>
              <a:rPr lang="de-DE" b="1"/>
              <a:t>Creative Commons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buFont typeface="Wingdings"/>
              <a:buChar char="Ø"/>
              <a:defRPr/>
            </a:pPr>
            <a:r>
              <a:rPr lang="de-DE" b="0">
                <a:solidFill>
                  <a:schemeClr val="tx2"/>
                </a:solidFill>
              </a:rPr>
              <a:t>z.B. die Europäische Kommission fordert CC BY (für Monographien auch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CC BY-NC/CC BY-ND</a:t>
            </a:r>
            <a:r>
              <a:rPr lang="de-DE" b="0">
                <a:solidFill>
                  <a:schemeClr val="tx2"/>
                </a:solidFill>
              </a:rPr>
              <a:t>)</a:t>
            </a:r>
            <a:endParaRPr b="0">
              <a:solidFill>
                <a:schemeClr val="tx2"/>
              </a:solidFill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endParaRPr lang="en-US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2"/>
                </a:solidFill>
              </a:rPr>
              <a:t>Open Access – CC-Lizenzen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33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/>
              <a:t>Die Komponenten: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/>
              <a:t>       BY </a:t>
            </a:r>
            <a:r>
              <a:rPr lang="de-DE"/>
              <a:t>– Attribution (Namensnennung)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/>
              <a:t>       SA </a:t>
            </a:r>
            <a:r>
              <a:rPr lang="de-DE"/>
              <a:t>– Share Alike (Weitergabe unter gleichen Bedingungen)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/>
              <a:t>       ND</a:t>
            </a:r>
            <a:r>
              <a:rPr lang="de-DE"/>
              <a:t> – Non Derivate (keine Bearbeitung)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/>
              <a:t>       NC </a:t>
            </a:r>
            <a:r>
              <a:rPr lang="de-DE"/>
              <a:t>– Non Commercial (nicht kommerziell)</a:t>
            </a:r>
            <a:endParaRPr lang="de-DE" b="1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2794" y="1332000"/>
            <a:ext cx="324000" cy="324000"/>
          </a:xfrm>
          <a:prstGeom prst="rect">
            <a:avLst/>
          </a:prstGeom>
        </p:spPr>
      </p:pic>
      <p:pic>
        <p:nvPicPr>
          <p:cNvPr id="8" name="Grafik 7" descr="Ein Bild, das Text, ClipArt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0861" y="1757378"/>
            <a:ext cx="324000" cy="324000"/>
          </a:xfrm>
          <a:prstGeom prst="rect">
            <a:avLst/>
          </a:prstGeom>
        </p:spPr>
      </p:pic>
      <p:pic>
        <p:nvPicPr>
          <p:cNvPr id="14" name="Grafik 13" descr="Ein Bild, das ClipArt enthält.&#10;&#10;Automatisch generierte Beschreibu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0861" y="2182757"/>
            <a:ext cx="324000" cy="324000"/>
          </a:xfrm>
          <a:prstGeom prst="rect">
            <a:avLst/>
          </a:prstGeom>
        </p:spPr>
      </p:pic>
      <p:pic>
        <p:nvPicPr>
          <p:cNvPr id="16" name="Grafik 15" descr="Ein Bild, das Text, ClipArt enthält.&#10;&#10;Automatisch generierte Beschreibu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92794" y="2608136"/>
            <a:ext cx="324000" cy="324000"/>
          </a:xfrm>
          <a:prstGeom prst="rect">
            <a:avLst/>
          </a:prstGeom>
        </p:spPr>
      </p:pic>
      <p:pic>
        <p:nvPicPr>
          <p:cNvPr id="18" name="Grafik 17" descr="Ein Bild, das Text, ClipArt enthält.&#10;&#10;Automatisch generierte Beschreibu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92794" y="2961968"/>
            <a:ext cx="324000" cy="324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2"/>
                </a:solidFill>
              </a:rPr>
              <a:t>Open Access – CC-Lizenzen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34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pic>
        <p:nvPicPr>
          <p:cNvPr id="4" name="Inhaltsplatzhalter 3" descr="Ein Bild, das Text, ClipArt enthält.&#10;&#10;Automatisch generierte Beschreibu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449999" y="1131590"/>
            <a:ext cx="1227411" cy="429442"/>
          </a:xfrm>
          <a:prstGeom prst="rect">
            <a:avLst/>
          </a:prstGeom>
        </p:spPr>
      </p:pic>
      <p:pic>
        <p:nvPicPr>
          <p:cNvPr id="15" name="Grafik 14" descr="Ein Bild, das Text, ClipArt enthält.&#10;&#10;Automatisch generierte Beschreibung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7221" y="1779662"/>
            <a:ext cx="1227411" cy="429442"/>
          </a:xfrm>
          <a:prstGeom prst="rect">
            <a:avLst/>
          </a:prstGeom>
        </p:spPr>
      </p:pic>
      <p:pic>
        <p:nvPicPr>
          <p:cNvPr id="19" name="Grafik 18" descr="Ein Bild, das Text, ClipArt enthält.&#10;&#10;Automatisch generierte Beschreibung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31422" y="2427734"/>
            <a:ext cx="1227411" cy="429442"/>
          </a:xfrm>
          <a:prstGeom prst="rect">
            <a:avLst/>
          </a:prstGeom>
        </p:spPr>
      </p:pic>
      <p:pic>
        <p:nvPicPr>
          <p:cNvPr id="21" name="Grafik 20" descr="Ein Bild, das Text, ClipArt enthält.&#10;&#10;Automatisch generierte Beschreibung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131840" y="1131590"/>
            <a:ext cx="1227411" cy="429442"/>
          </a:xfrm>
          <a:prstGeom prst="rect">
            <a:avLst/>
          </a:prstGeom>
        </p:spPr>
      </p:pic>
      <p:pic>
        <p:nvPicPr>
          <p:cNvPr id="23" name="Grafik 22" descr="Ein Bild, das Text, ClipArt enthält.&#10;&#10;Automatisch generierte Beschreibung">
            <a:hlinkClick r:id="rId11"/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131840" y="1779662"/>
            <a:ext cx="1227411" cy="429442"/>
          </a:xfrm>
          <a:prstGeom prst="rect">
            <a:avLst/>
          </a:prstGeom>
        </p:spPr>
      </p:pic>
      <p:pic>
        <p:nvPicPr>
          <p:cNvPr id="25" name="Grafik 24" descr="Ein Bild, das Text, ClipArt, Schild enthält.&#10;&#10;Automatisch generierte Beschreibung">
            <a:hlinkClick r:id="rId13"/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131840" y="2427734"/>
            <a:ext cx="1227411" cy="429442"/>
          </a:xfrm>
          <a:prstGeom prst="rect">
            <a:avLst/>
          </a:prstGeom>
        </p:spPr>
      </p:pic>
      <p:pic>
        <p:nvPicPr>
          <p:cNvPr id="27" name="Grafik 26">
            <a:hlinkClick r:id="rId15"/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2226225" y="3803226"/>
            <a:ext cx="1215811" cy="428400"/>
          </a:xfrm>
          <a:prstGeom prst="rect">
            <a:avLst/>
          </a:prstGeom>
        </p:spPr>
      </p:pic>
      <p:sp>
        <p:nvSpPr>
          <p:cNvPr id="28" name="Textfeld 13"/>
          <p:cNvSpPr txBox="1">
            <a:spLocks noChangeArrowheads="1"/>
          </p:cNvSpPr>
          <p:nvPr/>
        </p:nvSpPr>
        <p:spPr bwMode="auto">
          <a:xfrm>
            <a:off x="1680652" y="1203598"/>
            <a:ext cx="10911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 BY</a:t>
            </a:r>
            <a:endParaRPr/>
          </a:p>
        </p:txBody>
      </p:sp>
      <p:sp>
        <p:nvSpPr>
          <p:cNvPr id="29" name="Textfeld 13"/>
          <p:cNvSpPr txBox="1">
            <a:spLocks noChangeArrowheads="1"/>
          </p:cNvSpPr>
          <p:nvPr/>
        </p:nvSpPr>
        <p:spPr bwMode="auto">
          <a:xfrm>
            <a:off x="1688289" y="1851670"/>
            <a:ext cx="10911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 BY-SA</a:t>
            </a:r>
            <a:endParaRPr/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1680652" y="2499742"/>
            <a:ext cx="10911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 BY-NC</a:t>
            </a:r>
            <a:endParaRPr/>
          </a:p>
        </p:txBody>
      </p:sp>
      <p:sp>
        <p:nvSpPr>
          <p:cNvPr id="31" name="Textfeld 13"/>
          <p:cNvSpPr txBox="1">
            <a:spLocks noChangeArrowheads="1"/>
          </p:cNvSpPr>
          <p:nvPr/>
        </p:nvSpPr>
        <p:spPr bwMode="auto">
          <a:xfrm>
            <a:off x="1692794" y="3878927"/>
            <a:ext cx="10911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CC0</a:t>
            </a:r>
            <a:endParaRPr/>
          </a:p>
        </p:txBody>
      </p:sp>
      <p:sp>
        <p:nvSpPr>
          <p:cNvPr id="32" name="Textfeld 13"/>
          <p:cNvSpPr txBox="1">
            <a:spLocks noChangeArrowheads="1"/>
          </p:cNvSpPr>
          <p:nvPr/>
        </p:nvSpPr>
        <p:spPr bwMode="auto">
          <a:xfrm>
            <a:off x="4359251" y="1203598"/>
            <a:ext cx="10911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 BY-ND</a:t>
            </a:r>
            <a:endParaRPr/>
          </a:p>
        </p:txBody>
      </p:sp>
      <p:sp>
        <p:nvSpPr>
          <p:cNvPr id="33" name="Textfeld 13"/>
          <p:cNvSpPr txBox="1">
            <a:spLocks noChangeArrowheads="1"/>
          </p:cNvSpPr>
          <p:nvPr/>
        </p:nvSpPr>
        <p:spPr bwMode="auto">
          <a:xfrm>
            <a:off x="4359250" y="1851670"/>
            <a:ext cx="122741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 BY-NC-SA</a:t>
            </a:r>
            <a:endParaRPr/>
          </a:p>
        </p:txBody>
      </p:sp>
      <p:sp>
        <p:nvSpPr>
          <p:cNvPr id="34" name="Textfeld 13"/>
          <p:cNvSpPr txBox="1">
            <a:spLocks noChangeArrowheads="1"/>
          </p:cNvSpPr>
          <p:nvPr/>
        </p:nvSpPr>
        <p:spPr bwMode="auto">
          <a:xfrm>
            <a:off x="4359249" y="2499742"/>
            <a:ext cx="122741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003560"/>
                </a:solidFill>
              </a:rPr>
              <a:t>CC BY-NC-ND</a:t>
            </a:r>
            <a:endParaRPr/>
          </a:p>
        </p:txBody>
      </p:sp>
      <p:sp>
        <p:nvSpPr>
          <p:cNvPr id="35" name="Textfeld 13"/>
          <p:cNvSpPr txBox="1">
            <a:spLocks noChangeArrowheads="1"/>
          </p:cNvSpPr>
          <p:nvPr/>
        </p:nvSpPr>
        <p:spPr bwMode="auto">
          <a:xfrm>
            <a:off x="431422" y="3200077"/>
            <a:ext cx="4932666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0" i="0" u="none" strike="noStrike">
                <a:solidFill>
                  <a:srgbClr val="16365C"/>
                </a:solidFill>
                <a:latin typeface="RubFlama"/>
              </a:rPr>
              <a:t>Es gibt verschiedene Lizenzversionen (aktuell: 4.0 International)</a:t>
            </a:r>
            <a:br>
              <a:rPr lang="de-DE" sz="1400" b="0" i="0" u="none" strike="noStrike">
                <a:solidFill>
                  <a:srgbClr val="16365C"/>
                </a:solidFill>
                <a:latin typeface="RubFlama"/>
              </a:rPr>
            </a:br>
            <a:r>
              <a:rPr lang="de-DE" sz="500" b="0" i="0" u="none" strike="noStrike">
                <a:solidFill>
                  <a:srgbClr val="16365C"/>
                </a:solidFill>
                <a:latin typeface="RubFlama"/>
              </a:rPr>
              <a:t> </a:t>
            </a:r>
            <a:endParaRPr/>
          </a:p>
          <a:p>
            <a:pPr>
              <a:defRPr/>
            </a:pPr>
            <a:r>
              <a:rPr lang="de-DE" sz="1400" b="1" i="0" u="none" strike="noStrike">
                <a:solidFill>
                  <a:srgbClr val="16365C"/>
                </a:solidFill>
                <a:latin typeface="RubFlama"/>
              </a:rPr>
              <a:t>Sonderfall:</a:t>
            </a:r>
            <a:endParaRPr lang="de-DE" sz="1400" b="1">
              <a:solidFill>
                <a:srgbClr val="003560"/>
              </a:solidFill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1734699" y="1223917"/>
            <a:ext cx="589254" cy="236359"/>
          </a:xfrm>
          <a:prstGeom prst="ellipse">
            <a:avLst/>
          </a:prstGeom>
          <a:noFill/>
          <a:ln>
            <a:solidFill>
              <a:srgbClr val="94C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Ellipse 23"/>
          <p:cNvSpPr/>
          <p:nvPr/>
        </p:nvSpPr>
        <p:spPr bwMode="auto">
          <a:xfrm>
            <a:off x="1717245" y="1876165"/>
            <a:ext cx="883490" cy="252504"/>
          </a:xfrm>
          <a:prstGeom prst="ellipse">
            <a:avLst/>
          </a:prstGeom>
          <a:noFill/>
          <a:ln>
            <a:solidFill>
              <a:srgbClr val="94C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35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2"/>
                </a:solidFill>
              </a:rPr>
              <a:t>Open Access – CC-Lizenzen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0896" y="969710"/>
            <a:ext cx="4817168" cy="3405906"/>
          </a:xfrm>
          <a:prstGeom prst="rect">
            <a:avLst/>
          </a:prstGeom>
        </p:spPr>
      </p:pic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6056339" y="934610"/>
            <a:ext cx="3016537" cy="4115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285750" indent="-285750" defTabSz="2873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1028700" indent="-28575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2873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2873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de-DE" sz="900">
                <a:solidFill>
                  <a:schemeClr val="tx2"/>
                </a:solidFill>
              </a:rPr>
              <a:t>Infografik „Welches ist die richtige CC-Lizenz für mich?“ (Grafik von Barbara Klute und Jöran Muuß-Merholz für </a:t>
            </a:r>
            <a:r>
              <a:rPr lang="de-DE" sz="900" u="sng">
                <a:solidFill>
                  <a:schemeClr val="tx2"/>
                </a:solidFill>
                <a:hlinkClick r:id="rId4" tooltip="http://www.wb-web.de/"/>
              </a:rPr>
              <a:t>wb-web</a:t>
            </a:r>
            <a:r>
              <a:rPr lang="de-DE" sz="900">
                <a:solidFill>
                  <a:schemeClr val="tx2"/>
                </a:solidFill>
              </a:rPr>
              <a:t> unter </a:t>
            </a:r>
            <a:r>
              <a:rPr lang="de-DE" sz="900" u="sng">
                <a:solidFill>
                  <a:schemeClr val="tx2"/>
                </a:solidFill>
                <a:hlinkClick r:id="rId5" tooltip="https://creativecommons.org/licenses/by-sa/3.0/deed.de"/>
              </a:rPr>
              <a:t>CC BY SA 3.0</a:t>
            </a:r>
            <a:r>
              <a:rPr lang="de-DE" sz="900">
                <a:solidFill>
                  <a:schemeClr val="tx2"/>
                </a:solidFill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61867993" name="Grafik 14" descr="Ein Bild, das Text, ClipArt enthält.&#10;&#10;Automatisch generierte Beschreibung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03414" y="967923"/>
            <a:ext cx="696227" cy="24359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3. Fazit</a:t>
            </a:r>
            <a:br>
              <a:rPr lang="de-DE"/>
            </a:b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2809829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55CDFC-C773-1B2D-10C2-2FB081706EF6}" type="slidenum">
              <a:rPr lang="de-DE"/>
              <a:t>37</a:t>
            </a:fld>
            <a:r>
              <a:rPr lang="de-DE"/>
              <a:t> </a:t>
            </a:r>
            <a:endParaRPr/>
          </a:p>
        </p:txBody>
      </p:sp>
      <p:sp>
        <p:nvSpPr>
          <p:cNvPr id="1703707800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Fazit: Worauf sollten Sie beim OA-Publizieren achten?</a:t>
            </a:r>
            <a:endParaRPr sz="2400"/>
          </a:p>
        </p:txBody>
      </p:sp>
      <p:sp>
        <p:nvSpPr>
          <p:cNvPr id="1303829803" name="Rechteck 12"/>
          <p:cNvSpPr/>
          <p:nvPr/>
        </p:nvSpPr>
        <p:spPr bwMode="auto">
          <a:xfrm>
            <a:off x="4455621" y="2081528"/>
            <a:ext cx="232754" cy="300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289486833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5"/>
            <a:ext cx="2699789" cy="3044020"/>
          </a:xfrm>
          <a:prstGeom prst="rect">
            <a:avLst/>
          </a:prstGeom>
          <a:noFill/>
          <a:ln>
            <a:noFill/>
          </a:ln>
        </p:spPr>
      </p:pic>
      <p:sp>
        <p:nvSpPr>
          <p:cNvPr id="1579272595" name="Rechteck 9"/>
          <p:cNvSpPr/>
          <p:nvPr/>
        </p:nvSpPr>
        <p:spPr bwMode="auto">
          <a:xfrm>
            <a:off x="6300189" y="1089720"/>
            <a:ext cx="2843805" cy="33942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48608776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635993549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634517"/>
            <a:ext cx="7391340" cy="3878517"/>
          </a:xfrm>
        </p:spPr>
        <p:txBody>
          <a:bodyPr/>
          <a:lstStyle/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endParaRPr lang="de-DE"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Finden Sie einen geeigneten Publikationsort (Achtung: Predatory Publishing)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Erkundigen Sie sich nach geeigneten Finanzierungsmöglichkeiten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Veröffentlichen Sie unter einer CC-Lizenz (möglichst CC BY)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Übertragen Sie möglichst keine ausschließlichen Nutzungsrechte</a:t>
            </a:r>
            <a:b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an den Verlag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Klären Sie frühzeitig mit dem Verlag die Modalitäten einer OA-Zweitveröffentlichung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endParaRPr lang="de-DE"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3963020" name="Grafik 3239630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89016" y="995087"/>
            <a:ext cx="340646" cy="340911"/>
          </a:xfrm>
          <a:prstGeom prst="rect">
            <a:avLst/>
          </a:prstGeom>
        </p:spPr>
      </p:pic>
      <p:pic>
        <p:nvPicPr>
          <p:cNvPr id="62553394" name="Grafik 6255339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87351" y="1402063"/>
            <a:ext cx="340645" cy="340911"/>
          </a:xfrm>
          <a:prstGeom prst="rect">
            <a:avLst/>
          </a:prstGeom>
        </p:spPr>
      </p:pic>
      <p:pic>
        <p:nvPicPr>
          <p:cNvPr id="1504750329" name="Grafik 15047503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89016" y="1854008"/>
            <a:ext cx="340645" cy="340911"/>
          </a:xfrm>
          <a:prstGeom prst="rect">
            <a:avLst/>
          </a:prstGeom>
        </p:spPr>
      </p:pic>
      <p:pic>
        <p:nvPicPr>
          <p:cNvPr id="295303054" name="Grafik 29530305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87350" y="2451696"/>
            <a:ext cx="340645" cy="340911"/>
          </a:xfrm>
          <a:prstGeom prst="rect">
            <a:avLst/>
          </a:prstGeom>
        </p:spPr>
      </p:pic>
      <p:pic>
        <p:nvPicPr>
          <p:cNvPr id="1044355493" name="Grafik 29530305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89015" y="3144372"/>
            <a:ext cx="340644" cy="34091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074394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56174" y="1707652"/>
            <a:ext cx="2660955" cy="2649600"/>
          </a:xfrm>
          <a:prstGeom prst="rect">
            <a:avLst/>
          </a:prstGeom>
        </p:spPr>
      </p:pic>
      <p:sp>
        <p:nvSpPr>
          <p:cNvPr id="42162048" name="Titel 1"/>
          <p:cNvSpPr>
            <a:spLocks noGrp="1"/>
          </p:cNvSpPr>
          <p:nvPr>
            <p:ph type="title"/>
          </p:nvPr>
        </p:nvSpPr>
        <p:spPr bwMode="auto">
          <a:xfrm>
            <a:off x="468000" y="699541"/>
            <a:ext cx="8172000" cy="720000"/>
          </a:xfrm>
        </p:spPr>
        <p:txBody>
          <a:bodyPr/>
          <a:lstStyle/>
          <a:p>
            <a:pPr>
              <a:defRPr/>
            </a:pPr>
            <a:r>
              <a:rPr lang="de-DE" sz="3600"/>
              <a:t>Fragen &amp; Diskussion</a:t>
            </a:r>
            <a:endParaRPr sz="1500"/>
          </a:p>
        </p:txBody>
      </p:sp>
      <p:sp>
        <p:nvSpPr>
          <p:cNvPr id="2095928883" name="Inhaltsplatzhalter 6"/>
          <p:cNvSpPr>
            <a:spLocks noGrp="1"/>
          </p:cNvSpPr>
          <p:nvPr/>
        </p:nvSpPr>
        <p:spPr bwMode="auto">
          <a:xfrm>
            <a:off x="468000" y="1870981"/>
            <a:ext cx="5442267" cy="24862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>
              <a:lnSpc>
                <a:spcPts val="5699"/>
              </a:lnSpc>
              <a:spcBef>
                <a:spcPts val="0"/>
              </a:spcBef>
              <a:spcAft>
                <a:spcPts val="1199"/>
              </a:spcAft>
              <a:buSzPct val="75000"/>
              <a:buFont typeface="Arial"/>
              <a:buNone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SzPct val="75000"/>
              <a:buFont typeface="Arial"/>
              <a:buNone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Clr>
                <a:schemeClr val="bg2"/>
              </a:buClr>
              <a:buSzPct val="100000"/>
              <a:buFont typeface="Wingdings"/>
              <a:buChar char="§"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Clr>
                <a:schemeClr val="tx2"/>
              </a:buClr>
              <a:buSzPct val="100000"/>
              <a:buFont typeface="Wingdings"/>
              <a:buChar char="§"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Clr>
                <a:schemeClr val="tx2"/>
              </a:buClr>
              <a:buSzPct val="100000"/>
              <a:buFont typeface="Wingdings"/>
              <a:buChar char="§"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SzPct val="75000"/>
              <a:buFont typeface="Arial"/>
              <a:buNone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SzPct val="75000"/>
              <a:buFont typeface="Arial"/>
              <a:buNone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SzPct val="75000"/>
              <a:buFont typeface="Arial"/>
              <a:buNone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ts val="5699"/>
              </a:lnSpc>
              <a:spcBef>
                <a:spcPts val="0"/>
              </a:spcBef>
              <a:spcAft>
                <a:spcPts val="599"/>
              </a:spcAft>
              <a:buSzPct val="75000"/>
              <a:buFont typeface="Arial"/>
              <a:buNone/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Ø"/>
              <a:defRPr/>
            </a:pPr>
            <a:r>
              <a:rPr lang="de-DE" sz="15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Würden Sie Ihre nächste Publikation Open Access veröffentlichen?</a:t>
            </a:r>
            <a:endParaRPr/>
          </a:p>
          <a:p>
            <a:pPr lvl="3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Ø"/>
              <a:defRPr/>
            </a:pPr>
            <a:r>
              <a:rPr lang="de-DE" sz="15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Gibt es ev. Gründe, warum sie es NICHT tun würden?</a:t>
            </a:r>
            <a:endParaRPr/>
          </a:p>
          <a:p>
            <a:pPr lvl="3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Ø"/>
              <a:defRPr/>
            </a:pPr>
            <a:r>
              <a:rPr lang="de-DE" sz="15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Falls ja – was hält Sie davon ab?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endParaRPr lang="de-DE"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Kontakt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39</a:t>
            </a:fld>
            <a:r>
              <a:rPr lang="de-DE"/>
              <a:t> </a:t>
            </a:r>
            <a:endParaRPr/>
          </a:p>
        </p:txBody>
      </p:sp>
      <p:sp>
        <p:nvSpPr>
          <p:cNvPr id="2" name="Rechteck 1"/>
          <p:cNvSpPr/>
          <p:nvPr/>
        </p:nvSpPr>
        <p:spPr bwMode="auto">
          <a:xfrm>
            <a:off x="395534" y="888849"/>
            <a:ext cx="5760855" cy="262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2" tooltip="mailto:kathrin.lucht-roussel@rub.de"/>
              </a:rPr>
              <a:t>Kathrin.Lucht-Roussel@rub.de</a:t>
            </a:r>
            <a:endParaRPr lang="de-DE" sz="140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0234-32-22053</a:t>
            </a:r>
            <a:endParaRPr/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3" tooltip="mailto:Carla.hansmann@rub.de"/>
              </a:rPr>
              <a:t>Carla.Hansmann@rub.de</a:t>
            </a: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0234-32-</a:t>
            </a:r>
            <a:r>
              <a:rPr lang="de-DE" sz="14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25200</a:t>
            </a:r>
            <a:endParaRPr/>
          </a:p>
          <a:p>
            <a:pPr>
              <a:defRPr/>
            </a:pPr>
            <a:endParaRPr lang="de-DE" sz="140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Fördermittel &amp; Finanzierung:</a:t>
            </a:r>
            <a:endParaRPr/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4" tooltip="mailto:oa@rub.de"/>
              </a:rPr>
              <a:t>oa@rub.de</a:t>
            </a: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endParaRPr lang="de-DE" sz="1400">
              <a:solidFill>
                <a:srgbClr val="003560"/>
              </a:solidFill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</a:rPr>
              <a:t>Publikationsdienste der UB:</a:t>
            </a:r>
            <a:endParaRPr/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hlinkClick r:id="rId5" tooltip="mailto:publish-oa@rub.de"/>
              </a:rPr>
              <a:t>publish-oa@rub.de</a:t>
            </a:r>
            <a:r>
              <a:rPr lang="de-DE" sz="1400">
                <a:solidFill>
                  <a:srgbClr val="003560"/>
                </a:solidFill>
              </a:rPr>
              <a:t> </a:t>
            </a:r>
            <a:endParaRPr/>
          </a:p>
          <a:p>
            <a:pPr>
              <a:defRPr/>
            </a:pPr>
            <a:endParaRPr lang="de-DE" sz="1400">
              <a:solidFill>
                <a:srgbClr val="003560"/>
              </a:solidFill>
            </a:endParaRPr>
          </a:p>
          <a:p>
            <a:pPr>
              <a:defRPr/>
            </a:pPr>
            <a:endParaRPr lang="de-DE" sz="1200">
              <a:solidFill>
                <a:srgbClr val="00356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16016" y="1491630"/>
            <a:ext cx="4034480" cy="26896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 rot="16199998">
            <a:off x="8544854" y="3736292"/>
            <a:ext cx="7986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tx2"/>
                </a:solidFill>
              </a:rPr>
              <a:t>© RUB, Marquard</a:t>
            </a:r>
            <a:endParaRPr/>
          </a:p>
        </p:txBody>
      </p:sp>
      <p:sp>
        <p:nvSpPr>
          <p:cNvPr id="180068894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1. Open Access – Überblick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44868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0" y="-6927"/>
            <a:ext cx="9144000" cy="448689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itel 1"/>
          <p:cNvSpPr txBox="1"/>
          <p:nvPr/>
        </p:nvSpPr>
        <p:spPr bwMode="auto">
          <a:xfrm>
            <a:off x="0" y="-6927"/>
            <a:ext cx="9144000" cy="4493821"/>
          </a:xfrm>
          <a:prstGeom prst="rect">
            <a:avLst/>
          </a:prstGeom>
        </p:spPr>
        <p:txBody>
          <a:bodyPr anchor="ctr" anchorCtr="0"/>
          <a:lstStyle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2700" b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b="1">
                <a:solidFill>
                  <a:schemeClr val="bg1"/>
                </a:solidFill>
              </a:rPr>
              <a:t>Vielen Dank!</a:t>
            </a:r>
            <a:endParaRPr/>
          </a:p>
          <a:p>
            <a:pPr algn="ctr">
              <a:defRPr/>
            </a:pPr>
            <a:endParaRPr lang="de-DE" sz="36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 rot="16199998">
            <a:off x="8544854" y="3952316"/>
            <a:ext cx="7986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bg1"/>
                </a:solidFill>
              </a:rPr>
              <a:t>© RUB, Marquard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1209130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5143DC-D487-EDF0-AFF1-665C352055BB}" type="slidenum">
              <a:rPr lang="de-DE"/>
              <a:t>41</a:t>
            </a:fld>
            <a:r>
              <a:rPr lang="de-DE"/>
              <a:t> </a:t>
            </a:r>
            <a:endParaRPr/>
          </a:p>
        </p:txBody>
      </p:sp>
      <p:sp>
        <p:nvSpPr>
          <p:cNvPr id="466507818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Links</a:t>
            </a:r>
            <a:endParaRPr>
              <a:solidFill>
                <a:srgbClr val="003560"/>
              </a:solidFill>
            </a:endParaRPr>
          </a:p>
        </p:txBody>
      </p:sp>
      <p:sp>
        <p:nvSpPr>
          <p:cNvPr id="1293364493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428502262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321750009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57064076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615530226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politische Ausgangslage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Empfehlungen zur Transformation des wissenschaftlichen Publizierens zu Open Access, 21.01.2022.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3" tooltip="https://www.wissenschaftsrat.de/download/2022/9477-22.pdf?__blob=publicationFile&amp;v=20"/>
              </a:rPr>
              <a:t>https://www.wissenschaftsrat.de/download/2022/9477-22.pdf?__blob=publicationFile&amp;v=20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[20.10.2023].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UNESCO Recommendation on Open Science, Nov. 2021. https://en.unesco.org/science-sustainable-future/open-science/recommendation [20.10.2023].</a:t>
            </a:r>
            <a:endParaRPr sz="1100" b="0" i="1" u="none" strike="noStrike" cap="none" spc="0">
              <a:solidFill>
                <a:srgbClr val="003560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Landesinitiative openaccess.nrw. Über das Projekt. </a:t>
            </a:r>
            <a:r>
              <a:rPr lang="de-DE" sz="1100" b="0" i="1" u="sng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  <a:hlinkClick r:id="rId4" tooltip="https://openaccess.nrw/"/>
              </a:rPr>
              <a:t>https://openaccess.nrw/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[20.10.2023].</a:t>
            </a:r>
            <a:endParaRPr sz="1100" b="0" i="1" u="none" strike="noStrike" cap="none" spc="0">
              <a:solidFill>
                <a:srgbClr val="003560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Open Access-Resolution der Ruhr-Universität Bochum.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5" tooltip="https://www.ruhr-uni-bochum.de/oa/mam/content/rub_ub_openaccess-resolution.pdf"/>
              </a:rPr>
              <a:t>https://www.ruhr-uni-bochum.de/oa/mam/content/rub_ub_openaccess-resolution.pdf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[20.10.2023].</a:t>
            </a:r>
            <a:endParaRPr sz="1100" b="0" i="1" u="none" strike="noStrike" cap="none" spc="0">
              <a:solidFill>
                <a:srgbClr val="003560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Open Science-Policy der Ruhr-Universität Bochum. </a:t>
            </a:r>
            <a:r>
              <a:rPr lang="de-DE" sz="1100" b="0" i="0" u="sng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  <a:hlinkClick r:id="rId6" tooltip="https://doi.org/10.13154/294-9038"/>
              </a:rPr>
              <a:t>https://doi.org/10.13154/294-9038</a:t>
            </a:r>
            <a:r>
              <a:rPr lang="de-DE" sz="11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[20.10.2023]</a:t>
            </a:r>
            <a:r>
              <a:rPr lang="de-DE" sz="11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.</a:t>
            </a:r>
            <a:endParaRPr lang="de-DE">
              <a:solidFill>
                <a:srgbClr val="0035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29741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C14F16-D269-B3AC-FC31-188C5B8391CF}" type="slidenum">
              <a:rPr lang="de-DE"/>
              <a:t>42</a:t>
            </a:fld>
            <a:r>
              <a:rPr lang="de-DE"/>
              <a:t> </a:t>
            </a:r>
            <a:endParaRPr/>
          </a:p>
        </p:txBody>
      </p:sp>
      <p:sp>
        <p:nvSpPr>
          <p:cNvPr id="183380601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Links</a:t>
            </a:r>
            <a:endParaRPr>
              <a:solidFill>
                <a:srgbClr val="003560"/>
              </a:solidFill>
            </a:endParaRPr>
          </a:p>
        </p:txBody>
      </p:sp>
      <p:sp>
        <p:nvSpPr>
          <p:cNvPr id="823449680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8966618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510667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5272835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1473510109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Fördergeber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i="1">
                <a:solidFill>
                  <a:srgbClr val="003560"/>
                </a:solidFill>
              </a:rPr>
              <a:t>Deutsche Forschungsgemeinschaft (DFG).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3" tooltip="https://www.dfg.de/foerderung/programme/infrastruktur/lis/open_access/"/>
              </a:rPr>
              <a:t>https://www.dfg.de/foerderung/programme/infrastruktur/lis/open_access/</a:t>
            </a:r>
            <a:r>
              <a:t> </a:t>
            </a:r>
            <a:r>
              <a:rPr lang="de-DE" sz="11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[20.10.2023].</a:t>
            </a:r>
            <a:endParaRPr sz="1100" b="0" i="1" u="none" strike="noStrike" cap="none" spc="0">
              <a:solidFill>
                <a:srgbClr val="003560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Bundesministerium für Bildung und Forschen (BMBF).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4" tooltip="https://www.bildung-forschung.digital/digitalezukunft/de/wissen/open-access/open-access-initiativen/open-access-initiativen.html"/>
              </a:rPr>
              <a:t>https://www.bildung-forschung.digital/digitalezukunft/de/wissen/open-access/open-access-initiativen/open-access-initiativen.html</a:t>
            </a:r>
            <a:r>
              <a:t> </a:t>
            </a:r>
            <a:r>
              <a:rPr lang="de-DE" sz="11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[20.10.2023].</a:t>
            </a:r>
            <a:endParaRPr sz="1100" b="0" i="1" u="none" strike="noStrike" cap="none" spc="0">
              <a:solidFill>
                <a:srgbClr val="003560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European Reseach Counsil (ERC) (EU / Horizon Europe).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5" tooltip="https://research-and-innovation.ec.europa.eu/strategy/strategy-2020-2024/our-digital-future/open-science_en"/>
              </a:rPr>
              <a:t>https://research-and-innovation.ec.europa.eu/strategy/strategy-2020-2024/our-digital-future/open-science_en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 [20.10.2023].</a:t>
            </a:r>
            <a:endParaRPr sz="1100" b="0" i="1" u="none" strike="noStrike" cap="none" spc="0">
              <a:solidFill>
                <a:srgbClr val="00356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1249179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D6C33A-643C-2279-37E3-6E4A3FD9502E}" type="slidenum">
              <a:rPr lang="de-DE"/>
              <a:t>43</a:t>
            </a:fld>
            <a:r>
              <a:rPr lang="de-DE"/>
              <a:t> </a:t>
            </a:r>
            <a:endParaRPr/>
          </a:p>
        </p:txBody>
      </p:sp>
      <p:sp>
        <p:nvSpPr>
          <p:cNvPr id="1925598839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Links</a:t>
            </a:r>
            <a:endParaRPr>
              <a:solidFill>
                <a:srgbClr val="003560"/>
              </a:solidFill>
            </a:endParaRPr>
          </a:p>
        </p:txBody>
      </p:sp>
      <p:sp>
        <p:nvSpPr>
          <p:cNvPr id="1837449722" name="Rechteck 12"/>
          <p:cNvSpPr/>
          <p:nvPr/>
        </p:nvSpPr>
        <p:spPr bwMode="auto">
          <a:xfrm>
            <a:off x="4455621" y="2421707"/>
            <a:ext cx="232754" cy="300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50582316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5"/>
            <a:ext cx="2699789" cy="3044020"/>
          </a:xfrm>
          <a:prstGeom prst="rect">
            <a:avLst/>
          </a:prstGeom>
          <a:noFill/>
          <a:ln>
            <a:noFill/>
          </a:ln>
        </p:spPr>
      </p:pic>
      <p:sp>
        <p:nvSpPr>
          <p:cNvPr id="895065332" name="Rechteck 9"/>
          <p:cNvSpPr/>
          <p:nvPr/>
        </p:nvSpPr>
        <p:spPr bwMode="auto">
          <a:xfrm>
            <a:off x="6300189" y="1089720"/>
            <a:ext cx="2843805" cy="33942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10209397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1500581721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Publizieren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Open-Access-Publizieren. open-access.network.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3" tooltip="https://www.dfg.de/foerderung/programme/infrastruktur/lis/open_access/"/>
              </a:rPr>
              <a:t>https://open-access.network/informieren/publizieren/open-access-publizieren</a:t>
            </a:r>
            <a:r>
              <a:rPr lang="de-DE" sz="1100" b="0" i="1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[20.10.2023]</a:t>
            </a:r>
            <a:r>
              <a:rPr lang="de-DE" sz="1100" b="0" i="1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.</a:t>
            </a:r>
            <a:endParaRPr sz="1100" b="0" i="1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100" b="0" i="1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Publizieren an der RUB. Open Access-Seite der UB. </a:t>
            </a:r>
            <a:r>
              <a:rPr lang="de-DE" sz="1100" b="0" i="1" u="sng" strike="noStrike" cap="none" spc="0">
                <a:latin typeface="Arial"/>
                <a:ea typeface="Arial"/>
                <a:cs typeface="Arial"/>
                <a:hlinkClick r:id="rId4" tooltip="https://www.ruhr-uni-bochum.de/oa/publish.html.de"/>
              </a:rPr>
              <a:t>https://www.ruhr-uni-bochum.de/oa/publish.html.de</a:t>
            </a:r>
            <a:r>
              <a:rPr lang="de-DE" sz="1100" b="0" i="1" strike="noStrike" cap="none" spc="0">
                <a:latin typeface="Arial"/>
                <a:ea typeface="Arial"/>
                <a:cs typeface="Arial"/>
              </a:rPr>
              <a:t> </a:t>
            </a:r>
            <a:r>
              <a:rPr lang="de-DE" sz="1100" b="0" i="1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[20.10.2023]</a:t>
            </a:r>
            <a:r>
              <a:rPr lang="de-DE" sz="1100" b="0" i="1" strike="noStrike" cap="none" spc="0">
                <a:latin typeface="Arial"/>
                <a:ea typeface="Arial"/>
                <a:cs typeface="Arial"/>
              </a:rPr>
              <a:t>.</a:t>
            </a:r>
            <a:endParaRPr lang="de-DE" sz="1100" b="0" i="1" u="sng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5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Definition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der </a:t>
            </a:r>
            <a:r>
              <a:rPr lang="de-DE" b="1"/>
              <a:t>kostenfreie</a:t>
            </a:r>
            <a:r>
              <a:rPr lang="de-DE"/>
              <a:t>,</a:t>
            </a:r>
            <a:r>
              <a:rPr lang="de-DE" b="1"/>
              <a:t> uneingeschränkte und unwiderrufliche Zugang </a:t>
            </a:r>
            <a:r>
              <a:rPr lang="de-DE"/>
              <a:t>zu </a:t>
            </a:r>
            <a:r>
              <a:rPr lang="de-DE" b="1"/>
              <a:t>nachnutzbaren wissenschaftlichen Veröffentlichungen</a:t>
            </a:r>
            <a:r>
              <a:rPr lang="de-DE"/>
              <a:t> im </a:t>
            </a:r>
            <a:r>
              <a:rPr lang="de-DE" b="1"/>
              <a:t>Internet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sz="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 u="sng"/>
              <a:t>Berliner Erklärung</a:t>
            </a:r>
            <a:r>
              <a:rPr lang="de-DE"/>
              <a:t>:</a:t>
            </a:r>
            <a:endParaRPr/>
          </a:p>
          <a:p>
            <a:pPr marL="357188" lvl="3" indent="0" algn="just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300" i="1"/>
              <a:t>„Die Urheber und die Rechteinhaber solcher Veröffentlichungen gewähren allen Nutzern unwiderruflich das </a:t>
            </a:r>
            <a:r>
              <a:rPr lang="de-DE" sz="1300" b="1" i="1">
                <a:solidFill>
                  <a:schemeClr val="bg2"/>
                </a:solidFill>
              </a:rPr>
              <a:t>freie, weltweite Zugangsrecht zu diesen Veröffentlichungen </a:t>
            </a:r>
            <a:r>
              <a:rPr lang="de-DE" sz="1300" i="1"/>
              <a:t>und erlauben ihnen, diese Veröffentlichungen – in jedem beliebigen digitalen Medium und für jeden verantwortbaren Zweck – zu </a:t>
            </a:r>
            <a:r>
              <a:rPr lang="de-DE" sz="1300" b="1" i="1">
                <a:solidFill>
                  <a:schemeClr val="bg2"/>
                </a:solidFill>
              </a:rPr>
              <a:t>kopieren, zu nutzen, zu verbreiten, zu übertragen und öffentlich wiederzugeben sowie Bearbeitungen davon zu erstellen und zu verbreiten</a:t>
            </a:r>
            <a:r>
              <a:rPr lang="de-DE" sz="1300" i="1"/>
              <a:t>, sofern die Urheberschaft korrekt angegeben wird.“</a:t>
            </a:r>
            <a:endParaRPr/>
          </a:p>
          <a:p>
            <a:pPr marL="357188" lvl="3" indent="0" algn="r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000" i="1" u="sng">
                <a:hlinkClick r:id="rId3" tooltip="https://openaccess.mpg.de/Berliner-Erklaerung"/>
              </a:rPr>
              <a:t>Berliner Erklärung über den offenen Zugang zu wissenschaftlichem Wissen, 22.10.2003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Definition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6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der </a:t>
            </a:r>
            <a:r>
              <a:rPr lang="de-DE" b="1"/>
              <a:t>kostenfreie</a:t>
            </a:r>
            <a:r>
              <a:rPr lang="de-DE"/>
              <a:t>,</a:t>
            </a:r>
            <a:r>
              <a:rPr lang="de-DE" b="1"/>
              <a:t> uneingeschränkte und unwiderrufliche Zugang </a:t>
            </a:r>
            <a:r>
              <a:rPr lang="de-DE"/>
              <a:t>zu </a:t>
            </a:r>
            <a:r>
              <a:rPr lang="de-DE" b="1"/>
              <a:t>nachnutzbaren wissenschaftlichen Veröffentlichungen</a:t>
            </a:r>
            <a:r>
              <a:rPr lang="de-DE"/>
              <a:t> im </a:t>
            </a:r>
            <a:r>
              <a:rPr lang="de-DE" b="1"/>
              <a:t>Internet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sz="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 u="sng"/>
              <a:t>Berliner Erklärung</a:t>
            </a:r>
            <a:r>
              <a:rPr lang="de-DE"/>
              <a:t>:</a:t>
            </a:r>
            <a:endParaRPr/>
          </a:p>
          <a:p>
            <a:pPr marL="357188" lvl="3" indent="0" algn="just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300" i="1"/>
              <a:t>„Die Urheber und die Rechteinhaber solcher Veröffentlichungen gewähren allen Nutzern unwiderruflich das </a:t>
            </a:r>
            <a:r>
              <a:rPr lang="de-DE" sz="1300" b="1" i="1">
                <a:solidFill>
                  <a:schemeClr val="bg2"/>
                </a:solidFill>
              </a:rPr>
              <a:t>freie, weltweite Zugangsrecht zu diesen Veröffentlichungen </a:t>
            </a:r>
            <a:r>
              <a:rPr lang="de-DE" sz="1300" i="1"/>
              <a:t>und erlauben ihnen, diese Veröffentlichungen – in jedem beliebigen digitalen Medium und für jeden verantwortbaren Zweck – zu </a:t>
            </a:r>
            <a:r>
              <a:rPr lang="de-DE" sz="1300" b="1" i="1">
                <a:solidFill>
                  <a:schemeClr val="bg2"/>
                </a:solidFill>
              </a:rPr>
              <a:t>kopieren, zu nutzen, zu verbreiten, zu übertragen und öffentlich wiederzugeben sowie Bearbeitungen davon zu erstellen und zu verbreiten</a:t>
            </a:r>
            <a:r>
              <a:rPr lang="de-DE" sz="1300" i="1"/>
              <a:t>, sofern die Urheberschaft korrekt angegeben wird.“</a:t>
            </a:r>
            <a:endParaRPr/>
          </a:p>
          <a:p>
            <a:pPr marL="357188" lvl="3" indent="0" algn="r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000" i="1" u="sng">
                <a:hlinkClick r:id="rId3" tooltip="https://openaccess.mpg.de/Berliner-Erklaerung"/>
              </a:rPr>
              <a:t>Berliner Erklärung über den offenen Zugang zu wissenschaftlichem Wissen, 22.10.2003</a:t>
            </a:r>
            <a:endParaRPr/>
          </a:p>
        </p:txBody>
      </p:sp>
      <p:sp>
        <p:nvSpPr>
          <p:cNvPr id="12" name="Ellipse 11"/>
          <p:cNvSpPr/>
          <p:nvPr/>
        </p:nvSpPr>
        <p:spPr bwMode="auto">
          <a:xfrm>
            <a:off x="6523162" y="1439957"/>
            <a:ext cx="2501832" cy="15121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Vergabe von CC-Lizenzen</a:t>
            </a:r>
            <a:endParaRPr/>
          </a:p>
          <a:p>
            <a:pPr algn="ctr">
              <a:defRPr/>
            </a:pPr>
            <a:r>
              <a:rPr lang="de-DE" sz="500" b="1">
                <a:solidFill>
                  <a:schemeClr val="bg1"/>
                </a:solidFill>
              </a:rPr>
              <a:t> </a:t>
            </a:r>
            <a:br>
              <a:rPr lang="de-DE" sz="1300" b="1">
                <a:solidFill>
                  <a:schemeClr val="bg1"/>
                </a:solidFill>
              </a:rPr>
            </a:br>
            <a:r>
              <a:rPr lang="de-DE" sz="1300" b="1">
                <a:solidFill>
                  <a:schemeClr val="bg1"/>
                </a:solidFill>
              </a:rPr>
              <a:t>(</a:t>
            </a:r>
            <a:r>
              <a:rPr lang="de-DE" sz="1300" i="1">
                <a:solidFill>
                  <a:schemeClr val="bg1"/>
                </a:solidFill>
              </a:rPr>
              <a:t>für die rechtssichere Nachnutzung)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542344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</a:t>
            </a:r>
            <a:r>
              <a:rPr lang="de-DE" sz="27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Warum ist Open Access wichtig?</a:t>
            </a:r>
            <a:endParaRPr/>
          </a:p>
        </p:txBody>
      </p:sp>
      <p:sp>
        <p:nvSpPr>
          <p:cNvPr id="50806948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7F2F1C-26CE-B78E-84F5-8D721EA79AD9}" type="slidenum">
              <a:rPr lang="de-DE"/>
              <a:t>7</a:t>
            </a:fld>
            <a:r>
              <a:rPr lang="de-DE"/>
              <a:t> </a:t>
            </a:r>
            <a:endParaRPr/>
          </a:p>
        </p:txBody>
      </p:sp>
      <p:sp>
        <p:nvSpPr>
          <p:cNvPr id="1881289560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37082841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477857579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16359927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1333226428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560000" cy="3481642"/>
          </a:xfrm>
        </p:spPr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Kernbestandteil einer freien, offenen und transparenten Wissenschaft</a:t>
            </a:r>
            <a:endParaRPr/>
          </a:p>
          <a:p>
            <a:pPr lvl="4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Ø"/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oder auch 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 Science</a:t>
            </a:r>
            <a:endParaRPr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verbessert und beschleunigt den 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Zugang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zu wissenschaftlichen Ergebnissen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verbessert den 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Austausch und den Transfer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von Wissenschaft in die Gesellschaft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erhöht die 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Transparenz und die Nachprüfbarkeit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von Forschungsergebnissen</a:t>
            </a:r>
            <a:endParaRPr b="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wird von der 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Politik und den Wissenschaftsorganisationen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und den </a:t>
            </a: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Fördergebern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weltweit so gesehen und vertreten</a:t>
            </a:r>
            <a:endParaRPr lang="de-DE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8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politische Ausgangslage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§"/>
              <a:defRPr/>
            </a:pPr>
            <a:r>
              <a:rPr lang="de-DE" b="1" u="sng">
                <a:hlinkClick r:id="rId4" tooltip="https://www.wissenschaftsrat.de/download/2022/9477-22.pdf?__blob=publicationFile&amp;v=20"/>
              </a:rPr>
              <a:t>Wissenschaftsrat</a:t>
            </a:r>
            <a:r>
              <a:rPr lang="de-DE"/>
              <a:t> (2022):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 Access soll zum Standard werden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§"/>
              <a:defRPr/>
            </a:pPr>
            <a:r>
              <a:rPr lang="de-DE" b="1">
                <a:latin typeface="Arial"/>
                <a:ea typeface="Arial"/>
                <a:cs typeface="Arial"/>
              </a:rPr>
              <a:t>Fördergeber</a:t>
            </a:r>
            <a:r>
              <a:rPr lang="de-DE">
                <a:latin typeface="Arial"/>
                <a:ea typeface="Arial"/>
                <a:cs typeface="Arial"/>
              </a:rPr>
              <a:t> (</a:t>
            </a:r>
            <a:r>
              <a:rPr lang="de-DE" u="sng">
                <a:latin typeface="Arial"/>
                <a:ea typeface="Arial"/>
                <a:cs typeface="Arial"/>
                <a:hlinkClick r:id="rId5" tooltip="https://www.dfg.de/foerderung/programme/infrastruktur/lis/open_access/"/>
              </a:rPr>
              <a:t>DFG</a:t>
            </a:r>
            <a:r>
              <a:rPr lang="de-DE">
                <a:latin typeface="Arial"/>
                <a:ea typeface="Arial"/>
                <a:cs typeface="Arial"/>
              </a:rPr>
              <a:t>, </a:t>
            </a:r>
            <a:r>
              <a:rPr lang="de-DE" u="sng">
                <a:latin typeface="Arial"/>
                <a:ea typeface="Arial"/>
                <a:cs typeface="Arial"/>
                <a:hlinkClick r:id="rId6" tooltip="https://www.bildung-forschung.digital/digitalezukunft/de/wissen/open-access/open-access-initiativen/open-access-initiativen.html"/>
              </a:rPr>
              <a:t>BMBF</a:t>
            </a:r>
            <a:r>
              <a:rPr lang="de-DE">
                <a:latin typeface="Arial"/>
                <a:ea typeface="Arial"/>
                <a:cs typeface="Arial"/>
              </a:rPr>
              <a:t>, </a:t>
            </a:r>
            <a:r>
              <a:rPr lang="de-DE" u="sng">
                <a:latin typeface="Arial"/>
                <a:ea typeface="Arial"/>
                <a:cs typeface="Arial"/>
                <a:hlinkClick r:id="rId7" tooltip="https://research-and-innovation.ec.europa.eu/strategy/strategy-2020-2024/our-digital-future/open-science_en"/>
              </a:rPr>
              <a:t>EU</a:t>
            </a:r>
            <a:r>
              <a:rPr lang="de-DE">
                <a:latin typeface="Arial"/>
                <a:ea typeface="Arial"/>
                <a:cs typeface="Arial"/>
              </a:rPr>
              <a:t>): Aufnahme in Förderrichtlinien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de-DE" b="1" u="sng">
                <a:hlinkClick r:id="rId8" tooltip="https://en.unesco.org/science-sustainable-future/open-science/recommendation"/>
              </a:rPr>
              <a:t>UNESCO</a:t>
            </a:r>
            <a:r>
              <a:rPr lang="de-DE"/>
              <a:t> (2021)</a:t>
            </a:r>
            <a:r>
              <a:rPr lang="de-DE" b="1"/>
              <a:t>:</a:t>
            </a:r>
            <a:r>
              <a:rPr lang="de-DE"/>
              <a:t> Recommendation on Open Science 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de-DE" b="1" u="sng">
                <a:hlinkClick r:id="rId4" tooltip="https://www.wissenschaftsrat.de/download/2022/9477-22.pdf?__blob=publicationFile&amp;v=20"/>
              </a:rPr>
              <a:t>Koalitionsvertrag NRW</a:t>
            </a:r>
            <a:r>
              <a:rPr lang="de-DE" b="1"/>
              <a:t> </a:t>
            </a:r>
            <a:r>
              <a:rPr lang="de-DE"/>
              <a:t>(2022): Förderung einer Offenen Wissenschaft (Open Access, Open Educational Resources, Open Data, Open Source)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de-DE" b="1" u="sng">
                <a:hlinkClick r:id="rId9" tooltip="https://openaccess.nrw/"/>
              </a:rPr>
              <a:t>openaccess.nrw</a:t>
            </a:r>
            <a:r>
              <a:rPr lang="de-DE"/>
              <a:t> (2022): Landesinitiative im Rahmen der DH NRW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de-DE"/>
              <a:t>….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endParaRPr lang="de-DE" sz="12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01992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77D23D-44BA-EC93-03AF-A0084838F16A}" type="slidenum">
              <a:rPr lang="de-DE"/>
              <a:t>9</a:t>
            </a:fld>
            <a:r>
              <a:rPr lang="de-DE"/>
              <a:t> </a:t>
            </a:r>
            <a:endParaRPr/>
          </a:p>
        </p:txBody>
      </p:sp>
      <p:sp>
        <p:nvSpPr>
          <p:cNvPr id="1465444523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politische Ausgangslage</a:t>
            </a:r>
            <a:endParaRPr/>
          </a:p>
        </p:txBody>
      </p:sp>
      <p:sp>
        <p:nvSpPr>
          <p:cNvPr id="138231092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2120673326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647023999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55338545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Week – Open Access: Eine Einführung</a:t>
            </a:r>
            <a:endParaRPr lang="de-DE"/>
          </a:p>
        </p:txBody>
      </p:sp>
      <p:sp>
        <p:nvSpPr>
          <p:cNvPr id="896242633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3" indent="0">
              <a:lnSpc>
                <a:spcPct val="114999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b="1"/>
              <a:t>Ruhr-Universität Bochum</a:t>
            </a:r>
            <a:endParaRPr b="1"/>
          </a:p>
          <a:p>
            <a:pPr marL="285750" lvl="3" indent="-285750">
              <a:lnSpc>
                <a:spcPct val="114999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3" tooltip="https://www.ruhr-uni-bochum.de/oa/mam/content/rub_ub_openaccess-resolution.pdf"/>
              </a:rPr>
              <a:t>Open Access-Resolution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(2013)</a:t>
            </a:r>
            <a:endParaRPr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400050" lvl="3" indent="0">
              <a:lnSpc>
                <a:spcPct val="114999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2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„Mit der Unterzeichnung der „Berliner Erklärung“ von Oktober 2003 unterstützt die Ruhr-Universität Bochum (RUB) die Forderung nationaler und internationaler Forschungsorganisationen, wissenschaftliche Informationen unbeschränkt und dauerhaft im Internet zugänglich zu machen (</a:t>
            </a:r>
            <a:r>
              <a:rPr lang="de-DE" sz="12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 Access</a:t>
            </a:r>
            <a:r>
              <a:rPr lang="de-DE" sz="12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)“</a:t>
            </a:r>
            <a:endParaRPr/>
          </a:p>
          <a:p>
            <a:pPr marL="285750" lvl="3" indent="-285750">
              <a:lnSpc>
                <a:spcPct val="114999"/>
              </a:lnSpc>
              <a:buClr>
                <a:schemeClr val="bg2"/>
              </a:buClr>
              <a:defRPr/>
            </a:pPr>
            <a:endParaRPr lang="de-DE"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285750" lvl="3" indent="-285750">
              <a:lnSpc>
                <a:spcPct val="114999"/>
              </a:lnSpc>
              <a:buClr>
                <a:schemeClr val="bg2"/>
              </a:buClr>
              <a:defRPr/>
            </a:pPr>
            <a:r>
              <a:rPr lang="de-DE" sz="1500" b="0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  <a:hlinkClick r:id="rId4" tooltip="http://www.uv.rub.de/dezernat1/amtliche/ab1469.pdf"/>
              </a:rPr>
              <a:t>Open Science Policy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(2022)</a:t>
            </a:r>
            <a:endParaRPr/>
          </a:p>
          <a:p>
            <a:pPr marL="400050" lvl="3" indent="0">
              <a:lnSpc>
                <a:spcPct val="114999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2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„Die Ruhr-Universität Bochum (RUB) bekennt sich dazu, Open Science im Rahmen der Institution zu fördern und zu unterstützen. [...] Die Ruhr-Universität Bochum empfiehlt ihren Wissenschaftlerinnen und Wissenschaftlern, ihre Forschungsergebnisse im</a:t>
            </a:r>
            <a:r>
              <a:rPr lang="de-DE" sz="12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Open Access </a:t>
            </a:r>
            <a:r>
              <a:rPr lang="de-DE" sz="12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zu publizieren;“</a:t>
            </a:r>
            <a:endParaRPr/>
          </a:p>
        </p:txBody>
      </p:sp>
      <p:pic>
        <p:nvPicPr>
          <p:cNvPr id="469747861" name="Grafik 46974786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47111" y="507723"/>
            <a:ext cx="880888" cy="820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Benutzerdefiniert 3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3560"/>
      </a:hlink>
      <a:folHlink>
        <a:srgbClr val="00356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RUB-Praesentation-SoSe2021</Template>
  <TotalTime>0</TotalTime>
  <Words>2275</Words>
  <Application>Microsoft Office PowerPoint</Application>
  <DocSecurity>0</DocSecurity>
  <PresentationFormat>Bildschirmpräsentation (16:9)</PresentationFormat>
  <Paragraphs>370</Paragraphs>
  <Slides>43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0" baseType="lpstr">
      <vt:lpstr>Arial</vt:lpstr>
      <vt:lpstr>Calibri</vt:lpstr>
      <vt:lpstr>Open Sans</vt:lpstr>
      <vt:lpstr>RubFlama</vt:lpstr>
      <vt:lpstr>Times New Roman</vt:lpstr>
      <vt:lpstr>Wingdings</vt:lpstr>
      <vt:lpstr>PowerPoint Master RUB</vt:lpstr>
      <vt:lpstr>OPEN Access</vt:lpstr>
      <vt:lpstr>Umfrage: Ihre Erfahrungen mit Open Access?</vt:lpstr>
      <vt:lpstr>Überblick</vt:lpstr>
      <vt:lpstr>1. Open Access – Überblick</vt:lpstr>
      <vt:lpstr>Open Access – Definition</vt:lpstr>
      <vt:lpstr>Open Access – Definition</vt:lpstr>
      <vt:lpstr>Open Access – Warum ist Open Access wichtig?</vt:lpstr>
      <vt:lpstr>Open Access – politische Ausgangslage</vt:lpstr>
      <vt:lpstr>Open Access – politische Ausgangslage</vt:lpstr>
      <vt:lpstr>Open Access – Vorteile</vt:lpstr>
      <vt:lpstr>Open Access – Vorteile</vt:lpstr>
      <vt:lpstr>Open Access – Vorteile</vt:lpstr>
      <vt:lpstr>Open Access – Missverständnisse</vt:lpstr>
      <vt:lpstr>Open Access – Richtigstellung</vt:lpstr>
      <vt:lpstr>Achtung: Predatory Publisher!</vt:lpstr>
      <vt:lpstr> </vt:lpstr>
      <vt:lpstr>Umfrage: Ihre Meinung zu Open Access?</vt:lpstr>
      <vt:lpstr>2. Open Access – Rezipieren &amp; Publizieren</vt:lpstr>
      <vt:lpstr>Open Access – Hilfreiche Tools</vt:lpstr>
      <vt:lpstr>Open Access – Hilfreiche Tools</vt:lpstr>
      <vt:lpstr>Open Access – Hilfreiche Tools</vt:lpstr>
      <vt:lpstr>Open Access – weitere Recherchemöglichkeiten</vt:lpstr>
      <vt:lpstr>Open Access – Wege &amp; Finanzierung</vt:lpstr>
      <vt:lpstr>Wege &amp; Finanzierung</vt:lpstr>
      <vt:lpstr>Open Access – Wege &amp; Finanzierung</vt:lpstr>
      <vt:lpstr>Open Access – Wege &amp; Finanzierung</vt:lpstr>
      <vt:lpstr>Wege und Finanzierung</vt:lpstr>
      <vt:lpstr>Open Access – Wege &amp; Finanzierung</vt:lpstr>
      <vt:lpstr>Open Access – Wege &amp; Finanzierung</vt:lpstr>
      <vt:lpstr>Open Access – Wege &amp; Finanzierung</vt:lpstr>
      <vt:lpstr>Umfrage: Ihre Erfahrungen mit CC-Lizenzen?</vt:lpstr>
      <vt:lpstr>Open Access – CC-Lizenzen</vt:lpstr>
      <vt:lpstr>Open Access – CC-Lizenzen</vt:lpstr>
      <vt:lpstr>Open Access – CC-Lizenzen</vt:lpstr>
      <vt:lpstr>Open Access – CC-Lizenzen</vt:lpstr>
      <vt:lpstr>3. Fazit </vt:lpstr>
      <vt:lpstr>Fazit: Worauf sollten Sie beim OA-Publizieren achten?</vt:lpstr>
      <vt:lpstr>Fragen &amp; Diskussion</vt:lpstr>
      <vt:lpstr>Kontakt</vt:lpstr>
      <vt:lpstr>PowerPoint-Präsentation</vt:lpstr>
      <vt:lpstr>Open Access – Links</vt:lpstr>
      <vt:lpstr>Open Access – Links</vt:lpstr>
      <vt:lpstr>Open Access – 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subject/>
  <dc:creator>Natalie Rosenkranz</dc:creator>
  <cp:keywords/>
  <dc:description/>
  <cp:lastModifiedBy>Carla Hansmann</cp:lastModifiedBy>
  <cp:revision>852</cp:revision>
  <dcterms:created xsi:type="dcterms:W3CDTF">2021-03-23T12:47:06Z</dcterms:created>
  <dcterms:modified xsi:type="dcterms:W3CDTF">2023-10-23T10:21:49Z</dcterms:modified>
  <cp:category/>
  <dc:identifier/>
  <cp:contentStatus/>
  <dc:language/>
  <cp:version/>
</cp:coreProperties>
</file>