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8" r:id="rId2"/>
    <p:sldId id="289" r:id="rId3"/>
    <p:sldId id="302" r:id="rId4"/>
    <p:sldId id="291" r:id="rId5"/>
    <p:sldId id="292" r:id="rId6"/>
    <p:sldId id="293" r:id="rId7"/>
    <p:sldId id="303" r:id="rId8"/>
    <p:sldId id="295" r:id="rId9"/>
    <p:sldId id="296" r:id="rId10"/>
    <p:sldId id="297" r:id="rId11"/>
    <p:sldId id="298" r:id="rId12"/>
    <p:sldId id="299" r:id="rId13"/>
    <p:sldId id="301" r:id="rId14"/>
    <p:sldId id="304" r:id="rId15"/>
    <p:sldId id="305"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90"/>
  </p:normalViewPr>
  <p:slideViewPr>
    <p:cSldViewPr snapToGrid="0" snapToObjects="1">
      <p:cViewPr varScale="1">
        <p:scale>
          <a:sx n="99" d="100"/>
          <a:sy n="99" d="100"/>
        </p:scale>
        <p:origin x="1464" y="184"/>
      </p:cViewPr>
      <p:guideLst>
        <p:guide orient="horz" pos="2160"/>
        <p:guide pos="2880"/>
      </p:guideLst>
    </p:cSldViewPr>
  </p:slideViewPr>
  <p:notesTextViewPr>
    <p:cViewPr>
      <p:scale>
        <a:sx n="90" d="100"/>
        <a:sy n="9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de-DE"/>
              <a:t>Mastertitelformat bearbeiten</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Master-Untertitelformat bearbeiten</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10/15/23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a:p>
        </p:txBody>
      </p:sp>
      <p:sp>
        <p:nvSpPr>
          <p:cNvPr id="3" name="Vertical Text Placeholder 2"/>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10/15/23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de-DE"/>
              <a:t>Mastertitelformat bearbeiten</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10/15/23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10"/>
          </p:nvPr>
        </p:nvSpPr>
        <p:spPr/>
        <p:txBody>
          <a:bodyPr/>
          <a:lstStyle/>
          <a:p>
            <a:fld id="{6BFECD78-3C8E-49F2-8FAB-59489D168ABB}" type="datetimeFigureOut">
              <a:rPr lang="en-US" smtClean="0"/>
              <a:t>10/15/23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de-DE"/>
              <a:t>Mastertitelformat bearbeiten</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6BFECD78-3C8E-49F2-8FAB-59489D168ABB}" type="datetimeFigureOut">
              <a:rPr lang="en-US" smtClean="0"/>
              <a:t>10/15/23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e Placeholder 4"/>
          <p:cNvSpPr>
            <a:spLocks noGrp="1"/>
          </p:cNvSpPr>
          <p:nvPr>
            <p:ph type="dt" sz="half" idx="10"/>
          </p:nvPr>
        </p:nvSpPr>
        <p:spPr/>
        <p:txBody>
          <a:bodyPr/>
          <a:lstStyle/>
          <a:p>
            <a:fld id="{6BFECD78-3C8E-49F2-8FAB-59489D168ABB}" type="datetimeFigureOut">
              <a:rPr lang="en-US" smtClean="0"/>
              <a:t>10/15/23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de-DE"/>
              <a:t>Mastertitelformat bearbeiten</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e Placeholder 6"/>
          <p:cNvSpPr>
            <a:spLocks noGrp="1"/>
          </p:cNvSpPr>
          <p:nvPr>
            <p:ph type="dt" sz="half" idx="10"/>
          </p:nvPr>
        </p:nvSpPr>
        <p:spPr/>
        <p:txBody>
          <a:bodyPr/>
          <a:lstStyle/>
          <a:p>
            <a:fld id="{6BFECD78-3C8E-49F2-8FAB-59489D168ABB}" type="datetimeFigureOut">
              <a:rPr lang="en-US" smtClean="0"/>
              <a:t>10/15/23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a:p>
        </p:txBody>
      </p:sp>
      <p:sp>
        <p:nvSpPr>
          <p:cNvPr id="3" name="Date Placeholder 2"/>
          <p:cNvSpPr>
            <a:spLocks noGrp="1"/>
          </p:cNvSpPr>
          <p:nvPr>
            <p:ph type="dt" sz="half" idx="10"/>
          </p:nvPr>
        </p:nvSpPr>
        <p:spPr/>
        <p:txBody>
          <a:bodyPr/>
          <a:lstStyle/>
          <a:p>
            <a:fld id="{6BFECD78-3C8E-49F2-8FAB-59489D168ABB}" type="datetimeFigureOut">
              <a:rPr lang="en-US" smtClean="0"/>
              <a:t>10/15/23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BFECD78-3C8E-49F2-8FAB-59489D168ABB}" type="datetimeFigureOut">
              <a:rPr lang="en-US" smtClean="0"/>
              <a:t>10/15/23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de-DE"/>
              <a:t>Mastertitelformat bearbeiten</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6BFECD78-3C8E-49F2-8FAB-59489D168ABB}" type="datetimeFigureOut">
              <a:rPr lang="en-US" smtClean="0"/>
              <a:t>10/15/23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Beschriftung">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de-DE"/>
              <a:t>Mastertitelformat bearbeiten</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auf Platzhalter ziehen oder durch Klicken auf Symbol hinzufügen</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6BFECD78-3C8E-49F2-8FAB-59489D168ABB}" type="datetimeFigureOut">
              <a:rPr lang="en-US" smtClean="0"/>
              <a:t>10/15/23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FB56013-B943-42BA-886F-6F9D4EB85E9D}" type="slidenum">
              <a:rPr lang="en-US" smtClean="0"/>
              <a:t>‹Nr.›</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e-DE"/>
              <a:t>Mastertitelformat bearbeiten</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BFECD78-3C8E-49F2-8FAB-59489D168ABB}" type="datetimeFigureOut">
              <a:rPr lang="en-US" smtClean="0"/>
              <a:t>10/15/23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FB56013-B943-42BA-886F-6F9D4EB85E9D}" type="slidenum">
              <a:rPr lang="en-US" smtClean="0"/>
              <a:t>‹Nr.›</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www.youtube.com/watch?v=FopN3nFv4B0"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287528" y="287497"/>
            <a:ext cx="8740562" cy="5570756"/>
          </a:xfrm>
          <a:prstGeom prst="rect">
            <a:avLst/>
          </a:prstGeom>
          <a:noFill/>
        </p:spPr>
        <p:txBody>
          <a:bodyPr wrap="square" rtlCol="0">
            <a:spAutoFit/>
          </a:bodyPr>
          <a:lstStyle/>
          <a:p>
            <a:r>
              <a:rPr lang="de-DE" sz="2000" b="1" dirty="0"/>
              <a:t>Begrifflichkeiten:</a:t>
            </a:r>
            <a:endParaRPr lang="de-DE" sz="2000" dirty="0"/>
          </a:p>
          <a:p>
            <a:r>
              <a:rPr lang="de-DE" sz="2000" dirty="0"/>
              <a:t>1945: „(Ost-)Vertriebene“, „Flüchtlinge“, DP </a:t>
            </a:r>
          </a:p>
          <a:p>
            <a:r>
              <a:rPr lang="de-DE" sz="2000" dirty="0"/>
              <a:t>1950/60er Jahre: „Gastarbeiter“</a:t>
            </a:r>
          </a:p>
          <a:p>
            <a:r>
              <a:rPr lang="de-DE" sz="2000" dirty="0"/>
              <a:t>1970er: „Ausländische Arbeitnehmer“</a:t>
            </a:r>
          </a:p>
          <a:p>
            <a:r>
              <a:rPr lang="de-DE" sz="2000" dirty="0"/>
              <a:t>1980er: „Ausländer“</a:t>
            </a:r>
          </a:p>
          <a:p>
            <a:r>
              <a:rPr lang="de-DE" sz="2000" dirty="0"/>
              <a:t>Seit den 90er: Migranten</a:t>
            </a:r>
          </a:p>
          <a:p>
            <a:r>
              <a:rPr lang="de-DE" sz="2000" b="1" dirty="0"/>
              <a:t>Alle Begrifflichkeiten sind jeweils mit politischen Konzepten und ideologischem Wissen verbunden</a:t>
            </a:r>
            <a:endParaRPr lang="de-DE" sz="2000" dirty="0"/>
          </a:p>
          <a:p>
            <a:r>
              <a:rPr lang="de-DE" sz="2000" dirty="0"/>
              <a:t> </a:t>
            </a:r>
          </a:p>
          <a:p>
            <a:r>
              <a:rPr lang="de-DE" sz="2000" b="1" dirty="0"/>
              <a:t>Flüchtlinge/Asylbewerber</a:t>
            </a:r>
            <a:endParaRPr lang="de-DE" sz="2000" dirty="0"/>
          </a:p>
          <a:p>
            <a:r>
              <a:rPr lang="de-DE" sz="2000" dirty="0"/>
              <a:t>Bis Anfang 1970er Jahre dominieren Asylanträge aus Ostmitteleuropa in die BRD (Grundgesetz § 16)</a:t>
            </a:r>
          </a:p>
          <a:p>
            <a:r>
              <a:rPr lang="de-DE" sz="2000" dirty="0"/>
              <a:t>Ab den 1970er Jahren dominieren Anträge aus dem ‚Globalen Süden‘ und der Türkei (u.a. als Reaktion auf den Anwerbestopp)</a:t>
            </a:r>
          </a:p>
          <a:p>
            <a:endParaRPr lang="de-DE" sz="2000" dirty="0"/>
          </a:p>
          <a:p>
            <a:r>
              <a:rPr lang="de-DE" sz="2000" dirty="0"/>
              <a:t>Migration nach Deutschland ist nicht vorgesehen und rechtlich nicht geregelt.</a:t>
            </a:r>
          </a:p>
          <a:p>
            <a:endParaRPr lang="de-DE" dirty="0"/>
          </a:p>
          <a:p>
            <a:endParaRPr lang="de-DE" dirty="0"/>
          </a:p>
        </p:txBody>
      </p:sp>
    </p:spTree>
    <p:extLst>
      <p:ext uri="{BB962C8B-B14F-4D97-AF65-F5344CB8AC3E}">
        <p14:creationId xmlns:p14="http://schemas.microsoft.com/office/powerpoint/2010/main" val="12461997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271055" y="489734"/>
            <a:ext cx="8601890" cy="5601533"/>
          </a:xfrm>
          <a:prstGeom prst="rect">
            <a:avLst/>
          </a:prstGeom>
          <a:noFill/>
        </p:spPr>
        <p:txBody>
          <a:bodyPr wrap="square" rtlCol="0">
            <a:spAutoFit/>
          </a:bodyPr>
          <a:lstStyle/>
          <a:p>
            <a:r>
              <a:rPr lang="de-DE" sz="2000" b="1" dirty="0"/>
              <a:t>V Phase 1990-2000</a:t>
            </a:r>
            <a:endParaRPr lang="de-DE" sz="2000" dirty="0"/>
          </a:p>
          <a:p>
            <a:r>
              <a:rPr lang="de-DE" sz="2000" dirty="0"/>
              <a:t>Das neue Ausländergesetz (1990) bedeutet keine grundlegende Reform</a:t>
            </a:r>
          </a:p>
          <a:p>
            <a:r>
              <a:rPr lang="de-DE" sz="2000" dirty="0"/>
              <a:t>Bis 1993 steigt die Arbeitslosenzahl von Ausländischen Arbeitnehmern auf 16,8%</a:t>
            </a:r>
          </a:p>
          <a:p>
            <a:r>
              <a:rPr lang="de-DE" sz="2000" dirty="0"/>
              <a:t> </a:t>
            </a:r>
          </a:p>
          <a:p>
            <a:r>
              <a:rPr lang="de-DE" sz="2000" dirty="0"/>
              <a:t>Gleichzeitig gibt es eine gesellschaftliche Debatte darüber, dass ein großer Teil der Bevölkerung von demokratischen Prozessen ausgeschlossen ist. Eine Neudefinition des staatlichen Selbstverständnisses wird gefordert</a:t>
            </a:r>
          </a:p>
          <a:p>
            <a:r>
              <a:rPr lang="de-DE" sz="2000" dirty="0"/>
              <a:t>Zwei mögliche Wege werden diskutiert : &gt;Ausweitung des Kommunalwahlrechtes &gt;Erleichterung des Einbürgerungsverfahrens.</a:t>
            </a:r>
          </a:p>
          <a:p>
            <a:r>
              <a:rPr lang="de-DE" sz="2000" dirty="0"/>
              <a:t> </a:t>
            </a:r>
          </a:p>
          <a:p>
            <a:r>
              <a:rPr lang="de-DE" sz="2000" dirty="0"/>
              <a:t>Der Vereinigung der beiden Deutschen Staaten, damit einhergehende nationale Diskurse und der seit Beginn der 80er Jahr eingeübten diskriminierenden Rhetorik folgen Anschläge auf </a:t>
            </a:r>
            <a:r>
              <a:rPr lang="de-DE" sz="2000" dirty="0" err="1"/>
              <a:t>Migrant:innen</a:t>
            </a:r>
            <a:r>
              <a:rPr lang="de-DE" sz="2000" dirty="0"/>
              <a:t>, Unterkünfte für Geflüchtete etc.</a:t>
            </a:r>
          </a:p>
          <a:p>
            <a:endParaRPr lang="de-DE" sz="2000" dirty="0"/>
          </a:p>
          <a:p>
            <a:r>
              <a:rPr lang="de-DE" sz="2000" dirty="0" err="1">
                <a:solidFill>
                  <a:schemeClr val="accent4">
                    <a:lumMod val="60000"/>
                    <a:lumOff val="40000"/>
                  </a:schemeClr>
                </a:solidFill>
              </a:rPr>
              <a:t>Advanced</a:t>
            </a:r>
            <a:r>
              <a:rPr lang="de-DE" sz="2000" dirty="0">
                <a:solidFill>
                  <a:schemeClr val="accent4">
                    <a:lumMod val="60000"/>
                    <a:lumOff val="40000"/>
                  </a:schemeClr>
                </a:solidFill>
              </a:rPr>
              <a:t> Chemistry „Fremd im eigenen Land“1992</a:t>
            </a:r>
          </a:p>
          <a:p>
            <a:r>
              <a:rPr lang="de-DE" sz="2000" dirty="0">
                <a:solidFill>
                  <a:schemeClr val="accent4">
                    <a:lumMod val="60000"/>
                    <a:lumOff val="40000"/>
                  </a:schemeClr>
                </a:solidFill>
              </a:rPr>
              <a:t>https://</a:t>
            </a:r>
            <a:r>
              <a:rPr lang="de-DE" sz="2000" dirty="0" err="1">
                <a:solidFill>
                  <a:schemeClr val="accent4">
                    <a:lumMod val="60000"/>
                    <a:lumOff val="40000"/>
                  </a:schemeClr>
                </a:solidFill>
              </a:rPr>
              <a:t>www.youtube.com</a:t>
            </a:r>
            <a:r>
              <a:rPr lang="de-DE" sz="2000" dirty="0">
                <a:solidFill>
                  <a:schemeClr val="accent4">
                    <a:lumMod val="60000"/>
                    <a:lumOff val="40000"/>
                  </a:schemeClr>
                </a:solidFill>
              </a:rPr>
              <a:t>/</a:t>
            </a:r>
            <a:r>
              <a:rPr lang="de-DE" sz="2000" dirty="0" err="1">
                <a:solidFill>
                  <a:schemeClr val="accent4">
                    <a:lumMod val="60000"/>
                    <a:lumOff val="40000"/>
                  </a:schemeClr>
                </a:solidFill>
              </a:rPr>
              <a:t>watch?v</a:t>
            </a:r>
            <a:r>
              <a:rPr lang="de-DE" sz="2000" dirty="0">
                <a:solidFill>
                  <a:schemeClr val="accent4">
                    <a:lumMod val="60000"/>
                    <a:lumOff val="40000"/>
                  </a:schemeClr>
                </a:solidFill>
              </a:rPr>
              <a:t>=C9N0fo3vXMs</a:t>
            </a:r>
          </a:p>
          <a:p>
            <a:endParaRPr lang="de-DE" sz="2000" dirty="0"/>
          </a:p>
          <a:p>
            <a:endParaRPr lang="de-DE" dirty="0"/>
          </a:p>
        </p:txBody>
      </p:sp>
    </p:spTree>
    <p:extLst>
      <p:ext uri="{BB962C8B-B14F-4D97-AF65-F5344CB8AC3E}">
        <p14:creationId xmlns:p14="http://schemas.microsoft.com/office/powerpoint/2010/main" val="3319000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206661" y="838533"/>
            <a:ext cx="8601890" cy="5940088"/>
          </a:xfrm>
          <a:prstGeom prst="rect">
            <a:avLst/>
          </a:prstGeom>
          <a:noFill/>
        </p:spPr>
        <p:txBody>
          <a:bodyPr wrap="square" rtlCol="0">
            <a:spAutoFit/>
          </a:bodyPr>
          <a:lstStyle/>
          <a:p>
            <a:r>
              <a:rPr lang="de-DE" sz="2000" dirty="0"/>
              <a:t>Mit der extremen Gewalt gegen Geflüchtete und als „Ausländer“ markierten wird erstmals 1992/93 ernsthaft über Konzepte nachgedacht um die ungleiche Stellung von Deutschen und </a:t>
            </a:r>
            <a:r>
              <a:rPr lang="de-DE" sz="2000" dirty="0" err="1"/>
              <a:t>Migrant:innen</a:t>
            </a:r>
            <a:r>
              <a:rPr lang="de-DE" sz="2000" dirty="0"/>
              <a:t> </a:t>
            </a:r>
            <a:r>
              <a:rPr lang="de-DE" sz="2000" dirty="0" err="1"/>
              <a:t>bzgl</a:t>
            </a:r>
            <a:r>
              <a:rPr lang="de-DE" sz="2000" dirty="0"/>
              <a:t> politischer und staatsbürgerlicher Rechte anzugleichen.</a:t>
            </a:r>
          </a:p>
          <a:p>
            <a:endParaRPr lang="de-DE" sz="2000" dirty="0"/>
          </a:p>
          <a:p>
            <a:r>
              <a:rPr lang="de-DE" sz="2000" b="1" dirty="0"/>
              <a:t>DIE DEBATTE UM DIE DOPPELTE STAATSBÜRGERSCHAFT UND DIE </a:t>
            </a:r>
            <a:r>
              <a:rPr lang="de-DE" sz="2000" b="1" i="1" dirty="0"/>
              <a:t>JUS SOLI</a:t>
            </a:r>
            <a:endParaRPr lang="de-DE" sz="2000" dirty="0"/>
          </a:p>
          <a:p>
            <a:r>
              <a:rPr lang="de-DE" sz="2000" dirty="0"/>
              <a:t>1989 will Hamburg das Wahlrecht für </a:t>
            </a:r>
            <a:r>
              <a:rPr lang="de-DE" sz="2000" dirty="0" err="1"/>
              <a:t>Migrant:innen</a:t>
            </a:r>
            <a:r>
              <a:rPr lang="de-DE" sz="2000" dirty="0"/>
              <a:t> auf Bezirksebene einführen &gt; auf Antrag der CDU vom Bundesverfassungsgericht geprüft und gestoppt.</a:t>
            </a:r>
          </a:p>
          <a:p>
            <a:r>
              <a:rPr lang="de-DE" sz="2000" dirty="0"/>
              <a:t>1992 erhalten EU Bürger weitgehende Rechte. Nicht EU Bürger sind von diesen Rechten weiterhin ausgeschlossen.</a:t>
            </a:r>
          </a:p>
          <a:p>
            <a:r>
              <a:rPr lang="de-DE" sz="2000" dirty="0"/>
              <a:t> </a:t>
            </a:r>
          </a:p>
          <a:p>
            <a:r>
              <a:rPr lang="de-DE" sz="2000" dirty="0"/>
              <a:t>Ermessenseinbürgerung für </a:t>
            </a:r>
            <a:r>
              <a:rPr lang="de-DE" sz="2000" dirty="0" err="1"/>
              <a:t>Migrant:innen</a:t>
            </a:r>
            <a:r>
              <a:rPr lang="de-DE" sz="2000" dirty="0"/>
              <a:t> und Anspruchseinbürgerung für ‚Volksdeutsche’ verweist auf ethnokulturelle Definition des Staates. Diese Vorrepublikanische Interpretation des deutschen Staatsverständnisses wird von der Mehrheit der CDU getragen. </a:t>
            </a:r>
          </a:p>
          <a:p>
            <a:r>
              <a:rPr lang="de-DE" sz="2000" dirty="0"/>
              <a:t>Veränderung des Nationenbegriffes als Folge der europäischen Integration. Weiterhin spielen ethnonationale Vorstellungen eine Rolle.</a:t>
            </a:r>
          </a:p>
          <a:p>
            <a:endParaRPr lang="de-DE" sz="2000" dirty="0"/>
          </a:p>
          <a:p>
            <a:r>
              <a:rPr lang="de-DE" sz="2000" dirty="0">
                <a:highlight>
                  <a:srgbClr val="FF0000"/>
                </a:highlight>
              </a:rPr>
              <a:t> </a:t>
            </a:r>
          </a:p>
        </p:txBody>
      </p:sp>
    </p:spTree>
    <p:extLst>
      <p:ext uri="{BB962C8B-B14F-4D97-AF65-F5344CB8AC3E}">
        <p14:creationId xmlns:p14="http://schemas.microsoft.com/office/powerpoint/2010/main" val="15917650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271055" y="142662"/>
            <a:ext cx="8601890" cy="7109639"/>
          </a:xfrm>
          <a:prstGeom prst="rect">
            <a:avLst/>
          </a:prstGeom>
          <a:noFill/>
        </p:spPr>
        <p:txBody>
          <a:bodyPr wrap="square" rtlCol="0">
            <a:spAutoFit/>
          </a:bodyPr>
          <a:lstStyle/>
          <a:p>
            <a:r>
              <a:rPr lang="de-DE" sz="2000" dirty="0"/>
              <a:t>Erst nach den Anschlägen in Mölln und in Solingen 1993 fordert die SPD die Anerkennung das Deutschland ein Einwanderungsland ist.</a:t>
            </a:r>
          </a:p>
          <a:p>
            <a:r>
              <a:rPr lang="de-DE" sz="2000" dirty="0"/>
              <a:t>Debatte um die Ersetzung des Abstammungsprinzip (</a:t>
            </a:r>
            <a:r>
              <a:rPr lang="de-DE" sz="2000" dirty="0" err="1"/>
              <a:t>jus</a:t>
            </a:r>
            <a:r>
              <a:rPr lang="de-DE" sz="2000" dirty="0"/>
              <a:t> </a:t>
            </a:r>
            <a:r>
              <a:rPr lang="de-DE" sz="2000" dirty="0" err="1"/>
              <a:t>sanguinis</a:t>
            </a:r>
            <a:r>
              <a:rPr lang="de-DE" sz="2000" dirty="0"/>
              <a:t>) durch das Territorialprinzip (</a:t>
            </a:r>
            <a:r>
              <a:rPr lang="de-DE" sz="2000" dirty="0" err="1"/>
              <a:t>jus</a:t>
            </a:r>
            <a:r>
              <a:rPr lang="de-DE" sz="2000" dirty="0"/>
              <a:t> </a:t>
            </a:r>
            <a:r>
              <a:rPr lang="de-DE" sz="2000" dirty="0" err="1"/>
              <a:t>soli</a:t>
            </a:r>
            <a:r>
              <a:rPr lang="de-DE" sz="2000" dirty="0"/>
              <a:t>) und die Hinnahme doppelter Staatsbürgerschaft.</a:t>
            </a:r>
          </a:p>
          <a:p>
            <a:r>
              <a:rPr lang="de-DE" sz="2000" dirty="0"/>
              <a:t> </a:t>
            </a:r>
          </a:p>
          <a:p>
            <a:r>
              <a:rPr lang="de-DE" sz="2000" dirty="0"/>
              <a:t>1998 rot/grün verabschiedet neues Staatbürgerschaftsgesetz Jus Soli-Prinzip für in Deutschland geborene von denen ein Elternteil ebenfalls in Deutschland geboren wurde, oder ein Elternteil vor dem 14 Lebensjahr eingewandert ist (dritte Generation).</a:t>
            </a:r>
          </a:p>
          <a:p>
            <a:endParaRPr lang="de-DE" sz="2000" dirty="0"/>
          </a:p>
          <a:p>
            <a:pPr algn="l" fontAlgn="base"/>
            <a:r>
              <a:rPr lang="de-DE" sz="2000" b="0" i="0" dirty="0">
                <a:effectLst/>
              </a:rPr>
              <a:t>Alleine durch die Geburt auf deutschem Boden bekommt man weiterhin keine deutsche Staatsangehörigkeit.</a:t>
            </a:r>
            <a:r>
              <a:rPr lang="de-DE" sz="2000" dirty="0"/>
              <a:t> </a:t>
            </a:r>
          </a:p>
          <a:p>
            <a:pPr algn="l" fontAlgn="base"/>
            <a:r>
              <a:rPr lang="de-DE" sz="2000" b="0" i="0" dirty="0">
                <a:effectLst/>
              </a:rPr>
              <a:t>Seit 01.01.2000 kann ein von Ausländern in Deutschland geborenes Kind die deutsche Staatsangehörigkeit bekommen haben, wenn mindestens ein Elternteil seit mindestens acht Jahren den gewöhnlichen Aufenthalt in Deutschland und eine unbefristete Aufenthaltserlaubnis hatte. Wenn das Kind auch die Staatsangehörigkeit der Eltern bekommen hat und nicht in Deutschland aufgewachsen ist, muss es innerhalb eines Jahres nach Vollendung des 21. Lebensjahres eine Option zugunsten einer der beiden Staatsangehörigkeiten treffen.</a:t>
            </a:r>
          </a:p>
          <a:p>
            <a:pPr algn="l" fontAlgn="base"/>
            <a:r>
              <a:rPr lang="de-DE" sz="2000" b="0" i="0" dirty="0">
                <a:effectLst/>
              </a:rPr>
              <a:t> D</a:t>
            </a:r>
            <a:r>
              <a:rPr lang="de-DE" sz="2000" dirty="0"/>
              <a:t>ie Hinnahme der doppelten Staatbürgerschaft war an der CDU/CSU gescheitert.</a:t>
            </a:r>
          </a:p>
          <a:p>
            <a:endParaRPr lang="de-DE" dirty="0"/>
          </a:p>
          <a:p>
            <a:endParaRPr lang="de-DE" dirty="0"/>
          </a:p>
        </p:txBody>
      </p:sp>
    </p:spTree>
    <p:extLst>
      <p:ext uri="{BB962C8B-B14F-4D97-AF65-F5344CB8AC3E}">
        <p14:creationId xmlns:p14="http://schemas.microsoft.com/office/powerpoint/2010/main" val="26504356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E2125E9F-8124-211C-FD7A-D8DB1F1439C5}"/>
              </a:ext>
            </a:extLst>
          </p:cNvPr>
          <p:cNvSpPr>
            <a:spLocks noGrp="1"/>
          </p:cNvSpPr>
          <p:nvPr>
            <p:ph idx="1"/>
          </p:nvPr>
        </p:nvSpPr>
        <p:spPr>
          <a:xfrm>
            <a:off x="508715" y="553792"/>
            <a:ext cx="8126570" cy="6304208"/>
          </a:xfrm>
        </p:spPr>
        <p:txBody>
          <a:bodyPr>
            <a:normAutofit/>
          </a:bodyPr>
          <a:lstStyle/>
          <a:p>
            <a:pPr marL="0" indent="0">
              <a:buNone/>
            </a:pPr>
            <a:r>
              <a:rPr lang="de-DE" sz="2000" dirty="0">
                <a:latin typeface="+mj-lt"/>
              </a:rPr>
              <a:t>Friedrich Merz leitet 2001 die Debatte zur „deutschen Leitkultur“ ein </a:t>
            </a:r>
          </a:p>
          <a:p>
            <a:pPr marL="0" indent="0">
              <a:buNone/>
            </a:pPr>
            <a:r>
              <a:rPr lang="de-DE" sz="2000" dirty="0">
                <a:latin typeface="+mj-lt"/>
              </a:rPr>
              <a:t>&gt; wiederkehrend</a:t>
            </a:r>
          </a:p>
          <a:p>
            <a:pPr marL="0" indent="0">
              <a:buNone/>
            </a:pPr>
            <a:endParaRPr lang="de-DE" sz="2000" dirty="0">
              <a:latin typeface="+mj-lt"/>
            </a:endParaRPr>
          </a:p>
          <a:p>
            <a:pPr marL="0" indent="0">
              <a:buNone/>
            </a:pPr>
            <a:r>
              <a:rPr lang="de-DE" sz="2000" dirty="0">
                <a:latin typeface="+mj-lt"/>
              </a:rPr>
              <a:t>Parallel seit 2000er starke Selbstrepräsentation und Partizipation der 2 und 3 Generation durch Vereine und Verbände (</a:t>
            </a:r>
            <a:r>
              <a:rPr lang="de-DE" sz="2000" dirty="0" err="1">
                <a:latin typeface="+mj-lt"/>
              </a:rPr>
              <a:t>DeutschPlus</a:t>
            </a:r>
            <a:r>
              <a:rPr lang="de-DE" sz="2000" dirty="0">
                <a:latin typeface="+mj-lt"/>
              </a:rPr>
              <a:t>, JUMA (Jung, Muslimisch, Aktiv) </a:t>
            </a:r>
            <a:r>
              <a:rPr lang="de-DE" sz="2000" dirty="0" err="1">
                <a:latin typeface="+mj-lt"/>
              </a:rPr>
              <a:t>uvm</a:t>
            </a:r>
            <a:r>
              <a:rPr lang="de-DE" sz="2000" dirty="0">
                <a:latin typeface="+mj-lt"/>
              </a:rPr>
              <a:t>.) </a:t>
            </a:r>
          </a:p>
          <a:p>
            <a:pPr marL="0" indent="0">
              <a:buNone/>
            </a:pPr>
            <a:endParaRPr lang="de-DE" sz="2000" dirty="0">
              <a:latin typeface="+mj-lt"/>
            </a:endParaRPr>
          </a:p>
          <a:p>
            <a:pPr marL="0" indent="0">
              <a:buNone/>
            </a:pPr>
            <a:r>
              <a:rPr lang="de-DE" sz="2000" dirty="0">
                <a:latin typeface="+mj-lt"/>
              </a:rPr>
              <a:t>2006 wird erster Integrationsgipfel durch Angela Merkel einberufen</a:t>
            </a:r>
          </a:p>
          <a:p>
            <a:pPr marL="0" indent="0">
              <a:buNone/>
            </a:pPr>
            <a:endParaRPr lang="de-DE" sz="2000" dirty="0">
              <a:latin typeface="+mj-lt"/>
            </a:endParaRPr>
          </a:p>
          <a:p>
            <a:pPr marL="0" indent="0">
              <a:buNone/>
            </a:pPr>
            <a:r>
              <a:rPr lang="de-DE" sz="2000" dirty="0">
                <a:latin typeface="+mj-lt"/>
              </a:rPr>
              <a:t>Die Publikation „Deutschland schafft sich ab“ von Thilo Sarrazin spitzt die Migrationsdebatte extrem zu (2010)</a:t>
            </a:r>
          </a:p>
          <a:p>
            <a:pPr marL="0" indent="0">
              <a:buNone/>
            </a:pPr>
            <a:endParaRPr lang="de-DE" sz="2900" dirty="0">
              <a:latin typeface="+mj-lt"/>
            </a:endParaRPr>
          </a:p>
          <a:p>
            <a:endParaRPr lang="de-DE" dirty="0"/>
          </a:p>
        </p:txBody>
      </p:sp>
    </p:spTree>
    <p:extLst>
      <p:ext uri="{BB962C8B-B14F-4D97-AF65-F5344CB8AC3E}">
        <p14:creationId xmlns:p14="http://schemas.microsoft.com/office/powerpoint/2010/main" val="7089578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A1652CA4-0982-A2C8-E897-B968330E0BCE}"/>
              </a:ext>
            </a:extLst>
          </p:cNvPr>
          <p:cNvSpPr>
            <a:spLocks noGrp="1"/>
          </p:cNvSpPr>
          <p:nvPr>
            <p:ph idx="1"/>
          </p:nvPr>
        </p:nvSpPr>
        <p:spPr>
          <a:xfrm>
            <a:off x="196403" y="360608"/>
            <a:ext cx="8947597" cy="5525037"/>
          </a:xfrm>
        </p:spPr>
        <p:txBody>
          <a:bodyPr>
            <a:normAutofit fontScale="25000" lnSpcReduction="20000"/>
          </a:bodyPr>
          <a:lstStyle/>
          <a:p>
            <a:pPr marL="0" indent="0">
              <a:buNone/>
            </a:pPr>
            <a:r>
              <a:rPr lang="de-DE" sz="8000" dirty="0">
                <a:latin typeface="+mj-lt"/>
              </a:rPr>
              <a:t>2011 enttarnt der NSU sich  (</a:t>
            </a:r>
            <a:r>
              <a:rPr lang="de-DE" sz="8000" b="0" i="0" dirty="0">
                <a:effectLst/>
                <a:latin typeface="+mj-lt"/>
              </a:rPr>
              <a:t>rechtsextreme Terrorgruppe,  </a:t>
            </a:r>
            <a:r>
              <a:rPr lang="de-DE" sz="8000" dirty="0">
                <a:latin typeface="+mj-lt"/>
              </a:rPr>
              <a:t>seit 1998 mindestens 10 Morde )</a:t>
            </a:r>
          </a:p>
          <a:p>
            <a:pPr marL="0" indent="0">
              <a:buNone/>
            </a:pPr>
            <a:r>
              <a:rPr lang="de-DE" sz="8000" dirty="0">
                <a:latin typeface="+mj-lt"/>
              </a:rPr>
              <a:t> </a:t>
            </a:r>
          </a:p>
          <a:p>
            <a:pPr marL="0" indent="0" algn="l">
              <a:buNone/>
            </a:pPr>
            <a:r>
              <a:rPr lang="de-DE" sz="8000" dirty="0">
                <a:latin typeface="+mj-lt"/>
              </a:rPr>
              <a:t>2013 Gründung der AfD (</a:t>
            </a:r>
            <a:r>
              <a:rPr lang="de-DE" sz="8000" b="0" i="0" dirty="0">
                <a:effectLst/>
                <a:latin typeface="+mj-lt"/>
              </a:rPr>
              <a:t>Alternative für Deutschland, rechtsextreme politische Partei)</a:t>
            </a:r>
          </a:p>
          <a:p>
            <a:pPr marL="0" indent="0" algn="l">
              <a:buNone/>
            </a:pPr>
            <a:endParaRPr lang="de-DE" sz="8000" dirty="0">
              <a:latin typeface="+mj-lt"/>
            </a:endParaRPr>
          </a:p>
          <a:p>
            <a:pPr marL="0" indent="0">
              <a:buNone/>
            </a:pPr>
            <a:r>
              <a:rPr lang="de-DE" sz="8000" dirty="0">
                <a:latin typeface="+mj-lt"/>
              </a:rPr>
              <a:t>2014 Gründung </a:t>
            </a:r>
            <a:r>
              <a:rPr lang="de-DE" sz="8000" b="0" i="0" dirty="0">
                <a:effectLst/>
                <a:latin typeface="+mj-lt"/>
              </a:rPr>
              <a:t>Pegida, (Patriotische Europäer gegen die Islamisierung des Abendlandes, islamfeindliche, völkische, rassistische und rechtsextreme Organisation.</a:t>
            </a:r>
          </a:p>
          <a:p>
            <a:pPr marL="0" indent="0">
              <a:buNone/>
            </a:pPr>
            <a:endParaRPr lang="de-DE" sz="8000" b="0" i="0" dirty="0">
              <a:effectLst/>
              <a:latin typeface="+mj-lt"/>
            </a:endParaRPr>
          </a:p>
          <a:p>
            <a:pPr marL="0" indent="0">
              <a:buNone/>
            </a:pPr>
            <a:r>
              <a:rPr lang="de-DE" sz="8000" dirty="0">
                <a:latin typeface="+mj-lt"/>
              </a:rPr>
              <a:t>2015/16 Bürgerkrieg in Syrien, Flucht von circa 800.000 nach D</a:t>
            </a:r>
          </a:p>
          <a:p>
            <a:pPr marL="0" indent="0">
              <a:buNone/>
            </a:pPr>
            <a:endParaRPr lang="de-DE" sz="8000" dirty="0">
              <a:latin typeface="+mj-lt"/>
            </a:endParaRPr>
          </a:p>
          <a:p>
            <a:pPr marL="0" indent="0">
              <a:buNone/>
            </a:pPr>
            <a:r>
              <a:rPr lang="de-DE" sz="8000" dirty="0">
                <a:latin typeface="+mj-lt"/>
              </a:rPr>
              <a:t>2019 </a:t>
            </a:r>
            <a:r>
              <a:rPr lang="de-DE" sz="8000" b="0" i="0" dirty="0">
                <a:effectLst/>
                <a:latin typeface="+mj-lt"/>
              </a:rPr>
              <a:t>Der Anschlag in Halle (Saale) war der Versuch eines Massenmordes an Juden ausgeführt von einem Rechtsextremen</a:t>
            </a:r>
          </a:p>
          <a:p>
            <a:pPr marL="0" indent="0">
              <a:buNone/>
            </a:pPr>
            <a:endParaRPr lang="de-DE" sz="8000" b="0" i="0" dirty="0">
              <a:effectLst/>
              <a:latin typeface="+mj-lt"/>
            </a:endParaRPr>
          </a:p>
          <a:p>
            <a:pPr marL="0" indent="0">
              <a:buNone/>
            </a:pPr>
            <a:r>
              <a:rPr lang="de-DE" sz="8000" dirty="0">
                <a:latin typeface="+mj-lt"/>
              </a:rPr>
              <a:t>2020 </a:t>
            </a:r>
            <a:r>
              <a:rPr lang="de-DE" sz="8000" b="0" i="0" dirty="0">
                <a:effectLst/>
                <a:latin typeface="+mj-lt"/>
              </a:rPr>
              <a:t>Der Anschlag in </a:t>
            </a:r>
            <a:r>
              <a:rPr lang="de-DE" sz="8000" dirty="0">
                <a:latin typeface="+mj-lt"/>
              </a:rPr>
              <a:t>Hanau </a:t>
            </a:r>
            <a:r>
              <a:rPr lang="de-DE" sz="8000" b="0" i="0" dirty="0">
                <a:effectLst/>
                <a:latin typeface="+mj-lt"/>
              </a:rPr>
              <a:t>war der Mord ausgeführt von einem Rechtsextremen an neun Personen mit „Migrationshintergrund“</a:t>
            </a:r>
          </a:p>
          <a:p>
            <a:pPr marL="0" indent="0">
              <a:buNone/>
            </a:pPr>
            <a:endParaRPr lang="de-DE" sz="8000" dirty="0">
              <a:latin typeface="+mj-lt"/>
            </a:endParaRPr>
          </a:p>
          <a:p>
            <a:pPr marL="0" indent="0">
              <a:buNone/>
            </a:pPr>
            <a:endParaRPr lang="de-DE" sz="8000" dirty="0">
              <a:latin typeface="+mj-lt"/>
            </a:endParaRPr>
          </a:p>
          <a:p>
            <a:pPr marL="0" indent="0">
              <a:buNone/>
            </a:pPr>
            <a:r>
              <a:rPr lang="de-DE" sz="8000" dirty="0">
                <a:solidFill>
                  <a:schemeClr val="accent4">
                    <a:lumMod val="60000"/>
                    <a:lumOff val="40000"/>
                  </a:schemeClr>
                </a:solidFill>
                <a:latin typeface="+mj-lt"/>
              </a:rPr>
              <a:t>Link: </a:t>
            </a:r>
            <a:r>
              <a:rPr lang="de-DE" sz="5400" b="0" i="0" dirty="0">
                <a:effectLst/>
                <a:latin typeface="Helvetica" pitchFamily="2" charset="0"/>
                <a:hlinkClick r:id="rId2"/>
              </a:rPr>
              <a:t>https://www.youtube.com/watch?v=FopN3nFv4B0</a:t>
            </a:r>
            <a:endParaRPr lang="de-DE" sz="8000" dirty="0">
              <a:solidFill>
                <a:schemeClr val="accent4">
                  <a:lumMod val="60000"/>
                  <a:lumOff val="40000"/>
                </a:schemeClr>
              </a:solidFill>
              <a:latin typeface="+mj-lt"/>
            </a:endParaRPr>
          </a:p>
          <a:p>
            <a:pPr marL="0" indent="0">
              <a:buNone/>
            </a:pPr>
            <a:endParaRPr lang="de-DE" dirty="0"/>
          </a:p>
        </p:txBody>
      </p:sp>
    </p:spTree>
    <p:extLst>
      <p:ext uri="{BB962C8B-B14F-4D97-AF65-F5344CB8AC3E}">
        <p14:creationId xmlns:p14="http://schemas.microsoft.com/office/powerpoint/2010/main" val="21158036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4F596975-B306-981E-44AA-4788D47AC71B}"/>
              </a:ext>
            </a:extLst>
          </p:cNvPr>
          <p:cNvSpPr>
            <a:spLocks noGrp="1"/>
          </p:cNvSpPr>
          <p:nvPr>
            <p:ph idx="1"/>
          </p:nvPr>
        </p:nvSpPr>
        <p:spPr/>
        <p:txBody>
          <a:bodyPr/>
          <a:lstStyle/>
          <a:p>
            <a:pPr marL="0" indent="0">
              <a:buNone/>
            </a:pPr>
            <a:r>
              <a:rPr lang="de-DE" sz="2000" b="1" dirty="0"/>
              <a:t>Quellen: </a:t>
            </a:r>
          </a:p>
          <a:p>
            <a:pPr marL="0" indent="0">
              <a:buNone/>
            </a:pPr>
            <a:r>
              <a:rPr lang="de-DE" sz="2000" b="1" dirty="0">
                <a:effectLst/>
                <a:ea typeface="Arial" panose="020B0604020202020204" pitchFamily="34" charset="0"/>
                <a:cs typeface="Calibri" panose="020F0502020204030204" pitchFamily="34" charset="0"/>
              </a:rPr>
              <a:t>Foroutan, </a:t>
            </a:r>
            <a:r>
              <a:rPr lang="de-DE" sz="2000" b="1" dirty="0" err="1">
                <a:effectLst/>
                <a:ea typeface="Arial" panose="020B0604020202020204" pitchFamily="34" charset="0"/>
                <a:cs typeface="Calibri" panose="020F0502020204030204" pitchFamily="34" charset="0"/>
              </a:rPr>
              <a:t>Naika</a:t>
            </a:r>
            <a:r>
              <a:rPr lang="de-DE" sz="2000" b="1" dirty="0">
                <a:effectLst/>
                <a:ea typeface="Arial" panose="020B0604020202020204" pitchFamily="34" charset="0"/>
                <a:cs typeface="Calibri" panose="020F0502020204030204" pitchFamily="34" charset="0"/>
              </a:rPr>
              <a:t> (2023)  </a:t>
            </a:r>
            <a:r>
              <a:rPr lang="de-DE" sz="2000" b="1" i="1" dirty="0">
                <a:effectLst/>
                <a:ea typeface="Arial" panose="020B0604020202020204" pitchFamily="34" charset="0"/>
                <a:cs typeface="Calibri" panose="020F0502020204030204" pitchFamily="34" charset="0"/>
              </a:rPr>
              <a:t>es wäre einmal deutsch</a:t>
            </a:r>
            <a:r>
              <a:rPr lang="de-DE" sz="2000" b="1" dirty="0">
                <a:effectLst/>
                <a:ea typeface="Arial" panose="020B0604020202020204" pitchFamily="34" charset="0"/>
                <a:cs typeface="Calibri" panose="020F0502020204030204" pitchFamily="34" charset="0"/>
              </a:rPr>
              <a:t>. Berlin: </a:t>
            </a:r>
            <a:r>
              <a:rPr lang="de-DE" sz="2000" b="1" dirty="0" err="1">
                <a:effectLst/>
                <a:ea typeface="Arial" panose="020B0604020202020204" pitchFamily="34" charset="0"/>
                <a:cs typeface="Calibri" panose="020F0502020204030204" pitchFamily="34" charset="0"/>
              </a:rPr>
              <a:t>Ch.Links</a:t>
            </a:r>
            <a:r>
              <a:rPr lang="de-DE" sz="2000" b="1" dirty="0">
                <a:effectLst/>
                <a:ea typeface="Arial" panose="020B0604020202020204" pitchFamily="34" charset="0"/>
                <a:cs typeface="Calibri" panose="020F0502020204030204" pitchFamily="34" charset="0"/>
              </a:rPr>
              <a:t> Verlag</a:t>
            </a:r>
            <a:endParaRPr lang="de-DE" sz="2000" b="1" dirty="0">
              <a:ea typeface="Arial" panose="020B0604020202020204" pitchFamily="34" charset="0"/>
              <a:cs typeface="Calibri" panose="020F0502020204030204" pitchFamily="34" charset="0"/>
            </a:endParaRPr>
          </a:p>
          <a:p>
            <a:pPr marL="0" indent="0">
              <a:buNone/>
            </a:pPr>
            <a:endParaRPr lang="de-DE" sz="2000" b="1" dirty="0">
              <a:effectLst/>
              <a:ea typeface="MS Mincho" panose="02020609040205080304" pitchFamily="49" charset="-128"/>
              <a:cs typeface="Times New Roman" panose="02020603050405020304" pitchFamily="18" charset="0"/>
            </a:endParaRPr>
          </a:p>
          <a:p>
            <a:pPr marL="0" indent="0">
              <a:buNone/>
            </a:pPr>
            <a:r>
              <a:rPr lang="de-DE" sz="2000" b="1" dirty="0" err="1">
                <a:effectLst/>
                <a:ea typeface="MS Mincho" panose="02020609040205080304" pitchFamily="49" charset="-128"/>
                <a:cs typeface="Times New Roman" panose="02020603050405020304" pitchFamily="18" charset="0"/>
              </a:rPr>
              <a:t>Yano</a:t>
            </a:r>
            <a:r>
              <a:rPr lang="de-DE" sz="2000" b="1" dirty="0">
                <a:effectLst/>
                <a:ea typeface="MS Mincho" panose="02020609040205080304" pitchFamily="49" charset="-128"/>
                <a:cs typeface="Times New Roman" panose="02020603050405020304" pitchFamily="18" charset="0"/>
              </a:rPr>
              <a:t>, Hisashi (2007) Migrationsgeschichte. In: Carmine </a:t>
            </a:r>
            <a:r>
              <a:rPr lang="de-DE" sz="2000" b="1" dirty="0" err="1">
                <a:effectLst/>
                <a:ea typeface="MS Mincho" panose="02020609040205080304" pitchFamily="49" charset="-128"/>
                <a:cs typeface="Times New Roman" panose="02020603050405020304" pitchFamily="18" charset="0"/>
              </a:rPr>
              <a:t>Chiellino</a:t>
            </a:r>
            <a:r>
              <a:rPr lang="de-DE" sz="2000" b="1" dirty="0">
                <a:effectLst/>
                <a:ea typeface="MS Mincho" panose="02020609040205080304" pitchFamily="49" charset="-128"/>
                <a:cs typeface="Times New Roman" panose="02020603050405020304" pitchFamily="18" charset="0"/>
              </a:rPr>
              <a:t> (</a:t>
            </a:r>
            <a:r>
              <a:rPr lang="de-DE" sz="2000" b="1" dirty="0" err="1">
                <a:effectLst/>
                <a:ea typeface="MS Mincho" panose="02020609040205080304" pitchFamily="49" charset="-128"/>
                <a:cs typeface="Times New Roman" panose="02020603050405020304" pitchFamily="18" charset="0"/>
              </a:rPr>
              <a:t>Hg</a:t>
            </a:r>
            <a:r>
              <a:rPr lang="de-DE" sz="2000" b="1" dirty="0">
                <a:effectLst/>
                <a:ea typeface="MS Mincho" panose="02020609040205080304" pitchFamily="49" charset="-128"/>
                <a:cs typeface="Times New Roman" panose="02020603050405020304" pitchFamily="18" charset="0"/>
              </a:rPr>
              <a:t>.) Interkulturelle Literatur in Deutschland. S. 1-17</a:t>
            </a:r>
          </a:p>
          <a:p>
            <a:pPr marL="0" indent="0">
              <a:buNone/>
            </a:pPr>
            <a:endParaRPr lang="de-DE" sz="2000" b="1" dirty="0">
              <a:ea typeface="MS Mincho" panose="02020609040205080304" pitchFamily="49" charset="-128"/>
              <a:cs typeface="Times New Roman" panose="02020603050405020304" pitchFamily="18" charset="0"/>
            </a:endParaRPr>
          </a:p>
          <a:p>
            <a:pPr marL="0" indent="0">
              <a:buNone/>
            </a:pPr>
            <a:r>
              <a:rPr lang="de-DE" sz="2000" b="1" dirty="0">
                <a:effectLst/>
                <a:ea typeface="MS Mincho" panose="02020609040205080304" pitchFamily="49" charset="-128"/>
                <a:cs typeface="Times New Roman" panose="02020603050405020304" pitchFamily="18" charset="0"/>
              </a:rPr>
              <a:t>https://</a:t>
            </a:r>
            <a:r>
              <a:rPr lang="de-DE" sz="2000" b="1" dirty="0" err="1">
                <a:effectLst/>
                <a:ea typeface="MS Mincho" panose="02020609040205080304" pitchFamily="49" charset="-128"/>
                <a:cs typeface="Times New Roman" panose="02020603050405020304" pitchFamily="18" charset="0"/>
              </a:rPr>
              <a:t>www.bpb.de</a:t>
            </a:r>
            <a:r>
              <a:rPr lang="de-DE" sz="2000" b="1" dirty="0">
                <a:effectLst/>
                <a:ea typeface="MS Mincho" panose="02020609040205080304" pitchFamily="49" charset="-128"/>
                <a:cs typeface="Times New Roman" panose="02020603050405020304" pitchFamily="18" charset="0"/>
              </a:rPr>
              <a:t>/kurz-knapp/zahlen-und-fakten/soziale-situation-in-deutschland/61646/</a:t>
            </a:r>
            <a:r>
              <a:rPr lang="de-DE" sz="2000" b="1" dirty="0" err="1">
                <a:effectLst/>
                <a:ea typeface="MS Mincho" panose="02020609040205080304" pitchFamily="49" charset="-128"/>
                <a:cs typeface="Times New Roman" panose="02020603050405020304" pitchFamily="18" charset="0"/>
              </a:rPr>
              <a:t>bevoelkerung</a:t>
            </a:r>
            <a:r>
              <a:rPr lang="de-DE" sz="2000" b="1" dirty="0">
                <a:effectLst/>
                <a:ea typeface="MS Mincho" panose="02020609040205080304" pitchFamily="49" charset="-128"/>
                <a:cs typeface="Times New Roman" panose="02020603050405020304" pitchFamily="18" charset="0"/>
              </a:rPr>
              <a:t>-mit-</a:t>
            </a:r>
            <a:r>
              <a:rPr lang="de-DE" sz="2000" b="1" dirty="0" err="1">
                <a:effectLst/>
                <a:ea typeface="MS Mincho" panose="02020609040205080304" pitchFamily="49" charset="-128"/>
                <a:cs typeface="Times New Roman" panose="02020603050405020304" pitchFamily="18" charset="0"/>
              </a:rPr>
              <a:t>migrationshintergrund</a:t>
            </a:r>
            <a:r>
              <a:rPr lang="de-DE" sz="2000" b="1" dirty="0">
                <a:effectLst/>
                <a:ea typeface="MS Mincho" panose="02020609040205080304" pitchFamily="49" charset="-128"/>
                <a:cs typeface="Times New Roman" panose="02020603050405020304" pitchFamily="18" charset="0"/>
              </a:rPr>
              <a:t>/#:~:</a:t>
            </a:r>
            <a:r>
              <a:rPr lang="de-DE" sz="2000" b="1" dirty="0" err="1">
                <a:effectLst/>
                <a:ea typeface="MS Mincho" panose="02020609040205080304" pitchFamily="49" charset="-128"/>
                <a:cs typeface="Times New Roman" panose="02020603050405020304" pitchFamily="18" charset="0"/>
              </a:rPr>
              <a:t>text</a:t>
            </a:r>
            <a:r>
              <a:rPr lang="de-DE" sz="2000" b="1" dirty="0">
                <a:effectLst/>
                <a:ea typeface="MS Mincho" panose="02020609040205080304" pitchFamily="49" charset="-128"/>
                <a:cs typeface="Times New Roman" panose="02020603050405020304" pitchFamily="18" charset="0"/>
              </a:rPr>
              <a:t>=Von%20den%2023%2C8%20Millionen,selbst%20Migranten%20(erste%20Generation).</a:t>
            </a:r>
          </a:p>
          <a:p>
            <a:pPr marL="0" indent="0">
              <a:buNone/>
            </a:pPr>
            <a:endParaRPr lang="de-DE" sz="1800" dirty="0">
              <a:effectLst/>
              <a:latin typeface="Calibri" panose="020F0502020204030204" pitchFamily="34" charset="0"/>
              <a:ea typeface="Arial" panose="020B0604020202020204" pitchFamily="34" charset="0"/>
              <a:cs typeface="Calibri" panose="020F0502020204030204" pitchFamily="34" charset="0"/>
            </a:endParaRPr>
          </a:p>
          <a:p>
            <a:pPr marL="0" indent="0">
              <a:buNone/>
            </a:pPr>
            <a:endParaRPr lang="de-DE" dirty="0"/>
          </a:p>
          <a:p>
            <a:endParaRPr lang="de-DE" dirty="0"/>
          </a:p>
        </p:txBody>
      </p:sp>
    </p:spTree>
    <p:extLst>
      <p:ext uri="{BB962C8B-B14F-4D97-AF65-F5344CB8AC3E}">
        <p14:creationId xmlns:p14="http://schemas.microsoft.com/office/powerpoint/2010/main" val="12214946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270456" y="785611"/>
            <a:ext cx="8618962" cy="3139321"/>
          </a:xfrm>
          <a:prstGeom prst="rect">
            <a:avLst/>
          </a:prstGeom>
          <a:noFill/>
        </p:spPr>
        <p:txBody>
          <a:bodyPr wrap="square" rtlCol="0">
            <a:spAutoFit/>
          </a:bodyPr>
          <a:lstStyle/>
          <a:p>
            <a:r>
              <a:rPr lang="de-DE" sz="2000" b="1" dirty="0"/>
              <a:t>„Deutschstämmige Aussiedler“</a:t>
            </a:r>
            <a:endParaRPr lang="de-DE" sz="2000" dirty="0"/>
          </a:p>
          <a:p>
            <a:r>
              <a:rPr lang="de-DE" sz="2000" dirty="0"/>
              <a:t>Aussiedler sind rechtlich keine „Ausländer,“ weil sie aufgrund ihrer Abstammung einen grundgesetzlichen Rechtsanspruch auf die deutsche Staatsbürgerschaft haben, jedoch sozial, kulturell und mental in einer Einwanderungssituation sind.</a:t>
            </a:r>
          </a:p>
          <a:p>
            <a:endParaRPr lang="de-DE" sz="2000" dirty="0"/>
          </a:p>
          <a:p>
            <a:r>
              <a:rPr lang="de-DE" sz="2000" dirty="0"/>
              <a:t>Jährlich </a:t>
            </a:r>
            <a:r>
              <a:rPr lang="de-DE" sz="2000" dirty="0" err="1"/>
              <a:t>max</a:t>
            </a:r>
            <a:r>
              <a:rPr lang="de-DE" sz="2000" dirty="0"/>
              <a:t> 220.000 Personen die vorrangig aus Osteuropa und der ehemaligen Sowjetunion zuwandern. Die anfänglich freundliche Situation (instrumentalisiert als Teil des  Kalten Krieges) schlug um in Abwehr. </a:t>
            </a:r>
          </a:p>
          <a:p>
            <a:r>
              <a:rPr lang="de-DE" sz="2000" dirty="0"/>
              <a:t>Aussiedler fühlten dich als ‚fremde Deutsche’ ausgegrenzt.</a:t>
            </a:r>
          </a:p>
          <a:p>
            <a:r>
              <a:rPr lang="de-DE" dirty="0"/>
              <a:t> </a:t>
            </a:r>
          </a:p>
        </p:txBody>
      </p:sp>
    </p:spTree>
    <p:extLst>
      <p:ext uri="{BB962C8B-B14F-4D97-AF65-F5344CB8AC3E}">
        <p14:creationId xmlns:p14="http://schemas.microsoft.com/office/powerpoint/2010/main" val="3186253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BD40F983-D9D1-254D-42BF-C1B065804E14}"/>
              </a:ext>
            </a:extLst>
          </p:cNvPr>
          <p:cNvSpPr>
            <a:spLocks noGrp="1"/>
          </p:cNvSpPr>
          <p:nvPr>
            <p:ph idx="1"/>
          </p:nvPr>
        </p:nvSpPr>
        <p:spPr>
          <a:xfrm>
            <a:off x="283335" y="437882"/>
            <a:ext cx="8403465" cy="5688281"/>
          </a:xfrm>
        </p:spPr>
        <p:txBody>
          <a:bodyPr>
            <a:normAutofit/>
          </a:bodyPr>
          <a:lstStyle/>
          <a:p>
            <a:pPr marL="0" indent="0">
              <a:buNone/>
            </a:pPr>
            <a:r>
              <a:rPr lang="de-DE" sz="2000" b="1" dirty="0"/>
              <a:t>Bis in die frühen 1980er wurde eine große Zahl politischer Flüchtlinge anerkannt. </a:t>
            </a:r>
            <a:r>
              <a:rPr lang="de-DE" sz="2000" dirty="0"/>
              <a:t>Obwohl die Zahlen weit unter Aussiedlerzahlen liegen, wird das Recht auf Asyl Ende der 1970er zum Thema politischer Auseinandersetzung &gt; „Asylantenproblem“, „</a:t>
            </a:r>
            <a:r>
              <a:rPr lang="de-DE" sz="2000" dirty="0" err="1"/>
              <a:t>Asylmißbrauch</a:t>
            </a:r>
            <a:r>
              <a:rPr lang="de-DE" sz="2000" dirty="0"/>
              <a:t>“</a:t>
            </a:r>
          </a:p>
          <a:p>
            <a:pPr marL="0" indent="0">
              <a:buNone/>
            </a:pPr>
            <a:endParaRPr lang="de-DE" sz="2000" dirty="0"/>
          </a:p>
          <a:p>
            <a:pPr marL="0" indent="0">
              <a:buNone/>
            </a:pPr>
            <a:r>
              <a:rPr lang="de-DE" sz="2000" dirty="0"/>
              <a:t>In den 1980er wandelt sich die BRD von der Aufnahme zur Abwehrgesellschaft. Massive </a:t>
            </a:r>
            <a:r>
              <a:rPr lang="de-DE" sz="2000" dirty="0" err="1"/>
              <a:t>Diskursivierung</a:t>
            </a:r>
            <a:r>
              <a:rPr lang="de-DE" sz="2000" dirty="0"/>
              <a:t> von Migration seit Mitte 1980er in der BRD läuft zusammen mit dem Einheitsdiskurs 1990er</a:t>
            </a:r>
          </a:p>
          <a:p>
            <a:pPr marL="0" indent="0">
              <a:buNone/>
            </a:pPr>
            <a:r>
              <a:rPr lang="de-DE" sz="2000" dirty="0"/>
              <a:t>1989 120.000 „Asylbewerber“</a:t>
            </a:r>
          </a:p>
          <a:p>
            <a:pPr marL="0" indent="0">
              <a:buNone/>
            </a:pPr>
            <a:r>
              <a:rPr lang="de-DE" sz="2000" dirty="0"/>
              <a:t>1992 440.000 davon zwei Drittel aus Ost- und Südosteuropa (&gt; Bürgerkrieg Jugoslawien) </a:t>
            </a:r>
          </a:p>
          <a:p>
            <a:pPr marL="0" indent="0">
              <a:buNone/>
            </a:pPr>
            <a:r>
              <a:rPr lang="de-DE" sz="2000" dirty="0"/>
              <a:t>1996 1,6 „Flüchtlinge“ und „Asylbewerber“</a:t>
            </a:r>
          </a:p>
          <a:p>
            <a:pPr marL="0" indent="0">
              <a:buNone/>
            </a:pPr>
            <a:r>
              <a:rPr lang="de-DE" sz="2000" dirty="0"/>
              <a:t>Durch die neue Praxis bei der Asylgewährung werden seit 1990 nur noch 10% Asylanträge anerkannt. Durch Asylkompromiss von CDU/CSU und FDP ist Deutschland auf dem Landweg kaum mehr erreichbar.</a:t>
            </a:r>
          </a:p>
          <a:p>
            <a:pPr marL="0" indent="0">
              <a:buNone/>
            </a:pPr>
            <a:r>
              <a:rPr lang="de-DE" sz="2000" dirty="0"/>
              <a:t> Geflüchtete und Geduldete sind vom Arbeitsmarkt ausgeschlossen.</a:t>
            </a:r>
          </a:p>
          <a:p>
            <a:endParaRPr lang="de-DE" dirty="0"/>
          </a:p>
        </p:txBody>
      </p:sp>
    </p:spTree>
    <p:extLst>
      <p:ext uri="{BB962C8B-B14F-4D97-AF65-F5344CB8AC3E}">
        <p14:creationId xmlns:p14="http://schemas.microsoft.com/office/powerpoint/2010/main" val="38606669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287528" y="0"/>
            <a:ext cx="8601890" cy="7355860"/>
          </a:xfrm>
          <a:prstGeom prst="rect">
            <a:avLst/>
          </a:prstGeom>
          <a:noFill/>
        </p:spPr>
        <p:txBody>
          <a:bodyPr wrap="square" rtlCol="0">
            <a:spAutoFit/>
          </a:bodyPr>
          <a:lstStyle/>
          <a:p>
            <a:endParaRPr lang="de-DE" dirty="0"/>
          </a:p>
          <a:p>
            <a:r>
              <a:rPr lang="de-DE" sz="2000" b="1" dirty="0"/>
              <a:t>I PHASE DER AUSLÄNDERPOLITIK 1955-73</a:t>
            </a:r>
          </a:p>
          <a:p>
            <a:endParaRPr lang="de-DE" sz="2000" dirty="0"/>
          </a:p>
          <a:p>
            <a:r>
              <a:rPr lang="de-DE" sz="2000" dirty="0"/>
              <a:t>Wirtschaftswachstum &gt; Arbeitskräftemangel &gt; Anwerbevereinbarungen </a:t>
            </a:r>
          </a:p>
          <a:p>
            <a:r>
              <a:rPr lang="de-DE" sz="2000" dirty="0"/>
              <a:t>1955 Italien</a:t>
            </a:r>
          </a:p>
          <a:p>
            <a:r>
              <a:rPr lang="de-DE" sz="2000" dirty="0"/>
              <a:t>1960 Griechenland und Spanien</a:t>
            </a:r>
          </a:p>
          <a:p>
            <a:r>
              <a:rPr lang="de-DE" sz="2000" dirty="0"/>
              <a:t>1961 Türkei</a:t>
            </a:r>
          </a:p>
          <a:p>
            <a:r>
              <a:rPr lang="de-DE" sz="2000" dirty="0"/>
              <a:t>1963 Marokko</a:t>
            </a:r>
          </a:p>
          <a:p>
            <a:r>
              <a:rPr lang="de-DE" sz="2000" dirty="0"/>
              <a:t>1964 Portugal</a:t>
            </a:r>
          </a:p>
          <a:p>
            <a:r>
              <a:rPr lang="de-DE" sz="2000" dirty="0"/>
              <a:t>1965 Tunesien</a:t>
            </a:r>
          </a:p>
          <a:p>
            <a:r>
              <a:rPr lang="de-DE" sz="2000" dirty="0"/>
              <a:t>1968 Jugoslawien</a:t>
            </a:r>
          </a:p>
          <a:p>
            <a:endParaRPr lang="de-DE" sz="2000" dirty="0"/>
          </a:p>
          <a:p>
            <a:r>
              <a:rPr lang="de-DE" sz="2000" dirty="0"/>
              <a:t>Anwerbevereinbarungen (</a:t>
            </a:r>
            <a:r>
              <a:rPr lang="de-DE" sz="2000" dirty="0" err="1"/>
              <a:t>recruitment</a:t>
            </a:r>
            <a:r>
              <a:rPr lang="de-DE" sz="2000" dirty="0"/>
              <a:t> </a:t>
            </a:r>
            <a:r>
              <a:rPr lang="de-DE" sz="2000" dirty="0" err="1"/>
              <a:t>agreements</a:t>
            </a:r>
            <a:r>
              <a:rPr lang="de-DE" sz="2000" dirty="0"/>
              <a:t>) auch auf Initiative der Anwerbeländer, Verträge nicht einheitlich (z.B. Türkei, Marokko, Tunesien und Jugoslawien zeitlich begrenzt, keine geregelter Familiennachzug etc.)</a:t>
            </a:r>
          </a:p>
          <a:p>
            <a:endParaRPr lang="de-DE" sz="2000" dirty="0"/>
          </a:p>
          <a:p>
            <a:r>
              <a:rPr lang="de-DE" sz="2000" dirty="0"/>
              <a:t>Anwerbekommission entscheiden vor Ort über berufliche Qualifikation und medizinische Auswahlkriterien. (Große Auswahl fördert Bestechung sowie extreme Auswahlkriterien und -prozeduren etc.)</a:t>
            </a:r>
          </a:p>
          <a:p>
            <a:endParaRPr lang="de-DE" sz="2000" dirty="0"/>
          </a:p>
          <a:p>
            <a:r>
              <a:rPr lang="de-DE" sz="2000" dirty="0"/>
              <a:t>Gewerkschaften pochten auf Gleichstellung mit deutschen Arbeitnehmern.</a:t>
            </a:r>
          </a:p>
          <a:p>
            <a:endParaRPr lang="de-DE" dirty="0"/>
          </a:p>
          <a:p>
            <a:r>
              <a:rPr lang="de-DE" dirty="0"/>
              <a:t> </a:t>
            </a:r>
          </a:p>
          <a:p>
            <a:r>
              <a:rPr lang="de-DE" dirty="0"/>
              <a:t>’ </a:t>
            </a:r>
          </a:p>
        </p:txBody>
      </p:sp>
    </p:spTree>
    <p:extLst>
      <p:ext uri="{BB962C8B-B14F-4D97-AF65-F5344CB8AC3E}">
        <p14:creationId xmlns:p14="http://schemas.microsoft.com/office/powerpoint/2010/main" val="7569872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0" y="528034"/>
            <a:ext cx="9144000" cy="6186309"/>
          </a:xfrm>
          <a:prstGeom prst="rect">
            <a:avLst/>
          </a:prstGeom>
          <a:noFill/>
        </p:spPr>
        <p:txBody>
          <a:bodyPr wrap="square" rtlCol="0">
            <a:spAutoFit/>
          </a:bodyPr>
          <a:lstStyle/>
          <a:p>
            <a:r>
              <a:rPr lang="de-DE" sz="2000" dirty="0"/>
              <a:t>Wohnsituation von </a:t>
            </a:r>
            <a:r>
              <a:rPr lang="de-DE" sz="2000" dirty="0" err="1"/>
              <a:t>Arbeitsmigrant:innen</a:t>
            </a:r>
            <a:r>
              <a:rPr lang="de-DE" sz="2000" dirty="0"/>
              <a:t> = Wohnheime, Barackenunterkünfte, die oft direkt an die Arbeitsstätten angegliedert sind</a:t>
            </a:r>
          </a:p>
          <a:p>
            <a:endParaRPr lang="de-DE" sz="2000" dirty="0"/>
          </a:p>
          <a:p>
            <a:pPr lvl="0"/>
            <a:r>
              <a:rPr lang="de-DE" sz="2000" dirty="0"/>
              <a:t>1968 60% in privaten Wohnungen , </a:t>
            </a:r>
          </a:p>
          <a:p>
            <a:pPr lvl="0"/>
            <a:r>
              <a:rPr lang="de-DE" sz="2000" dirty="0"/>
              <a:t>1980 über 90% in privaten Wohnungen</a:t>
            </a:r>
          </a:p>
          <a:p>
            <a:pPr lvl="0"/>
            <a:r>
              <a:rPr lang="de-DE" sz="2000" dirty="0"/>
              <a:t>restriktive Vermieterpraxis, überhöhte Mieten etc.</a:t>
            </a:r>
          </a:p>
          <a:p>
            <a:endParaRPr lang="de-DE" sz="2000" dirty="0"/>
          </a:p>
          <a:p>
            <a:r>
              <a:rPr lang="de-DE" sz="2000" dirty="0"/>
              <a:t>1971 Ausländische Arbeitnehmer die länger als 5 Jahre im Land sind erhalten eine andere Arbeitserlaubnis</a:t>
            </a:r>
          </a:p>
          <a:p>
            <a:r>
              <a:rPr lang="de-DE" sz="2000" dirty="0"/>
              <a:t>1973 erreichte die Einwanderung einen Höhepunkt im gleichen Jahr setzt ein Anwerbestopp ein.</a:t>
            </a:r>
          </a:p>
          <a:p>
            <a:endParaRPr lang="de-DE" sz="2000" dirty="0"/>
          </a:p>
          <a:p>
            <a:r>
              <a:rPr lang="de-DE" sz="2000" dirty="0"/>
              <a:t>Aufgrund der ungleichen Entlohnung und der schlechten Arbeits- und Lebensbedingungen gibt es „wilde Arbeitskämpfe“ (nicht von der </a:t>
            </a:r>
            <a:r>
              <a:rPr lang="de-DE" sz="2000"/>
              <a:t>Gewerkschaft unterstützt)  </a:t>
            </a:r>
            <a:r>
              <a:rPr lang="de-DE" sz="2000" dirty="0"/>
              <a:t>&gt; massiven staatliche Restriktionen</a:t>
            </a:r>
          </a:p>
          <a:p>
            <a:endParaRPr lang="de-DE" sz="2000" dirty="0"/>
          </a:p>
          <a:p>
            <a:r>
              <a:rPr lang="de-DE" sz="2000" dirty="0"/>
              <a:t>Präsenz von neuen Deutschen im Alltag </a:t>
            </a:r>
          </a:p>
          <a:p>
            <a:r>
              <a:rPr lang="de-DE" sz="2000" dirty="0"/>
              <a:t>In der westdeutschen Gesellschaft werden diskutiert „Überfremdungsängste “</a:t>
            </a:r>
          </a:p>
          <a:p>
            <a:endParaRPr lang="de-DE" dirty="0"/>
          </a:p>
          <a:p>
            <a:r>
              <a:rPr lang="de-DE" dirty="0"/>
              <a:t>’ </a:t>
            </a:r>
          </a:p>
        </p:txBody>
      </p:sp>
    </p:spTree>
    <p:extLst>
      <p:ext uri="{BB962C8B-B14F-4D97-AF65-F5344CB8AC3E}">
        <p14:creationId xmlns:p14="http://schemas.microsoft.com/office/powerpoint/2010/main" val="3677966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271055" y="628233"/>
            <a:ext cx="8601890" cy="5601533"/>
          </a:xfrm>
          <a:prstGeom prst="rect">
            <a:avLst/>
          </a:prstGeom>
          <a:noFill/>
        </p:spPr>
        <p:txBody>
          <a:bodyPr wrap="square" rtlCol="0">
            <a:spAutoFit/>
          </a:bodyPr>
          <a:lstStyle/>
          <a:p>
            <a:r>
              <a:rPr lang="de-DE" sz="2000" b="1" dirty="0"/>
              <a:t>II PHASE DER AUSLÄNDERPOLITIK 1973-79</a:t>
            </a:r>
          </a:p>
          <a:p>
            <a:endParaRPr lang="de-DE" sz="2000" dirty="0"/>
          </a:p>
          <a:p>
            <a:r>
              <a:rPr lang="de-DE" sz="2000" dirty="0"/>
              <a:t>Konsolidierung der „Ausländerbeschäftigung“</a:t>
            </a:r>
          </a:p>
          <a:p>
            <a:r>
              <a:rPr lang="de-DE" sz="2000" dirty="0"/>
              <a:t>3 zentrale Ziele der Politik: Zuwanderungsbegrenzung, Rückkehrförderung, Integration auf Zeit </a:t>
            </a:r>
          </a:p>
          <a:p>
            <a:endParaRPr lang="de-DE" sz="2000" dirty="0"/>
          </a:p>
          <a:p>
            <a:r>
              <a:rPr lang="de-DE" sz="2000" dirty="0"/>
              <a:t>1973-76 Ölkrise &gt; restriktive Vergabe von Arbeitserlaubnis; diskriminierende Praktiken bei Arbeitslosengeld Vergabe, Zuzugssperren in Ballungsräume</a:t>
            </a:r>
          </a:p>
          <a:p>
            <a:r>
              <a:rPr lang="de-DE" sz="2000" dirty="0"/>
              <a:t>Rückkehr vieler Migranten nach Spanien und Griechenland (beide Länder kehrten Mitte der 70er Jahre zur Demokratie zurück und erlebten wirtschaftliches Wachstum)</a:t>
            </a:r>
          </a:p>
          <a:p>
            <a:r>
              <a:rPr lang="de-DE" sz="2000" dirty="0"/>
              <a:t>Familiennachzug von Türkischen und Jugoslawischen Arbeitnehmern </a:t>
            </a:r>
          </a:p>
          <a:p>
            <a:r>
              <a:rPr lang="de-DE" sz="2000" dirty="0"/>
              <a:t>&gt;1980 circa 1,46 Millionen Türkische  Arbeitnehmer, 632.000 Jugoslawische  Arbeitnehmer mit nichterwerbstätigen Familienangehörigen. </a:t>
            </a:r>
          </a:p>
          <a:p>
            <a:r>
              <a:rPr lang="de-DE" sz="2000" dirty="0"/>
              <a:t>1980 waren 2/3  der Migranten länger als 6 Jahre anwesend. </a:t>
            </a:r>
          </a:p>
          <a:p>
            <a:r>
              <a:rPr lang="de-DE" sz="2000" b="1" dirty="0"/>
              <a:t>Die Bundesrepublik war faktisch Einwanderungsland geworden.</a:t>
            </a:r>
            <a:endParaRPr lang="de-DE" sz="2000" dirty="0"/>
          </a:p>
          <a:p>
            <a:r>
              <a:rPr lang="de-DE" sz="2000" dirty="0"/>
              <a:t> </a:t>
            </a:r>
          </a:p>
          <a:p>
            <a:endParaRPr lang="de-DE" dirty="0"/>
          </a:p>
        </p:txBody>
      </p:sp>
    </p:spTree>
    <p:extLst>
      <p:ext uri="{BB962C8B-B14F-4D97-AF65-F5344CB8AC3E}">
        <p14:creationId xmlns:p14="http://schemas.microsoft.com/office/powerpoint/2010/main" val="509160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id="{2296EAC2-2D94-C3EA-205B-9399E654FD34}"/>
              </a:ext>
            </a:extLst>
          </p:cNvPr>
          <p:cNvSpPr>
            <a:spLocks noGrp="1"/>
          </p:cNvSpPr>
          <p:nvPr>
            <p:ph idx="1"/>
          </p:nvPr>
        </p:nvSpPr>
        <p:spPr>
          <a:xfrm>
            <a:off x="264017" y="634284"/>
            <a:ext cx="8229600" cy="4525963"/>
          </a:xfrm>
        </p:spPr>
        <p:txBody>
          <a:bodyPr>
            <a:normAutofit/>
          </a:bodyPr>
          <a:lstStyle/>
          <a:p>
            <a:pPr marL="0" indent="0">
              <a:buNone/>
            </a:pPr>
            <a:endParaRPr lang="de-DE" sz="2000" dirty="0"/>
          </a:p>
          <a:p>
            <a:pPr marL="0" indent="0">
              <a:buNone/>
            </a:pPr>
            <a:r>
              <a:rPr lang="de-DE" sz="2000" dirty="0"/>
              <a:t>Seit 1974 Gründung interkultureller Vereine </a:t>
            </a:r>
          </a:p>
          <a:p>
            <a:pPr marL="0" indent="0">
              <a:buNone/>
            </a:pPr>
            <a:r>
              <a:rPr lang="de-DE" sz="2000" dirty="0"/>
              <a:t>Kritik von ausländischer und deutscher Seite an ‚</a:t>
            </a:r>
            <a:r>
              <a:rPr lang="de-DE" sz="2000" dirty="0" err="1"/>
              <a:t>taxation</a:t>
            </a:r>
            <a:r>
              <a:rPr lang="de-DE" sz="2000" dirty="0"/>
              <a:t> </a:t>
            </a:r>
            <a:r>
              <a:rPr lang="de-DE" sz="2000" dirty="0" err="1"/>
              <a:t>without</a:t>
            </a:r>
            <a:r>
              <a:rPr lang="de-DE" sz="2000" dirty="0"/>
              <a:t> </a:t>
            </a:r>
            <a:r>
              <a:rPr lang="de-DE" sz="2000" dirty="0" err="1"/>
              <a:t>representation</a:t>
            </a:r>
            <a:r>
              <a:rPr lang="de-DE" sz="2000" dirty="0"/>
              <a:t>’</a:t>
            </a:r>
          </a:p>
          <a:p>
            <a:pPr marL="0" indent="0">
              <a:buNone/>
            </a:pPr>
            <a:r>
              <a:rPr lang="de-DE" sz="2000" dirty="0"/>
              <a:t>Gründung von Ausländerbeiräten und Ausländerparlamenten &gt; nur beratende Funktion</a:t>
            </a:r>
          </a:p>
          <a:p>
            <a:pPr marL="0" indent="0">
              <a:buNone/>
            </a:pPr>
            <a:r>
              <a:rPr lang="de-DE" sz="2000" dirty="0"/>
              <a:t>Erste Forderung nach Ausländerwahlrecht auf lokaler Ebene</a:t>
            </a:r>
          </a:p>
          <a:p>
            <a:pPr marL="0" indent="0">
              <a:buNone/>
            </a:pPr>
            <a:endParaRPr lang="de-DE" sz="2000" dirty="0"/>
          </a:p>
          <a:p>
            <a:pPr marL="0" indent="0">
              <a:buNone/>
            </a:pPr>
            <a:r>
              <a:rPr lang="de-DE" sz="2000" dirty="0"/>
              <a:t>1977 Bundesregierung stellt offiziell fest, dass Deutschland kein Einwanderungsland ist, andererseits erkennt sie die dauerhafte Niederlassung ausländischer Arbeitnehmer an.</a:t>
            </a:r>
          </a:p>
        </p:txBody>
      </p:sp>
    </p:spTree>
    <p:extLst>
      <p:ext uri="{BB962C8B-B14F-4D97-AF65-F5344CB8AC3E}">
        <p14:creationId xmlns:p14="http://schemas.microsoft.com/office/powerpoint/2010/main" val="21510056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271055" y="284741"/>
            <a:ext cx="8601890" cy="5324535"/>
          </a:xfrm>
          <a:prstGeom prst="rect">
            <a:avLst/>
          </a:prstGeom>
          <a:noFill/>
        </p:spPr>
        <p:txBody>
          <a:bodyPr wrap="square" rtlCol="0">
            <a:spAutoFit/>
          </a:bodyPr>
          <a:lstStyle/>
          <a:p>
            <a:r>
              <a:rPr lang="de-DE" sz="2000" b="1" dirty="0"/>
              <a:t>III PHASE 1979-1981</a:t>
            </a:r>
          </a:p>
          <a:p>
            <a:endParaRPr lang="de-DE" sz="2000" dirty="0"/>
          </a:p>
          <a:p>
            <a:r>
              <a:rPr lang="de-DE" sz="2000" dirty="0"/>
              <a:t>Zweite Ölpreis Explosion 1979, ‚aufgeheizte’ Berichterstattung bis 1982/83 Mit neuer Begrifflichkeit: &gt;’Türkenproblem’. </a:t>
            </a:r>
          </a:p>
          <a:p>
            <a:r>
              <a:rPr lang="de-DE" sz="2000" dirty="0"/>
              <a:t>Nach verschärfter Berichterstattung erste Anschläge auf Massenunterkünfte. </a:t>
            </a:r>
          </a:p>
          <a:p>
            <a:r>
              <a:rPr lang="de-DE" sz="2000" dirty="0"/>
              <a:t>CDU/FDP Regierung initiieren Rückehrmaßnahmen und Maßnahmen um ‚Unerwünschtheit’ darzustellen, Annahme der ‚</a:t>
            </a:r>
            <a:r>
              <a:rPr lang="de-DE" sz="2000" dirty="0" err="1"/>
              <a:t>Unintegrierbarkeit</a:t>
            </a:r>
            <a:r>
              <a:rPr lang="de-DE" sz="2000" dirty="0"/>
              <a:t>’ türkischer Migranten </a:t>
            </a:r>
          </a:p>
          <a:p>
            <a:endParaRPr lang="de-DE" sz="2000" dirty="0"/>
          </a:p>
          <a:p>
            <a:r>
              <a:rPr lang="de-DE" sz="2000" b="1" dirty="0"/>
              <a:t>Kühn Memorandum:</a:t>
            </a:r>
            <a:r>
              <a:rPr lang="de-DE" sz="2000" dirty="0"/>
              <a:t> Integrationspolitik statt weiterer Restriktion: vorschulische und schulische Integration, ungehinderter Zugang zu Arbeits- und </a:t>
            </a:r>
            <a:r>
              <a:rPr lang="de-DE" sz="2000" dirty="0" err="1"/>
              <a:t>Ausbildungplätzen</a:t>
            </a:r>
            <a:r>
              <a:rPr lang="de-DE" sz="2000" dirty="0"/>
              <a:t>, Einbürgerungsoption für Jugendliche, Gewährung des Kommunalen Wahlrechts </a:t>
            </a:r>
          </a:p>
          <a:p>
            <a:r>
              <a:rPr lang="de-DE" sz="2000" dirty="0"/>
              <a:t>Memorandum zeigt keine Wirkung auf politische Maßnahmen: Weiterhin Minderheitenpolitik ausschließlich nach Arbeitsmarktgesichtspunkten nur ergänzende „Integrationskonzepte“.</a:t>
            </a:r>
          </a:p>
          <a:p>
            <a:r>
              <a:rPr lang="de-DE" sz="2000" dirty="0"/>
              <a:t> </a:t>
            </a:r>
          </a:p>
        </p:txBody>
      </p:sp>
    </p:spTree>
    <p:extLst>
      <p:ext uri="{BB962C8B-B14F-4D97-AF65-F5344CB8AC3E}">
        <p14:creationId xmlns:p14="http://schemas.microsoft.com/office/powerpoint/2010/main" val="31364828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feld 3"/>
          <p:cNvSpPr txBox="1"/>
          <p:nvPr/>
        </p:nvSpPr>
        <p:spPr>
          <a:xfrm>
            <a:off x="271055" y="465046"/>
            <a:ext cx="8601890" cy="5262979"/>
          </a:xfrm>
          <a:prstGeom prst="rect">
            <a:avLst/>
          </a:prstGeom>
          <a:noFill/>
        </p:spPr>
        <p:txBody>
          <a:bodyPr wrap="square" rtlCol="0">
            <a:spAutoFit/>
          </a:bodyPr>
          <a:lstStyle/>
          <a:p>
            <a:r>
              <a:rPr lang="de-DE" sz="2000" b="1" dirty="0"/>
              <a:t>IV PHASE  1981-1990</a:t>
            </a:r>
          </a:p>
          <a:p>
            <a:endParaRPr lang="de-DE" sz="2000" dirty="0"/>
          </a:p>
          <a:p>
            <a:r>
              <a:rPr lang="de-DE" sz="2000" dirty="0"/>
              <a:t>‚Rückkehrprämien’ </a:t>
            </a:r>
            <a:r>
              <a:rPr lang="de-DE" sz="2000" dirty="0" err="1"/>
              <a:t>etc</a:t>
            </a:r>
            <a:r>
              <a:rPr lang="de-DE" sz="2000" dirty="0"/>
              <a:t> zeigen wenig Wirkung, die „ausländische“ Bevölkerung nimmt 1983-1989 um 6% auf 4,8 Millionen zu.</a:t>
            </a:r>
          </a:p>
          <a:p>
            <a:r>
              <a:rPr lang="de-DE" sz="2000" dirty="0"/>
              <a:t>Mit dem längeren Aufenthalt wachsen .Arbeitsrechtliche, Aufenthaltsrechtliche und wohlfahrtstaatliche Ansprüche. Damit verringern sich die politischen Steuerungsmöglichkeiten. </a:t>
            </a:r>
          </a:p>
          <a:p>
            <a:r>
              <a:rPr lang="de-DE" sz="2000" dirty="0"/>
              <a:t>Verschärfte Debatte um Ausländerwahlrecht im Zuge des europäischen Einigung (Regelungen Niederlande, Dänemark, Schweden) </a:t>
            </a:r>
          </a:p>
          <a:p>
            <a:r>
              <a:rPr lang="de-DE" sz="2000" dirty="0"/>
              <a:t> </a:t>
            </a:r>
          </a:p>
          <a:p>
            <a:r>
              <a:rPr lang="de-DE" sz="2000" dirty="0"/>
              <a:t>Die Soziale und rechtliche Realität wurde nicht in konsistente Politik umgesetzt </a:t>
            </a:r>
          </a:p>
          <a:p>
            <a:pPr lvl="0"/>
            <a:r>
              <a:rPr lang="de-DE" sz="2000" dirty="0"/>
              <a:t>sondern für politischen Machtkampf instrumentalisiert. </a:t>
            </a:r>
          </a:p>
          <a:p>
            <a:pPr lvl="0"/>
            <a:r>
              <a:rPr lang="de-DE" sz="2000" dirty="0"/>
              <a:t>Ab 1982 Regierung Helmut Kohl, 1987 steht „Asyl“ im Vordergrund des Bundestagswahlkampf</a:t>
            </a:r>
          </a:p>
          <a:p>
            <a:pPr lvl="0"/>
            <a:r>
              <a:rPr lang="de-DE" sz="2000" dirty="0"/>
              <a:t>1990 neues Ausländergesetz</a:t>
            </a:r>
          </a:p>
          <a:p>
            <a:endParaRPr lang="de-DE" dirty="0"/>
          </a:p>
          <a:p>
            <a:endParaRPr lang="de-DE" dirty="0"/>
          </a:p>
        </p:txBody>
      </p:sp>
    </p:spTree>
    <p:extLst>
      <p:ext uri="{BB962C8B-B14F-4D97-AF65-F5344CB8AC3E}">
        <p14:creationId xmlns:p14="http://schemas.microsoft.com/office/powerpoint/2010/main" val="3312912420"/>
      </p:ext>
    </p:extLst>
  </p:cSld>
  <p:clrMapOvr>
    <a:masterClrMapping/>
  </p:clrMapOvr>
</p:sld>
</file>

<file path=ppt/theme/theme1.xml><?xml version="1.0" encoding="utf-8"?>
<a:theme xmlns:a="http://schemas.openxmlformats.org/drawingml/2006/main" name=" Schwarz ">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Schwarz .thmx</Template>
  <TotalTime>0</TotalTime>
  <Words>1582</Words>
  <Application>Microsoft Macintosh PowerPoint</Application>
  <PresentationFormat>Bildschirmpräsentation (4:3)</PresentationFormat>
  <Paragraphs>158</Paragraphs>
  <Slides>15</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15</vt:i4>
      </vt:variant>
    </vt:vector>
  </HeadingPairs>
  <TitlesOfParts>
    <vt:vector size="19" baseType="lpstr">
      <vt:lpstr>Arial</vt:lpstr>
      <vt:lpstr>Calibri</vt:lpstr>
      <vt:lpstr>Helvetica</vt:lpstr>
      <vt:lpstr> Schwarz </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RUB</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Hilde Hoffmann</dc:creator>
  <cp:lastModifiedBy>Hoffmann, Hildegard Beate</cp:lastModifiedBy>
  <cp:revision>25</cp:revision>
  <dcterms:created xsi:type="dcterms:W3CDTF">2013-05-01T20:46:47Z</dcterms:created>
  <dcterms:modified xsi:type="dcterms:W3CDTF">2023-10-15T15:21:24Z</dcterms:modified>
</cp:coreProperties>
</file>