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61" r:id="rId2"/>
    <p:sldId id="501" r:id="rId3"/>
    <p:sldId id="495" r:id="rId4"/>
    <p:sldId id="496" r:id="rId5"/>
    <p:sldId id="497" r:id="rId6"/>
    <p:sldId id="498" r:id="rId7"/>
    <p:sldId id="499" r:id="rId8"/>
    <p:sldId id="453" r:id="rId9"/>
    <p:sldId id="494" r:id="rId10"/>
    <p:sldId id="500" r:id="rId11"/>
    <p:sldId id="490" r:id="rId12"/>
    <p:sldId id="482" r:id="rId13"/>
    <p:sldId id="491" r:id="rId14"/>
    <p:sldId id="474" r:id="rId15"/>
    <p:sldId id="492" r:id="rId1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26"/>
    <a:srgbClr val="480000"/>
    <a:srgbClr val="220000"/>
    <a:srgbClr val="54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7" autoAdjust="0"/>
    <p:restoredTop sz="82177" autoAdjust="0"/>
  </p:normalViewPr>
  <p:slideViewPr>
    <p:cSldViewPr>
      <p:cViewPr varScale="1">
        <p:scale>
          <a:sx n="104" d="100"/>
          <a:sy n="104" d="100"/>
        </p:scale>
        <p:origin x="144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B0D2611-9B06-4286-9EA0-0FD9C21A8BBB}" type="datetimeFigureOut">
              <a:rPr lang="de-DE"/>
              <a:pPr>
                <a:defRPr/>
              </a:pPr>
              <a:t>13.06.23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FC6E9C-F07B-4E6A-B362-1EEBA962D8E1}" type="slidenum">
              <a:rPr lang="de-DE"/>
              <a:pPr>
                <a:defRPr/>
              </a:pPr>
              <a:t>‹Nr.›</a:t>
            </a:fld>
            <a:endParaRPr lang="de-DE"/>
          </a:p>
        </p:txBody>
      </p:sp>
    </p:spTree>
    <p:extLst>
      <p:ext uri="{BB962C8B-B14F-4D97-AF65-F5344CB8AC3E}">
        <p14:creationId xmlns:p14="http://schemas.microsoft.com/office/powerpoint/2010/main" val="240172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endParaRPr lang="de-DE" dirty="0"/>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3</a:t>
            </a:fld>
            <a:endParaRPr lang="de-DE">
              <a:latin typeface="Calibri" pitchFamily="34" charset="0"/>
            </a:endParaRPr>
          </a:p>
        </p:txBody>
      </p:sp>
    </p:spTree>
    <p:extLst>
      <p:ext uri="{BB962C8B-B14F-4D97-AF65-F5344CB8AC3E}">
        <p14:creationId xmlns:p14="http://schemas.microsoft.com/office/powerpoint/2010/main" val="3808298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dirty="0"/>
              <a:t>Welche sozialen Rollen nehmt ihr an? Welche soz. Identitäten habt ihr?</a:t>
            </a:r>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12</a:t>
            </a:fld>
            <a:endParaRPr lang="de-DE">
              <a:latin typeface="Calibri" pitchFamily="34" charset="0"/>
            </a:endParaRPr>
          </a:p>
        </p:txBody>
      </p:sp>
    </p:spTree>
    <p:extLst>
      <p:ext uri="{BB962C8B-B14F-4D97-AF65-F5344CB8AC3E}">
        <p14:creationId xmlns:p14="http://schemas.microsoft.com/office/powerpoint/2010/main" val="229854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endParaRPr lang="de-DE" dirty="0"/>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13</a:t>
            </a:fld>
            <a:endParaRPr lang="de-DE">
              <a:latin typeface="Calibri" pitchFamily="34" charset="0"/>
            </a:endParaRPr>
          </a:p>
        </p:txBody>
      </p:sp>
    </p:spTree>
    <p:extLst>
      <p:ext uri="{BB962C8B-B14F-4D97-AF65-F5344CB8AC3E}">
        <p14:creationId xmlns:p14="http://schemas.microsoft.com/office/powerpoint/2010/main" val="140132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dirty="0"/>
              <a:t>Genaue</a:t>
            </a:r>
            <a:r>
              <a:rPr lang="de-DE" baseline="0" dirty="0"/>
              <a:t> </a:t>
            </a:r>
            <a:r>
              <a:rPr lang="de-DE" baseline="0" dirty="0" err="1"/>
              <a:t>Def</a:t>
            </a:r>
            <a:r>
              <a:rPr lang="de-DE" baseline="0" dirty="0"/>
              <a:t>. Des Genozids ist ungemein wichtig &gt; Rolle der </a:t>
            </a:r>
            <a:r>
              <a:rPr lang="de-DE" baseline="0" dirty="0" err="1"/>
              <a:t>Bystander</a:t>
            </a:r>
            <a:endParaRPr lang="de-DE" dirty="0"/>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14</a:t>
            </a:fld>
            <a:endParaRPr lang="de-DE">
              <a:latin typeface="Calibri" pitchFamily="34" charset="0"/>
            </a:endParaRPr>
          </a:p>
        </p:txBody>
      </p:sp>
    </p:spTree>
    <p:extLst>
      <p:ext uri="{BB962C8B-B14F-4D97-AF65-F5344CB8AC3E}">
        <p14:creationId xmlns:p14="http://schemas.microsoft.com/office/powerpoint/2010/main" val="44414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endParaRPr lang="de-DE" dirty="0"/>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4</a:t>
            </a:fld>
            <a:endParaRPr lang="de-DE">
              <a:latin typeface="Calibri" pitchFamily="34" charset="0"/>
            </a:endParaRPr>
          </a:p>
        </p:txBody>
      </p:sp>
    </p:spTree>
    <p:extLst>
      <p:ext uri="{BB962C8B-B14F-4D97-AF65-F5344CB8AC3E}">
        <p14:creationId xmlns:p14="http://schemas.microsoft.com/office/powerpoint/2010/main" val="98644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endParaRPr lang="de-DE" dirty="0"/>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5</a:t>
            </a:fld>
            <a:endParaRPr lang="de-DE">
              <a:latin typeface="Calibri" pitchFamily="34" charset="0"/>
            </a:endParaRPr>
          </a:p>
        </p:txBody>
      </p:sp>
    </p:spTree>
    <p:extLst>
      <p:ext uri="{BB962C8B-B14F-4D97-AF65-F5344CB8AC3E}">
        <p14:creationId xmlns:p14="http://schemas.microsoft.com/office/powerpoint/2010/main" val="299075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endParaRPr lang="de-DE" dirty="0"/>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6</a:t>
            </a:fld>
            <a:endParaRPr lang="de-DE">
              <a:latin typeface="Calibri" pitchFamily="34" charset="0"/>
            </a:endParaRPr>
          </a:p>
        </p:txBody>
      </p:sp>
    </p:spTree>
    <p:extLst>
      <p:ext uri="{BB962C8B-B14F-4D97-AF65-F5344CB8AC3E}">
        <p14:creationId xmlns:p14="http://schemas.microsoft.com/office/powerpoint/2010/main" val="398939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endParaRPr lang="de-DE" dirty="0"/>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7</a:t>
            </a:fld>
            <a:endParaRPr lang="de-DE">
              <a:latin typeface="Calibri" pitchFamily="34" charset="0"/>
            </a:endParaRPr>
          </a:p>
        </p:txBody>
      </p:sp>
    </p:spTree>
    <p:extLst>
      <p:ext uri="{BB962C8B-B14F-4D97-AF65-F5344CB8AC3E}">
        <p14:creationId xmlns:p14="http://schemas.microsoft.com/office/powerpoint/2010/main" val="200774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endParaRPr lang="de-DE" dirty="0"/>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8</a:t>
            </a:fld>
            <a:endParaRPr lang="de-DE">
              <a:latin typeface="Calibri" pitchFamily="34" charset="0"/>
            </a:endParaRPr>
          </a:p>
        </p:txBody>
      </p:sp>
    </p:spTree>
    <p:extLst>
      <p:ext uri="{BB962C8B-B14F-4D97-AF65-F5344CB8AC3E}">
        <p14:creationId xmlns:p14="http://schemas.microsoft.com/office/powerpoint/2010/main" val="210042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endParaRPr lang="de-DE" dirty="0"/>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9</a:t>
            </a:fld>
            <a:endParaRPr lang="de-DE">
              <a:latin typeface="Calibri" pitchFamily="34" charset="0"/>
            </a:endParaRPr>
          </a:p>
        </p:txBody>
      </p:sp>
    </p:spTree>
    <p:extLst>
      <p:ext uri="{BB962C8B-B14F-4D97-AF65-F5344CB8AC3E}">
        <p14:creationId xmlns:p14="http://schemas.microsoft.com/office/powerpoint/2010/main" val="33816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endParaRPr lang="de-DE" dirty="0"/>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10</a:t>
            </a:fld>
            <a:endParaRPr lang="de-DE">
              <a:latin typeface="Calibri" pitchFamily="34" charset="0"/>
            </a:endParaRPr>
          </a:p>
        </p:txBody>
      </p:sp>
    </p:spTree>
    <p:extLst>
      <p:ext uri="{BB962C8B-B14F-4D97-AF65-F5344CB8AC3E}">
        <p14:creationId xmlns:p14="http://schemas.microsoft.com/office/powerpoint/2010/main" val="69014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dirty="0"/>
              <a:t>Welche sozialen Rollen nehmt ihr an? Welche soz. Identitäten habt ihr?</a:t>
            </a:r>
          </a:p>
        </p:txBody>
      </p:sp>
      <p:sp>
        <p:nvSpPr>
          <p:cNvPr id="7578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5FE814A-7BC5-418E-B8FC-38D38CE8F7CB}" type="slidenum">
              <a:rPr lang="de-DE" smtClean="0">
                <a:latin typeface="Calibri" pitchFamily="34" charset="0"/>
              </a:rPr>
              <a:pPr fontAlgn="base">
                <a:spcBef>
                  <a:spcPct val="0"/>
                </a:spcBef>
                <a:spcAft>
                  <a:spcPct val="0"/>
                </a:spcAft>
                <a:defRPr/>
              </a:pPr>
              <a:t>11</a:t>
            </a:fld>
            <a:endParaRPr lang="de-DE">
              <a:latin typeface="Calibri" pitchFamily="34" charset="0"/>
            </a:endParaRPr>
          </a:p>
        </p:txBody>
      </p:sp>
    </p:spTree>
    <p:extLst>
      <p:ext uri="{BB962C8B-B14F-4D97-AF65-F5344CB8AC3E}">
        <p14:creationId xmlns:p14="http://schemas.microsoft.com/office/powerpoint/2010/main" val="100023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BFE19FE9-CE47-4638-AD23-A37AB7A15964}" type="datetimeFigureOut">
              <a:rPr lang="de-DE"/>
              <a:pPr>
                <a:defRPr/>
              </a:pPr>
              <a:t>13.06.23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D9331FD-2C13-4B81-81C2-1317EA3E7DAD}" type="slidenum">
              <a:rPr lang="de-DE"/>
              <a:pPr>
                <a:defRPr/>
              </a:pPr>
              <a:t>‹Nr.›</a:t>
            </a:fld>
            <a:endParaRPr lang="de-DE"/>
          </a:p>
        </p:txBody>
      </p:sp>
    </p:spTree>
    <p:extLst>
      <p:ext uri="{BB962C8B-B14F-4D97-AF65-F5344CB8AC3E}">
        <p14:creationId xmlns:p14="http://schemas.microsoft.com/office/powerpoint/2010/main" val="355340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D0968D43-8D5E-47E0-A169-1D29C0CC7EBD}" type="datetimeFigureOut">
              <a:rPr lang="de-DE"/>
              <a:pPr>
                <a:defRPr/>
              </a:pPr>
              <a:t>13.06.23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08ADC34-26D4-4EFD-AD0E-0830137ED7D4}" type="slidenum">
              <a:rPr lang="de-DE"/>
              <a:pPr>
                <a:defRPr/>
              </a:pPr>
              <a:t>‹Nr.›</a:t>
            </a:fld>
            <a:endParaRPr lang="de-DE"/>
          </a:p>
        </p:txBody>
      </p:sp>
    </p:spTree>
    <p:extLst>
      <p:ext uri="{BB962C8B-B14F-4D97-AF65-F5344CB8AC3E}">
        <p14:creationId xmlns:p14="http://schemas.microsoft.com/office/powerpoint/2010/main" val="292870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2FAE4EB4-B438-4015-91A4-304EF460483F}" type="datetimeFigureOut">
              <a:rPr lang="de-DE"/>
              <a:pPr>
                <a:defRPr/>
              </a:pPr>
              <a:t>13.06.23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8843E25-202C-4D83-8E7C-552CAFB9B8CB}" type="slidenum">
              <a:rPr lang="de-DE"/>
              <a:pPr>
                <a:defRPr/>
              </a:pPr>
              <a:t>‹Nr.›</a:t>
            </a:fld>
            <a:endParaRPr lang="de-DE"/>
          </a:p>
        </p:txBody>
      </p:sp>
    </p:spTree>
    <p:extLst>
      <p:ext uri="{BB962C8B-B14F-4D97-AF65-F5344CB8AC3E}">
        <p14:creationId xmlns:p14="http://schemas.microsoft.com/office/powerpoint/2010/main" val="42755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FC3FE17-3186-49DC-84E4-E6312DA718E8}" type="datetimeFigureOut">
              <a:rPr lang="de-DE"/>
              <a:pPr>
                <a:defRPr/>
              </a:pPr>
              <a:t>13.06.23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B329D91-7A41-44F2-BFDA-9576B7293950}" type="slidenum">
              <a:rPr lang="de-DE"/>
              <a:pPr>
                <a:defRPr/>
              </a:pPr>
              <a:t>‹Nr.›</a:t>
            </a:fld>
            <a:endParaRPr lang="de-DE"/>
          </a:p>
        </p:txBody>
      </p:sp>
    </p:spTree>
    <p:extLst>
      <p:ext uri="{BB962C8B-B14F-4D97-AF65-F5344CB8AC3E}">
        <p14:creationId xmlns:p14="http://schemas.microsoft.com/office/powerpoint/2010/main" val="295562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BD5126F0-36B7-4C70-A2D4-DF1FBCC97C6B}" type="datetimeFigureOut">
              <a:rPr lang="de-DE"/>
              <a:pPr>
                <a:defRPr/>
              </a:pPr>
              <a:t>13.06.23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5A1EC5A-5144-48E4-AF17-4B37D5D213D5}" type="slidenum">
              <a:rPr lang="de-DE"/>
              <a:pPr>
                <a:defRPr/>
              </a:pPr>
              <a:t>‹Nr.›</a:t>
            </a:fld>
            <a:endParaRPr lang="de-DE"/>
          </a:p>
        </p:txBody>
      </p:sp>
    </p:spTree>
    <p:extLst>
      <p:ext uri="{BB962C8B-B14F-4D97-AF65-F5344CB8AC3E}">
        <p14:creationId xmlns:p14="http://schemas.microsoft.com/office/powerpoint/2010/main" val="383311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A1FD6E24-0852-4B9E-8327-AC2F0AF2545E}" type="datetimeFigureOut">
              <a:rPr lang="de-DE"/>
              <a:pPr>
                <a:defRPr/>
              </a:pPr>
              <a:t>13.06.23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0647F6D-24AF-4006-B8E6-19B3E126BD40}" type="slidenum">
              <a:rPr lang="de-DE"/>
              <a:pPr>
                <a:defRPr/>
              </a:pPr>
              <a:t>‹Nr.›</a:t>
            </a:fld>
            <a:endParaRPr lang="de-DE"/>
          </a:p>
        </p:txBody>
      </p:sp>
    </p:spTree>
    <p:extLst>
      <p:ext uri="{BB962C8B-B14F-4D97-AF65-F5344CB8AC3E}">
        <p14:creationId xmlns:p14="http://schemas.microsoft.com/office/powerpoint/2010/main" val="386337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73F942AB-FEC7-43D2-BB70-DCAECCC89FAB}" type="datetimeFigureOut">
              <a:rPr lang="de-DE"/>
              <a:pPr>
                <a:defRPr/>
              </a:pPr>
              <a:t>13.06.23</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DE4CD302-72A5-4256-91D8-33427242F52B}" type="slidenum">
              <a:rPr lang="de-DE"/>
              <a:pPr>
                <a:defRPr/>
              </a:pPr>
              <a:t>‹Nr.›</a:t>
            </a:fld>
            <a:endParaRPr lang="de-DE"/>
          </a:p>
        </p:txBody>
      </p:sp>
    </p:spTree>
    <p:extLst>
      <p:ext uri="{BB962C8B-B14F-4D97-AF65-F5344CB8AC3E}">
        <p14:creationId xmlns:p14="http://schemas.microsoft.com/office/powerpoint/2010/main" val="391654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5CA48C3C-352E-4149-A0D2-97691D08CB5A}" type="datetimeFigureOut">
              <a:rPr lang="de-DE"/>
              <a:pPr>
                <a:defRPr/>
              </a:pPr>
              <a:t>13.06.23</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342380EB-9A80-4A89-856F-2C1E8900F025}" type="slidenum">
              <a:rPr lang="de-DE"/>
              <a:pPr>
                <a:defRPr/>
              </a:pPr>
              <a:t>‹Nr.›</a:t>
            </a:fld>
            <a:endParaRPr lang="de-DE"/>
          </a:p>
        </p:txBody>
      </p:sp>
    </p:spTree>
    <p:extLst>
      <p:ext uri="{BB962C8B-B14F-4D97-AF65-F5344CB8AC3E}">
        <p14:creationId xmlns:p14="http://schemas.microsoft.com/office/powerpoint/2010/main" val="18696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8CAEBCCE-1EF1-49C8-8802-C0B44D4A219B}" type="datetimeFigureOut">
              <a:rPr lang="de-DE"/>
              <a:pPr>
                <a:defRPr/>
              </a:pPr>
              <a:t>13.06.23</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64938DF2-3B4E-45B9-B261-F98491F239C8}" type="slidenum">
              <a:rPr lang="de-DE"/>
              <a:pPr>
                <a:defRPr/>
              </a:pPr>
              <a:t>‹Nr.›</a:t>
            </a:fld>
            <a:endParaRPr lang="de-DE"/>
          </a:p>
        </p:txBody>
      </p:sp>
    </p:spTree>
    <p:extLst>
      <p:ext uri="{BB962C8B-B14F-4D97-AF65-F5344CB8AC3E}">
        <p14:creationId xmlns:p14="http://schemas.microsoft.com/office/powerpoint/2010/main" val="24927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92030DD8-4B24-47D1-A3D7-EBB435822FF0}" type="datetimeFigureOut">
              <a:rPr lang="de-DE"/>
              <a:pPr>
                <a:defRPr/>
              </a:pPr>
              <a:t>13.06.23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61450BB-1683-4D85-8C47-8EBFB52C312E}" type="slidenum">
              <a:rPr lang="de-DE"/>
              <a:pPr>
                <a:defRPr/>
              </a:pPr>
              <a:t>‹Nr.›</a:t>
            </a:fld>
            <a:endParaRPr lang="de-DE"/>
          </a:p>
        </p:txBody>
      </p:sp>
    </p:spTree>
    <p:extLst>
      <p:ext uri="{BB962C8B-B14F-4D97-AF65-F5344CB8AC3E}">
        <p14:creationId xmlns:p14="http://schemas.microsoft.com/office/powerpoint/2010/main" val="419178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023E7AA1-44E5-47A2-A7BB-A7A19A96D0CB}" type="datetimeFigureOut">
              <a:rPr lang="de-DE"/>
              <a:pPr>
                <a:defRPr/>
              </a:pPr>
              <a:t>13.06.23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D1B5DA4-F906-4AFC-8FFA-93072FFA6772}" type="slidenum">
              <a:rPr lang="de-DE"/>
              <a:pPr>
                <a:defRPr/>
              </a:pPr>
              <a:t>‹Nr.›</a:t>
            </a:fld>
            <a:endParaRPr lang="de-DE"/>
          </a:p>
        </p:txBody>
      </p:sp>
    </p:spTree>
    <p:extLst>
      <p:ext uri="{BB962C8B-B14F-4D97-AF65-F5344CB8AC3E}">
        <p14:creationId xmlns:p14="http://schemas.microsoft.com/office/powerpoint/2010/main" val="266844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96040FC-5F47-4E84-BD1A-9BC1DA3B5901}" type="datetimeFigureOut">
              <a:rPr lang="de-DE"/>
              <a:pPr>
                <a:defRPr/>
              </a:pPr>
              <a:t>13.06.23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16CE632-7AAA-4879-A9AA-57645E6917E0}"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Unicode" pitchFamily="34" charset="0"/>
        </a:defRPr>
      </a:lvl2pPr>
      <a:lvl3pPr algn="ctr" rtl="0" eaLnBrk="0" fontAlgn="base" hangingPunct="0">
        <a:spcBef>
          <a:spcPct val="0"/>
        </a:spcBef>
        <a:spcAft>
          <a:spcPct val="0"/>
        </a:spcAft>
        <a:defRPr sz="4400">
          <a:solidFill>
            <a:schemeClr val="tx1"/>
          </a:solidFill>
          <a:latin typeface="Lucida Sans Unicode" pitchFamily="34" charset="0"/>
        </a:defRPr>
      </a:lvl3pPr>
      <a:lvl4pPr algn="ctr" rtl="0" eaLnBrk="0" fontAlgn="base" hangingPunct="0">
        <a:spcBef>
          <a:spcPct val="0"/>
        </a:spcBef>
        <a:spcAft>
          <a:spcPct val="0"/>
        </a:spcAft>
        <a:defRPr sz="4400">
          <a:solidFill>
            <a:schemeClr val="tx1"/>
          </a:solidFill>
          <a:latin typeface="Lucida Sans Unicode" pitchFamily="34" charset="0"/>
        </a:defRPr>
      </a:lvl4pPr>
      <a:lvl5pPr algn="ctr" rtl="0" eaLnBrk="0" fontAlgn="base" hangingPunct="0">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tiff"/><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036"/>
            <a:ext cx="10333058"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2" descr="http://www.ruhr-uni-bochum.de/images/logo/logo-rub-1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ctrTitle"/>
          </p:nvPr>
        </p:nvSpPr>
        <p:spPr>
          <a:xfrm>
            <a:off x="395536" y="455612"/>
            <a:ext cx="7772400" cy="1470025"/>
          </a:xfrm>
        </p:spPr>
        <p:txBody>
          <a:bodyPr/>
          <a:lstStyle/>
          <a:p>
            <a:pPr>
              <a:spcAft>
                <a:spcPts val="1200"/>
              </a:spcAft>
            </a:pPr>
            <a:r>
              <a:rPr lang="de-DE" sz="3200" b="1" dirty="0"/>
              <a:t>Politiken der Versöhnung im post-genozidalen Ruanda</a:t>
            </a:r>
            <a:endParaRPr lang="de-DE" sz="1800"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252536" y="-99392"/>
            <a:ext cx="10081120" cy="71287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p:cNvSpPr/>
          <p:nvPr/>
        </p:nvSpPr>
        <p:spPr>
          <a:xfrm>
            <a:off x="-396552" y="792734"/>
            <a:ext cx="12961440" cy="843688"/>
          </a:xfrm>
          <a:prstGeom prst="rect">
            <a:avLst/>
          </a:prstGeom>
          <a:solidFill>
            <a:srgbClr val="EEECE1">
              <a:alpha val="65882"/>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tx1"/>
              </a:solidFill>
            </a:endParaRPr>
          </a:p>
        </p:txBody>
      </p:sp>
      <p:pic>
        <p:nvPicPr>
          <p:cNvPr id="39941" name="Picture 2" descr="http://www.ruhr-uni-bochum.de/images/logo/logo-rub-1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0" y="875871"/>
            <a:ext cx="7848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Unicode" pitchFamily="34" charset="0"/>
              </a:defRPr>
            </a:lvl2pPr>
            <a:lvl3pPr algn="ctr" rtl="0" eaLnBrk="0" fontAlgn="base" hangingPunct="0">
              <a:spcBef>
                <a:spcPct val="0"/>
              </a:spcBef>
              <a:spcAft>
                <a:spcPct val="0"/>
              </a:spcAft>
              <a:defRPr sz="4400">
                <a:solidFill>
                  <a:schemeClr val="tx1"/>
                </a:solidFill>
                <a:latin typeface="Lucida Sans Unicode" pitchFamily="34" charset="0"/>
              </a:defRPr>
            </a:lvl3pPr>
            <a:lvl4pPr algn="ctr" rtl="0" eaLnBrk="0" fontAlgn="base" hangingPunct="0">
              <a:spcBef>
                <a:spcPct val="0"/>
              </a:spcBef>
              <a:spcAft>
                <a:spcPct val="0"/>
              </a:spcAft>
              <a:defRPr sz="4400">
                <a:solidFill>
                  <a:schemeClr val="tx1"/>
                </a:solidFill>
                <a:latin typeface="Lucida Sans Unicode" pitchFamily="34" charset="0"/>
              </a:defRPr>
            </a:lvl4pPr>
            <a:lvl5pPr algn="ctr" rtl="0" eaLnBrk="0" fontAlgn="base" hangingPunct="0">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a:lstStyle>
          <a:p>
            <a:pPr algn="l" eaLnBrk="1" fontAlgn="auto" hangingPunct="1">
              <a:spcAft>
                <a:spcPts val="0"/>
              </a:spcAft>
              <a:defRPr/>
            </a:pPr>
            <a:r>
              <a:rPr lang="de-DE" sz="4300" dirty="0">
                <a:ln w="6350">
                  <a:noFill/>
                </a:ln>
                <a:solidFill>
                  <a:schemeClr val="tx1">
                    <a:lumMod val="95000"/>
                    <a:lumOff val="5000"/>
                  </a:schemeClr>
                </a:solidFill>
                <a:latin typeface="+mn-lt"/>
                <a:cs typeface="Calibri" pitchFamily="34" charset="0"/>
              </a:rPr>
              <a:t>Richtungen der Versöhnung</a:t>
            </a:r>
            <a:br>
              <a:rPr lang="de-DE" sz="3600" b="1" dirty="0">
                <a:ln w="6350">
                  <a:noFill/>
                </a:ln>
                <a:solidFill>
                  <a:schemeClr val="tx1">
                    <a:lumMod val="95000"/>
                    <a:lumOff val="5000"/>
                  </a:schemeClr>
                </a:solidFill>
                <a:latin typeface="+mn-lt"/>
                <a:cs typeface="Calibri" pitchFamily="34" charset="0"/>
              </a:rPr>
            </a:br>
            <a:endParaRPr lang="de-DE" sz="2200" b="1" dirty="0">
              <a:ln w="6350">
                <a:noFill/>
              </a:ln>
              <a:solidFill>
                <a:schemeClr val="tx1">
                  <a:lumMod val="95000"/>
                  <a:lumOff val="5000"/>
                </a:schemeClr>
              </a:solidFill>
              <a:latin typeface="+mn-lt"/>
              <a:cs typeface="Calibri" pitchFamily="34" charset="0"/>
            </a:endParaRPr>
          </a:p>
        </p:txBody>
      </p:sp>
      <p:sp>
        <p:nvSpPr>
          <p:cNvPr id="2" name="Textfeld 1">
            <a:extLst>
              <a:ext uri="{FF2B5EF4-FFF2-40B4-BE49-F238E27FC236}">
                <a16:creationId xmlns:a16="http://schemas.microsoft.com/office/drawing/2014/main" id="{B124C48F-F724-43C4-BAA8-EDF076DDD47F}"/>
              </a:ext>
            </a:extLst>
          </p:cNvPr>
          <p:cNvSpPr txBox="1"/>
          <p:nvPr/>
        </p:nvSpPr>
        <p:spPr>
          <a:xfrm>
            <a:off x="215516" y="2498533"/>
            <a:ext cx="9613068" cy="2800767"/>
          </a:xfrm>
          <a:prstGeom prst="rect">
            <a:avLst/>
          </a:prstGeom>
          <a:noFill/>
        </p:spPr>
        <p:txBody>
          <a:bodyPr wrap="square" rtlCol="0">
            <a:spAutoFit/>
          </a:bodyPr>
          <a:lstStyle/>
          <a:p>
            <a:pPr algn="just"/>
            <a:r>
              <a:rPr lang="de-DE" sz="2800" dirty="0">
                <a:solidFill>
                  <a:schemeClr val="bg1"/>
                </a:solidFill>
              </a:rPr>
              <a:t>Top Down (politische und rechtliche Maßnahmen)</a:t>
            </a:r>
          </a:p>
          <a:p>
            <a:pPr algn="just"/>
            <a:endParaRPr lang="de-DE" sz="2800" dirty="0">
              <a:solidFill>
                <a:schemeClr val="bg1"/>
              </a:solidFill>
            </a:endParaRPr>
          </a:p>
          <a:p>
            <a:pPr algn="just"/>
            <a:endParaRPr lang="de-DE" sz="2800" dirty="0">
              <a:solidFill>
                <a:schemeClr val="bg1"/>
              </a:solidFill>
            </a:endParaRPr>
          </a:p>
          <a:p>
            <a:r>
              <a:rPr lang="de-DE" sz="2800" dirty="0">
                <a:solidFill>
                  <a:schemeClr val="bg1"/>
                </a:solidFill>
              </a:rPr>
              <a:t>Bottom Up (“Zivilgesellschaft“, NGOs, Kirchen, Familien, Grass-Roots-Akteure)</a:t>
            </a:r>
          </a:p>
          <a:p>
            <a:endParaRPr lang="de-DE" dirty="0">
              <a:solidFill>
                <a:schemeClr val="bg1"/>
              </a:solidFill>
            </a:endParaRPr>
          </a:p>
          <a:p>
            <a:endParaRPr lang="de-DE" dirty="0">
              <a:solidFill>
                <a:schemeClr val="bg1"/>
              </a:solidFill>
            </a:endParaRPr>
          </a:p>
        </p:txBody>
      </p:sp>
    </p:spTree>
    <p:extLst>
      <p:ext uri="{BB962C8B-B14F-4D97-AF65-F5344CB8AC3E}">
        <p14:creationId xmlns:p14="http://schemas.microsoft.com/office/powerpoint/2010/main" val="50369825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D2717E3-B9A6-4D03-8D6C-8B258162C169}"/>
              </a:ext>
            </a:extLst>
          </p:cNvPr>
          <p:cNvPicPr>
            <a:picLocks noChangeAspect="1"/>
          </p:cNvPicPr>
          <p:nvPr/>
        </p:nvPicPr>
        <p:blipFill>
          <a:blip r:embed="rId3"/>
          <a:stretch>
            <a:fillRect/>
          </a:stretch>
        </p:blipFill>
        <p:spPr>
          <a:xfrm>
            <a:off x="-156197" y="2132856"/>
            <a:ext cx="9144000" cy="3543922"/>
          </a:xfrm>
          <a:prstGeom prst="rect">
            <a:avLst/>
          </a:prstGeom>
        </p:spPr>
      </p:pic>
      <p:pic>
        <p:nvPicPr>
          <p:cNvPr id="4" name="Grafik 3">
            <a:extLst>
              <a:ext uri="{FF2B5EF4-FFF2-40B4-BE49-F238E27FC236}">
                <a16:creationId xmlns:a16="http://schemas.microsoft.com/office/drawing/2014/main" id="{F425BFA8-09F4-4036-9E97-27F9965A1A2A}"/>
              </a:ext>
            </a:extLst>
          </p:cNvPr>
          <p:cNvPicPr>
            <a:picLocks noChangeAspect="1"/>
          </p:cNvPicPr>
          <p:nvPr/>
        </p:nvPicPr>
        <p:blipFill>
          <a:blip r:embed="rId3"/>
          <a:stretch>
            <a:fillRect/>
          </a:stretch>
        </p:blipFill>
        <p:spPr>
          <a:xfrm>
            <a:off x="10864" y="-43427"/>
            <a:ext cx="9144000" cy="1521135"/>
          </a:xfrm>
          <a:prstGeom prst="rect">
            <a:avLst/>
          </a:prstGeom>
        </p:spPr>
      </p:pic>
      <p:sp>
        <p:nvSpPr>
          <p:cNvPr id="2" name="Titel 1"/>
          <p:cNvSpPr>
            <a:spLocks noGrp="1"/>
          </p:cNvSpPr>
          <p:nvPr>
            <p:ph type="ctrTitle"/>
          </p:nvPr>
        </p:nvSpPr>
        <p:spPr>
          <a:xfrm>
            <a:off x="208598" y="81869"/>
            <a:ext cx="7848600" cy="1152525"/>
          </a:xfrm>
        </p:spPr>
        <p:txBody>
          <a:bodyPr rtlCol="0">
            <a:normAutofit/>
          </a:bodyPr>
          <a:lstStyle/>
          <a:p>
            <a:pPr algn="l" eaLnBrk="1" fontAlgn="auto" hangingPunct="1">
              <a:spcAft>
                <a:spcPts val="0"/>
              </a:spcAft>
              <a:defRPr/>
            </a:pPr>
            <a:r>
              <a:rPr lang="de-DE" sz="2800" dirty="0">
                <a:ln w="6350">
                  <a:noFill/>
                </a:ln>
                <a:solidFill>
                  <a:schemeClr val="tx1">
                    <a:lumMod val="95000"/>
                    <a:lumOff val="5000"/>
                  </a:schemeClr>
                </a:solidFill>
                <a:cs typeface="Calibri" pitchFamily="34" charset="0"/>
              </a:rPr>
              <a:t>Tiefengrade der Versöhnung</a:t>
            </a:r>
            <a:endParaRPr lang="de-DE" sz="2800" b="1" dirty="0">
              <a:ln w="6350">
                <a:noFill/>
              </a:ln>
              <a:solidFill>
                <a:schemeClr val="tx1">
                  <a:lumMod val="95000"/>
                  <a:lumOff val="5000"/>
                </a:schemeClr>
              </a:solidFill>
              <a:cs typeface="Calibri" pitchFamily="34" charset="0"/>
            </a:endParaRPr>
          </a:p>
        </p:txBody>
      </p:sp>
      <p:pic>
        <p:nvPicPr>
          <p:cNvPr id="39941" name="Picture 2" descr="http://www.ruhr-uni-bochum.de/images/logo/logo-rub-1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591256" y="2132856"/>
            <a:ext cx="7649095" cy="3924151"/>
          </a:xfrm>
          <a:prstGeom prst="rect">
            <a:avLst/>
          </a:prstGeom>
        </p:spPr>
        <p:txBody>
          <a:bodyPr wrap="square">
            <a:spAutoFit/>
          </a:bodyPr>
          <a:lstStyle/>
          <a:p>
            <a:pPr algn="r">
              <a:lnSpc>
                <a:spcPct val="150000"/>
              </a:lnSpc>
            </a:pPr>
            <a:r>
              <a:rPr lang="de-DE" sz="2400" dirty="0"/>
              <a:t>Versöhnung als </a:t>
            </a:r>
            <a:r>
              <a:rPr lang="de-DE" sz="2400" b="1" dirty="0"/>
              <a:t>friedliche Koexistenz </a:t>
            </a:r>
          </a:p>
          <a:p>
            <a:pPr algn="r">
              <a:lnSpc>
                <a:spcPct val="150000"/>
              </a:lnSpc>
            </a:pPr>
            <a:r>
              <a:rPr lang="de-DE" sz="2400" dirty="0"/>
              <a:t>Versöhnung als </a:t>
            </a:r>
            <a:r>
              <a:rPr lang="de-DE" sz="2400" b="1" dirty="0"/>
              <a:t>Anerkennung</a:t>
            </a:r>
            <a:r>
              <a:rPr lang="de-DE" sz="2400" dirty="0"/>
              <a:t> (als Bürger, Nachbar, ökon. Partner etc.)</a:t>
            </a:r>
          </a:p>
          <a:p>
            <a:pPr algn="r">
              <a:lnSpc>
                <a:spcPct val="150000"/>
              </a:lnSpc>
            </a:pPr>
            <a:r>
              <a:rPr lang="de-DE" sz="2400" dirty="0"/>
              <a:t>Versöhnung als </a:t>
            </a:r>
            <a:r>
              <a:rPr lang="de-DE" sz="2400" b="1" dirty="0"/>
              <a:t>gemeinsamer Wert</a:t>
            </a:r>
          </a:p>
          <a:p>
            <a:pPr algn="r">
              <a:lnSpc>
                <a:spcPct val="150000"/>
              </a:lnSpc>
            </a:pPr>
            <a:r>
              <a:rPr lang="de-DE" sz="2400" dirty="0"/>
              <a:t>Versöhnung als </a:t>
            </a:r>
            <a:r>
              <a:rPr lang="de-DE" sz="2400" b="1" dirty="0"/>
              <a:t>Vertrauensverhältnis</a:t>
            </a:r>
          </a:p>
          <a:p>
            <a:pPr algn="r">
              <a:lnSpc>
                <a:spcPct val="150000"/>
              </a:lnSpc>
            </a:pPr>
            <a:r>
              <a:rPr lang="de-DE" sz="2400" dirty="0"/>
              <a:t>Versöhnung als </a:t>
            </a:r>
            <a:r>
              <a:rPr lang="de-DE" sz="2400" b="1" dirty="0"/>
              <a:t>Vergebung</a:t>
            </a:r>
          </a:p>
          <a:p>
            <a:pPr algn="r">
              <a:lnSpc>
                <a:spcPct val="150000"/>
              </a:lnSpc>
            </a:pPr>
            <a:endParaRPr lang="de-DE" sz="2400" dirty="0"/>
          </a:p>
        </p:txBody>
      </p:sp>
      <p:sp>
        <p:nvSpPr>
          <p:cNvPr id="6" name="Pfeil nach unten 5">
            <a:extLst>
              <a:ext uri="{FF2B5EF4-FFF2-40B4-BE49-F238E27FC236}">
                <a16:creationId xmlns:a16="http://schemas.microsoft.com/office/drawing/2014/main" id="{51FBDA09-A688-8149-97FE-F19C29343E34}"/>
              </a:ext>
            </a:extLst>
          </p:cNvPr>
          <p:cNvSpPr/>
          <p:nvPr/>
        </p:nvSpPr>
        <p:spPr>
          <a:xfrm>
            <a:off x="903649" y="2248633"/>
            <a:ext cx="1131552" cy="3168352"/>
          </a:xfrm>
          <a:prstGeom prst="downArrow">
            <a:avLst/>
          </a:prstGeom>
          <a:solidFill>
            <a:srgbClr val="00B050"/>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092390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2044C8F-7088-482A-B9F5-CC01F9366201}"/>
              </a:ext>
            </a:extLst>
          </p:cNvPr>
          <p:cNvPicPr>
            <a:picLocks noChangeAspect="1"/>
          </p:cNvPicPr>
          <p:nvPr/>
        </p:nvPicPr>
        <p:blipFill>
          <a:blip r:embed="rId3"/>
          <a:stretch>
            <a:fillRect/>
          </a:stretch>
        </p:blipFill>
        <p:spPr>
          <a:xfrm>
            <a:off x="0" y="1484784"/>
            <a:ext cx="9144000" cy="4689812"/>
          </a:xfrm>
          <a:prstGeom prst="rect">
            <a:avLst/>
          </a:prstGeom>
        </p:spPr>
      </p:pic>
      <p:pic>
        <p:nvPicPr>
          <p:cNvPr id="3" name="Grafik 2">
            <a:extLst>
              <a:ext uri="{FF2B5EF4-FFF2-40B4-BE49-F238E27FC236}">
                <a16:creationId xmlns:a16="http://schemas.microsoft.com/office/drawing/2014/main" id="{10E773F0-2E4D-45ED-A8B1-E5308A5277A9}"/>
              </a:ext>
            </a:extLst>
          </p:cNvPr>
          <p:cNvPicPr>
            <a:picLocks noChangeAspect="1"/>
          </p:cNvPicPr>
          <p:nvPr/>
        </p:nvPicPr>
        <p:blipFill>
          <a:blip r:embed="rId4"/>
          <a:stretch>
            <a:fillRect/>
          </a:stretch>
        </p:blipFill>
        <p:spPr>
          <a:xfrm>
            <a:off x="0" y="0"/>
            <a:ext cx="9144000" cy="988576"/>
          </a:xfrm>
          <a:prstGeom prst="rect">
            <a:avLst/>
          </a:prstGeom>
        </p:spPr>
      </p:pic>
      <p:sp>
        <p:nvSpPr>
          <p:cNvPr id="2" name="Titel 1"/>
          <p:cNvSpPr>
            <a:spLocks noGrp="1"/>
          </p:cNvSpPr>
          <p:nvPr>
            <p:ph type="ctrTitle"/>
          </p:nvPr>
        </p:nvSpPr>
        <p:spPr>
          <a:xfrm>
            <a:off x="208598" y="81869"/>
            <a:ext cx="7848600" cy="1152525"/>
          </a:xfrm>
        </p:spPr>
        <p:txBody>
          <a:bodyPr rtlCol="0">
            <a:normAutofit/>
          </a:bodyPr>
          <a:lstStyle/>
          <a:p>
            <a:pPr algn="l" eaLnBrk="1" fontAlgn="auto" hangingPunct="1">
              <a:spcAft>
                <a:spcPts val="0"/>
              </a:spcAft>
              <a:defRPr/>
            </a:pPr>
            <a:r>
              <a:rPr lang="de-DE" sz="2800" dirty="0">
                <a:ln w="6350">
                  <a:noFill/>
                </a:ln>
                <a:solidFill>
                  <a:schemeClr val="tx1">
                    <a:lumMod val="95000"/>
                    <a:lumOff val="5000"/>
                  </a:schemeClr>
                </a:solidFill>
                <a:cs typeface="Calibri" pitchFamily="34" charset="0"/>
              </a:rPr>
              <a:t>Dimensionen der Versöhnung</a:t>
            </a:r>
            <a:endParaRPr lang="de-DE" sz="2800" b="1" dirty="0">
              <a:ln w="6350">
                <a:noFill/>
              </a:ln>
              <a:solidFill>
                <a:schemeClr val="tx1">
                  <a:lumMod val="95000"/>
                  <a:lumOff val="5000"/>
                </a:schemeClr>
              </a:solidFill>
              <a:cs typeface="Calibri" pitchFamily="34" charset="0"/>
            </a:endParaRPr>
          </a:p>
        </p:txBody>
      </p:sp>
      <p:pic>
        <p:nvPicPr>
          <p:cNvPr id="39941" name="Picture 2" descr="http://www.ruhr-uni-bochum.de/images/logo/logo-rub-1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mit Pfeil 4">
            <a:extLst>
              <a:ext uri="{FF2B5EF4-FFF2-40B4-BE49-F238E27FC236}">
                <a16:creationId xmlns:a16="http://schemas.microsoft.com/office/drawing/2014/main" id="{9794FC0D-8F50-E44B-A598-3913DB43D92E}"/>
              </a:ext>
            </a:extLst>
          </p:cNvPr>
          <p:cNvCxnSpPr/>
          <p:nvPr/>
        </p:nvCxnSpPr>
        <p:spPr>
          <a:xfrm>
            <a:off x="1691680" y="5517232"/>
            <a:ext cx="576064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86F6A6E3-9CB9-E147-B32D-C687BEA4DB8D}"/>
              </a:ext>
            </a:extLst>
          </p:cNvPr>
          <p:cNvCxnSpPr>
            <a:cxnSpLocks/>
          </p:cNvCxnSpPr>
          <p:nvPr/>
        </p:nvCxnSpPr>
        <p:spPr>
          <a:xfrm flipV="1">
            <a:off x="1331640" y="1732620"/>
            <a:ext cx="0" cy="339276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F10E4146-9735-E843-93F8-CB78C092DD36}"/>
              </a:ext>
            </a:extLst>
          </p:cNvPr>
          <p:cNvSpPr txBox="1"/>
          <p:nvPr/>
        </p:nvSpPr>
        <p:spPr>
          <a:xfrm>
            <a:off x="1691680" y="1732620"/>
            <a:ext cx="5360763" cy="369332"/>
          </a:xfrm>
          <a:prstGeom prst="rect">
            <a:avLst/>
          </a:prstGeom>
          <a:noFill/>
        </p:spPr>
        <p:txBody>
          <a:bodyPr wrap="none" rtlCol="0">
            <a:spAutoFit/>
          </a:bodyPr>
          <a:lstStyle/>
          <a:p>
            <a:r>
              <a:rPr lang="de-DE" dirty="0"/>
              <a:t>Vertikale Dimension (Gott-Mensch Beziehung)</a:t>
            </a:r>
          </a:p>
        </p:txBody>
      </p:sp>
      <p:sp>
        <p:nvSpPr>
          <p:cNvPr id="11" name="Textfeld 10">
            <a:extLst>
              <a:ext uri="{FF2B5EF4-FFF2-40B4-BE49-F238E27FC236}">
                <a16:creationId xmlns:a16="http://schemas.microsoft.com/office/drawing/2014/main" id="{ED541AB8-7F7A-3543-BFEC-3564E8709FE1}"/>
              </a:ext>
            </a:extLst>
          </p:cNvPr>
          <p:cNvSpPr txBox="1"/>
          <p:nvPr/>
        </p:nvSpPr>
        <p:spPr>
          <a:xfrm>
            <a:off x="1691680" y="5805264"/>
            <a:ext cx="6628738" cy="369332"/>
          </a:xfrm>
          <a:prstGeom prst="rect">
            <a:avLst/>
          </a:prstGeom>
          <a:noFill/>
        </p:spPr>
        <p:txBody>
          <a:bodyPr wrap="none" rtlCol="0">
            <a:spAutoFit/>
          </a:bodyPr>
          <a:lstStyle/>
          <a:p>
            <a:r>
              <a:rPr lang="de-DE" dirty="0"/>
              <a:t>Horizontale Dimension (zwischenmenschliche Beziehung)</a:t>
            </a:r>
          </a:p>
        </p:txBody>
      </p:sp>
    </p:spTree>
    <p:extLst>
      <p:ext uri="{BB962C8B-B14F-4D97-AF65-F5344CB8AC3E}">
        <p14:creationId xmlns:p14="http://schemas.microsoft.com/office/powerpoint/2010/main" val="275136086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87253B5-052A-4B4D-957E-08B85D50927B}"/>
              </a:ext>
            </a:extLst>
          </p:cNvPr>
          <p:cNvPicPr>
            <a:picLocks noChangeAspect="1"/>
          </p:cNvPicPr>
          <p:nvPr/>
        </p:nvPicPr>
        <p:blipFill>
          <a:blip r:embed="rId3"/>
          <a:stretch>
            <a:fillRect/>
          </a:stretch>
        </p:blipFill>
        <p:spPr>
          <a:xfrm>
            <a:off x="-14068" y="5885"/>
            <a:ext cx="15486630" cy="1018378"/>
          </a:xfrm>
          <a:prstGeom prst="rect">
            <a:avLst/>
          </a:prstGeom>
        </p:spPr>
      </p:pic>
      <p:pic>
        <p:nvPicPr>
          <p:cNvPr id="39941" name="Picture 2" descr="http://www.ruhr-uni-bochum.de/images/logo/logo-rub-1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104775" y="-32994"/>
            <a:ext cx="7848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Unicode" pitchFamily="34" charset="0"/>
              </a:defRPr>
            </a:lvl2pPr>
            <a:lvl3pPr algn="ctr" rtl="0" eaLnBrk="0" fontAlgn="base" hangingPunct="0">
              <a:spcBef>
                <a:spcPct val="0"/>
              </a:spcBef>
              <a:spcAft>
                <a:spcPct val="0"/>
              </a:spcAft>
              <a:defRPr sz="4400">
                <a:solidFill>
                  <a:schemeClr val="tx1"/>
                </a:solidFill>
                <a:latin typeface="Lucida Sans Unicode" pitchFamily="34" charset="0"/>
              </a:defRPr>
            </a:lvl3pPr>
            <a:lvl4pPr algn="ctr" rtl="0" eaLnBrk="0" fontAlgn="base" hangingPunct="0">
              <a:spcBef>
                <a:spcPct val="0"/>
              </a:spcBef>
              <a:spcAft>
                <a:spcPct val="0"/>
              </a:spcAft>
              <a:defRPr sz="4400">
                <a:solidFill>
                  <a:schemeClr val="tx1"/>
                </a:solidFill>
                <a:latin typeface="Lucida Sans Unicode" pitchFamily="34" charset="0"/>
              </a:defRPr>
            </a:lvl4pPr>
            <a:lvl5pPr algn="ctr" rtl="0" eaLnBrk="0" fontAlgn="base" hangingPunct="0">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a:lstStyle>
          <a:p>
            <a:pPr algn="l" eaLnBrk="1" fontAlgn="auto" hangingPunct="1">
              <a:spcAft>
                <a:spcPts val="0"/>
              </a:spcAft>
              <a:defRPr/>
            </a:pPr>
            <a:r>
              <a:rPr lang="de-DE" sz="4300" b="1" dirty="0">
                <a:ln w="6350">
                  <a:noFill/>
                </a:ln>
                <a:solidFill>
                  <a:schemeClr val="tx1">
                    <a:lumMod val="95000"/>
                    <a:lumOff val="5000"/>
                  </a:schemeClr>
                </a:solidFill>
                <a:latin typeface="+mn-lt"/>
                <a:cs typeface="Calibri" pitchFamily="34" charset="0"/>
              </a:rPr>
              <a:t>Theologien der Versöhnung – Pflicht zur Vergebung?</a:t>
            </a:r>
            <a:endParaRPr lang="de-DE" sz="2200" b="1" dirty="0">
              <a:ln w="6350">
                <a:noFill/>
              </a:ln>
              <a:solidFill>
                <a:schemeClr val="tx1">
                  <a:lumMod val="95000"/>
                  <a:lumOff val="5000"/>
                </a:schemeClr>
              </a:solidFill>
              <a:latin typeface="+mn-lt"/>
              <a:cs typeface="Calibri" pitchFamily="34" charset="0"/>
            </a:endParaRPr>
          </a:p>
        </p:txBody>
      </p:sp>
      <p:sp>
        <p:nvSpPr>
          <p:cNvPr id="2" name="Textfeld 1">
            <a:extLst>
              <a:ext uri="{FF2B5EF4-FFF2-40B4-BE49-F238E27FC236}">
                <a16:creationId xmlns:a16="http://schemas.microsoft.com/office/drawing/2014/main" id="{4C495D35-7973-804D-BAA9-2478B18AD7DA}"/>
              </a:ext>
            </a:extLst>
          </p:cNvPr>
          <p:cNvSpPr txBox="1"/>
          <p:nvPr/>
        </p:nvSpPr>
        <p:spPr>
          <a:xfrm>
            <a:off x="467544" y="1805184"/>
            <a:ext cx="4593502" cy="1477328"/>
          </a:xfrm>
          <a:prstGeom prst="rect">
            <a:avLst/>
          </a:prstGeom>
          <a:noFill/>
        </p:spPr>
        <p:txBody>
          <a:bodyPr wrap="square" rtlCol="0">
            <a:spAutoFit/>
          </a:bodyPr>
          <a:lstStyle/>
          <a:p>
            <a:r>
              <a:rPr lang="de-DE" dirty="0" err="1">
                <a:solidFill>
                  <a:srgbClr val="FFFFFF"/>
                </a:solidFill>
              </a:rPr>
              <a:t>Mk</a:t>
            </a:r>
            <a:r>
              <a:rPr lang="de-DE" dirty="0">
                <a:solidFill>
                  <a:srgbClr val="FFFFFF"/>
                </a:solidFill>
              </a:rPr>
              <a:t> 11, 26: „Und wenn ihr steht und betet, so vergebt, wenn ihr etwas gegen jemanden habt, damit auch euer Vater im Himmel euch vergebe eure Übertretungen.“</a:t>
            </a:r>
          </a:p>
        </p:txBody>
      </p:sp>
      <p:sp>
        <p:nvSpPr>
          <p:cNvPr id="4" name="Rechteck 3">
            <a:extLst>
              <a:ext uri="{FF2B5EF4-FFF2-40B4-BE49-F238E27FC236}">
                <a16:creationId xmlns:a16="http://schemas.microsoft.com/office/drawing/2014/main" id="{95CFB3AF-2B21-4743-B823-39B5FD14B43B}"/>
              </a:ext>
            </a:extLst>
          </p:cNvPr>
          <p:cNvSpPr/>
          <p:nvPr/>
        </p:nvSpPr>
        <p:spPr>
          <a:xfrm>
            <a:off x="467544" y="4520362"/>
            <a:ext cx="4572000" cy="2031325"/>
          </a:xfrm>
          <a:prstGeom prst="rect">
            <a:avLst/>
          </a:prstGeom>
        </p:spPr>
        <p:txBody>
          <a:bodyPr>
            <a:spAutoFit/>
          </a:bodyPr>
          <a:lstStyle/>
          <a:p>
            <a:pPr algn="just">
              <a:spcAft>
                <a:spcPts val="0"/>
              </a:spcAft>
            </a:pPr>
            <a:r>
              <a:rPr lang="de-DE" dirty="0" err="1">
                <a:solidFill>
                  <a:srgbClr val="FFFFFF"/>
                </a:solidFill>
                <a:latin typeface="+mn-lt"/>
                <a:ea typeface="Calibri" panose="020F0502020204030204" pitchFamily="34" charset="0"/>
                <a:cs typeface="Times New Roman" panose="02020603050405020304" pitchFamily="18" charset="0"/>
              </a:rPr>
              <a:t>Mt</a:t>
            </a:r>
            <a:r>
              <a:rPr lang="de-DE" dirty="0">
                <a:solidFill>
                  <a:srgbClr val="FFFFFF"/>
                </a:solidFill>
                <a:latin typeface="+mn-lt"/>
                <a:ea typeface="Calibri" panose="020F0502020204030204" pitchFamily="34" charset="0"/>
                <a:cs typeface="Times New Roman" panose="02020603050405020304" pitchFamily="18" charset="0"/>
              </a:rPr>
              <a:t> 18, 34-35: „Und sein Herr wurde zornig und überantwortete ihn den Peinigern, bis er alles bezahlt hätte, was er schuldig war. So wird auch mein himmlischer Vater an euch tun, wenn ihr nicht von Herzen vergebt, ein jeder seinem Bruder.“</a:t>
            </a:r>
            <a:endParaRPr lang="de-DE" sz="1800" dirty="0">
              <a:solidFill>
                <a:srgbClr val="FFFFFF"/>
              </a:solidFill>
              <a:effectLst/>
              <a:latin typeface="+mn-lt"/>
              <a:ea typeface="Calibri" panose="020F0502020204030204" pitchFamily="34" charset="0"/>
              <a:cs typeface="Times New Roman" panose="02020603050405020304" pitchFamily="18" charset="0"/>
            </a:endParaRPr>
          </a:p>
        </p:txBody>
      </p:sp>
      <p:sp>
        <p:nvSpPr>
          <p:cNvPr id="9" name="Textfeld 8">
            <a:extLst>
              <a:ext uri="{FF2B5EF4-FFF2-40B4-BE49-F238E27FC236}">
                <a16:creationId xmlns:a16="http://schemas.microsoft.com/office/drawing/2014/main" id="{C9B62042-841A-6142-9903-9FF7CEE91D3C}"/>
              </a:ext>
            </a:extLst>
          </p:cNvPr>
          <p:cNvSpPr txBox="1"/>
          <p:nvPr/>
        </p:nvSpPr>
        <p:spPr>
          <a:xfrm>
            <a:off x="5061046" y="3113824"/>
            <a:ext cx="3312368" cy="1200329"/>
          </a:xfrm>
          <a:prstGeom prst="rect">
            <a:avLst/>
          </a:prstGeom>
          <a:noFill/>
        </p:spPr>
        <p:txBody>
          <a:bodyPr wrap="square" rtlCol="0">
            <a:spAutoFit/>
          </a:bodyPr>
          <a:lstStyle/>
          <a:p>
            <a:r>
              <a:rPr lang="de-DE" dirty="0" err="1">
                <a:solidFill>
                  <a:srgbClr val="FFFFFF"/>
                </a:solidFill>
              </a:rPr>
              <a:t>Mt</a:t>
            </a:r>
            <a:r>
              <a:rPr lang="de-DE" dirty="0">
                <a:solidFill>
                  <a:srgbClr val="FFFFFF"/>
                </a:solidFill>
              </a:rPr>
              <a:t> 6,12: “Und vergib uns unsere Schuld, wie auch wir vergeben unseren </a:t>
            </a:r>
            <a:r>
              <a:rPr lang="de-DE" dirty="0" err="1">
                <a:solidFill>
                  <a:srgbClr val="FFFFFF"/>
                </a:solidFill>
              </a:rPr>
              <a:t>Schuldigern</a:t>
            </a:r>
            <a:r>
              <a:rPr lang="de-DE" dirty="0">
                <a:solidFill>
                  <a:srgbClr val="FFFFFF"/>
                </a:solidFill>
              </a:rPr>
              <a:t>“</a:t>
            </a:r>
          </a:p>
        </p:txBody>
      </p:sp>
    </p:spTree>
    <p:extLst>
      <p:ext uri="{BB962C8B-B14F-4D97-AF65-F5344CB8AC3E}">
        <p14:creationId xmlns:p14="http://schemas.microsoft.com/office/powerpoint/2010/main" val="193362014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87E8FAC-A474-F94C-A6E1-1A838ACF923E}"/>
              </a:ext>
            </a:extLst>
          </p:cNvPr>
          <p:cNvPicPr>
            <a:picLocks noChangeAspect="1"/>
          </p:cNvPicPr>
          <p:nvPr/>
        </p:nvPicPr>
        <p:blipFill>
          <a:blip r:embed="rId3"/>
          <a:stretch>
            <a:fillRect/>
          </a:stretch>
        </p:blipFill>
        <p:spPr>
          <a:xfrm>
            <a:off x="-1856770" y="-31530"/>
            <a:ext cx="11979335" cy="6901229"/>
          </a:xfrm>
          <a:prstGeom prst="rect">
            <a:avLst/>
          </a:prstGeom>
        </p:spPr>
      </p:pic>
      <p:sp>
        <p:nvSpPr>
          <p:cNvPr id="10" name="Rechteck 9"/>
          <p:cNvSpPr/>
          <p:nvPr/>
        </p:nvSpPr>
        <p:spPr>
          <a:xfrm>
            <a:off x="-1914513" y="1"/>
            <a:ext cx="12961440" cy="1124744"/>
          </a:xfrm>
          <a:prstGeom prst="rect">
            <a:avLst/>
          </a:prstGeom>
          <a:solidFill>
            <a:srgbClr val="EEECE1">
              <a:alpha val="65882"/>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tx1"/>
              </a:solidFill>
            </a:endParaRPr>
          </a:p>
        </p:txBody>
      </p:sp>
      <p:sp>
        <p:nvSpPr>
          <p:cNvPr id="2" name="Titel 1"/>
          <p:cNvSpPr>
            <a:spLocks noGrp="1"/>
          </p:cNvSpPr>
          <p:nvPr>
            <p:ph type="ctrTitle"/>
          </p:nvPr>
        </p:nvSpPr>
        <p:spPr>
          <a:xfrm>
            <a:off x="208598" y="81869"/>
            <a:ext cx="7848600" cy="1152525"/>
          </a:xfrm>
        </p:spPr>
        <p:txBody>
          <a:bodyPr rtlCol="0">
            <a:normAutofit/>
          </a:bodyPr>
          <a:lstStyle/>
          <a:p>
            <a:pPr algn="l" eaLnBrk="1" fontAlgn="auto" hangingPunct="1">
              <a:spcAft>
                <a:spcPts val="0"/>
              </a:spcAft>
              <a:defRPr/>
            </a:pPr>
            <a:r>
              <a:rPr lang="de-DE" sz="2000" b="1" dirty="0">
                <a:ln w="6350">
                  <a:noFill/>
                </a:ln>
                <a:solidFill>
                  <a:schemeClr val="tx1">
                    <a:lumMod val="95000"/>
                    <a:lumOff val="5000"/>
                  </a:schemeClr>
                </a:solidFill>
                <a:cs typeface="Calibri" pitchFamily="34" charset="0"/>
              </a:rPr>
              <a:t>Die Rolle der Kirche am Beispiel </a:t>
            </a:r>
            <a:r>
              <a:rPr lang="de-DE" sz="2000" b="1">
                <a:ln w="6350">
                  <a:noFill/>
                </a:ln>
                <a:solidFill>
                  <a:schemeClr val="tx1">
                    <a:lumMod val="95000"/>
                    <a:lumOff val="5000"/>
                  </a:schemeClr>
                </a:solidFill>
                <a:cs typeface="Calibri" pitchFamily="34" charset="0"/>
              </a:rPr>
              <a:t>des Gebets</a:t>
            </a:r>
            <a:endParaRPr lang="de-DE" sz="2200" b="1" dirty="0">
              <a:ln w="6350">
                <a:noFill/>
              </a:ln>
              <a:solidFill>
                <a:schemeClr val="tx1">
                  <a:lumMod val="95000"/>
                  <a:lumOff val="5000"/>
                </a:schemeClr>
              </a:solidFill>
              <a:cs typeface="Calibri" pitchFamily="34" charset="0"/>
            </a:endParaRPr>
          </a:p>
        </p:txBody>
      </p:sp>
      <p:pic>
        <p:nvPicPr>
          <p:cNvPr id="39941" name="Picture 2" descr="http://www.ruhr-uni-bochum.de/images/logo/logo-rub-1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90893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6" name="Grafik 5" descr="Mann">
            <a:extLst>
              <a:ext uri="{FF2B5EF4-FFF2-40B4-BE49-F238E27FC236}">
                <a16:creationId xmlns:a16="http://schemas.microsoft.com/office/drawing/2014/main" id="{DB6A97A0-4A8C-714F-BD75-0E42970B2F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0250" y="4219575"/>
            <a:ext cx="685800" cy="685800"/>
          </a:xfrm>
          <a:prstGeom prst="rect">
            <a:avLst/>
          </a:prstGeom>
        </p:spPr>
      </p:pic>
      <p:pic>
        <p:nvPicPr>
          <p:cNvPr id="8" name="Grafik 7" descr="Mann">
            <a:extLst>
              <a:ext uri="{FF2B5EF4-FFF2-40B4-BE49-F238E27FC236}">
                <a16:creationId xmlns:a16="http://schemas.microsoft.com/office/drawing/2014/main" id="{891A7C02-5FD5-EC45-8FBC-42EEAA021530}"/>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6562725" y="4219575"/>
            <a:ext cx="685800" cy="685800"/>
          </a:xfrm>
          <a:prstGeom prst="rect">
            <a:avLst/>
          </a:prstGeom>
        </p:spPr>
      </p:pic>
      <p:cxnSp>
        <p:nvCxnSpPr>
          <p:cNvPr id="10" name="Gerade Verbindung 9">
            <a:extLst>
              <a:ext uri="{FF2B5EF4-FFF2-40B4-BE49-F238E27FC236}">
                <a16:creationId xmlns:a16="http://schemas.microsoft.com/office/drawing/2014/main" id="{AEC20C77-3967-E945-A702-133B91336828}"/>
              </a:ext>
            </a:extLst>
          </p:cNvPr>
          <p:cNvCxnSpPr>
            <a:cxnSpLocks/>
          </p:cNvCxnSpPr>
          <p:nvPr/>
        </p:nvCxnSpPr>
        <p:spPr>
          <a:xfrm>
            <a:off x="2686050" y="4554311"/>
            <a:ext cx="3876675" cy="0"/>
          </a:xfrm>
          <a:prstGeom prst="line">
            <a:avLst/>
          </a:prstGeom>
          <a:ln>
            <a:solidFill>
              <a:schemeClr val="bg1">
                <a:lumMod val="95000"/>
              </a:schemeClr>
            </a:solidFill>
          </a:ln>
        </p:spPr>
        <p:style>
          <a:lnRef idx="1">
            <a:schemeClr val="dk1"/>
          </a:lnRef>
          <a:fillRef idx="0">
            <a:schemeClr val="dk1"/>
          </a:fillRef>
          <a:effectRef idx="0">
            <a:schemeClr val="dk1"/>
          </a:effectRef>
          <a:fontRef idx="minor">
            <a:schemeClr val="tx1"/>
          </a:fontRef>
        </p:style>
      </p:cxnSp>
      <p:cxnSp>
        <p:nvCxnSpPr>
          <p:cNvPr id="16" name="Gerade Verbindung 15">
            <a:extLst>
              <a:ext uri="{FF2B5EF4-FFF2-40B4-BE49-F238E27FC236}">
                <a16:creationId xmlns:a16="http://schemas.microsoft.com/office/drawing/2014/main" id="{37E8253E-F8C3-F84F-8688-E08A738AE542}"/>
              </a:ext>
            </a:extLst>
          </p:cNvPr>
          <p:cNvCxnSpPr>
            <a:cxnSpLocks/>
          </p:cNvCxnSpPr>
          <p:nvPr/>
        </p:nvCxnSpPr>
        <p:spPr>
          <a:xfrm flipV="1">
            <a:off x="2466975" y="1943100"/>
            <a:ext cx="1895475" cy="2200275"/>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Gerade Verbindung 17">
            <a:extLst>
              <a:ext uri="{FF2B5EF4-FFF2-40B4-BE49-F238E27FC236}">
                <a16:creationId xmlns:a16="http://schemas.microsoft.com/office/drawing/2014/main" id="{AACCD0D4-3858-C440-9D54-CEBB41DA0829}"/>
              </a:ext>
            </a:extLst>
          </p:cNvPr>
          <p:cNvCxnSpPr>
            <a:cxnSpLocks/>
          </p:cNvCxnSpPr>
          <p:nvPr/>
        </p:nvCxnSpPr>
        <p:spPr>
          <a:xfrm>
            <a:off x="4858947" y="1929973"/>
            <a:ext cx="1932378" cy="2213402"/>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Gerade Verbindung 23">
            <a:extLst>
              <a:ext uri="{FF2B5EF4-FFF2-40B4-BE49-F238E27FC236}">
                <a16:creationId xmlns:a16="http://schemas.microsoft.com/office/drawing/2014/main" id="{3B8BB18A-6BCA-4941-8FA1-C2FFA3CA1400}"/>
              </a:ext>
            </a:extLst>
          </p:cNvPr>
          <p:cNvCxnSpPr/>
          <p:nvPr/>
        </p:nvCxnSpPr>
        <p:spPr>
          <a:xfrm flipH="1">
            <a:off x="4624388" y="4219575"/>
            <a:ext cx="401247" cy="68580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25" name="Gerade Verbindung 24">
            <a:extLst>
              <a:ext uri="{FF2B5EF4-FFF2-40B4-BE49-F238E27FC236}">
                <a16:creationId xmlns:a16="http://schemas.microsoft.com/office/drawing/2014/main" id="{F6DCF390-F87E-EF40-8A7C-55D56D2E13F0}"/>
              </a:ext>
            </a:extLst>
          </p:cNvPr>
          <p:cNvCxnSpPr/>
          <p:nvPr/>
        </p:nvCxnSpPr>
        <p:spPr>
          <a:xfrm flipH="1">
            <a:off x="4376738" y="4219575"/>
            <a:ext cx="401247" cy="68580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sp>
        <p:nvSpPr>
          <p:cNvPr id="26" name="Textfeld 25">
            <a:extLst>
              <a:ext uri="{FF2B5EF4-FFF2-40B4-BE49-F238E27FC236}">
                <a16:creationId xmlns:a16="http://schemas.microsoft.com/office/drawing/2014/main" id="{165D5C9F-73E3-5B46-BDCB-968A45A59B62}"/>
              </a:ext>
            </a:extLst>
          </p:cNvPr>
          <p:cNvSpPr txBox="1"/>
          <p:nvPr/>
        </p:nvSpPr>
        <p:spPr>
          <a:xfrm>
            <a:off x="1847661" y="5190907"/>
            <a:ext cx="990977" cy="369332"/>
          </a:xfrm>
          <a:prstGeom prst="rect">
            <a:avLst/>
          </a:prstGeom>
          <a:noFill/>
        </p:spPr>
        <p:txBody>
          <a:bodyPr wrap="none" rtlCol="0">
            <a:spAutoFit/>
          </a:bodyPr>
          <a:lstStyle/>
          <a:p>
            <a:r>
              <a:rPr lang="de-DE" dirty="0">
                <a:solidFill>
                  <a:srgbClr val="FFFFFF"/>
                </a:solidFill>
              </a:rPr>
              <a:t>„Opfer“</a:t>
            </a:r>
          </a:p>
        </p:txBody>
      </p:sp>
      <p:sp>
        <p:nvSpPr>
          <p:cNvPr id="27" name="Textfeld 26">
            <a:extLst>
              <a:ext uri="{FF2B5EF4-FFF2-40B4-BE49-F238E27FC236}">
                <a16:creationId xmlns:a16="http://schemas.microsoft.com/office/drawing/2014/main" id="{E36412D6-34ED-6343-8BBA-6FF397AEF576}"/>
              </a:ext>
            </a:extLst>
          </p:cNvPr>
          <p:cNvSpPr txBox="1"/>
          <p:nvPr/>
        </p:nvSpPr>
        <p:spPr>
          <a:xfrm>
            <a:off x="6340638" y="5114925"/>
            <a:ext cx="1149674" cy="369332"/>
          </a:xfrm>
          <a:prstGeom prst="rect">
            <a:avLst/>
          </a:prstGeom>
          <a:noFill/>
        </p:spPr>
        <p:txBody>
          <a:bodyPr wrap="none" rtlCol="0">
            <a:spAutoFit/>
          </a:bodyPr>
          <a:lstStyle/>
          <a:p>
            <a:r>
              <a:rPr lang="de-DE" dirty="0">
                <a:solidFill>
                  <a:srgbClr val="FFFFFF"/>
                </a:solidFill>
              </a:rPr>
              <a:t>„</a:t>
            </a:r>
            <a:r>
              <a:rPr lang="de-DE" dirty="0" err="1">
                <a:solidFill>
                  <a:srgbClr val="FFFFFF"/>
                </a:solidFill>
              </a:rPr>
              <a:t>TäterIn</a:t>
            </a:r>
            <a:r>
              <a:rPr lang="de-DE" dirty="0">
                <a:solidFill>
                  <a:srgbClr val="FFFFFF"/>
                </a:solidFill>
              </a:rPr>
              <a:t>“</a:t>
            </a:r>
          </a:p>
        </p:txBody>
      </p:sp>
      <p:sp>
        <p:nvSpPr>
          <p:cNvPr id="28" name="Textfeld 27">
            <a:extLst>
              <a:ext uri="{FF2B5EF4-FFF2-40B4-BE49-F238E27FC236}">
                <a16:creationId xmlns:a16="http://schemas.microsoft.com/office/drawing/2014/main" id="{FCC6B68A-48B9-9844-99A7-5FC80576B34C}"/>
              </a:ext>
            </a:extLst>
          </p:cNvPr>
          <p:cNvSpPr txBox="1"/>
          <p:nvPr/>
        </p:nvSpPr>
        <p:spPr>
          <a:xfrm>
            <a:off x="5876883" y="1920034"/>
            <a:ext cx="2874388" cy="2031325"/>
          </a:xfrm>
          <a:prstGeom prst="rect">
            <a:avLst/>
          </a:prstGeom>
          <a:noFill/>
        </p:spPr>
        <p:txBody>
          <a:bodyPr wrap="square" rtlCol="0">
            <a:spAutoFit/>
          </a:bodyPr>
          <a:lstStyle/>
          <a:p>
            <a:pPr algn="r"/>
            <a:r>
              <a:rPr lang="de-DE" dirty="0">
                <a:solidFill>
                  <a:srgbClr val="FFFFFF"/>
                </a:solidFill>
              </a:rPr>
              <a:t>„Wo bist Du?“</a:t>
            </a:r>
          </a:p>
          <a:p>
            <a:pPr algn="r"/>
            <a:r>
              <a:rPr lang="de-DE" dirty="0">
                <a:solidFill>
                  <a:srgbClr val="FFFFFF"/>
                </a:solidFill>
              </a:rPr>
              <a:t>Ruf nach Wahrheit, Reue</a:t>
            </a:r>
          </a:p>
          <a:p>
            <a:pPr algn="r"/>
            <a:r>
              <a:rPr lang="de-DE" dirty="0">
                <a:solidFill>
                  <a:srgbClr val="FFFFFF"/>
                </a:solidFill>
              </a:rPr>
              <a:t>  Würde, bedingungslose, aber </a:t>
            </a:r>
            <a:r>
              <a:rPr lang="de-DE" dirty="0" err="1">
                <a:solidFill>
                  <a:srgbClr val="FFFFFF"/>
                </a:solidFill>
              </a:rPr>
              <a:t>konsequenzenreiche</a:t>
            </a:r>
            <a:r>
              <a:rPr lang="de-DE" dirty="0">
                <a:solidFill>
                  <a:srgbClr val="FFFFFF"/>
                </a:solidFill>
              </a:rPr>
              <a:t> Liebe</a:t>
            </a:r>
          </a:p>
        </p:txBody>
      </p:sp>
      <p:sp>
        <p:nvSpPr>
          <p:cNvPr id="29" name="Textfeld 28">
            <a:extLst>
              <a:ext uri="{FF2B5EF4-FFF2-40B4-BE49-F238E27FC236}">
                <a16:creationId xmlns:a16="http://schemas.microsoft.com/office/drawing/2014/main" id="{4832CC55-1609-EC41-80BD-2BE1D524CFB9}"/>
              </a:ext>
            </a:extLst>
          </p:cNvPr>
          <p:cNvSpPr txBox="1"/>
          <p:nvPr/>
        </p:nvSpPr>
        <p:spPr>
          <a:xfrm>
            <a:off x="193393" y="1822787"/>
            <a:ext cx="3409908" cy="1200329"/>
          </a:xfrm>
          <a:prstGeom prst="rect">
            <a:avLst/>
          </a:prstGeom>
          <a:noFill/>
        </p:spPr>
        <p:txBody>
          <a:bodyPr wrap="none" rtlCol="0">
            <a:spAutoFit/>
          </a:bodyPr>
          <a:lstStyle/>
          <a:p>
            <a:r>
              <a:rPr lang="de-DE" dirty="0">
                <a:solidFill>
                  <a:srgbClr val="FFFFFF"/>
                </a:solidFill>
              </a:rPr>
              <a:t>„Ich bin mit Dir“</a:t>
            </a:r>
          </a:p>
          <a:p>
            <a:r>
              <a:rPr lang="de-DE" dirty="0">
                <a:solidFill>
                  <a:srgbClr val="FFFFFF"/>
                </a:solidFill>
              </a:rPr>
              <a:t>Solidarität mit dem Leiden</a:t>
            </a:r>
          </a:p>
          <a:p>
            <a:r>
              <a:rPr lang="de-DE" dirty="0">
                <a:solidFill>
                  <a:srgbClr val="FFFFFF"/>
                </a:solidFill>
              </a:rPr>
              <a:t>Raum und Zeit</a:t>
            </a:r>
          </a:p>
          <a:p>
            <a:r>
              <a:rPr lang="de-DE" dirty="0">
                <a:solidFill>
                  <a:srgbClr val="FFFFFF"/>
                </a:solidFill>
              </a:rPr>
              <a:t>Weicher Ruf nach Vergebung</a:t>
            </a:r>
          </a:p>
        </p:txBody>
      </p:sp>
      <p:pic>
        <p:nvPicPr>
          <p:cNvPr id="2" name="Grafik 1">
            <a:extLst>
              <a:ext uri="{FF2B5EF4-FFF2-40B4-BE49-F238E27FC236}">
                <a16:creationId xmlns:a16="http://schemas.microsoft.com/office/drawing/2014/main" id="{4BD1BF92-7BEC-C64C-B749-0B805B186795}"/>
              </a:ext>
            </a:extLst>
          </p:cNvPr>
          <p:cNvPicPr>
            <a:picLocks noChangeAspect="1"/>
          </p:cNvPicPr>
          <p:nvPr/>
        </p:nvPicPr>
        <p:blipFill>
          <a:blip r:embed="rId5"/>
          <a:stretch>
            <a:fillRect/>
          </a:stretch>
        </p:blipFill>
        <p:spPr>
          <a:xfrm>
            <a:off x="4326856" y="1524000"/>
            <a:ext cx="508391" cy="677854"/>
          </a:xfrm>
          <a:prstGeom prst="rect">
            <a:avLst/>
          </a:prstGeom>
          <a:noFill/>
        </p:spPr>
      </p:pic>
      <p:sp>
        <p:nvSpPr>
          <p:cNvPr id="3" name="Textfeld 2">
            <a:extLst>
              <a:ext uri="{FF2B5EF4-FFF2-40B4-BE49-F238E27FC236}">
                <a16:creationId xmlns:a16="http://schemas.microsoft.com/office/drawing/2014/main" id="{7CDCF8B4-1B9E-9C4D-B996-4388BDDF3EF7}"/>
              </a:ext>
            </a:extLst>
          </p:cNvPr>
          <p:cNvSpPr txBox="1"/>
          <p:nvPr/>
        </p:nvSpPr>
        <p:spPr>
          <a:xfrm>
            <a:off x="3436416" y="902047"/>
            <a:ext cx="2302233" cy="369332"/>
          </a:xfrm>
          <a:prstGeom prst="rect">
            <a:avLst/>
          </a:prstGeom>
          <a:noFill/>
        </p:spPr>
        <p:txBody>
          <a:bodyPr wrap="none" rtlCol="0">
            <a:spAutoFit/>
          </a:bodyPr>
          <a:lstStyle/>
          <a:p>
            <a:r>
              <a:rPr lang="de-DE" dirty="0">
                <a:solidFill>
                  <a:srgbClr val="FFFFFF"/>
                </a:solidFill>
              </a:rPr>
              <a:t>Christus als Mittler</a:t>
            </a:r>
          </a:p>
        </p:txBody>
      </p:sp>
    </p:spTree>
    <p:extLst>
      <p:ext uri="{BB962C8B-B14F-4D97-AF65-F5344CB8AC3E}">
        <p14:creationId xmlns:p14="http://schemas.microsoft.com/office/powerpoint/2010/main" val="18283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036"/>
            <a:ext cx="10333058"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2" descr="http://www.ruhr-uni-bochum.de/images/logo/logo-rub-1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ctrTitle"/>
          </p:nvPr>
        </p:nvSpPr>
        <p:spPr>
          <a:xfrm>
            <a:off x="0" y="27564"/>
            <a:ext cx="8856984" cy="2401640"/>
          </a:xfrm>
        </p:spPr>
        <p:txBody>
          <a:bodyPr/>
          <a:lstStyle/>
          <a:p>
            <a:pPr algn="l">
              <a:spcAft>
                <a:spcPts val="1200"/>
              </a:spcAft>
            </a:pPr>
            <a:r>
              <a:rPr lang="de-DE" sz="3200" b="1" dirty="0"/>
              <a:t>Agenda</a:t>
            </a:r>
            <a:br>
              <a:rPr lang="de-DE" sz="3200" b="1" dirty="0"/>
            </a:br>
            <a:r>
              <a:rPr lang="de-DE" sz="1600" b="1" dirty="0"/>
              <a:t>1. Sammeln bisheriger Eindrücke zu Ruanda, Klärung von Fragen</a:t>
            </a:r>
            <a:br>
              <a:rPr lang="de-DE" sz="1600" b="1" dirty="0"/>
            </a:br>
            <a:r>
              <a:rPr lang="de-DE" sz="1600" b="1" dirty="0"/>
              <a:t>2. Kapitelexpertise von Herrn Brandt</a:t>
            </a:r>
            <a:br>
              <a:rPr lang="de-DE" sz="1600" b="1" dirty="0"/>
            </a:br>
            <a:r>
              <a:rPr lang="de-DE" sz="1600" b="1" dirty="0"/>
              <a:t>3. Zusätzliche Infos zu Politiken der Versöhnung (Schell)</a:t>
            </a:r>
            <a:br>
              <a:rPr lang="de-DE" sz="1600" b="1" dirty="0"/>
            </a:br>
            <a:r>
              <a:rPr lang="de-DE" sz="1600" b="1" dirty="0"/>
              <a:t>4. Diskussion</a:t>
            </a:r>
            <a:br>
              <a:rPr lang="de-DE" sz="1600" b="1" dirty="0"/>
            </a:br>
            <a:r>
              <a:rPr lang="de-DE" sz="1600" b="1" dirty="0"/>
              <a:t>5. Optional: Die Rolle der Kirche am Beispiel des Films „</a:t>
            </a:r>
            <a:r>
              <a:rPr lang="de-DE" sz="1600" b="1" dirty="0" err="1"/>
              <a:t>Unforgiven</a:t>
            </a:r>
            <a:r>
              <a:rPr lang="de-DE" sz="1600" b="1" dirty="0"/>
              <a:t>“</a:t>
            </a:r>
            <a:endParaRPr lang="de-DE" sz="1800" dirty="0"/>
          </a:p>
        </p:txBody>
      </p:sp>
    </p:spTree>
    <p:extLst>
      <p:ext uri="{BB962C8B-B14F-4D97-AF65-F5344CB8AC3E}">
        <p14:creationId xmlns:p14="http://schemas.microsoft.com/office/powerpoint/2010/main" val="211345324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3157" y="-135396"/>
            <a:ext cx="10081120" cy="71287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p:cNvSpPr/>
          <p:nvPr/>
        </p:nvSpPr>
        <p:spPr>
          <a:xfrm>
            <a:off x="-684584" y="116350"/>
            <a:ext cx="12961440" cy="843688"/>
          </a:xfrm>
          <a:prstGeom prst="rect">
            <a:avLst/>
          </a:prstGeom>
          <a:solidFill>
            <a:srgbClr val="EEECE1">
              <a:alpha val="65882"/>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tx1"/>
              </a:solidFill>
            </a:endParaRPr>
          </a:p>
        </p:txBody>
      </p:sp>
      <p:pic>
        <p:nvPicPr>
          <p:cNvPr id="39941" name="Picture 2" descr="http://www.ruhr-uni-bochum.de/images/logo/logo-rub-1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73880" y="5574"/>
            <a:ext cx="7848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Unicode" pitchFamily="34" charset="0"/>
              </a:defRPr>
            </a:lvl2pPr>
            <a:lvl3pPr algn="ctr" rtl="0" eaLnBrk="0" fontAlgn="base" hangingPunct="0">
              <a:spcBef>
                <a:spcPct val="0"/>
              </a:spcBef>
              <a:spcAft>
                <a:spcPct val="0"/>
              </a:spcAft>
              <a:defRPr sz="4400">
                <a:solidFill>
                  <a:schemeClr val="tx1"/>
                </a:solidFill>
                <a:latin typeface="Lucida Sans Unicode" pitchFamily="34" charset="0"/>
              </a:defRPr>
            </a:lvl3pPr>
            <a:lvl4pPr algn="ctr" rtl="0" eaLnBrk="0" fontAlgn="base" hangingPunct="0">
              <a:spcBef>
                <a:spcPct val="0"/>
              </a:spcBef>
              <a:spcAft>
                <a:spcPct val="0"/>
              </a:spcAft>
              <a:defRPr sz="4400">
                <a:solidFill>
                  <a:schemeClr val="tx1"/>
                </a:solidFill>
                <a:latin typeface="Lucida Sans Unicode" pitchFamily="34" charset="0"/>
              </a:defRPr>
            </a:lvl4pPr>
            <a:lvl5pPr algn="ctr" rtl="0" eaLnBrk="0" fontAlgn="base" hangingPunct="0">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a:lstStyle>
          <a:p>
            <a:pPr algn="l" eaLnBrk="1" fontAlgn="auto" hangingPunct="1">
              <a:spcAft>
                <a:spcPts val="0"/>
              </a:spcAft>
              <a:defRPr/>
            </a:pPr>
            <a:r>
              <a:rPr lang="de-DE" sz="4300" dirty="0">
                <a:ln w="6350">
                  <a:noFill/>
                </a:ln>
                <a:solidFill>
                  <a:schemeClr val="tx1">
                    <a:lumMod val="95000"/>
                    <a:lumOff val="5000"/>
                  </a:schemeClr>
                </a:solidFill>
                <a:latin typeface="+mn-lt"/>
                <a:cs typeface="Calibri" pitchFamily="34" charset="0"/>
              </a:rPr>
              <a:t>Politiken der Versöhnung</a:t>
            </a:r>
            <a:endParaRPr lang="de-DE" sz="2200" b="1" dirty="0">
              <a:ln w="6350">
                <a:noFill/>
              </a:ln>
              <a:solidFill>
                <a:schemeClr val="tx1">
                  <a:lumMod val="95000"/>
                  <a:lumOff val="5000"/>
                </a:schemeClr>
              </a:solidFill>
              <a:latin typeface="+mn-lt"/>
              <a:cs typeface="Calibri" pitchFamily="34" charset="0"/>
            </a:endParaRPr>
          </a:p>
        </p:txBody>
      </p:sp>
      <p:sp>
        <p:nvSpPr>
          <p:cNvPr id="2" name="Textfeld 1">
            <a:extLst>
              <a:ext uri="{FF2B5EF4-FFF2-40B4-BE49-F238E27FC236}">
                <a16:creationId xmlns:a16="http://schemas.microsoft.com/office/drawing/2014/main" id="{B124C48F-F724-43C4-BAA8-EDF076DDD47F}"/>
              </a:ext>
            </a:extLst>
          </p:cNvPr>
          <p:cNvSpPr txBox="1"/>
          <p:nvPr/>
        </p:nvSpPr>
        <p:spPr>
          <a:xfrm>
            <a:off x="-29290" y="1034195"/>
            <a:ext cx="9173290" cy="6186309"/>
          </a:xfrm>
          <a:prstGeom prst="rect">
            <a:avLst/>
          </a:prstGeom>
          <a:noFill/>
        </p:spPr>
        <p:txBody>
          <a:bodyPr wrap="square" rtlCol="0">
            <a:spAutoFit/>
          </a:bodyPr>
          <a:lstStyle/>
          <a:p>
            <a:r>
              <a:rPr lang="de-DE" dirty="0">
                <a:solidFill>
                  <a:schemeClr val="bg1"/>
                </a:solidFill>
              </a:rPr>
              <a:t>Kampf um Deutungshoheit im Blick auf das post-</a:t>
            </a:r>
            <a:r>
              <a:rPr lang="de-DE" dirty="0" err="1">
                <a:solidFill>
                  <a:schemeClr val="bg1"/>
                </a:solidFill>
              </a:rPr>
              <a:t>genozidale</a:t>
            </a:r>
            <a:r>
              <a:rPr lang="de-DE" dirty="0">
                <a:solidFill>
                  <a:schemeClr val="bg1"/>
                </a:solidFill>
              </a:rPr>
              <a:t> Ruanda:</a:t>
            </a:r>
          </a:p>
          <a:p>
            <a:endParaRPr lang="de-DE" dirty="0">
              <a:solidFill>
                <a:schemeClr val="bg1"/>
              </a:solidFill>
            </a:endParaRPr>
          </a:p>
          <a:p>
            <a:r>
              <a:rPr lang="de-DE" dirty="0">
                <a:solidFill>
                  <a:schemeClr val="bg1"/>
                </a:solidFill>
              </a:rPr>
              <a:t>Diktatorischer, undemokratischer Schurkenstaat, der  Genozid &amp; Versöhnung instrumentalisiert </a:t>
            </a:r>
          </a:p>
          <a:p>
            <a:endParaRPr lang="de-DE" dirty="0">
              <a:solidFill>
                <a:schemeClr val="bg1"/>
              </a:solidFill>
            </a:endParaRPr>
          </a:p>
          <a:p>
            <a:r>
              <a:rPr lang="de-DE" dirty="0">
                <a:solidFill>
                  <a:schemeClr val="bg1"/>
                </a:solidFill>
              </a:rPr>
              <a:t>oder </a:t>
            </a:r>
          </a:p>
          <a:p>
            <a:endParaRPr lang="de-DE" dirty="0">
              <a:solidFill>
                <a:schemeClr val="bg1"/>
              </a:solidFill>
            </a:endParaRPr>
          </a:p>
          <a:p>
            <a:r>
              <a:rPr lang="de-DE" dirty="0">
                <a:solidFill>
                  <a:schemeClr val="bg1"/>
                </a:solidFill>
              </a:rPr>
              <a:t>afrikanisches Leuchtturmprojekt mit mit hervorragenden Beziehungen nach Europa und einer vertrauenswürdigen </a:t>
            </a:r>
            <a:r>
              <a:rPr lang="de-DE" dirty="0" err="1">
                <a:solidFill>
                  <a:schemeClr val="bg1"/>
                </a:solidFill>
              </a:rPr>
              <a:t>No</a:t>
            </a:r>
            <a:r>
              <a:rPr lang="de-DE" dirty="0">
                <a:solidFill>
                  <a:schemeClr val="bg1"/>
                </a:solidFill>
              </a:rPr>
              <a:t>-</a:t>
            </a:r>
            <a:r>
              <a:rPr lang="de-DE" dirty="0" err="1">
                <a:solidFill>
                  <a:schemeClr val="bg1"/>
                </a:solidFill>
              </a:rPr>
              <a:t>Corruption</a:t>
            </a:r>
            <a:r>
              <a:rPr lang="de-DE" dirty="0">
                <a:solidFill>
                  <a:schemeClr val="bg1"/>
                </a:solidFill>
              </a:rPr>
              <a:t>-Politik</a:t>
            </a:r>
          </a:p>
          <a:p>
            <a:endParaRPr lang="de-DE" dirty="0">
              <a:solidFill>
                <a:schemeClr val="bg1"/>
              </a:solidFill>
            </a:endParaRPr>
          </a:p>
          <a:p>
            <a:r>
              <a:rPr lang="de-DE" dirty="0">
                <a:solidFill>
                  <a:schemeClr val="bg1"/>
                </a:solidFill>
              </a:rPr>
              <a:t>&gt;</a:t>
            </a:r>
            <a:r>
              <a:rPr lang="de-DE" dirty="0">
                <a:solidFill>
                  <a:schemeClr val="bg1"/>
                </a:solidFill>
                <a:latin typeface="+mn-lt"/>
              </a:rPr>
              <a:t> E</a:t>
            </a:r>
            <a:r>
              <a:rPr lang="de-DE" dirty="0">
                <a:solidFill>
                  <a:schemeClr val="bg1"/>
                </a:solidFill>
                <a:effectLst/>
                <a:latin typeface="+mn-lt"/>
              </a:rPr>
              <a:t>ine aus einem</a:t>
            </a:r>
            <a:r>
              <a:rPr lang="de-DE" dirty="0">
                <a:solidFill>
                  <a:schemeClr val="bg1"/>
                </a:solidFill>
                <a:latin typeface="+mn-lt"/>
              </a:rPr>
              <a:t> </a:t>
            </a:r>
            <a:r>
              <a:rPr lang="de-DE" dirty="0">
                <a:solidFill>
                  <a:schemeClr val="bg1"/>
                </a:solidFill>
                <a:effectLst/>
                <a:latin typeface="+mn-lt"/>
              </a:rPr>
              <a:t>westlichen Überlegenheitshabitus geborene rigorose und pauschale Ablehnung</a:t>
            </a:r>
            <a:r>
              <a:rPr lang="de-DE" dirty="0">
                <a:solidFill>
                  <a:schemeClr val="bg1"/>
                </a:solidFill>
                <a:latin typeface="+mn-lt"/>
              </a:rPr>
              <a:t> </a:t>
            </a:r>
            <a:r>
              <a:rPr lang="de-DE" dirty="0">
                <a:solidFill>
                  <a:schemeClr val="bg1"/>
                </a:solidFill>
                <a:effectLst/>
                <a:latin typeface="+mn-lt"/>
              </a:rPr>
              <a:t>des ruandischen Versöhnungsprozesses wird dem Kontext ebenso wenig gerecht wie eine unkritisch affirmative Deutung, die Ruanda als erfolgreiches und in enger Partnerschaft mit Europa </a:t>
            </a:r>
            <a:r>
              <a:rPr lang="de-DE" dirty="0" err="1">
                <a:solidFill>
                  <a:schemeClr val="bg1"/>
                </a:solidFill>
                <a:effectLst/>
                <a:latin typeface="+mn-lt"/>
              </a:rPr>
              <a:t>durchgeführtes</a:t>
            </a:r>
            <a:r>
              <a:rPr lang="de-DE" dirty="0">
                <a:solidFill>
                  <a:schemeClr val="bg1"/>
                </a:solidFill>
                <a:effectLst/>
                <a:latin typeface="+mn-lt"/>
              </a:rPr>
              <a:t> Versöhnungsprojekt ohne Schattenseiten preist. Fokussieren die einen einzig die Schattenseiten in Gestalt existierender Menschenrechtsverletzungen ohne </a:t>
            </a:r>
            <a:r>
              <a:rPr lang="de-DE" dirty="0" err="1">
                <a:solidFill>
                  <a:schemeClr val="bg1"/>
                </a:solidFill>
                <a:effectLst/>
                <a:latin typeface="+mn-lt"/>
              </a:rPr>
              <a:t>Berücksichtigung</a:t>
            </a:r>
            <a:r>
              <a:rPr lang="de-DE" dirty="0">
                <a:solidFill>
                  <a:schemeClr val="bg1"/>
                </a:solidFill>
                <a:effectLst/>
                <a:latin typeface="+mn-lt"/>
              </a:rPr>
              <a:t> der situationalen Komplexitäten eines </a:t>
            </a:r>
            <a:r>
              <a:rPr lang="de-DE" dirty="0" err="1">
                <a:solidFill>
                  <a:schemeClr val="bg1"/>
                </a:solidFill>
                <a:effectLst/>
                <a:latin typeface="+mn-lt"/>
              </a:rPr>
              <a:t>über</a:t>
            </a:r>
            <a:r>
              <a:rPr lang="de-DE" dirty="0">
                <a:solidFill>
                  <a:schemeClr val="bg1"/>
                </a:solidFill>
                <a:effectLst/>
                <a:latin typeface="+mn-lt"/>
              </a:rPr>
              <a:t> Jahrzehnte von massiver Gewalt geprägten Gebietes sowie der bereits existierenden sozialen Bewegungen und lokalen Dynamiken, preisen die anderen eine Illusion eines mit Europa eng kooperierenden Wunderstaates an, durch die existierende Ungerechtigkeiten verschleiert werden.</a:t>
            </a:r>
          </a:p>
          <a:p>
            <a:endParaRPr lang="de-DE" dirty="0">
              <a:solidFill>
                <a:schemeClr val="bg1"/>
              </a:solidFill>
            </a:endParaRPr>
          </a:p>
        </p:txBody>
      </p:sp>
    </p:spTree>
    <p:extLst>
      <p:ext uri="{BB962C8B-B14F-4D97-AF65-F5344CB8AC3E}">
        <p14:creationId xmlns:p14="http://schemas.microsoft.com/office/powerpoint/2010/main" val="160397603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3157" y="-135396"/>
            <a:ext cx="10081120" cy="71287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p:cNvSpPr/>
          <p:nvPr/>
        </p:nvSpPr>
        <p:spPr>
          <a:xfrm>
            <a:off x="-684584" y="116350"/>
            <a:ext cx="12961440" cy="843688"/>
          </a:xfrm>
          <a:prstGeom prst="rect">
            <a:avLst/>
          </a:prstGeom>
          <a:solidFill>
            <a:srgbClr val="EEECE1">
              <a:alpha val="65882"/>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tx1"/>
              </a:solidFill>
            </a:endParaRPr>
          </a:p>
        </p:txBody>
      </p:sp>
      <p:pic>
        <p:nvPicPr>
          <p:cNvPr id="39941" name="Picture 2" descr="http://www.ruhr-uni-bochum.de/images/logo/logo-rub-1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73880" y="5574"/>
            <a:ext cx="7848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Unicode" pitchFamily="34" charset="0"/>
              </a:defRPr>
            </a:lvl2pPr>
            <a:lvl3pPr algn="ctr" rtl="0" eaLnBrk="0" fontAlgn="base" hangingPunct="0">
              <a:spcBef>
                <a:spcPct val="0"/>
              </a:spcBef>
              <a:spcAft>
                <a:spcPct val="0"/>
              </a:spcAft>
              <a:defRPr sz="4400">
                <a:solidFill>
                  <a:schemeClr val="tx1"/>
                </a:solidFill>
                <a:latin typeface="Lucida Sans Unicode" pitchFamily="34" charset="0"/>
              </a:defRPr>
            </a:lvl3pPr>
            <a:lvl4pPr algn="ctr" rtl="0" eaLnBrk="0" fontAlgn="base" hangingPunct="0">
              <a:spcBef>
                <a:spcPct val="0"/>
              </a:spcBef>
              <a:spcAft>
                <a:spcPct val="0"/>
              </a:spcAft>
              <a:defRPr sz="4400">
                <a:solidFill>
                  <a:schemeClr val="tx1"/>
                </a:solidFill>
                <a:latin typeface="Lucida Sans Unicode" pitchFamily="34" charset="0"/>
              </a:defRPr>
            </a:lvl4pPr>
            <a:lvl5pPr algn="ctr" rtl="0" eaLnBrk="0" fontAlgn="base" hangingPunct="0">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a:lstStyle>
          <a:p>
            <a:pPr algn="l" eaLnBrk="1" fontAlgn="auto" hangingPunct="1">
              <a:spcAft>
                <a:spcPts val="0"/>
              </a:spcAft>
              <a:defRPr/>
            </a:pPr>
            <a:r>
              <a:rPr lang="de-DE" sz="4300" dirty="0">
                <a:ln w="6350">
                  <a:noFill/>
                </a:ln>
                <a:solidFill>
                  <a:schemeClr val="tx1">
                    <a:lumMod val="95000"/>
                    <a:lumOff val="5000"/>
                  </a:schemeClr>
                </a:solidFill>
                <a:latin typeface="+mn-lt"/>
                <a:cs typeface="Calibri" pitchFamily="34" charset="0"/>
              </a:rPr>
              <a:t>Politiken der Versöhnung</a:t>
            </a:r>
            <a:endParaRPr lang="de-DE" sz="2200" b="1" dirty="0">
              <a:ln w="6350">
                <a:noFill/>
              </a:ln>
              <a:solidFill>
                <a:schemeClr val="tx1">
                  <a:lumMod val="95000"/>
                  <a:lumOff val="5000"/>
                </a:schemeClr>
              </a:solidFill>
              <a:latin typeface="+mn-lt"/>
              <a:cs typeface="Calibri" pitchFamily="34" charset="0"/>
            </a:endParaRPr>
          </a:p>
        </p:txBody>
      </p:sp>
      <p:sp>
        <p:nvSpPr>
          <p:cNvPr id="2" name="Textfeld 1">
            <a:extLst>
              <a:ext uri="{FF2B5EF4-FFF2-40B4-BE49-F238E27FC236}">
                <a16:creationId xmlns:a16="http://schemas.microsoft.com/office/drawing/2014/main" id="{B124C48F-F724-43C4-BAA8-EDF076DDD47F}"/>
              </a:ext>
            </a:extLst>
          </p:cNvPr>
          <p:cNvSpPr txBox="1"/>
          <p:nvPr/>
        </p:nvSpPr>
        <p:spPr>
          <a:xfrm>
            <a:off x="-29290" y="1034195"/>
            <a:ext cx="9173290" cy="5078313"/>
          </a:xfrm>
          <a:prstGeom prst="rect">
            <a:avLst/>
          </a:prstGeom>
          <a:noFill/>
        </p:spPr>
        <p:txBody>
          <a:bodyPr wrap="square" rtlCol="0">
            <a:spAutoFit/>
          </a:bodyPr>
          <a:lstStyle/>
          <a:p>
            <a:endParaRPr lang="de-DE" dirty="0">
              <a:solidFill>
                <a:schemeClr val="bg1"/>
              </a:solidFill>
            </a:endParaRPr>
          </a:p>
          <a:p>
            <a:r>
              <a:rPr lang="de-DE" dirty="0">
                <a:solidFill>
                  <a:schemeClr val="bg1"/>
                </a:solidFill>
              </a:rPr>
              <a:t>Verschiedene Top-Down Maßnahmen</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Sicherheit und Stabilität (Polizei- und Sicherheitsstaat, Stabilität durch Staatsräson „Unity and Reconciliation)</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Wahrheit und Gerechtigkeit (</a:t>
            </a:r>
            <a:r>
              <a:rPr lang="de-DE" dirty="0" err="1">
                <a:solidFill>
                  <a:schemeClr val="bg1"/>
                </a:solidFill>
              </a:rPr>
              <a:t>Gacaca</a:t>
            </a:r>
            <a:r>
              <a:rPr lang="de-DE" dirty="0">
                <a:solidFill>
                  <a:schemeClr val="bg1"/>
                </a:solidFill>
              </a:rPr>
              <a:t>-Gerichte, (einseitige) Aufarbeitung und Wiedergutmachung, </a:t>
            </a:r>
            <a:r>
              <a:rPr lang="de-DE" dirty="0" err="1">
                <a:solidFill>
                  <a:schemeClr val="bg1"/>
                </a:solidFill>
              </a:rPr>
              <a:t>Genocide</a:t>
            </a:r>
            <a:r>
              <a:rPr lang="de-DE" dirty="0">
                <a:solidFill>
                  <a:schemeClr val="bg1"/>
                </a:solidFill>
              </a:rPr>
              <a:t> </a:t>
            </a:r>
            <a:r>
              <a:rPr lang="de-DE" dirty="0" err="1">
                <a:solidFill>
                  <a:schemeClr val="bg1"/>
                </a:solidFill>
              </a:rPr>
              <a:t>Ideology</a:t>
            </a:r>
            <a:r>
              <a:rPr lang="de-DE" dirty="0">
                <a:solidFill>
                  <a:schemeClr val="bg1"/>
                </a:solidFill>
              </a:rPr>
              <a:t> Law)</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Identität und Erinnerung (“Wir sind alle Ruanda“ &gt; sozialpsychologisches Modell der einfachen vs. dualen </a:t>
            </a:r>
            <a:r>
              <a:rPr lang="de-DE" dirty="0" err="1">
                <a:solidFill>
                  <a:schemeClr val="bg1"/>
                </a:solidFill>
              </a:rPr>
              <a:t>Rekategorisierung</a:t>
            </a:r>
            <a:r>
              <a:rPr lang="de-DE" dirty="0">
                <a:solidFill>
                  <a:schemeClr val="bg1"/>
                </a:solidFill>
              </a:rPr>
              <a:t>, Gedenkmonat April, Gedenkstätten, RPF-Geschichtsnarrativ eine harmonischen präkolonialen Ruandas)</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Wirtschaft und Vision (enge Zusammenarbeit mit internationalen Geldgebern, starke wirtschaftliche Visionen, </a:t>
            </a:r>
            <a:r>
              <a:rPr lang="de-DE" dirty="0" err="1">
                <a:solidFill>
                  <a:schemeClr val="bg1"/>
                </a:solidFill>
              </a:rPr>
              <a:t>no-corruption-policy</a:t>
            </a:r>
            <a:r>
              <a:rPr lang="de-DE" dirty="0">
                <a:solidFill>
                  <a:schemeClr val="bg1"/>
                </a:solidFill>
              </a:rPr>
              <a:t>, Ziel der Entwicklung einer modernen Dienstleistungsgesellschaft)</a:t>
            </a:r>
          </a:p>
          <a:p>
            <a:pPr marL="285750" indent="-285750">
              <a:buFont typeface="Arial" panose="020B0604020202020204" pitchFamily="34" charset="0"/>
              <a:buChar char="•"/>
            </a:pPr>
            <a:endParaRPr lang="de-DE" dirty="0">
              <a:solidFill>
                <a:schemeClr val="bg1"/>
              </a:solidFill>
            </a:endParaRPr>
          </a:p>
        </p:txBody>
      </p:sp>
    </p:spTree>
    <p:extLst>
      <p:ext uri="{BB962C8B-B14F-4D97-AF65-F5344CB8AC3E}">
        <p14:creationId xmlns:p14="http://schemas.microsoft.com/office/powerpoint/2010/main" val="2753190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3157" y="-135396"/>
            <a:ext cx="10081120" cy="71287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p:cNvSpPr/>
          <p:nvPr/>
        </p:nvSpPr>
        <p:spPr>
          <a:xfrm>
            <a:off x="-684584" y="116350"/>
            <a:ext cx="12961440" cy="843688"/>
          </a:xfrm>
          <a:prstGeom prst="rect">
            <a:avLst/>
          </a:prstGeom>
          <a:solidFill>
            <a:srgbClr val="EEECE1">
              <a:alpha val="65882"/>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tx1"/>
              </a:solidFill>
            </a:endParaRPr>
          </a:p>
        </p:txBody>
      </p:sp>
      <p:pic>
        <p:nvPicPr>
          <p:cNvPr id="39941" name="Picture 2" descr="http://www.ruhr-uni-bochum.de/images/logo/logo-rub-1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73880" y="5574"/>
            <a:ext cx="7848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Unicode" pitchFamily="34" charset="0"/>
              </a:defRPr>
            </a:lvl2pPr>
            <a:lvl3pPr algn="ctr" rtl="0" eaLnBrk="0" fontAlgn="base" hangingPunct="0">
              <a:spcBef>
                <a:spcPct val="0"/>
              </a:spcBef>
              <a:spcAft>
                <a:spcPct val="0"/>
              </a:spcAft>
              <a:defRPr sz="4400">
                <a:solidFill>
                  <a:schemeClr val="tx1"/>
                </a:solidFill>
                <a:latin typeface="Lucida Sans Unicode" pitchFamily="34" charset="0"/>
              </a:defRPr>
            </a:lvl3pPr>
            <a:lvl4pPr algn="ctr" rtl="0" eaLnBrk="0" fontAlgn="base" hangingPunct="0">
              <a:spcBef>
                <a:spcPct val="0"/>
              </a:spcBef>
              <a:spcAft>
                <a:spcPct val="0"/>
              </a:spcAft>
              <a:defRPr sz="4400">
                <a:solidFill>
                  <a:schemeClr val="tx1"/>
                </a:solidFill>
                <a:latin typeface="Lucida Sans Unicode" pitchFamily="34" charset="0"/>
              </a:defRPr>
            </a:lvl4pPr>
            <a:lvl5pPr algn="ctr" rtl="0" eaLnBrk="0" fontAlgn="base" hangingPunct="0">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a:lstStyle>
          <a:p>
            <a:pPr algn="l" eaLnBrk="1" fontAlgn="auto" hangingPunct="1">
              <a:spcAft>
                <a:spcPts val="0"/>
              </a:spcAft>
              <a:defRPr/>
            </a:pPr>
            <a:r>
              <a:rPr lang="de-DE" sz="4300" dirty="0">
                <a:ln w="6350">
                  <a:noFill/>
                </a:ln>
                <a:solidFill>
                  <a:schemeClr val="tx1">
                    <a:lumMod val="95000"/>
                    <a:lumOff val="5000"/>
                  </a:schemeClr>
                </a:solidFill>
                <a:latin typeface="+mn-lt"/>
                <a:cs typeface="Calibri" pitchFamily="34" charset="0"/>
              </a:rPr>
              <a:t>Politiken der Versöhnung</a:t>
            </a:r>
            <a:endParaRPr lang="de-DE" sz="2200" b="1" dirty="0">
              <a:ln w="6350">
                <a:noFill/>
              </a:ln>
              <a:solidFill>
                <a:schemeClr val="tx1">
                  <a:lumMod val="95000"/>
                  <a:lumOff val="5000"/>
                </a:schemeClr>
              </a:solidFill>
              <a:latin typeface="+mn-lt"/>
              <a:cs typeface="Calibri" pitchFamily="34" charset="0"/>
            </a:endParaRPr>
          </a:p>
        </p:txBody>
      </p:sp>
      <p:sp>
        <p:nvSpPr>
          <p:cNvPr id="2" name="Textfeld 1">
            <a:extLst>
              <a:ext uri="{FF2B5EF4-FFF2-40B4-BE49-F238E27FC236}">
                <a16:creationId xmlns:a16="http://schemas.microsoft.com/office/drawing/2014/main" id="{B124C48F-F724-43C4-BAA8-EDF076DDD47F}"/>
              </a:ext>
            </a:extLst>
          </p:cNvPr>
          <p:cNvSpPr txBox="1"/>
          <p:nvPr/>
        </p:nvSpPr>
        <p:spPr>
          <a:xfrm>
            <a:off x="-29290" y="1034195"/>
            <a:ext cx="9173290" cy="2862322"/>
          </a:xfrm>
          <a:prstGeom prst="rect">
            <a:avLst/>
          </a:prstGeom>
          <a:noFill/>
        </p:spPr>
        <p:txBody>
          <a:bodyPr wrap="square" rtlCol="0">
            <a:spAutoFit/>
          </a:bodyPr>
          <a:lstStyle/>
          <a:p>
            <a:endParaRPr lang="de-DE" dirty="0">
              <a:solidFill>
                <a:schemeClr val="bg1"/>
              </a:solidFill>
            </a:endParaRPr>
          </a:p>
          <a:p>
            <a:r>
              <a:rPr lang="de-DE" dirty="0">
                <a:solidFill>
                  <a:schemeClr val="bg1"/>
                </a:solidFill>
              </a:rPr>
              <a:t>Verschiedene Bottom-Up Initiativen</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„Gelenkte“ Zivilgesellschaft mit gewissen Freiräumen</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Kirche und Wissenschaft als Erprobungsfelder des Aufweichens von Narrativen</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Wichtige Rolle der Kirchen</a:t>
            </a:r>
          </a:p>
          <a:p>
            <a:pPr marL="285750" indent="-285750">
              <a:buFont typeface="Arial" panose="020B0604020202020204" pitchFamily="34" charset="0"/>
              <a:buChar char="•"/>
            </a:pPr>
            <a:endParaRPr lang="de-DE" dirty="0">
              <a:solidFill>
                <a:schemeClr val="bg1"/>
              </a:solidFill>
            </a:endParaRPr>
          </a:p>
        </p:txBody>
      </p:sp>
    </p:spTree>
    <p:extLst>
      <p:ext uri="{BB962C8B-B14F-4D97-AF65-F5344CB8AC3E}">
        <p14:creationId xmlns:p14="http://schemas.microsoft.com/office/powerpoint/2010/main" val="322104349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3157" y="-135396"/>
            <a:ext cx="10081120" cy="71287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p:cNvSpPr/>
          <p:nvPr/>
        </p:nvSpPr>
        <p:spPr>
          <a:xfrm>
            <a:off x="-684584" y="116350"/>
            <a:ext cx="12961440" cy="843688"/>
          </a:xfrm>
          <a:prstGeom prst="rect">
            <a:avLst/>
          </a:prstGeom>
          <a:solidFill>
            <a:srgbClr val="EEECE1">
              <a:alpha val="65882"/>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tx1"/>
              </a:solidFill>
            </a:endParaRPr>
          </a:p>
        </p:txBody>
      </p:sp>
      <p:pic>
        <p:nvPicPr>
          <p:cNvPr id="39941" name="Picture 2" descr="http://www.ruhr-uni-bochum.de/images/logo/logo-rub-1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73880" y="5574"/>
            <a:ext cx="7848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Unicode" pitchFamily="34" charset="0"/>
              </a:defRPr>
            </a:lvl2pPr>
            <a:lvl3pPr algn="ctr" rtl="0" eaLnBrk="0" fontAlgn="base" hangingPunct="0">
              <a:spcBef>
                <a:spcPct val="0"/>
              </a:spcBef>
              <a:spcAft>
                <a:spcPct val="0"/>
              </a:spcAft>
              <a:defRPr sz="4400">
                <a:solidFill>
                  <a:schemeClr val="tx1"/>
                </a:solidFill>
                <a:latin typeface="Lucida Sans Unicode" pitchFamily="34" charset="0"/>
              </a:defRPr>
            </a:lvl3pPr>
            <a:lvl4pPr algn="ctr" rtl="0" eaLnBrk="0" fontAlgn="base" hangingPunct="0">
              <a:spcBef>
                <a:spcPct val="0"/>
              </a:spcBef>
              <a:spcAft>
                <a:spcPct val="0"/>
              </a:spcAft>
              <a:defRPr sz="4400">
                <a:solidFill>
                  <a:schemeClr val="tx1"/>
                </a:solidFill>
                <a:latin typeface="Lucida Sans Unicode" pitchFamily="34" charset="0"/>
              </a:defRPr>
            </a:lvl4pPr>
            <a:lvl5pPr algn="ctr" rtl="0" eaLnBrk="0" fontAlgn="base" hangingPunct="0">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a:lstStyle>
          <a:p>
            <a:pPr algn="l" eaLnBrk="1" fontAlgn="auto" hangingPunct="1">
              <a:spcAft>
                <a:spcPts val="0"/>
              </a:spcAft>
              <a:defRPr/>
            </a:pPr>
            <a:r>
              <a:rPr lang="de-DE" sz="4300" dirty="0">
                <a:ln w="6350">
                  <a:noFill/>
                </a:ln>
                <a:solidFill>
                  <a:schemeClr val="tx1">
                    <a:lumMod val="95000"/>
                    <a:lumOff val="5000"/>
                  </a:schemeClr>
                </a:solidFill>
                <a:latin typeface="+mn-lt"/>
                <a:cs typeface="Calibri" pitchFamily="34" charset="0"/>
              </a:rPr>
              <a:t>Politiken der Versöhnung</a:t>
            </a:r>
            <a:endParaRPr lang="de-DE" sz="2200" b="1" dirty="0">
              <a:ln w="6350">
                <a:noFill/>
              </a:ln>
              <a:solidFill>
                <a:schemeClr val="tx1">
                  <a:lumMod val="95000"/>
                  <a:lumOff val="5000"/>
                </a:schemeClr>
              </a:solidFill>
              <a:latin typeface="+mn-lt"/>
              <a:cs typeface="Calibri" pitchFamily="34" charset="0"/>
            </a:endParaRPr>
          </a:p>
        </p:txBody>
      </p:sp>
      <p:sp>
        <p:nvSpPr>
          <p:cNvPr id="2" name="Textfeld 1">
            <a:extLst>
              <a:ext uri="{FF2B5EF4-FFF2-40B4-BE49-F238E27FC236}">
                <a16:creationId xmlns:a16="http://schemas.microsoft.com/office/drawing/2014/main" id="{B124C48F-F724-43C4-BAA8-EDF076DDD47F}"/>
              </a:ext>
            </a:extLst>
          </p:cNvPr>
          <p:cNvSpPr txBox="1"/>
          <p:nvPr/>
        </p:nvSpPr>
        <p:spPr>
          <a:xfrm>
            <a:off x="-29290" y="960038"/>
            <a:ext cx="9173290" cy="7017306"/>
          </a:xfrm>
          <a:prstGeom prst="rect">
            <a:avLst/>
          </a:prstGeom>
          <a:noFill/>
        </p:spPr>
        <p:txBody>
          <a:bodyPr wrap="square" rtlCol="0">
            <a:spAutoFit/>
          </a:bodyPr>
          <a:lstStyle/>
          <a:p>
            <a:endParaRPr lang="de-DE" dirty="0">
              <a:solidFill>
                <a:schemeClr val="bg1"/>
              </a:solidFill>
            </a:endParaRPr>
          </a:p>
          <a:p>
            <a:r>
              <a:rPr lang="de-DE" dirty="0">
                <a:solidFill>
                  <a:schemeClr val="bg1"/>
                </a:solidFill>
              </a:rPr>
              <a:t>Warum wird so einseitig erinnert?</a:t>
            </a:r>
          </a:p>
          <a:p>
            <a:endParaRPr lang="de-DE" dirty="0">
              <a:solidFill>
                <a:schemeClr val="bg1"/>
              </a:solidFill>
            </a:endParaRPr>
          </a:p>
          <a:p>
            <a:endParaRPr lang="de-DE" dirty="0">
              <a:solidFill>
                <a:schemeClr val="bg1"/>
              </a:solidFill>
            </a:endParaRPr>
          </a:p>
          <a:p>
            <a:r>
              <a:rPr lang="de-DE" dirty="0">
                <a:solidFill>
                  <a:schemeClr val="bg1"/>
                </a:solidFill>
              </a:rPr>
              <a:t>These 1: Angst vor dem Verlust des politischen Kapitals:</a:t>
            </a:r>
          </a:p>
          <a:p>
            <a:endParaRPr lang="de-DE" dirty="0">
              <a:solidFill>
                <a:schemeClr val="bg1"/>
              </a:solidFill>
            </a:endParaRPr>
          </a:p>
          <a:p>
            <a:pPr marL="285750" indent="-285750">
              <a:buFont typeface="Arial" panose="020B0604020202020204" pitchFamily="34" charset="0"/>
              <a:buChar char="•"/>
            </a:pPr>
            <a:r>
              <a:rPr lang="de-DE" dirty="0">
                <a:solidFill>
                  <a:schemeClr val="bg1"/>
                </a:solidFill>
              </a:rPr>
              <a:t>»Das politische Kapital Paul Kagames, sein internationales Ansehen als Reformer, der ein hoch traumatisiertes Land in einen ökonomisch aufstrebenden afrikanischen Musterstaat verwandelt, hängt an seiner Reputation als Militär, der gerettet, nicht gerächt oder ›gesäubert‹ hat.« Andrea Böhm, Wenn die Opfer töten</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a:t>
            </a:r>
            <a:r>
              <a:rPr lang="de-DE" dirty="0" err="1">
                <a:solidFill>
                  <a:schemeClr val="bg1"/>
                </a:solidFill>
              </a:rPr>
              <a:t>If</a:t>
            </a:r>
            <a:r>
              <a:rPr lang="de-DE" dirty="0">
                <a:solidFill>
                  <a:schemeClr val="bg1"/>
                </a:solidFill>
              </a:rPr>
              <a:t> </a:t>
            </a:r>
            <a:r>
              <a:rPr lang="de-DE" dirty="0" err="1">
                <a:solidFill>
                  <a:schemeClr val="bg1"/>
                </a:solidFill>
              </a:rPr>
              <a:t>Rwandan</a:t>
            </a:r>
            <a:r>
              <a:rPr lang="de-DE" dirty="0">
                <a:solidFill>
                  <a:schemeClr val="bg1"/>
                </a:solidFill>
              </a:rPr>
              <a:t> </a:t>
            </a:r>
            <a:r>
              <a:rPr lang="de-DE" dirty="0" err="1">
                <a:solidFill>
                  <a:schemeClr val="bg1"/>
                </a:solidFill>
              </a:rPr>
              <a:t>journalists</a:t>
            </a:r>
            <a:r>
              <a:rPr lang="de-DE" dirty="0">
                <a:solidFill>
                  <a:schemeClr val="bg1"/>
                </a:solidFill>
              </a:rPr>
              <a:t>, human </a:t>
            </a:r>
            <a:r>
              <a:rPr lang="de-DE" dirty="0" err="1">
                <a:solidFill>
                  <a:schemeClr val="bg1"/>
                </a:solidFill>
              </a:rPr>
              <a:t>rights</a:t>
            </a:r>
            <a:r>
              <a:rPr lang="de-DE" dirty="0">
                <a:solidFill>
                  <a:schemeClr val="bg1"/>
                </a:solidFill>
              </a:rPr>
              <a:t> </a:t>
            </a:r>
            <a:r>
              <a:rPr lang="de-DE" dirty="0" err="1">
                <a:solidFill>
                  <a:schemeClr val="bg1"/>
                </a:solidFill>
              </a:rPr>
              <a:t>advocates</a:t>
            </a:r>
            <a:r>
              <a:rPr lang="de-DE" dirty="0">
                <a:solidFill>
                  <a:schemeClr val="bg1"/>
                </a:solidFill>
              </a:rPr>
              <a:t>, </a:t>
            </a:r>
            <a:r>
              <a:rPr lang="de-DE" dirty="0" err="1">
                <a:solidFill>
                  <a:schemeClr val="bg1"/>
                </a:solidFill>
              </a:rPr>
              <a:t>lawyers</a:t>
            </a:r>
            <a:r>
              <a:rPr lang="de-DE" dirty="0">
                <a:solidFill>
                  <a:schemeClr val="bg1"/>
                </a:solidFill>
              </a:rPr>
              <a:t>, </a:t>
            </a:r>
            <a:r>
              <a:rPr lang="de-DE" dirty="0" err="1">
                <a:solidFill>
                  <a:schemeClr val="bg1"/>
                </a:solidFill>
              </a:rPr>
              <a:t>prosecutors</a:t>
            </a:r>
            <a:r>
              <a:rPr lang="de-DE" dirty="0">
                <a:solidFill>
                  <a:schemeClr val="bg1"/>
                </a:solidFill>
              </a:rPr>
              <a:t>, and </a:t>
            </a:r>
            <a:r>
              <a:rPr lang="de-DE" dirty="0" err="1">
                <a:solidFill>
                  <a:schemeClr val="bg1"/>
                </a:solidFill>
              </a:rPr>
              <a:t>judges</a:t>
            </a:r>
            <a:r>
              <a:rPr lang="de-DE" dirty="0">
                <a:solidFill>
                  <a:schemeClr val="bg1"/>
                </a:solidFill>
              </a:rPr>
              <a:t> </a:t>
            </a:r>
            <a:r>
              <a:rPr lang="de-DE" dirty="0" err="1">
                <a:solidFill>
                  <a:schemeClr val="bg1"/>
                </a:solidFill>
              </a:rPr>
              <a:t>were</a:t>
            </a:r>
            <a:r>
              <a:rPr lang="de-DE" dirty="0">
                <a:solidFill>
                  <a:schemeClr val="bg1"/>
                </a:solidFill>
              </a:rPr>
              <a:t> </a:t>
            </a:r>
            <a:r>
              <a:rPr lang="de-DE" dirty="0" err="1">
                <a:solidFill>
                  <a:schemeClr val="bg1"/>
                </a:solidFill>
              </a:rPr>
              <a:t>allowed</a:t>
            </a:r>
            <a:r>
              <a:rPr lang="de-DE" dirty="0">
                <a:solidFill>
                  <a:schemeClr val="bg1"/>
                </a:solidFill>
              </a:rPr>
              <a:t> </a:t>
            </a:r>
            <a:r>
              <a:rPr lang="de-DE" dirty="0" err="1">
                <a:solidFill>
                  <a:schemeClr val="bg1"/>
                </a:solidFill>
              </a:rPr>
              <a:t>to</a:t>
            </a:r>
            <a:r>
              <a:rPr lang="de-DE" dirty="0">
                <a:solidFill>
                  <a:schemeClr val="bg1"/>
                </a:solidFill>
              </a:rPr>
              <a:t> </a:t>
            </a:r>
            <a:r>
              <a:rPr lang="de-DE" dirty="0" err="1">
                <a:solidFill>
                  <a:schemeClr val="bg1"/>
                </a:solidFill>
              </a:rPr>
              <a:t>act</a:t>
            </a:r>
            <a:r>
              <a:rPr lang="de-DE" dirty="0">
                <a:solidFill>
                  <a:schemeClr val="bg1"/>
                </a:solidFill>
              </a:rPr>
              <a:t> </a:t>
            </a:r>
            <a:r>
              <a:rPr lang="de-DE" dirty="0" err="1">
                <a:solidFill>
                  <a:schemeClr val="bg1"/>
                </a:solidFill>
              </a:rPr>
              <a:t>with</a:t>
            </a:r>
            <a:r>
              <a:rPr lang="de-DE" dirty="0">
                <a:solidFill>
                  <a:schemeClr val="bg1"/>
                </a:solidFill>
              </a:rPr>
              <a:t> </a:t>
            </a:r>
            <a:r>
              <a:rPr lang="de-DE" dirty="0" err="1">
                <a:solidFill>
                  <a:schemeClr val="bg1"/>
                </a:solidFill>
              </a:rPr>
              <a:t>complete</a:t>
            </a:r>
            <a:r>
              <a:rPr lang="de-DE" dirty="0">
                <a:solidFill>
                  <a:schemeClr val="bg1"/>
                </a:solidFill>
              </a:rPr>
              <a:t> </a:t>
            </a:r>
            <a:r>
              <a:rPr lang="de-DE" dirty="0" err="1">
                <a:solidFill>
                  <a:schemeClr val="bg1"/>
                </a:solidFill>
              </a:rPr>
              <a:t>freedom</a:t>
            </a:r>
            <a:r>
              <a:rPr lang="de-DE" dirty="0">
                <a:solidFill>
                  <a:schemeClr val="bg1"/>
                </a:solidFill>
              </a:rPr>
              <a:t>, </a:t>
            </a:r>
            <a:r>
              <a:rPr lang="de-DE" dirty="0" err="1">
                <a:solidFill>
                  <a:schemeClr val="bg1"/>
                </a:solidFill>
              </a:rPr>
              <a:t>some</a:t>
            </a:r>
            <a:r>
              <a:rPr lang="de-DE" dirty="0">
                <a:solidFill>
                  <a:schemeClr val="bg1"/>
                </a:solidFill>
              </a:rPr>
              <a:t> </a:t>
            </a:r>
            <a:r>
              <a:rPr lang="de-DE" dirty="0" err="1">
                <a:solidFill>
                  <a:schemeClr val="bg1"/>
                </a:solidFill>
              </a:rPr>
              <a:t>would</a:t>
            </a:r>
            <a:r>
              <a:rPr lang="de-DE" dirty="0">
                <a:solidFill>
                  <a:schemeClr val="bg1"/>
                </a:solidFill>
              </a:rPr>
              <a:t> </a:t>
            </a:r>
            <a:r>
              <a:rPr lang="de-DE" dirty="0" err="1">
                <a:solidFill>
                  <a:schemeClr val="bg1"/>
                </a:solidFill>
              </a:rPr>
              <a:t>investigate</a:t>
            </a:r>
            <a:r>
              <a:rPr lang="de-DE" dirty="0">
                <a:solidFill>
                  <a:schemeClr val="bg1"/>
                </a:solidFill>
              </a:rPr>
              <a:t> </a:t>
            </a:r>
            <a:r>
              <a:rPr lang="de-DE" dirty="0" err="1">
                <a:solidFill>
                  <a:schemeClr val="bg1"/>
                </a:solidFill>
              </a:rPr>
              <a:t>past</a:t>
            </a:r>
            <a:r>
              <a:rPr lang="de-DE" dirty="0">
                <a:solidFill>
                  <a:schemeClr val="bg1"/>
                </a:solidFill>
              </a:rPr>
              <a:t> </a:t>
            </a:r>
            <a:r>
              <a:rPr lang="de-DE" dirty="0" err="1">
                <a:solidFill>
                  <a:schemeClr val="bg1"/>
                </a:solidFill>
              </a:rPr>
              <a:t>killings</a:t>
            </a:r>
            <a:r>
              <a:rPr lang="de-DE" dirty="0">
                <a:solidFill>
                  <a:schemeClr val="bg1"/>
                </a:solidFill>
              </a:rPr>
              <a:t> und </a:t>
            </a:r>
            <a:r>
              <a:rPr lang="de-DE" dirty="0" err="1">
                <a:solidFill>
                  <a:schemeClr val="bg1"/>
                </a:solidFill>
              </a:rPr>
              <a:t>unsolved</a:t>
            </a:r>
            <a:r>
              <a:rPr lang="de-DE" dirty="0">
                <a:solidFill>
                  <a:schemeClr val="bg1"/>
                </a:solidFill>
              </a:rPr>
              <a:t> </a:t>
            </a:r>
            <a:r>
              <a:rPr lang="de-DE" dirty="0" err="1">
                <a:solidFill>
                  <a:schemeClr val="bg1"/>
                </a:solidFill>
              </a:rPr>
              <a:t>disappearances</a:t>
            </a:r>
            <a:r>
              <a:rPr lang="de-DE" dirty="0">
                <a:solidFill>
                  <a:schemeClr val="bg1"/>
                </a:solidFill>
              </a:rPr>
              <a:t>. At least a </a:t>
            </a:r>
            <a:r>
              <a:rPr lang="de-DE" dirty="0" err="1">
                <a:solidFill>
                  <a:schemeClr val="bg1"/>
                </a:solidFill>
              </a:rPr>
              <a:t>few</a:t>
            </a:r>
            <a:r>
              <a:rPr lang="de-DE" dirty="0">
                <a:solidFill>
                  <a:schemeClr val="bg1"/>
                </a:solidFill>
              </a:rPr>
              <a:t> </a:t>
            </a:r>
            <a:r>
              <a:rPr lang="de-DE" dirty="0" err="1">
                <a:solidFill>
                  <a:schemeClr val="bg1"/>
                </a:solidFill>
              </a:rPr>
              <a:t>of</a:t>
            </a:r>
            <a:r>
              <a:rPr lang="de-DE" dirty="0">
                <a:solidFill>
                  <a:schemeClr val="bg1"/>
                </a:solidFill>
              </a:rPr>
              <a:t> </a:t>
            </a:r>
            <a:r>
              <a:rPr lang="de-DE" dirty="0" err="1">
                <a:solidFill>
                  <a:schemeClr val="bg1"/>
                </a:solidFill>
              </a:rPr>
              <a:t>those</a:t>
            </a:r>
            <a:r>
              <a:rPr lang="de-DE" dirty="0">
                <a:solidFill>
                  <a:schemeClr val="bg1"/>
                </a:solidFill>
              </a:rPr>
              <a:t> </a:t>
            </a:r>
            <a:r>
              <a:rPr lang="de-DE" dirty="0" err="1">
                <a:solidFill>
                  <a:schemeClr val="bg1"/>
                </a:solidFill>
              </a:rPr>
              <a:t>investigations</a:t>
            </a:r>
            <a:r>
              <a:rPr lang="de-DE" dirty="0">
                <a:solidFill>
                  <a:schemeClr val="bg1"/>
                </a:solidFill>
              </a:rPr>
              <a:t> </a:t>
            </a:r>
            <a:r>
              <a:rPr lang="de-DE" dirty="0" err="1">
                <a:solidFill>
                  <a:schemeClr val="bg1"/>
                </a:solidFill>
              </a:rPr>
              <a:t>would</a:t>
            </a:r>
            <a:r>
              <a:rPr lang="de-DE" dirty="0">
                <a:solidFill>
                  <a:schemeClr val="bg1"/>
                </a:solidFill>
              </a:rPr>
              <a:t> </a:t>
            </a:r>
            <a:r>
              <a:rPr lang="de-DE" dirty="0" err="1">
                <a:solidFill>
                  <a:schemeClr val="bg1"/>
                </a:solidFill>
              </a:rPr>
              <a:t>undoubtedly</a:t>
            </a:r>
            <a:r>
              <a:rPr lang="de-DE" dirty="0">
                <a:solidFill>
                  <a:schemeClr val="bg1"/>
                </a:solidFill>
              </a:rPr>
              <a:t> </a:t>
            </a:r>
            <a:r>
              <a:rPr lang="de-DE" dirty="0" err="1">
                <a:solidFill>
                  <a:schemeClr val="bg1"/>
                </a:solidFill>
              </a:rPr>
              <a:t>suggest</a:t>
            </a:r>
            <a:r>
              <a:rPr lang="de-DE" dirty="0">
                <a:solidFill>
                  <a:schemeClr val="bg1"/>
                </a:solidFill>
              </a:rPr>
              <a:t> </a:t>
            </a:r>
            <a:r>
              <a:rPr lang="de-DE" dirty="0" err="1">
                <a:solidFill>
                  <a:schemeClr val="bg1"/>
                </a:solidFill>
              </a:rPr>
              <a:t>the</a:t>
            </a:r>
            <a:r>
              <a:rPr lang="de-DE" dirty="0">
                <a:solidFill>
                  <a:schemeClr val="bg1"/>
                </a:solidFill>
              </a:rPr>
              <a:t> </a:t>
            </a:r>
            <a:r>
              <a:rPr lang="de-DE" dirty="0" err="1">
                <a:solidFill>
                  <a:schemeClr val="bg1"/>
                </a:solidFill>
              </a:rPr>
              <a:t>guilt</a:t>
            </a:r>
            <a:r>
              <a:rPr lang="de-DE" dirty="0">
                <a:solidFill>
                  <a:schemeClr val="bg1"/>
                </a:solidFill>
              </a:rPr>
              <a:t> </a:t>
            </a:r>
            <a:r>
              <a:rPr lang="de-DE" dirty="0" err="1">
                <a:solidFill>
                  <a:schemeClr val="bg1"/>
                </a:solidFill>
              </a:rPr>
              <a:t>of</a:t>
            </a:r>
            <a:r>
              <a:rPr lang="de-DE" dirty="0">
                <a:solidFill>
                  <a:schemeClr val="bg1"/>
                </a:solidFill>
              </a:rPr>
              <a:t> </a:t>
            </a:r>
            <a:r>
              <a:rPr lang="de-DE" dirty="0" err="1">
                <a:solidFill>
                  <a:schemeClr val="bg1"/>
                </a:solidFill>
              </a:rPr>
              <a:t>the</a:t>
            </a:r>
            <a:r>
              <a:rPr lang="de-DE" dirty="0">
                <a:solidFill>
                  <a:schemeClr val="bg1"/>
                </a:solidFill>
              </a:rPr>
              <a:t> </a:t>
            </a:r>
            <a:r>
              <a:rPr lang="de-DE" dirty="0" err="1">
                <a:solidFill>
                  <a:schemeClr val="bg1"/>
                </a:solidFill>
              </a:rPr>
              <a:t>figures</a:t>
            </a:r>
            <a:r>
              <a:rPr lang="de-DE" dirty="0">
                <a:solidFill>
                  <a:schemeClr val="bg1"/>
                </a:solidFill>
              </a:rPr>
              <a:t> in </a:t>
            </a:r>
            <a:r>
              <a:rPr lang="de-DE" dirty="0" err="1">
                <a:solidFill>
                  <a:schemeClr val="bg1"/>
                </a:solidFill>
              </a:rPr>
              <a:t>the</a:t>
            </a:r>
            <a:r>
              <a:rPr lang="de-DE" dirty="0">
                <a:solidFill>
                  <a:schemeClr val="bg1"/>
                </a:solidFill>
              </a:rPr>
              <a:t> </a:t>
            </a:r>
            <a:r>
              <a:rPr lang="de-DE" dirty="0" err="1">
                <a:solidFill>
                  <a:schemeClr val="bg1"/>
                </a:solidFill>
              </a:rPr>
              <a:t>government</a:t>
            </a:r>
            <a:r>
              <a:rPr lang="de-DE" dirty="0">
                <a:solidFill>
                  <a:schemeClr val="bg1"/>
                </a:solidFill>
              </a:rPr>
              <a:t> </a:t>
            </a:r>
            <a:r>
              <a:rPr lang="de-DE" dirty="0" err="1">
                <a:solidFill>
                  <a:schemeClr val="bg1"/>
                </a:solidFill>
              </a:rPr>
              <a:t>or</a:t>
            </a:r>
            <a:r>
              <a:rPr lang="de-DE" dirty="0">
                <a:solidFill>
                  <a:schemeClr val="bg1"/>
                </a:solidFill>
              </a:rPr>
              <a:t> RPF. </a:t>
            </a:r>
            <a:r>
              <a:rPr lang="de-DE" dirty="0" err="1">
                <a:solidFill>
                  <a:schemeClr val="bg1"/>
                </a:solidFill>
              </a:rPr>
              <a:t>If</a:t>
            </a:r>
            <a:r>
              <a:rPr lang="de-DE" dirty="0">
                <a:solidFill>
                  <a:schemeClr val="bg1"/>
                </a:solidFill>
              </a:rPr>
              <a:t> </a:t>
            </a:r>
            <a:r>
              <a:rPr lang="de-DE" dirty="0" err="1">
                <a:solidFill>
                  <a:schemeClr val="bg1"/>
                </a:solidFill>
              </a:rPr>
              <a:t>indicted</a:t>
            </a:r>
            <a:r>
              <a:rPr lang="de-DE" dirty="0">
                <a:solidFill>
                  <a:schemeClr val="bg1"/>
                </a:solidFill>
              </a:rPr>
              <a:t>, </a:t>
            </a:r>
            <a:r>
              <a:rPr lang="de-DE" dirty="0" err="1">
                <a:solidFill>
                  <a:schemeClr val="bg1"/>
                </a:solidFill>
              </a:rPr>
              <a:t>some</a:t>
            </a:r>
            <a:r>
              <a:rPr lang="de-DE" dirty="0">
                <a:solidFill>
                  <a:schemeClr val="bg1"/>
                </a:solidFill>
              </a:rPr>
              <a:t> </a:t>
            </a:r>
            <a:r>
              <a:rPr lang="de-DE" dirty="0" err="1">
                <a:solidFill>
                  <a:schemeClr val="bg1"/>
                </a:solidFill>
              </a:rPr>
              <a:t>might</a:t>
            </a:r>
            <a:r>
              <a:rPr lang="de-DE" dirty="0">
                <a:solidFill>
                  <a:schemeClr val="bg1"/>
                </a:solidFill>
              </a:rPr>
              <a:t> </a:t>
            </a:r>
            <a:r>
              <a:rPr lang="de-DE" dirty="0" err="1">
                <a:solidFill>
                  <a:schemeClr val="bg1"/>
                </a:solidFill>
              </a:rPr>
              <a:t>testify</a:t>
            </a:r>
            <a:r>
              <a:rPr lang="de-DE" dirty="0">
                <a:solidFill>
                  <a:schemeClr val="bg1"/>
                </a:solidFill>
              </a:rPr>
              <a:t> </a:t>
            </a:r>
            <a:r>
              <a:rPr lang="de-DE" dirty="0" err="1">
                <a:solidFill>
                  <a:schemeClr val="bg1"/>
                </a:solidFill>
              </a:rPr>
              <a:t>that</a:t>
            </a:r>
            <a:r>
              <a:rPr lang="de-DE" dirty="0">
                <a:solidFill>
                  <a:schemeClr val="bg1"/>
                </a:solidFill>
              </a:rPr>
              <a:t> </a:t>
            </a:r>
            <a:r>
              <a:rPr lang="de-DE" dirty="0" err="1">
                <a:solidFill>
                  <a:schemeClr val="bg1"/>
                </a:solidFill>
              </a:rPr>
              <a:t>their</a:t>
            </a:r>
            <a:r>
              <a:rPr lang="de-DE" dirty="0">
                <a:solidFill>
                  <a:schemeClr val="bg1"/>
                </a:solidFill>
              </a:rPr>
              <a:t> </a:t>
            </a:r>
            <a:r>
              <a:rPr lang="de-DE" dirty="0" err="1">
                <a:solidFill>
                  <a:schemeClr val="bg1"/>
                </a:solidFill>
              </a:rPr>
              <a:t>acts</a:t>
            </a:r>
            <a:r>
              <a:rPr lang="de-DE" dirty="0">
                <a:solidFill>
                  <a:schemeClr val="bg1"/>
                </a:solidFill>
              </a:rPr>
              <a:t> </a:t>
            </a:r>
            <a:r>
              <a:rPr lang="de-DE" dirty="0" err="1">
                <a:solidFill>
                  <a:schemeClr val="bg1"/>
                </a:solidFill>
              </a:rPr>
              <a:t>were</a:t>
            </a:r>
            <a:r>
              <a:rPr lang="de-DE" dirty="0">
                <a:solidFill>
                  <a:schemeClr val="bg1"/>
                </a:solidFill>
              </a:rPr>
              <a:t> </a:t>
            </a:r>
            <a:r>
              <a:rPr lang="de-DE" dirty="0" err="1">
                <a:solidFill>
                  <a:schemeClr val="bg1"/>
                </a:solidFill>
              </a:rPr>
              <a:t>sanctioned</a:t>
            </a:r>
            <a:r>
              <a:rPr lang="de-DE" dirty="0">
                <a:solidFill>
                  <a:schemeClr val="bg1"/>
                </a:solidFill>
              </a:rPr>
              <a:t> </a:t>
            </a:r>
            <a:r>
              <a:rPr lang="de-DE" dirty="0" err="1">
                <a:solidFill>
                  <a:schemeClr val="bg1"/>
                </a:solidFill>
              </a:rPr>
              <a:t>or</a:t>
            </a:r>
            <a:r>
              <a:rPr lang="de-DE" dirty="0">
                <a:solidFill>
                  <a:schemeClr val="bg1"/>
                </a:solidFill>
              </a:rPr>
              <a:t> </a:t>
            </a:r>
            <a:r>
              <a:rPr lang="de-DE" dirty="0" err="1">
                <a:solidFill>
                  <a:schemeClr val="bg1"/>
                </a:solidFill>
              </a:rPr>
              <a:t>ordered</a:t>
            </a:r>
            <a:r>
              <a:rPr lang="de-DE" dirty="0">
                <a:solidFill>
                  <a:schemeClr val="bg1"/>
                </a:solidFill>
              </a:rPr>
              <a:t> </a:t>
            </a:r>
            <a:r>
              <a:rPr lang="de-DE" dirty="0" err="1">
                <a:solidFill>
                  <a:schemeClr val="bg1"/>
                </a:solidFill>
              </a:rPr>
              <a:t>by</a:t>
            </a:r>
            <a:r>
              <a:rPr lang="de-DE" dirty="0">
                <a:solidFill>
                  <a:schemeClr val="bg1"/>
                </a:solidFill>
              </a:rPr>
              <a:t> high </a:t>
            </a:r>
            <a:r>
              <a:rPr lang="de-DE" dirty="0" err="1">
                <a:solidFill>
                  <a:schemeClr val="bg1"/>
                </a:solidFill>
              </a:rPr>
              <a:t>officials</a:t>
            </a:r>
            <a:r>
              <a:rPr lang="de-DE" dirty="0">
                <a:solidFill>
                  <a:schemeClr val="bg1"/>
                </a:solidFill>
              </a:rPr>
              <a:t>, </a:t>
            </a:r>
            <a:r>
              <a:rPr lang="de-DE" dirty="0" err="1">
                <a:solidFill>
                  <a:schemeClr val="bg1"/>
                </a:solidFill>
              </a:rPr>
              <a:t>perhaps</a:t>
            </a:r>
            <a:r>
              <a:rPr lang="de-DE" dirty="0">
                <a:solidFill>
                  <a:schemeClr val="bg1"/>
                </a:solidFill>
              </a:rPr>
              <a:t> </a:t>
            </a:r>
            <a:r>
              <a:rPr lang="de-DE" dirty="0" err="1">
                <a:solidFill>
                  <a:schemeClr val="bg1"/>
                </a:solidFill>
              </a:rPr>
              <a:t>even</a:t>
            </a:r>
            <a:r>
              <a:rPr lang="de-DE" dirty="0">
                <a:solidFill>
                  <a:schemeClr val="bg1"/>
                </a:solidFill>
              </a:rPr>
              <a:t> </a:t>
            </a:r>
            <a:r>
              <a:rPr lang="de-DE" dirty="0" err="1">
                <a:solidFill>
                  <a:schemeClr val="bg1"/>
                </a:solidFill>
              </a:rPr>
              <a:t>the</a:t>
            </a:r>
            <a:r>
              <a:rPr lang="de-DE" dirty="0">
                <a:solidFill>
                  <a:schemeClr val="bg1"/>
                </a:solidFill>
              </a:rPr>
              <a:t> </a:t>
            </a:r>
            <a:r>
              <a:rPr lang="de-DE" dirty="0" err="1">
                <a:solidFill>
                  <a:schemeClr val="bg1"/>
                </a:solidFill>
              </a:rPr>
              <a:t>president</a:t>
            </a:r>
            <a:r>
              <a:rPr lang="de-DE" dirty="0">
                <a:solidFill>
                  <a:schemeClr val="bg1"/>
                </a:solidFill>
              </a:rPr>
              <a:t> </a:t>
            </a:r>
            <a:r>
              <a:rPr lang="de-DE" dirty="0" err="1">
                <a:solidFill>
                  <a:schemeClr val="bg1"/>
                </a:solidFill>
              </a:rPr>
              <a:t>himself</a:t>
            </a:r>
            <a:r>
              <a:rPr lang="de-DE" dirty="0">
                <a:solidFill>
                  <a:schemeClr val="bg1"/>
                </a:solidFill>
              </a:rPr>
              <a:t>. </a:t>
            </a:r>
            <a:r>
              <a:rPr lang="de-DE" dirty="0" err="1">
                <a:solidFill>
                  <a:schemeClr val="bg1"/>
                </a:solidFill>
              </a:rPr>
              <a:t>That</a:t>
            </a:r>
            <a:r>
              <a:rPr lang="de-DE" dirty="0">
                <a:solidFill>
                  <a:schemeClr val="bg1"/>
                </a:solidFill>
              </a:rPr>
              <a:t> </a:t>
            </a:r>
            <a:r>
              <a:rPr lang="de-DE" dirty="0" err="1">
                <a:solidFill>
                  <a:schemeClr val="bg1"/>
                </a:solidFill>
              </a:rPr>
              <a:t>may</a:t>
            </a:r>
            <a:r>
              <a:rPr lang="de-DE" dirty="0">
                <a:solidFill>
                  <a:schemeClr val="bg1"/>
                </a:solidFill>
              </a:rPr>
              <a:t> </a:t>
            </a:r>
            <a:r>
              <a:rPr lang="de-DE" dirty="0" err="1">
                <a:solidFill>
                  <a:schemeClr val="bg1"/>
                </a:solidFill>
              </a:rPr>
              <a:t>be</a:t>
            </a:r>
            <a:r>
              <a:rPr lang="de-DE" dirty="0">
                <a:solidFill>
                  <a:schemeClr val="bg1"/>
                </a:solidFill>
              </a:rPr>
              <a:t> </a:t>
            </a:r>
            <a:r>
              <a:rPr lang="de-DE" dirty="0" err="1">
                <a:solidFill>
                  <a:schemeClr val="bg1"/>
                </a:solidFill>
              </a:rPr>
              <a:t>why</a:t>
            </a:r>
            <a:r>
              <a:rPr lang="de-DE" dirty="0">
                <a:solidFill>
                  <a:schemeClr val="bg1"/>
                </a:solidFill>
              </a:rPr>
              <a:t> </a:t>
            </a:r>
            <a:r>
              <a:rPr lang="de-DE" dirty="0" err="1">
                <a:solidFill>
                  <a:schemeClr val="bg1"/>
                </a:solidFill>
              </a:rPr>
              <a:t>Rwandan</a:t>
            </a:r>
            <a:r>
              <a:rPr lang="de-DE" dirty="0">
                <a:solidFill>
                  <a:schemeClr val="bg1"/>
                </a:solidFill>
              </a:rPr>
              <a:t> </a:t>
            </a:r>
            <a:r>
              <a:rPr lang="de-DE" dirty="0" err="1">
                <a:solidFill>
                  <a:schemeClr val="bg1"/>
                </a:solidFill>
              </a:rPr>
              <a:t>leaders</a:t>
            </a:r>
            <a:r>
              <a:rPr lang="de-DE" dirty="0">
                <a:solidFill>
                  <a:schemeClr val="bg1"/>
                </a:solidFill>
              </a:rPr>
              <a:t> promote ›</a:t>
            </a:r>
            <a:r>
              <a:rPr lang="de-DE" dirty="0" err="1">
                <a:solidFill>
                  <a:schemeClr val="bg1"/>
                </a:solidFill>
              </a:rPr>
              <a:t>unity</a:t>
            </a:r>
            <a:r>
              <a:rPr lang="de-DE" dirty="0">
                <a:solidFill>
                  <a:schemeClr val="bg1"/>
                </a:solidFill>
              </a:rPr>
              <a:t> and </a:t>
            </a:r>
            <a:r>
              <a:rPr lang="de-DE" dirty="0" err="1">
                <a:solidFill>
                  <a:schemeClr val="bg1"/>
                </a:solidFill>
              </a:rPr>
              <a:t>reconciliation</a:t>
            </a:r>
            <a:r>
              <a:rPr lang="de-DE" dirty="0">
                <a:solidFill>
                  <a:schemeClr val="bg1"/>
                </a:solidFill>
              </a:rPr>
              <a:t>‹ </a:t>
            </a:r>
            <a:r>
              <a:rPr lang="de-DE" dirty="0" err="1">
                <a:solidFill>
                  <a:schemeClr val="bg1"/>
                </a:solidFill>
              </a:rPr>
              <a:t>rather</a:t>
            </a:r>
            <a:r>
              <a:rPr lang="de-DE" dirty="0">
                <a:solidFill>
                  <a:schemeClr val="bg1"/>
                </a:solidFill>
              </a:rPr>
              <a:t> </a:t>
            </a:r>
            <a:r>
              <a:rPr lang="de-DE" dirty="0" err="1">
                <a:solidFill>
                  <a:schemeClr val="bg1"/>
                </a:solidFill>
              </a:rPr>
              <a:t>than</a:t>
            </a:r>
            <a:r>
              <a:rPr lang="de-DE" dirty="0">
                <a:solidFill>
                  <a:schemeClr val="bg1"/>
                </a:solidFill>
              </a:rPr>
              <a:t>, like </a:t>
            </a:r>
            <a:r>
              <a:rPr lang="de-DE" dirty="0" err="1">
                <a:solidFill>
                  <a:schemeClr val="bg1"/>
                </a:solidFill>
              </a:rPr>
              <a:t>their</a:t>
            </a:r>
            <a:r>
              <a:rPr lang="de-DE" dirty="0">
                <a:solidFill>
                  <a:schemeClr val="bg1"/>
                </a:solidFill>
              </a:rPr>
              <a:t> </a:t>
            </a:r>
            <a:r>
              <a:rPr lang="de-DE" dirty="0" err="1">
                <a:solidFill>
                  <a:schemeClr val="bg1"/>
                </a:solidFill>
              </a:rPr>
              <a:t>counterparts</a:t>
            </a:r>
            <a:r>
              <a:rPr lang="de-DE" dirty="0">
                <a:solidFill>
                  <a:schemeClr val="bg1"/>
                </a:solidFill>
              </a:rPr>
              <a:t> in South </a:t>
            </a:r>
            <a:r>
              <a:rPr lang="de-DE" dirty="0" err="1">
                <a:solidFill>
                  <a:schemeClr val="bg1"/>
                </a:solidFill>
              </a:rPr>
              <a:t>Africa</a:t>
            </a:r>
            <a:r>
              <a:rPr lang="de-DE" dirty="0">
                <a:solidFill>
                  <a:schemeClr val="bg1"/>
                </a:solidFill>
              </a:rPr>
              <a:t>, ›</a:t>
            </a:r>
            <a:r>
              <a:rPr lang="de-DE" dirty="0" err="1">
                <a:solidFill>
                  <a:schemeClr val="bg1"/>
                </a:solidFill>
              </a:rPr>
              <a:t>truth</a:t>
            </a:r>
            <a:r>
              <a:rPr lang="de-DE" dirty="0">
                <a:solidFill>
                  <a:schemeClr val="bg1"/>
                </a:solidFill>
              </a:rPr>
              <a:t> and </a:t>
            </a:r>
            <a:r>
              <a:rPr lang="de-DE" dirty="0" err="1">
                <a:solidFill>
                  <a:schemeClr val="bg1"/>
                </a:solidFill>
              </a:rPr>
              <a:t>reconciliation</a:t>
            </a:r>
            <a:r>
              <a:rPr lang="de-DE" dirty="0">
                <a:solidFill>
                  <a:schemeClr val="bg1"/>
                </a:solidFill>
              </a:rPr>
              <a:t>‹.« Stephen Kinzer, A Thousand Hills</a:t>
            </a:r>
          </a:p>
          <a:p>
            <a:endParaRPr lang="de-DE" dirty="0">
              <a:solidFill>
                <a:schemeClr val="bg1"/>
              </a:solidFill>
            </a:endParaRPr>
          </a:p>
          <a:p>
            <a:endParaRPr lang="de-DE" dirty="0">
              <a:solidFill>
                <a:schemeClr val="bg1"/>
              </a:solidFill>
            </a:endParaRPr>
          </a:p>
          <a:p>
            <a:endParaRPr lang="de-DE" dirty="0">
              <a:solidFill>
                <a:schemeClr val="bg1"/>
              </a:solidFill>
            </a:endParaRPr>
          </a:p>
          <a:p>
            <a:pPr marL="285750" indent="-285750">
              <a:buFont typeface="Arial" panose="020B0604020202020204" pitchFamily="34" charset="0"/>
              <a:buChar char="•"/>
            </a:pPr>
            <a:endParaRPr lang="de-DE" dirty="0">
              <a:solidFill>
                <a:schemeClr val="bg1"/>
              </a:solidFill>
            </a:endParaRPr>
          </a:p>
        </p:txBody>
      </p:sp>
    </p:spTree>
    <p:extLst>
      <p:ext uri="{BB962C8B-B14F-4D97-AF65-F5344CB8AC3E}">
        <p14:creationId xmlns:p14="http://schemas.microsoft.com/office/powerpoint/2010/main" val="402715073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3157" y="-135396"/>
            <a:ext cx="10081120" cy="71287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p:cNvSpPr/>
          <p:nvPr/>
        </p:nvSpPr>
        <p:spPr>
          <a:xfrm>
            <a:off x="-684584" y="116350"/>
            <a:ext cx="12961440" cy="843688"/>
          </a:xfrm>
          <a:prstGeom prst="rect">
            <a:avLst/>
          </a:prstGeom>
          <a:solidFill>
            <a:srgbClr val="EEECE1">
              <a:alpha val="65882"/>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tx1"/>
              </a:solidFill>
            </a:endParaRPr>
          </a:p>
        </p:txBody>
      </p:sp>
      <p:pic>
        <p:nvPicPr>
          <p:cNvPr id="39941" name="Picture 2" descr="http://www.ruhr-uni-bochum.de/images/logo/logo-rub-1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73880" y="5574"/>
            <a:ext cx="7848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Unicode" pitchFamily="34" charset="0"/>
              </a:defRPr>
            </a:lvl2pPr>
            <a:lvl3pPr algn="ctr" rtl="0" eaLnBrk="0" fontAlgn="base" hangingPunct="0">
              <a:spcBef>
                <a:spcPct val="0"/>
              </a:spcBef>
              <a:spcAft>
                <a:spcPct val="0"/>
              </a:spcAft>
              <a:defRPr sz="4400">
                <a:solidFill>
                  <a:schemeClr val="tx1"/>
                </a:solidFill>
                <a:latin typeface="Lucida Sans Unicode" pitchFamily="34" charset="0"/>
              </a:defRPr>
            </a:lvl3pPr>
            <a:lvl4pPr algn="ctr" rtl="0" eaLnBrk="0" fontAlgn="base" hangingPunct="0">
              <a:spcBef>
                <a:spcPct val="0"/>
              </a:spcBef>
              <a:spcAft>
                <a:spcPct val="0"/>
              </a:spcAft>
              <a:defRPr sz="4400">
                <a:solidFill>
                  <a:schemeClr val="tx1"/>
                </a:solidFill>
                <a:latin typeface="Lucida Sans Unicode" pitchFamily="34" charset="0"/>
              </a:defRPr>
            </a:lvl4pPr>
            <a:lvl5pPr algn="ctr" rtl="0" eaLnBrk="0" fontAlgn="base" hangingPunct="0">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a:lstStyle>
          <a:p>
            <a:pPr algn="l" eaLnBrk="1" fontAlgn="auto" hangingPunct="1">
              <a:spcAft>
                <a:spcPts val="0"/>
              </a:spcAft>
              <a:defRPr/>
            </a:pPr>
            <a:r>
              <a:rPr lang="de-DE" sz="4300" dirty="0">
                <a:ln w="6350">
                  <a:noFill/>
                </a:ln>
                <a:solidFill>
                  <a:schemeClr val="tx1">
                    <a:lumMod val="95000"/>
                    <a:lumOff val="5000"/>
                  </a:schemeClr>
                </a:solidFill>
                <a:latin typeface="+mn-lt"/>
                <a:cs typeface="Calibri" pitchFamily="34" charset="0"/>
              </a:rPr>
              <a:t>Politiken der Versöhnung</a:t>
            </a:r>
            <a:endParaRPr lang="de-DE" sz="2200" b="1" dirty="0">
              <a:ln w="6350">
                <a:noFill/>
              </a:ln>
              <a:solidFill>
                <a:schemeClr val="tx1">
                  <a:lumMod val="95000"/>
                  <a:lumOff val="5000"/>
                </a:schemeClr>
              </a:solidFill>
              <a:latin typeface="+mn-lt"/>
              <a:cs typeface="Calibri" pitchFamily="34" charset="0"/>
            </a:endParaRPr>
          </a:p>
        </p:txBody>
      </p:sp>
      <p:sp>
        <p:nvSpPr>
          <p:cNvPr id="2" name="Textfeld 1">
            <a:extLst>
              <a:ext uri="{FF2B5EF4-FFF2-40B4-BE49-F238E27FC236}">
                <a16:creationId xmlns:a16="http://schemas.microsoft.com/office/drawing/2014/main" id="{B124C48F-F724-43C4-BAA8-EDF076DDD47F}"/>
              </a:ext>
            </a:extLst>
          </p:cNvPr>
          <p:cNvSpPr txBox="1"/>
          <p:nvPr/>
        </p:nvSpPr>
        <p:spPr>
          <a:xfrm>
            <a:off x="-29290" y="960038"/>
            <a:ext cx="9173290" cy="6463308"/>
          </a:xfrm>
          <a:prstGeom prst="rect">
            <a:avLst/>
          </a:prstGeom>
          <a:noFill/>
        </p:spPr>
        <p:txBody>
          <a:bodyPr wrap="square" rtlCol="0">
            <a:spAutoFit/>
          </a:bodyPr>
          <a:lstStyle/>
          <a:p>
            <a:endParaRPr lang="de-DE" dirty="0">
              <a:solidFill>
                <a:schemeClr val="bg1"/>
              </a:solidFill>
            </a:endParaRPr>
          </a:p>
          <a:p>
            <a:r>
              <a:rPr lang="de-DE" dirty="0">
                <a:solidFill>
                  <a:schemeClr val="bg1"/>
                </a:solidFill>
              </a:rPr>
              <a:t>Warum wird so einseitig erinnert?</a:t>
            </a:r>
          </a:p>
          <a:p>
            <a:endParaRPr lang="de-DE" dirty="0">
              <a:solidFill>
                <a:schemeClr val="bg1"/>
              </a:solidFill>
            </a:endParaRPr>
          </a:p>
          <a:p>
            <a:endParaRPr lang="de-DE" dirty="0">
              <a:solidFill>
                <a:schemeClr val="bg1"/>
              </a:solidFill>
            </a:endParaRPr>
          </a:p>
          <a:p>
            <a:r>
              <a:rPr lang="de-DE" dirty="0">
                <a:solidFill>
                  <a:schemeClr val="bg1"/>
                </a:solidFill>
              </a:rPr>
              <a:t>These 2: Angst vor dem Aufflammen erneuter Anti-Tutsi-Propaganda durch </a:t>
            </a:r>
            <a:r>
              <a:rPr lang="de-DE" dirty="0" err="1">
                <a:solidFill>
                  <a:schemeClr val="bg1"/>
                </a:solidFill>
              </a:rPr>
              <a:t>genozidäre</a:t>
            </a:r>
            <a:r>
              <a:rPr lang="de-DE" dirty="0">
                <a:solidFill>
                  <a:schemeClr val="bg1"/>
                </a:solidFill>
              </a:rPr>
              <a:t> Ideologie in einer noch immer stark destabilisierten Region</a:t>
            </a:r>
          </a:p>
          <a:p>
            <a:endParaRPr lang="de-DE" dirty="0">
              <a:solidFill>
                <a:schemeClr val="bg1"/>
              </a:solidFill>
            </a:endParaRPr>
          </a:p>
          <a:p>
            <a:r>
              <a:rPr lang="de-DE" dirty="0">
                <a:solidFill>
                  <a:schemeClr val="bg1"/>
                </a:solidFill>
                <a:effectLst/>
                <a:latin typeface="+mn-lt"/>
              </a:rPr>
              <a:t>»Human Rights Watch, Amnesty International, and </a:t>
            </a:r>
            <a:r>
              <a:rPr lang="de-DE" dirty="0" err="1">
                <a:solidFill>
                  <a:schemeClr val="bg1"/>
                </a:solidFill>
                <a:effectLst/>
                <a:latin typeface="+mn-lt"/>
              </a:rPr>
              <a:t>other</a:t>
            </a:r>
            <a:r>
              <a:rPr lang="de-DE" dirty="0">
                <a:solidFill>
                  <a:schemeClr val="bg1"/>
                </a:solidFill>
                <a:effectLst/>
                <a:latin typeface="+mn-lt"/>
              </a:rPr>
              <a:t> human </a:t>
            </a:r>
            <a:r>
              <a:rPr lang="de-DE" dirty="0" err="1">
                <a:solidFill>
                  <a:schemeClr val="bg1"/>
                </a:solidFill>
                <a:effectLst/>
                <a:latin typeface="+mn-lt"/>
              </a:rPr>
              <a:t>rights</a:t>
            </a:r>
            <a:r>
              <a:rPr lang="de-DE" dirty="0">
                <a:solidFill>
                  <a:schemeClr val="bg1"/>
                </a:solidFill>
                <a:effectLst/>
                <a:latin typeface="+mn-lt"/>
              </a:rPr>
              <a:t> </a:t>
            </a:r>
            <a:r>
              <a:rPr lang="de-DE" dirty="0" err="1">
                <a:solidFill>
                  <a:schemeClr val="bg1"/>
                </a:solidFill>
                <a:effectLst/>
                <a:latin typeface="+mn-lt"/>
              </a:rPr>
              <a:t>groups</a:t>
            </a:r>
            <a:r>
              <a:rPr lang="de-DE" dirty="0">
                <a:solidFill>
                  <a:schemeClr val="bg1"/>
                </a:solidFill>
                <a:effectLst/>
                <a:latin typeface="+mn-lt"/>
              </a:rPr>
              <a:t> do a </a:t>
            </a:r>
            <a:r>
              <a:rPr lang="de-DE" dirty="0" err="1">
                <a:solidFill>
                  <a:schemeClr val="bg1"/>
                </a:solidFill>
                <a:effectLst/>
                <a:latin typeface="+mn-lt"/>
              </a:rPr>
              <a:t>great</a:t>
            </a:r>
            <a:r>
              <a:rPr lang="de-DE" dirty="0">
                <a:solidFill>
                  <a:schemeClr val="bg1"/>
                </a:solidFill>
                <a:effectLst/>
                <a:latin typeface="+mn-lt"/>
              </a:rPr>
              <a:t> </a:t>
            </a:r>
            <a:r>
              <a:rPr lang="de-DE" dirty="0" err="1">
                <a:solidFill>
                  <a:schemeClr val="bg1"/>
                </a:solidFill>
                <a:effectLst/>
                <a:latin typeface="+mn-lt"/>
              </a:rPr>
              <a:t>service</a:t>
            </a:r>
            <a:r>
              <a:rPr lang="de-DE" dirty="0">
                <a:solidFill>
                  <a:schemeClr val="bg1"/>
                </a:solidFill>
                <a:effectLst/>
                <a:latin typeface="+mn-lt"/>
              </a:rPr>
              <a:t> </a:t>
            </a:r>
            <a:r>
              <a:rPr lang="de-DE" dirty="0" err="1">
                <a:solidFill>
                  <a:schemeClr val="bg1"/>
                </a:solidFill>
                <a:effectLst/>
                <a:latin typeface="+mn-lt"/>
              </a:rPr>
              <a:t>when</a:t>
            </a:r>
            <a:r>
              <a:rPr lang="de-DE" dirty="0">
                <a:solidFill>
                  <a:schemeClr val="bg1"/>
                </a:solidFill>
                <a:effectLst/>
                <a:latin typeface="+mn-lt"/>
              </a:rPr>
              <a:t> </a:t>
            </a:r>
            <a:r>
              <a:rPr lang="de-DE" dirty="0" err="1">
                <a:solidFill>
                  <a:schemeClr val="bg1"/>
                </a:solidFill>
                <a:effectLst/>
                <a:latin typeface="+mn-lt"/>
              </a:rPr>
              <a:t>they</a:t>
            </a:r>
            <a:r>
              <a:rPr lang="de-DE" dirty="0">
                <a:solidFill>
                  <a:schemeClr val="bg1"/>
                </a:solidFill>
                <a:effectLst/>
                <a:latin typeface="+mn-lt"/>
              </a:rPr>
              <a:t> </a:t>
            </a:r>
            <a:r>
              <a:rPr lang="de-DE" dirty="0" err="1">
                <a:solidFill>
                  <a:schemeClr val="bg1"/>
                </a:solidFill>
                <a:effectLst/>
                <a:latin typeface="+mn-lt"/>
              </a:rPr>
              <a:t>expose</a:t>
            </a:r>
            <a:r>
              <a:rPr lang="de-DE" dirty="0">
                <a:solidFill>
                  <a:schemeClr val="bg1"/>
                </a:solidFill>
                <a:effectLst/>
                <a:latin typeface="+mn-lt"/>
              </a:rPr>
              <a:t> </a:t>
            </a:r>
            <a:r>
              <a:rPr lang="de-DE" dirty="0" err="1">
                <a:solidFill>
                  <a:schemeClr val="bg1"/>
                </a:solidFill>
                <a:effectLst/>
                <a:latin typeface="+mn-lt"/>
              </a:rPr>
              <a:t>very</a:t>
            </a:r>
            <a:r>
              <a:rPr lang="de-DE" dirty="0">
                <a:solidFill>
                  <a:schemeClr val="bg1"/>
                </a:solidFill>
                <a:effectLst/>
                <a:latin typeface="+mn-lt"/>
              </a:rPr>
              <a:t> real </a:t>
            </a:r>
            <a:r>
              <a:rPr lang="de-DE" dirty="0" err="1">
                <a:solidFill>
                  <a:schemeClr val="bg1"/>
                </a:solidFill>
                <a:effectLst/>
                <a:latin typeface="+mn-lt"/>
              </a:rPr>
              <a:t>abuses</a:t>
            </a:r>
            <a:r>
              <a:rPr lang="de-DE" dirty="0">
                <a:solidFill>
                  <a:schemeClr val="bg1"/>
                </a:solidFill>
                <a:effectLst/>
                <a:latin typeface="+mn-lt"/>
              </a:rPr>
              <a:t> </a:t>
            </a:r>
            <a:r>
              <a:rPr lang="de-DE" dirty="0" err="1">
                <a:solidFill>
                  <a:schemeClr val="bg1"/>
                </a:solidFill>
                <a:effectLst/>
                <a:latin typeface="+mn-lt"/>
              </a:rPr>
              <a:t>that</a:t>
            </a:r>
            <a:r>
              <a:rPr lang="de-DE" dirty="0">
                <a:solidFill>
                  <a:schemeClr val="bg1"/>
                </a:solidFill>
                <a:effectLst/>
                <a:latin typeface="+mn-lt"/>
              </a:rPr>
              <a:t> </a:t>
            </a:r>
            <a:r>
              <a:rPr lang="de-DE" dirty="0" err="1">
                <a:solidFill>
                  <a:schemeClr val="bg1"/>
                </a:solidFill>
                <a:effectLst/>
                <a:latin typeface="+mn-lt"/>
              </a:rPr>
              <a:t>occur</a:t>
            </a:r>
            <a:r>
              <a:rPr lang="de-DE" dirty="0">
                <a:solidFill>
                  <a:schemeClr val="bg1"/>
                </a:solidFill>
                <a:effectLst/>
                <a:latin typeface="+mn-lt"/>
              </a:rPr>
              <a:t> in Rwanda, but </a:t>
            </a:r>
            <a:r>
              <a:rPr lang="de-DE" dirty="0" err="1">
                <a:solidFill>
                  <a:schemeClr val="bg1"/>
                </a:solidFill>
                <a:effectLst/>
                <a:latin typeface="+mn-lt"/>
              </a:rPr>
              <a:t>they</a:t>
            </a:r>
            <a:r>
              <a:rPr lang="de-DE" dirty="0">
                <a:solidFill>
                  <a:schemeClr val="bg1"/>
                </a:solidFill>
                <a:effectLst/>
                <a:latin typeface="+mn-lt"/>
              </a:rPr>
              <a:t> fail </a:t>
            </a:r>
            <a:r>
              <a:rPr lang="de-DE" dirty="0" err="1">
                <a:solidFill>
                  <a:schemeClr val="bg1"/>
                </a:solidFill>
                <a:effectLst/>
                <a:latin typeface="+mn-lt"/>
              </a:rPr>
              <a:t>to</a:t>
            </a:r>
            <a:r>
              <a:rPr lang="de-DE" dirty="0">
                <a:solidFill>
                  <a:schemeClr val="bg1"/>
                </a:solidFill>
                <a:effectLst/>
                <a:latin typeface="+mn-lt"/>
              </a:rPr>
              <a:t> </a:t>
            </a:r>
            <a:r>
              <a:rPr lang="de-DE" dirty="0" err="1">
                <a:solidFill>
                  <a:schemeClr val="bg1"/>
                </a:solidFill>
                <a:effectLst/>
                <a:latin typeface="+mn-lt"/>
              </a:rPr>
              <a:t>place</a:t>
            </a:r>
            <a:r>
              <a:rPr lang="de-DE" dirty="0">
                <a:solidFill>
                  <a:schemeClr val="bg1"/>
                </a:solidFill>
                <a:effectLst/>
                <a:latin typeface="+mn-lt"/>
              </a:rPr>
              <a:t> </a:t>
            </a:r>
            <a:r>
              <a:rPr lang="de-DE" dirty="0" err="1">
                <a:solidFill>
                  <a:schemeClr val="bg1"/>
                </a:solidFill>
                <a:effectLst/>
                <a:latin typeface="+mn-lt"/>
              </a:rPr>
              <a:t>these</a:t>
            </a:r>
            <a:r>
              <a:rPr lang="de-DE" dirty="0">
                <a:solidFill>
                  <a:schemeClr val="bg1"/>
                </a:solidFill>
                <a:effectLst/>
                <a:latin typeface="+mn-lt"/>
              </a:rPr>
              <a:t> </a:t>
            </a:r>
            <a:r>
              <a:rPr lang="de-DE" dirty="0" err="1">
                <a:solidFill>
                  <a:schemeClr val="bg1"/>
                </a:solidFill>
                <a:effectLst/>
                <a:latin typeface="+mn-lt"/>
              </a:rPr>
              <a:t>abuses</a:t>
            </a:r>
            <a:r>
              <a:rPr lang="de-DE" dirty="0">
                <a:solidFill>
                  <a:schemeClr val="bg1"/>
                </a:solidFill>
                <a:effectLst/>
                <a:latin typeface="+mn-lt"/>
              </a:rPr>
              <a:t> in a wider </a:t>
            </a:r>
            <a:r>
              <a:rPr lang="de-DE" dirty="0" err="1">
                <a:solidFill>
                  <a:schemeClr val="bg1"/>
                </a:solidFill>
                <a:effectLst/>
                <a:latin typeface="+mn-lt"/>
              </a:rPr>
              <a:t>context</a:t>
            </a:r>
            <a:r>
              <a:rPr lang="de-DE" dirty="0">
                <a:solidFill>
                  <a:schemeClr val="bg1"/>
                </a:solidFill>
                <a:effectLst/>
                <a:latin typeface="+mn-lt"/>
              </a:rPr>
              <a:t> and </a:t>
            </a:r>
            <a:r>
              <a:rPr lang="de-DE" dirty="0" err="1">
                <a:solidFill>
                  <a:schemeClr val="bg1"/>
                </a:solidFill>
                <a:effectLst/>
                <a:latin typeface="+mn-lt"/>
              </a:rPr>
              <a:t>thus</a:t>
            </a:r>
            <a:r>
              <a:rPr lang="de-DE" dirty="0">
                <a:solidFill>
                  <a:schemeClr val="bg1"/>
                </a:solidFill>
                <a:effectLst/>
                <a:latin typeface="+mn-lt"/>
              </a:rPr>
              <a:t> </a:t>
            </a:r>
            <a:r>
              <a:rPr lang="de-DE" dirty="0" err="1">
                <a:solidFill>
                  <a:schemeClr val="bg1"/>
                </a:solidFill>
                <a:effectLst/>
                <a:latin typeface="+mn-lt"/>
              </a:rPr>
              <a:t>judge</a:t>
            </a:r>
            <a:r>
              <a:rPr lang="de-DE" dirty="0">
                <a:solidFill>
                  <a:schemeClr val="bg1"/>
                </a:solidFill>
                <a:effectLst/>
                <a:latin typeface="+mn-lt"/>
              </a:rPr>
              <a:t> </a:t>
            </a:r>
            <a:r>
              <a:rPr lang="de-DE" dirty="0" err="1">
                <a:solidFill>
                  <a:schemeClr val="bg1"/>
                </a:solidFill>
                <a:effectLst/>
                <a:latin typeface="+mn-lt"/>
              </a:rPr>
              <a:t>the</a:t>
            </a:r>
            <a:r>
              <a:rPr lang="de-DE" dirty="0">
                <a:solidFill>
                  <a:schemeClr val="bg1"/>
                </a:solidFill>
                <a:effectLst/>
                <a:latin typeface="+mn-lt"/>
              </a:rPr>
              <a:t> </a:t>
            </a:r>
            <a:r>
              <a:rPr lang="de-DE" dirty="0" err="1">
                <a:solidFill>
                  <a:schemeClr val="bg1"/>
                </a:solidFill>
                <a:effectLst/>
                <a:latin typeface="+mn-lt"/>
              </a:rPr>
              <a:t>government</a:t>
            </a:r>
            <a:r>
              <a:rPr lang="de-DE" dirty="0">
                <a:solidFill>
                  <a:schemeClr val="bg1"/>
                </a:solidFill>
                <a:effectLst/>
                <a:latin typeface="+mn-lt"/>
              </a:rPr>
              <a:t> </a:t>
            </a:r>
            <a:r>
              <a:rPr lang="de-DE" dirty="0" err="1">
                <a:solidFill>
                  <a:schemeClr val="bg1"/>
                </a:solidFill>
                <a:effectLst/>
                <a:latin typeface="+mn-lt"/>
              </a:rPr>
              <a:t>too</a:t>
            </a:r>
            <a:r>
              <a:rPr lang="de-DE" dirty="0">
                <a:solidFill>
                  <a:schemeClr val="bg1"/>
                </a:solidFill>
                <a:effectLst/>
                <a:latin typeface="+mn-lt"/>
              </a:rPr>
              <a:t> </a:t>
            </a:r>
            <a:r>
              <a:rPr lang="de-DE" dirty="0" err="1">
                <a:solidFill>
                  <a:schemeClr val="bg1"/>
                </a:solidFill>
                <a:effectLst/>
                <a:latin typeface="+mn-lt"/>
              </a:rPr>
              <a:t>harshly</a:t>
            </a:r>
            <a:r>
              <a:rPr lang="de-DE" dirty="0">
                <a:solidFill>
                  <a:schemeClr val="bg1"/>
                </a:solidFill>
                <a:effectLst/>
                <a:latin typeface="+mn-lt"/>
              </a:rPr>
              <a:t>. </a:t>
            </a:r>
            <a:r>
              <a:rPr lang="de-DE" dirty="0" err="1">
                <a:solidFill>
                  <a:schemeClr val="bg1"/>
                </a:solidFill>
                <a:effectLst/>
                <a:latin typeface="+mn-lt"/>
              </a:rPr>
              <a:t>Rwandan</a:t>
            </a:r>
            <a:r>
              <a:rPr lang="de-DE" dirty="0">
                <a:solidFill>
                  <a:schemeClr val="bg1"/>
                </a:solidFill>
                <a:effectLst/>
                <a:latin typeface="+mn-lt"/>
              </a:rPr>
              <a:t> </a:t>
            </a:r>
            <a:r>
              <a:rPr lang="de-DE" dirty="0" err="1">
                <a:solidFill>
                  <a:schemeClr val="bg1"/>
                </a:solidFill>
                <a:effectLst/>
                <a:latin typeface="+mn-lt"/>
              </a:rPr>
              <a:t>leaders</a:t>
            </a:r>
            <a:r>
              <a:rPr lang="de-DE" dirty="0">
                <a:solidFill>
                  <a:schemeClr val="bg1"/>
                </a:solidFill>
                <a:effectLst/>
                <a:latin typeface="+mn-lt"/>
              </a:rPr>
              <a:t> </a:t>
            </a:r>
            <a:r>
              <a:rPr lang="de-DE" dirty="0" err="1">
                <a:solidFill>
                  <a:schemeClr val="bg1"/>
                </a:solidFill>
                <a:effectLst/>
                <a:latin typeface="+mn-lt"/>
              </a:rPr>
              <a:t>have</a:t>
            </a:r>
            <a:r>
              <a:rPr lang="de-DE" dirty="0">
                <a:solidFill>
                  <a:schemeClr val="bg1"/>
                </a:solidFill>
                <a:effectLst/>
                <a:latin typeface="+mn-lt"/>
              </a:rPr>
              <a:t> </a:t>
            </a:r>
            <a:r>
              <a:rPr lang="de-DE" dirty="0" err="1">
                <a:solidFill>
                  <a:schemeClr val="bg1"/>
                </a:solidFill>
                <a:effectLst/>
                <a:latin typeface="+mn-lt"/>
              </a:rPr>
              <a:t>sought</a:t>
            </a:r>
            <a:r>
              <a:rPr lang="de-DE" dirty="0">
                <a:solidFill>
                  <a:schemeClr val="bg1"/>
                </a:solidFill>
                <a:effectLst/>
                <a:latin typeface="+mn-lt"/>
              </a:rPr>
              <a:t> </a:t>
            </a:r>
            <a:r>
              <a:rPr lang="de-DE" dirty="0" err="1">
                <a:solidFill>
                  <a:schemeClr val="bg1"/>
                </a:solidFill>
                <a:effectLst/>
                <a:latin typeface="+mn-lt"/>
              </a:rPr>
              <a:t>to</a:t>
            </a:r>
            <a:r>
              <a:rPr lang="de-DE" dirty="0">
                <a:solidFill>
                  <a:schemeClr val="bg1"/>
                </a:solidFill>
                <a:effectLst/>
                <a:latin typeface="+mn-lt"/>
              </a:rPr>
              <a:t> </a:t>
            </a:r>
            <a:r>
              <a:rPr lang="de-DE" dirty="0" err="1">
                <a:solidFill>
                  <a:schemeClr val="bg1"/>
                </a:solidFill>
                <a:effectLst/>
                <a:latin typeface="+mn-lt"/>
              </a:rPr>
              <a:t>shape</a:t>
            </a:r>
            <a:r>
              <a:rPr lang="de-DE" dirty="0">
                <a:solidFill>
                  <a:schemeClr val="bg1"/>
                </a:solidFill>
                <a:effectLst/>
                <a:latin typeface="+mn-lt"/>
              </a:rPr>
              <a:t> a </a:t>
            </a:r>
            <a:r>
              <a:rPr lang="de-DE" dirty="0" err="1">
                <a:solidFill>
                  <a:schemeClr val="bg1"/>
                </a:solidFill>
                <a:effectLst/>
                <a:latin typeface="+mn-lt"/>
              </a:rPr>
              <a:t>governing</a:t>
            </a:r>
            <a:r>
              <a:rPr lang="de-DE" dirty="0">
                <a:solidFill>
                  <a:schemeClr val="bg1"/>
                </a:solidFill>
                <a:effectLst/>
                <a:latin typeface="+mn-lt"/>
              </a:rPr>
              <a:t> </a:t>
            </a:r>
            <a:r>
              <a:rPr lang="de-DE" dirty="0" err="1">
                <a:solidFill>
                  <a:schemeClr val="bg1"/>
                </a:solidFill>
                <a:effectLst/>
                <a:latin typeface="+mn-lt"/>
              </a:rPr>
              <a:t>system</a:t>
            </a:r>
            <a:r>
              <a:rPr lang="de-DE" dirty="0">
                <a:solidFill>
                  <a:schemeClr val="bg1"/>
                </a:solidFill>
                <a:effectLst/>
                <a:latin typeface="+mn-lt"/>
              </a:rPr>
              <a:t> </a:t>
            </a:r>
            <a:r>
              <a:rPr lang="de-DE" dirty="0" err="1">
                <a:solidFill>
                  <a:schemeClr val="bg1"/>
                </a:solidFill>
                <a:effectLst/>
                <a:latin typeface="+mn-lt"/>
              </a:rPr>
              <a:t>that</a:t>
            </a:r>
            <a:r>
              <a:rPr lang="de-DE" dirty="0">
                <a:solidFill>
                  <a:schemeClr val="bg1"/>
                </a:solidFill>
                <a:effectLst/>
                <a:latin typeface="+mn-lt"/>
              </a:rPr>
              <a:t> </a:t>
            </a:r>
            <a:r>
              <a:rPr lang="de-DE" dirty="0" err="1">
                <a:solidFill>
                  <a:schemeClr val="bg1"/>
                </a:solidFill>
                <a:effectLst/>
                <a:latin typeface="+mn-lt"/>
              </a:rPr>
              <a:t>meets</a:t>
            </a:r>
            <a:r>
              <a:rPr lang="de-DE" dirty="0">
                <a:solidFill>
                  <a:schemeClr val="bg1"/>
                </a:solidFill>
                <a:effectLst/>
                <a:latin typeface="+mn-lt"/>
              </a:rPr>
              <a:t> </a:t>
            </a:r>
            <a:r>
              <a:rPr lang="de-DE" dirty="0" err="1">
                <a:solidFill>
                  <a:schemeClr val="bg1"/>
                </a:solidFill>
                <a:effectLst/>
                <a:latin typeface="+mn-lt"/>
              </a:rPr>
              <a:t>their</a:t>
            </a:r>
            <a:r>
              <a:rPr lang="de-DE" dirty="0">
                <a:solidFill>
                  <a:schemeClr val="bg1"/>
                </a:solidFill>
                <a:effectLst/>
                <a:latin typeface="+mn-lt"/>
              </a:rPr>
              <a:t> </a:t>
            </a:r>
            <a:r>
              <a:rPr lang="de-DE" dirty="0" err="1">
                <a:solidFill>
                  <a:schemeClr val="bg1"/>
                </a:solidFill>
                <a:effectLst/>
                <a:latin typeface="+mn-lt"/>
              </a:rPr>
              <a:t>country’s</a:t>
            </a:r>
            <a:r>
              <a:rPr lang="de-DE" dirty="0">
                <a:solidFill>
                  <a:schemeClr val="bg1"/>
                </a:solidFill>
                <a:effectLst/>
                <a:latin typeface="+mn-lt"/>
              </a:rPr>
              <a:t> </a:t>
            </a:r>
            <a:r>
              <a:rPr lang="de-DE" dirty="0" err="1">
                <a:solidFill>
                  <a:schemeClr val="bg1"/>
                </a:solidFill>
                <a:effectLst/>
                <a:latin typeface="+mn-lt"/>
              </a:rPr>
              <a:t>unique</a:t>
            </a:r>
            <a:r>
              <a:rPr lang="de-DE" dirty="0">
                <a:solidFill>
                  <a:schemeClr val="bg1"/>
                </a:solidFill>
                <a:effectLst/>
                <a:latin typeface="+mn-lt"/>
              </a:rPr>
              <a:t> </a:t>
            </a:r>
            <a:r>
              <a:rPr lang="de-DE" dirty="0" err="1">
                <a:solidFill>
                  <a:schemeClr val="bg1"/>
                </a:solidFill>
                <a:effectLst/>
                <a:latin typeface="+mn-lt"/>
              </a:rPr>
              <a:t>needs</a:t>
            </a:r>
            <a:r>
              <a:rPr lang="de-DE" dirty="0">
                <a:solidFill>
                  <a:schemeClr val="bg1"/>
                </a:solidFill>
                <a:effectLst/>
                <a:latin typeface="+mn-lt"/>
              </a:rPr>
              <a:t> in an </a:t>
            </a:r>
            <a:r>
              <a:rPr lang="de-DE" dirty="0" err="1">
                <a:solidFill>
                  <a:schemeClr val="bg1"/>
                </a:solidFill>
                <a:effectLst/>
                <a:latin typeface="+mn-lt"/>
              </a:rPr>
              <a:t>unimaginably</a:t>
            </a:r>
            <a:r>
              <a:rPr lang="de-DE" dirty="0">
                <a:solidFill>
                  <a:schemeClr val="bg1"/>
                </a:solidFill>
                <a:effectLst/>
                <a:latin typeface="+mn-lt"/>
              </a:rPr>
              <a:t> </a:t>
            </a:r>
            <a:r>
              <a:rPr lang="de-DE" dirty="0" err="1">
                <a:solidFill>
                  <a:schemeClr val="bg1"/>
                </a:solidFill>
                <a:effectLst/>
                <a:latin typeface="+mn-lt"/>
              </a:rPr>
              <a:t>delicate</a:t>
            </a:r>
            <a:r>
              <a:rPr lang="de-DE" dirty="0">
                <a:solidFill>
                  <a:schemeClr val="bg1"/>
                </a:solidFill>
                <a:effectLst/>
                <a:latin typeface="+mn-lt"/>
              </a:rPr>
              <a:t> </a:t>
            </a:r>
            <a:r>
              <a:rPr lang="de-DE" dirty="0" err="1">
                <a:solidFill>
                  <a:schemeClr val="bg1"/>
                </a:solidFill>
                <a:effectLst/>
                <a:latin typeface="+mn-lt"/>
              </a:rPr>
              <a:t>period</a:t>
            </a:r>
            <a:r>
              <a:rPr lang="de-DE" dirty="0">
                <a:solidFill>
                  <a:schemeClr val="bg1"/>
                </a:solidFill>
                <a:effectLst/>
                <a:latin typeface="+mn-lt"/>
              </a:rPr>
              <a:t>. </a:t>
            </a:r>
            <a:r>
              <a:rPr lang="de-DE" dirty="0" err="1">
                <a:solidFill>
                  <a:schemeClr val="bg1"/>
                </a:solidFill>
                <a:effectLst/>
                <a:latin typeface="+mn-lt"/>
              </a:rPr>
              <a:t>Under</a:t>
            </a:r>
            <a:r>
              <a:rPr lang="de-DE" dirty="0">
                <a:solidFill>
                  <a:schemeClr val="bg1"/>
                </a:solidFill>
                <a:effectLst/>
                <a:latin typeface="+mn-lt"/>
              </a:rPr>
              <a:t> </a:t>
            </a:r>
            <a:r>
              <a:rPr lang="de-DE" dirty="0" err="1">
                <a:solidFill>
                  <a:schemeClr val="bg1"/>
                </a:solidFill>
                <a:effectLst/>
                <a:latin typeface="+mn-lt"/>
              </a:rPr>
              <a:t>the</a:t>
            </a:r>
            <a:r>
              <a:rPr lang="de-DE" dirty="0">
                <a:solidFill>
                  <a:schemeClr val="bg1"/>
                </a:solidFill>
                <a:effectLst/>
                <a:latin typeface="+mn-lt"/>
              </a:rPr>
              <a:t> </a:t>
            </a:r>
            <a:r>
              <a:rPr lang="de-DE" dirty="0" err="1">
                <a:solidFill>
                  <a:schemeClr val="bg1"/>
                </a:solidFill>
                <a:effectLst/>
                <a:latin typeface="+mn-lt"/>
              </a:rPr>
              <a:t>umbrella</a:t>
            </a:r>
            <a:r>
              <a:rPr lang="de-DE" dirty="0">
                <a:solidFill>
                  <a:schemeClr val="bg1"/>
                </a:solidFill>
                <a:effectLst/>
                <a:latin typeface="+mn-lt"/>
              </a:rPr>
              <a:t> </a:t>
            </a:r>
            <a:r>
              <a:rPr lang="de-DE" dirty="0" err="1">
                <a:solidFill>
                  <a:schemeClr val="bg1"/>
                </a:solidFill>
                <a:effectLst/>
                <a:latin typeface="+mn-lt"/>
              </a:rPr>
              <a:t>of</a:t>
            </a:r>
            <a:r>
              <a:rPr lang="de-DE" dirty="0">
                <a:solidFill>
                  <a:schemeClr val="bg1"/>
                </a:solidFill>
                <a:effectLst/>
                <a:latin typeface="+mn-lt"/>
              </a:rPr>
              <a:t> </a:t>
            </a:r>
            <a:r>
              <a:rPr lang="de-DE" dirty="0" err="1">
                <a:solidFill>
                  <a:schemeClr val="bg1"/>
                </a:solidFill>
                <a:effectLst/>
                <a:latin typeface="+mn-lt"/>
              </a:rPr>
              <a:t>authoritarian</a:t>
            </a:r>
            <a:r>
              <a:rPr lang="de-DE" dirty="0">
                <a:solidFill>
                  <a:schemeClr val="bg1"/>
                </a:solidFill>
                <a:latin typeface="+mn-lt"/>
              </a:rPr>
              <a:t> </a:t>
            </a:r>
            <a:r>
              <a:rPr lang="de-DE" dirty="0" err="1">
                <a:solidFill>
                  <a:schemeClr val="bg1"/>
                </a:solidFill>
                <a:effectLst/>
                <a:latin typeface="+mn-lt"/>
              </a:rPr>
              <a:t>rule</a:t>
            </a:r>
            <a:r>
              <a:rPr lang="de-DE" dirty="0">
                <a:solidFill>
                  <a:schemeClr val="bg1"/>
                </a:solidFill>
                <a:effectLst/>
                <a:latin typeface="+mn-lt"/>
              </a:rPr>
              <a:t>, </a:t>
            </a:r>
            <a:r>
              <a:rPr lang="de-DE" dirty="0" err="1">
                <a:solidFill>
                  <a:schemeClr val="bg1"/>
                </a:solidFill>
                <a:effectLst/>
                <a:latin typeface="+mn-lt"/>
              </a:rPr>
              <a:t>they</a:t>
            </a:r>
            <a:r>
              <a:rPr lang="de-DE" dirty="0">
                <a:solidFill>
                  <a:schemeClr val="bg1"/>
                </a:solidFill>
                <a:effectLst/>
                <a:latin typeface="+mn-lt"/>
              </a:rPr>
              <a:t> </a:t>
            </a:r>
            <a:r>
              <a:rPr lang="de-DE" dirty="0" err="1">
                <a:solidFill>
                  <a:schemeClr val="bg1"/>
                </a:solidFill>
                <a:effectLst/>
                <a:latin typeface="+mn-lt"/>
              </a:rPr>
              <a:t>have</a:t>
            </a:r>
            <a:r>
              <a:rPr lang="de-DE" dirty="0">
                <a:solidFill>
                  <a:schemeClr val="bg1"/>
                </a:solidFill>
                <a:effectLst/>
                <a:latin typeface="+mn-lt"/>
              </a:rPr>
              <a:t> </a:t>
            </a:r>
            <a:r>
              <a:rPr lang="de-DE" dirty="0" err="1">
                <a:solidFill>
                  <a:schemeClr val="bg1"/>
                </a:solidFill>
                <a:effectLst/>
                <a:latin typeface="+mn-lt"/>
              </a:rPr>
              <a:t>stabilized</a:t>
            </a:r>
            <a:r>
              <a:rPr lang="de-DE" dirty="0">
                <a:solidFill>
                  <a:schemeClr val="bg1"/>
                </a:solidFill>
                <a:effectLst/>
                <a:latin typeface="+mn-lt"/>
              </a:rPr>
              <a:t> </a:t>
            </a:r>
            <a:r>
              <a:rPr lang="de-DE" dirty="0" err="1">
                <a:solidFill>
                  <a:schemeClr val="bg1"/>
                </a:solidFill>
                <a:effectLst/>
                <a:latin typeface="+mn-lt"/>
              </a:rPr>
              <a:t>their</a:t>
            </a:r>
            <a:r>
              <a:rPr lang="de-DE" dirty="0">
                <a:solidFill>
                  <a:schemeClr val="bg1"/>
                </a:solidFill>
                <a:effectLst/>
                <a:latin typeface="+mn-lt"/>
              </a:rPr>
              <a:t> </a:t>
            </a:r>
            <a:r>
              <a:rPr lang="de-DE" dirty="0" err="1">
                <a:solidFill>
                  <a:schemeClr val="bg1"/>
                </a:solidFill>
                <a:effectLst/>
                <a:latin typeface="+mn-lt"/>
              </a:rPr>
              <a:t>country</a:t>
            </a:r>
            <a:r>
              <a:rPr lang="de-DE" dirty="0">
                <a:solidFill>
                  <a:schemeClr val="bg1"/>
                </a:solidFill>
                <a:effectLst/>
                <a:latin typeface="+mn-lt"/>
              </a:rPr>
              <a:t> and </a:t>
            </a:r>
            <a:r>
              <a:rPr lang="de-DE" dirty="0" err="1">
                <a:solidFill>
                  <a:schemeClr val="bg1"/>
                </a:solidFill>
                <a:effectLst/>
                <a:latin typeface="+mn-lt"/>
              </a:rPr>
              <a:t>set</a:t>
            </a:r>
            <a:r>
              <a:rPr lang="de-DE" dirty="0">
                <a:solidFill>
                  <a:schemeClr val="bg1"/>
                </a:solidFill>
                <a:effectLst/>
                <a:latin typeface="+mn-lt"/>
              </a:rPr>
              <a:t> </a:t>
            </a:r>
            <a:r>
              <a:rPr lang="de-DE" dirty="0" err="1">
                <a:solidFill>
                  <a:schemeClr val="bg1"/>
                </a:solidFill>
                <a:effectLst/>
                <a:latin typeface="+mn-lt"/>
              </a:rPr>
              <a:t>it</a:t>
            </a:r>
            <a:r>
              <a:rPr lang="de-DE" dirty="0">
                <a:solidFill>
                  <a:schemeClr val="bg1"/>
                </a:solidFill>
                <a:effectLst/>
                <a:latin typeface="+mn-lt"/>
              </a:rPr>
              <a:t> on a </a:t>
            </a:r>
            <a:r>
              <a:rPr lang="de-DE" dirty="0" err="1">
                <a:solidFill>
                  <a:schemeClr val="bg1"/>
                </a:solidFill>
                <a:effectLst/>
                <a:latin typeface="+mn-lt"/>
              </a:rPr>
              <a:t>path</a:t>
            </a:r>
            <a:r>
              <a:rPr lang="de-DE" dirty="0">
                <a:solidFill>
                  <a:schemeClr val="bg1"/>
                </a:solidFill>
                <a:effectLst/>
                <a:latin typeface="+mn-lt"/>
              </a:rPr>
              <a:t> </a:t>
            </a:r>
            <a:r>
              <a:rPr lang="de-DE" dirty="0" err="1">
                <a:solidFill>
                  <a:schemeClr val="bg1"/>
                </a:solidFill>
                <a:effectLst/>
                <a:latin typeface="+mn-lt"/>
              </a:rPr>
              <a:t>toward</a:t>
            </a:r>
            <a:r>
              <a:rPr lang="de-DE" dirty="0">
                <a:solidFill>
                  <a:schemeClr val="bg1"/>
                </a:solidFill>
                <a:effectLst/>
                <a:latin typeface="+mn-lt"/>
              </a:rPr>
              <a:t> a </a:t>
            </a:r>
            <a:r>
              <a:rPr lang="de-DE" dirty="0" err="1">
                <a:solidFill>
                  <a:schemeClr val="bg1"/>
                </a:solidFill>
                <a:effectLst/>
                <a:latin typeface="+mn-lt"/>
              </a:rPr>
              <a:t>better</a:t>
            </a:r>
            <a:r>
              <a:rPr lang="de-DE" dirty="0">
                <a:solidFill>
                  <a:schemeClr val="bg1"/>
                </a:solidFill>
                <a:effectLst/>
                <a:latin typeface="+mn-lt"/>
              </a:rPr>
              <a:t> </a:t>
            </a:r>
            <a:r>
              <a:rPr lang="de-DE" dirty="0" err="1">
                <a:solidFill>
                  <a:schemeClr val="bg1"/>
                </a:solidFill>
                <a:effectLst/>
                <a:latin typeface="+mn-lt"/>
              </a:rPr>
              <a:t>future</a:t>
            </a:r>
            <a:r>
              <a:rPr lang="de-DE" dirty="0">
                <a:solidFill>
                  <a:schemeClr val="bg1"/>
                </a:solidFill>
                <a:effectLst/>
                <a:latin typeface="+mn-lt"/>
              </a:rPr>
              <a:t>.« Kinzer, A </a:t>
            </a:r>
            <a:r>
              <a:rPr lang="de-DE" dirty="0" err="1">
                <a:solidFill>
                  <a:schemeClr val="bg1"/>
                </a:solidFill>
                <a:effectLst/>
                <a:latin typeface="+mn-lt"/>
              </a:rPr>
              <a:t>Thousan</a:t>
            </a:r>
            <a:r>
              <a:rPr lang="de-DE" dirty="0">
                <a:solidFill>
                  <a:schemeClr val="bg1"/>
                </a:solidFill>
                <a:effectLst/>
                <a:latin typeface="+mn-lt"/>
              </a:rPr>
              <a:t> Hills</a:t>
            </a:r>
          </a:p>
          <a:p>
            <a:endParaRPr lang="de-DE" dirty="0">
              <a:solidFill>
                <a:schemeClr val="bg1"/>
              </a:solidFill>
              <a:latin typeface="+mn-lt"/>
            </a:endParaRPr>
          </a:p>
          <a:p>
            <a:endParaRPr lang="de-DE" dirty="0">
              <a:solidFill>
                <a:schemeClr val="bg1"/>
              </a:solidFill>
              <a:effectLst/>
              <a:latin typeface="+mn-lt"/>
            </a:endParaRPr>
          </a:p>
          <a:p>
            <a:r>
              <a:rPr lang="de-DE" dirty="0">
                <a:solidFill>
                  <a:schemeClr val="bg1"/>
                </a:solidFill>
                <a:latin typeface="+mn-lt"/>
              </a:rPr>
              <a:t>&gt; Neben berechtigter Kritik geht es also auch um die Wirklichkeitsgemäßheit (Bonhoeffer) und Ausgewogenheit der Überlegungen. </a:t>
            </a:r>
            <a:endParaRPr lang="de-DE" dirty="0">
              <a:solidFill>
                <a:schemeClr val="bg1"/>
              </a:solidFill>
              <a:effectLst/>
              <a:latin typeface="+mn-lt"/>
            </a:endParaRPr>
          </a:p>
          <a:p>
            <a:endParaRPr lang="de-DE" dirty="0">
              <a:solidFill>
                <a:schemeClr val="bg1"/>
              </a:solidFill>
              <a:effectLst/>
              <a:latin typeface="+mn-lt"/>
            </a:endParaRPr>
          </a:p>
          <a:p>
            <a:endParaRPr lang="de-DE" dirty="0">
              <a:solidFill>
                <a:schemeClr val="bg1"/>
              </a:solidFill>
            </a:endParaRPr>
          </a:p>
          <a:p>
            <a:endParaRPr lang="de-DE" dirty="0">
              <a:solidFill>
                <a:schemeClr val="bg1"/>
              </a:solidFill>
            </a:endParaRPr>
          </a:p>
          <a:p>
            <a:endParaRPr lang="de-DE" dirty="0">
              <a:solidFill>
                <a:schemeClr val="bg1"/>
              </a:solidFill>
            </a:endParaRPr>
          </a:p>
          <a:p>
            <a:pPr marL="285750" indent="-285750">
              <a:buFont typeface="Arial" panose="020B0604020202020204" pitchFamily="34" charset="0"/>
              <a:buChar char="•"/>
            </a:pPr>
            <a:endParaRPr lang="de-DE" dirty="0">
              <a:solidFill>
                <a:schemeClr val="bg1"/>
              </a:solidFill>
            </a:endParaRPr>
          </a:p>
        </p:txBody>
      </p:sp>
    </p:spTree>
    <p:extLst>
      <p:ext uri="{BB962C8B-B14F-4D97-AF65-F5344CB8AC3E}">
        <p14:creationId xmlns:p14="http://schemas.microsoft.com/office/powerpoint/2010/main" val="259055286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711" y="0"/>
            <a:ext cx="12192000" cy="6858000"/>
          </a:xfrm>
          <a:prstGeom prst="rect">
            <a:avLst/>
          </a:prstGeom>
        </p:spPr>
      </p:pic>
      <p:sp>
        <p:nvSpPr>
          <p:cNvPr id="14" name="Rechteck 13"/>
          <p:cNvSpPr/>
          <p:nvPr/>
        </p:nvSpPr>
        <p:spPr>
          <a:xfrm>
            <a:off x="-2144072" y="-78984"/>
            <a:ext cx="12961440" cy="843688"/>
          </a:xfrm>
          <a:prstGeom prst="rect">
            <a:avLst/>
          </a:prstGeom>
          <a:solidFill>
            <a:srgbClr val="EEECE1">
              <a:alpha val="65882"/>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tx1"/>
              </a:solidFill>
            </a:endParaRPr>
          </a:p>
        </p:txBody>
      </p:sp>
      <p:pic>
        <p:nvPicPr>
          <p:cNvPr id="39941" name="Picture 2" descr="http://www.ruhr-uni-bochum.de/images/logo/logo-rub-1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70375" y="-20805"/>
            <a:ext cx="7848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Unicode" pitchFamily="34" charset="0"/>
              </a:defRPr>
            </a:lvl2pPr>
            <a:lvl3pPr algn="ctr" rtl="0" eaLnBrk="0" fontAlgn="base" hangingPunct="0">
              <a:spcBef>
                <a:spcPct val="0"/>
              </a:spcBef>
              <a:spcAft>
                <a:spcPct val="0"/>
              </a:spcAft>
              <a:defRPr sz="4400">
                <a:solidFill>
                  <a:schemeClr val="tx1"/>
                </a:solidFill>
                <a:latin typeface="Lucida Sans Unicode" pitchFamily="34" charset="0"/>
              </a:defRPr>
            </a:lvl3pPr>
            <a:lvl4pPr algn="ctr" rtl="0" eaLnBrk="0" fontAlgn="base" hangingPunct="0">
              <a:spcBef>
                <a:spcPct val="0"/>
              </a:spcBef>
              <a:spcAft>
                <a:spcPct val="0"/>
              </a:spcAft>
              <a:defRPr sz="4400">
                <a:solidFill>
                  <a:schemeClr val="tx1"/>
                </a:solidFill>
                <a:latin typeface="Lucida Sans Unicode" pitchFamily="34" charset="0"/>
              </a:defRPr>
            </a:lvl4pPr>
            <a:lvl5pPr algn="ctr" rtl="0" eaLnBrk="0" fontAlgn="base" hangingPunct="0">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a:lstStyle>
          <a:p>
            <a:pPr algn="l" eaLnBrk="1" fontAlgn="auto" hangingPunct="1">
              <a:spcAft>
                <a:spcPts val="0"/>
              </a:spcAft>
              <a:defRPr/>
            </a:pPr>
            <a:r>
              <a:rPr lang="de-DE" sz="4300" dirty="0">
                <a:ln w="6350">
                  <a:noFill/>
                </a:ln>
                <a:solidFill>
                  <a:schemeClr val="tx1">
                    <a:lumMod val="95000"/>
                    <a:lumOff val="5000"/>
                  </a:schemeClr>
                </a:solidFill>
                <a:latin typeface="+mn-lt"/>
                <a:cs typeface="Calibri" pitchFamily="34" charset="0"/>
              </a:rPr>
              <a:t>Die Rolle der Kirche</a:t>
            </a:r>
            <a:endParaRPr lang="de-DE" sz="2200" b="1" dirty="0">
              <a:ln w="6350">
                <a:noFill/>
              </a:ln>
              <a:solidFill>
                <a:schemeClr val="tx1">
                  <a:lumMod val="95000"/>
                  <a:lumOff val="5000"/>
                </a:schemeClr>
              </a:solidFill>
              <a:latin typeface="+mn-lt"/>
              <a:cs typeface="Calibri" pitchFamily="34" charset="0"/>
            </a:endParaRPr>
          </a:p>
        </p:txBody>
      </p:sp>
    </p:spTree>
    <p:extLst>
      <p:ext uri="{BB962C8B-B14F-4D97-AF65-F5344CB8AC3E}">
        <p14:creationId xmlns:p14="http://schemas.microsoft.com/office/powerpoint/2010/main" val="168238651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252536" y="-99392"/>
            <a:ext cx="10081120" cy="71287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p:cNvSpPr/>
          <p:nvPr/>
        </p:nvSpPr>
        <p:spPr>
          <a:xfrm>
            <a:off x="-396552" y="792734"/>
            <a:ext cx="12961440" cy="843688"/>
          </a:xfrm>
          <a:prstGeom prst="rect">
            <a:avLst/>
          </a:prstGeom>
          <a:solidFill>
            <a:srgbClr val="EEECE1">
              <a:alpha val="65882"/>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tx1"/>
              </a:solidFill>
            </a:endParaRPr>
          </a:p>
        </p:txBody>
      </p:sp>
      <p:pic>
        <p:nvPicPr>
          <p:cNvPr id="39941" name="Picture 2" descr="http://www.ruhr-uni-bochum.de/images/logo/logo-rub-1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0" y="875871"/>
            <a:ext cx="7848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Unicode" pitchFamily="34" charset="0"/>
              </a:defRPr>
            </a:lvl2pPr>
            <a:lvl3pPr algn="ctr" rtl="0" eaLnBrk="0" fontAlgn="base" hangingPunct="0">
              <a:spcBef>
                <a:spcPct val="0"/>
              </a:spcBef>
              <a:spcAft>
                <a:spcPct val="0"/>
              </a:spcAft>
              <a:defRPr sz="4400">
                <a:solidFill>
                  <a:schemeClr val="tx1"/>
                </a:solidFill>
                <a:latin typeface="Lucida Sans Unicode" pitchFamily="34" charset="0"/>
              </a:defRPr>
            </a:lvl3pPr>
            <a:lvl4pPr algn="ctr" rtl="0" eaLnBrk="0" fontAlgn="base" hangingPunct="0">
              <a:spcBef>
                <a:spcPct val="0"/>
              </a:spcBef>
              <a:spcAft>
                <a:spcPct val="0"/>
              </a:spcAft>
              <a:defRPr sz="4400">
                <a:solidFill>
                  <a:schemeClr val="tx1"/>
                </a:solidFill>
                <a:latin typeface="Lucida Sans Unicode" pitchFamily="34" charset="0"/>
              </a:defRPr>
            </a:lvl4pPr>
            <a:lvl5pPr algn="ctr" rtl="0" eaLnBrk="0" fontAlgn="base" hangingPunct="0">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a:lstStyle>
          <a:p>
            <a:pPr algn="l" eaLnBrk="1" fontAlgn="auto" hangingPunct="1">
              <a:spcAft>
                <a:spcPts val="0"/>
              </a:spcAft>
              <a:defRPr/>
            </a:pPr>
            <a:r>
              <a:rPr lang="de-DE" sz="4300" dirty="0">
                <a:ln w="6350">
                  <a:noFill/>
                </a:ln>
                <a:solidFill>
                  <a:schemeClr val="tx1">
                    <a:lumMod val="95000"/>
                    <a:lumOff val="5000"/>
                  </a:schemeClr>
                </a:solidFill>
                <a:latin typeface="+mn-lt"/>
                <a:cs typeface="Calibri" pitchFamily="34" charset="0"/>
              </a:rPr>
              <a:t>Level der Versöhnung</a:t>
            </a:r>
            <a:br>
              <a:rPr lang="de-DE" sz="3600" b="1" dirty="0">
                <a:ln w="6350">
                  <a:noFill/>
                </a:ln>
                <a:solidFill>
                  <a:schemeClr val="tx1">
                    <a:lumMod val="95000"/>
                    <a:lumOff val="5000"/>
                  </a:schemeClr>
                </a:solidFill>
                <a:latin typeface="+mn-lt"/>
                <a:cs typeface="Calibri" pitchFamily="34" charset="0"/>
              </a:rPr>
            </a:br>
            <a:endParaRPr lang="de-DE" sz="2200" b="1" dirty="0">
              <a:ln w="6350">
                <a:noFill/>
              </a:ln>
              <a:solidFill>
                <a:schemeClr val="tx1">
                  <a:lumMod val="95000"/>
                  <a:lumOff val="5000"/>
                </a:schemeClr>
              </a:solidFill>
              <a:latin typeface="+mn-lt"/>
              <a:cs typeface="Calibri" pitchFamily="34" charset="0"/>
            </a:endParaRPr>
          </a:p>
        </p:txBody>
      </p:sp>
      <p:sp>
        <p:nvSpPr>
          <p:cNvPr id="2" name="Textfeld 1">
            <a:extLst>
              <a:ext uri="{FF2B5EF4-FFF2-40B4-BE49-F238E27FC236}">
                <a16:creationId xmlns:a16="http://schemas.microsoft.com/office/drawing/2014/main" id="{B124C48F-F724-43C4-BAA8-EDF076DDD47F}"/>
              </a:ext>
            </a:extLst>
          </p:cNvPr>
          <p:cNvSpPr txBox="1"/>
          <p:nvPr/>
        </p:nvSpPr>
        <p:spPr>
          <a:xfrm>
            <a:off x="1583668" y="2598857"/>
            <a:ext cx="9613068" cy="2369880"/>
          </a:xfrm>
          <a:prstGeom prst="rect">
            <a:avLst/>
          </a:prstGeom>
          <a:noFill/>
        </p:spPr>
        <p:txBody>
          <a:bodyPr wrap="square" rtlCol="0">
            <a:spAutoFit/>
          </a:bodyPr>
          <a:lstStyle/>
          <a:p>
            <a:pPr algn="just"/>
            <a:r>
              <a:rPr lang="de-DE" sz="2800" dirty="0">
                <a:solidFill>
                  <a:schemeClr val="bg1"/>
                </a:solidFill>
              </a:rPr>
              <a:t>                        </a:t>
            </a:r>
          </a:p>
          <a:p>
            <a:pPr algn="just"/>
            <a:r>
              <a:rPr lang="de-DE" sz="2800" dirty="0">
                <a:solidFill>
                  <a:schemeClr val="bg1"/>
                </a:solidFill>
              </a:rPr>
              <a:t>Intra-individuelle Versöhnung</a:t>
            </a:r>
          </a:p>
          <a:p>
            <a:pPr algn="just"/>
            <a:r>
              <a:rPr lang="de-DE" sz="2800" dirty="0">
                <a:solidFill>
                  <a:schemeClr val="bg1"/>
                </a:solidFill>
              </a:rPr>
              <a:t>Inter-individuelle Versöhnung</a:t>
            </a:r>
          </a:p>
          <a:p>
            <a:pPr algn="just"/>
            <a:r>
              <a:rPr lang="de-DE" sz="2800" dirty="0">
                <a:solidFill>
                  <a:schemeClr val="bg1"/>
                </a:solidFill>
              </a:rPr>
              <a:t>Inter-Gruppen Versöhnung</a:t>
            </a:r>
          </a:p>
          <a:p>
            <a:endParaRPr lang="de-DE" dirty="0">
              <a:solidFill>
                <a:schemeClr val="bg1"/>
              </a:solidFill>
            </a:endParaRPr>
          </a:p>
          <a:p>
            <a:endParaRPr lang="de-DE" dirty="0">
              <a:solidFill>
                <a:schemeClr val="bg1"/>
              </a:solidFill>
            </a:endParaRPr>
          </a:p>
        </p:txBody>
      </p:sp>
    </p:spTree>
    <p:extLst>
      <p:ext uri="{BB962C8B-B14F-4D97-AF65-F5344CB8AC3E}">
        <p14:creationId xmlns:p14="http://schemas.microsoft.com/office/powerpoint/2010/main" val="4267837463"/>
      </p:ext>
    </p:extLst>
  </p:cSld>
  <p:clrMapOvr>
    <a:masterClrMapping/>
  </p:clrMapOvr>
  <p:transition spd="slow">
    <p:fade/>
  </p:transition>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935</Words>
  <Application>Microsoft Macintosh PowerPoint</Application>
  <PresentationFormat>Bildschirmpräsentation (4:3)</PresentationFormat>
  <Paragraphs>108</Paragraphs>
  <Slides>15</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Lucida Sans Unicode</vt:lpstr>
      <vt:lpstr>Larissa</vt:lpstr>
      <vt:lpstr>Politiken der Versöhnung im post-genozidalen Ruanda</vt:lpstr>
      <vt:lpstr>Agenda 1. Sammeln bisheriger Eindrücke zu Ruanda, Klärung von Fragen 2. Kapitelexpertise von Herrn Brandt 3. Zusätzliche Infos zu Politiken der Versöhnung (Schell) 4. Diskussion 5. Optional: Die Rolle der Kirche am Beispiel des Films „Unforgiven“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Tiefengrade der Versöhnung</vt:lpstr>
      <vt:lpstr>Dimensionen der Versöhnung</vt:lpstr>
      <vt:lpstr>PowerPoint-Präsentation</vt:lpstr>
      <vt:lpstr>Die Rolle der Kirche am Beispiel des Gebets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Motivsystem Hunger</dc:title>
  <dc:creator>Max</dc:creator>
  <cp:lastModifiedBy>Schell, Maximilian</cp:lastModifiedBy>
  <cp:revision>310</cp:revision>
  <dcterms:created xsi:type="dcterms:W3CDTF">2012-10-18T18:48:25Z</dcterms:created>
  <dcterms:modified xsi:type="dcterms:W3CDTF">2023-06-13T19:22:48Z</dcterms:modified>
</cp:coreProperties>
</file>