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5"/>
  </p:notesMasterIdLst>
  <p:sldIdLst>
    <p:sldId id="256" r:id="rId3"/>
    <p:sldId id="346" r:id="rId4"/>
    <p:sldId id="393" r:id="rId5"/>
    <p:sldId id="395" r:id="rId6"/>
    <p:sldId id="398" r:id="rId7"/>
    <p:sldId id="407" r:id="rId8"/>
    <p:sldId id="399" r:id="rId9"/>
    <p:sldId id="402" r:id="rId10"/>
    <p:sldId id="404" r:id="rId11"/>
    <p:sldId id="396" r:id="rId12"/>
    <p:sldId id="408" r:id="rId13"/>
    <p:sldId id="411" r:id="rId14"/>
    <p:sldId id="409" r:id="rId15"/>
    <p:sldId id="410" r:id="rId16"/>
    <p:sldId id="406" r:id="rId17"/>
    <p:sldId id="416" r:id="rId18"/>
    <p:sldId id="412" r:id="rId19"/>
    <p:sldId id="413" r:id="rId20"/>
    <p:sldId id="414" r:id="rId21"/>
    <p:sldId id="417" r:id="rId22"/>
    <p:sldId id="418" r:id="rId23"/>
    <p:sldId id="415" r:id="rId24"/>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18"/>
    <a:srgbClr val="00003A"/>
    <a:srgbClr val="153857"/>
    <a:srgbClr val="0F27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92" autoAdjust="0"/>
    <p:restoredTop sz="91565" autoAdjust="0"/>
  </p:normalViewPr>
  <p:slideViewPr>
    <p:cSldViewPr snapToGrid="0" showGuides="1">
      <p:cViewPr varScale="1">
        <p:scale>
          <a:sx n="117" d="100"/>
          <a:sy n="117" d="100"/>
        </p:scale>
        <p:origin x="832"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1" d="100"/>
          <a:sy n="111" d="100"/>
        </p:scale>
        <p:origin x="5092" y="1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390B758-C20C-4668-B268-53731216010A}" type="datetimeFigureOut">
              <a:rPr lang="de-DE" smtClean="0"/>
              <a:t>10.05.23</a:t>
            </a:fld>
            <a:endParaRPr lang="de-DE"/>
          </a:p>
        </p:txBody>
      </p:sp>
      <p:sp>
        <p:nvSpPr>
          <p:cNvPr id="4" name="Folienbildplatzhalt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EFC2A50-34A8-415E-8747-38BF2032DEB5}" type="slidenum">
              <a:rPr lang="de-DE" smtClean="0"/>
              <a:t>‹Nr.›</a:t>
            </a:fld>
            <a:endParaRPr lang="de-DE"/>
          </a:p>
        </p:txBody>
      </p:sp>
    </p:spTree>
    <p:extLst>
      <p:ext uri="{BB962C8B-B14F-4D97-AF65-F5344CB8AC3E}">
        <p14:creationId xmlns:p14="http://schemas.microsoft.com/office/powerpoint/2010/main" val="3126843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EFC2A50-34A8-415E-8747-38BF2032DEB5}" type="slidenum">
              <a:rPr lang="de-DE" smtClean="0">
                <a:solidFill>
                  <a:prstClr val="black"/>
                </a:solidFill>
              </a:rPr>
              <a:pPr/>
              <a:t>2</a:t>
            </a:fld>
            <a:endParaRPr lang="de-DE">
              <a:solidFill>
                <a:prstClr val="black"/>
              </a:solidFill>
            </a:endParaRPr>
          </a:p>
        </p:txBody>
      </p:sp>
    </p:spTree>
    <p:extLst>
      <p:ext uri="{BB962C8B-B14F-4D97-AF65-F5344CB8AC3E}">
        <p14:creationId xmlns:p14="http://schemas.microsoft.com/office/powerpoint/2010/main" val="2085832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68338" y="482600"/>
            <a:ext cx="4241800" cy="31813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D3A775-CAD0-4B98-A256-FE589139BB66}" type="slidenum">
              <a:rPr lang="de-DE" smtClean="0"/>
              <a:pPr/>
              <a:t>13</a:t>
            </a:fld>
            <a:endParaRPr lang="de-DE" dirty="0"/>
          </a:p>
        </p:txBody>
      </p:sp>
    </p:spTree>
    <p:extLst>
      <p:ext uri="{BB962C8B-B14F-4D97-AF65-F5344CB8AC3E}">
        <p14:creationId xmlns:p14="http://schemas.microsoft.com/office/powerpoint/2010/main" val="217584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68338" y="482600"/>
            <a:ext cx="4241800" cy="31813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D3A775-CAD0-4B98-A256-FE589139BB66}" type="slidenum">
              <a:rPr lang="de-DE" smtClean="0"/>
              <a:pPr/>
              <a:t>14</a:t>
            </a:fld>
            <a:endParaRPr lang="de-DE" dirty="0"/>
          </a:p>
        </p:txBody>
      </p:sp>
    </p:spTree>
    <p:extLst>
      <p:ext uri="{BB962C8B-B14F-4D97-AF65-F5344CB8AC3E}">
        <p14:creationId xmlns:p14="http://schemas.microsoft.com/office/powerpoint/2010/main" val="271675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6663" y="477838"/>
            <a:ext cx="4606925" cy="3454400"/>
          </a:xfrm>
        </p:spPr>
      </p:sp>
      <p:sp>
        <p:nvSpPr>
          <p:cNvPr id="3" name="Notizenplatzhalter 2"/>
          <p:cNvSpPr>
            <a:spLocks noGrp="1"/>
          </p:cNvSpPr>
          <p:nvPr>
            <p:ph type="body" idx="1"/>
          </p:nvPr>
        </p:nvSpPr>
        <p:spPr/>
        <p:txBody>
          <a:bodyPr/>
          <a:lstStyle/>
          <a:p>
            <a:r>
              <a:rPr lang="de-DE" dirty="0"/>
              <a:t>Trotha geht von dem Erkennen des bisherigen</a:t>
            </a:r>
            <a:r>
              <a:rPr lang="de-DE" baseline="0" dirty="0"/>
              <a:t> Ungenügen in der soziologischen Gewaltforschung aus – fragt aber auch intensiv nach den Methoden.</a:t>
            </a:r>
          </a:p>
          <a:p>
            <a:endParaRPr lang="de-DE" baseline="0" dirty="0"/>
          </a:p>
          <a:p>
            <a:r>
              <a:rPr lang="de-DE" baseline="0" dirty="0"/>
              <a:t>Theoretisch werde Gewalt dort berücksichtigt, wo Gewalt ein stabilisierendes Element der Gesellschaft ist (Strafrecht).</a:t>
            </a:r>
          </a:p>
          <a:p>
            <a:r>
              <a:rPr lang="de-DE" baseline="0" dirty="0"/>
              <a:t>Keine Arbeit läge bisher vor über Gewalt als soziales Handeln,</a:t>
            </a:r>
          </a:p>
          <a:p>
            <a:endParaRPr lang="de-DE" baseline="0" dirty="0"/>
          </a:p>
          <a:p>
            <a:r>
              <a:rPr lang="de-DE" baseline="0" dirty="0"/>
              <a:t>Das Problem sei:</a:t>
            </a:r>
          </a:p>
          <a:p>
            <a:r>
              <a:rPr lang="de-DE" baseline="0" dirty="0"/>
              <a:t>Dass dort, wo Gewalt konturenlos wird, auch die Ergebnisse der Gewaltforschung konturlos werden</a:t>
            </a:r>
          </a:p>
          <a:p>
            <a:endParaRPr lang="de-DE" baseline="0" dirty="0"/>
          </a:p>
          <a:p>
            <a:r>
              <a:rPr lang="de-DE" baseline="0" dirty="0"/>
              <a:t>Das habe die Gewaltforschung durchaus erkannt: deshalb habe sie sich zu einer Forschung über Täter entwickelt</a:t>
            </a:r>
          </a:p>
          <a:p>
            <a:endParaRPr lang="de-DE" baseline="0" dirty="0"/>
          </a:p>
          <a:p>
            <a:r>
              <a:rPr lang="de-DE" baseline="0" dirty="0"/>
              <a:t>Dazu führt Trotha vier Kriterien ein:</a:t>
            </a:r>
            <a:endParaRPr lang="de-DE" dirty="0"/>
          </a:p>
        </p:txBody>
      </p:sp>
      <p:sp>
        <p:nvSpPr>
          <p:cNvPr id="4" name="Foliennummernplatzhalter 3"/>
          <p:cNvSpPr>
            <a:spLocks noGrp="1"/>
          </p:cNvSpPr>
          <p:nvPr>
            <p:ph type="sldNum" sz="quarter" idx="10"/>
          </p:nvPr>
        </p:nvSpPr>
        <p:spPr/>
        <p:txBody>
          <a:bodyPr/>
          <a:lstStyle/>
          <a:p>
            <a:fld id="{56D3A775-CAD0-4B98-A256-FE589139BB66}" type="slidenum">
              <a:rPr lang="de-DE" smtClean="0"/>
              <a:t>4</a:t>
            </a:fld>
            <a:endParaRPr lang="de-DE"/>
          </a:p>
        </p:txBody>
      </p:sp>
    </p:spTree>
    <p:extLst>
      <p:ext uri="{BB962C8B-B14F-4D97-AF65-F5344CB8AC3E}">
        <p14:creationId xmlns:p14="http://schemas.microsoft.com/office/powerpoint/2010/main" val="175215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68338" y="482600"/>
            <a:ext cx="4241800" cy="3181350"/>
          </a:xfrm>
        </p:spPr>
      </p:sp>
      <p:sp>
        <p:nvSpPr>
          <p:cNvPr id="3" name="Notizenplatzhalter 2"/>
          <p:cNvSpPr>
            <a:spLocks noGrp="1"/>
          </p:cNvSpPr>
          <p:nvPr>
            <p:ph type="body" idx="1"/>
          </p:nvPr>
        </p:nvSpPr>
        <p:spPr/>
        <p:txBody>
          <a:bodyPr/>
          <a:lstStyle/>
          <a:p>
            <a:r>
              <a:rPr lang="de-DE" dirty="0"/>
              <a:t>Statt Ursachen-Forschung</a:t>
            </a:r>
          </a:p>
          <a:p>
            <a:r>
              <a:rPr lang="de-DE" dirty="0"/>
              <a:t>Eine</a:t>
            </a:r>
            <a:r>
              <a:rPr lang="de-DE" baseline="0" dirty="0"/>
              <a:t> „Wie“-Forschung</a:t>
            </a:r>
          </a:p>
          <a:p>
            <a:endParaRPr lang="de-DE" dirty="0"/>
          </a:p>
          <a:p>
            <a:r>
              <a:rPr lang="de-DE" dirty="0"/>
              <a:t>ZITAT</a:t>
            </a:r>
          </a:p>
          <a:p>
            <a:r>
              <a:rPr lang="de-DE" dirty="0"/>
              <a:t>Ein</a:t>
            </a:r>
            <a:r>
              <a:rPr lang="de-DE" baseline="0" dirty="0"/>
              <a:t> Begreifen der Gewalt ist nicht in irgendwelchen „Ursachen“ jenseits der Gewalt zu finden.</a:t>
            </a:r>
          </a:p>
          <a:p>
            <a:r>
              <a:rPr lang="de-DE" baseline="0" dirty="0"/>
              <a:t>Der Schlüssel zur Gewalt ist in den Formen der Gewalt selbst zu finden.</a:t>
            </a:r>
            <a:endParaRPr lang="de-DE" dirty="0"/>
          </a:p>
        </p:txBody>
      </p:sp>
      <p:sp>
        <p:nvSpPr>
          <p:cNvPr id="4" name="Foliennummernplatzhalter 3"/>
          <p:cNvSpPr>
            <a:spLocks noGrp="1"/>
          </p:cNvSpPr>
          <p:nvPr>
            <p:ph type="sldNum" sz="quarter" idx="10"/>
          </p:nvPr>
        </p:nvSpPr>
        <p:spPr/>
        <p:txBody>
          <a:bodyPr/>
          <a:lstStyle/>
          <a:p>
            <a:fld id="{56D3A775-CAD0-4B98-A256-FE589139BB66}" type="slidenum">
              <a:rPr lang="de-DE" smtClean="0"/>
              <a:pPr/>
              <a:t>5</a:t>
            </a:fld>
            <a:endParaRPr lang="de-DE" dirty="0"/>
          </a:p>
        </p:txBody>
      </p:sp>
    </p:spTree>
    <p:extLst>
      <p:ext uri="{BB962C8B-B14F-4D97-AF65-F5344CB8AC3E}">
        <p14:creationId xmlns:p14="http://schemas.microsoft.com/office/powerpoint/2010/main" val="2838506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68338" y="482600"/>
            <a:ext cx="4241800" cy="31813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6D3A775-CAD0-4B98-A256-FE589139BB66}" type="slidenum">
              <a:rPr lang="de-DE" smtClean="0"/>
              <a:pPr/>
              <a:t>6</a:t>
            </a:fld>
            <a:endParaRPr lang="de-DE" dirty="0"/>
          </a:p>
        </p:txBody>
      </p:sp>
    </p:spTree>
    <p:extLst>
      <p:ext uri="{BB962C8B-B14F-4D97-AF65-F5344CB8AC3E}">
        <p14:creationId xmlns:p14="http://schemas.microsoft.com/office/powerpoint/2010/main" val="2084742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68338" y="482600"/>
            <a:ext cx="4241800" cy="3181350"/>
          </a:xfrm>
        </p:spPr>
      </p:sp>
      <p:sp>
        <p:nvSpPr>
          <p:cNvPr id="3" name="Notizenplatzhalter 2"/>
          <p:cNvSpPr>
            <a:spLocks noGrp="1"/>
          </p:cNvSpPr>
          <p:nvPr>
            <p:ph type="body" idx="1"/>
          </p:nvPr>
        </p:nvSpPr>
        <p:spPr/>
        <p:txBody>
          <a:bodyPr/>
          <a:lstStyle/>
          <a:p>
            <a:endParaRPr lang="de-DE" dirty="0"/>
          </a:p>
          <a:p>
            <a:r>
              <a:rPr lang="de-DE" sz="1350" b="0" i="0" u="none" strike="noStrike" baseline="0" dirty="0">
                <a:latin typeface="Times New Roman" panose="02020603050405020304" pitchFamily="18" charset="0"/>
              </a:rPr>
              <a:t>ZITAT</a:t>
            </a:r>
          </a:p>
          <a:p>
            <a:r>
              <a:rPr lang="de-DE" sz="1350" b="0" i="0" u="none" strike="noStrike" baseline="0" dirty="0">
                <a:latin typeface="Times New Roman" panose="02020603050405020304" pitchFamily="18" charset="0"/>
              </a:rPr>
              <a:t>Die Soziologie der Gewalt </a:t>
            </a:r>
            <a:r>
              <a:rPr lang="de-DE" sz="1350" b="0" i="0" u="none" strike="noStrike" baseline="0" dirty="0" err="1">
                <a:latin typeface="Times New Roman" panose="02020603050405020304" pitchFamily="18" charset="0"/>
              </a:rPr>
              <a:t>müßte</a:t>
            </a:r>
            <a:r>
              <a:rPr lang="de-DE" sz="1350" b="0" i="0" u="none" strike="noStrike" baseline="0" dirty="0">
                <a:latin typeface="Times New Roman" panose="02020603050405020304" pitchFamily="18" charset="0"/>
              </a:rPr>
              <a:t> vor allem einer Tatsache nachgehen, die weitgehend unbearbeitet ist: Gewalt ist eine Wirklichkeit der Gefühle, der Emotionen, der sinnlichen Erfahrung und der Phantasie. </a:t>
            </a:r>
          </a:p>
          <a:p>
            <a:endParaRPr lang="de-DE" sz="1350" b="0" i="0" u="none" strike="noStrike" baseline="0" dirty="0">
              <a:latin typeface="Times New Roman" panose="02020603050405020304" pitchFamily="18" charset="0"/>
            </a:endParaRPr>
          </a:p>
          <a:p>
            <a:r>
              <a:rPr lang="de-DE" sz="1350" b="0" i="0" u="none" strike="noStrike" baseline="0" dirty="0">
                <a:latin typeface="Times New Roman" panose="02020603050405020304" pitchFamily="18" charset="0"/>
              </a:rPr>
              <a:t>ZITAT</a:t>
            </a:r>
          </a:p>
          <a:p>
            <a:r>
              <a:rPr lang="de-DE" sz="1350" b="0" i="0" u="none" strike="noStrike" baseline="0" dirty="0">
                <a:latin typeface="Times New Roman" panose="02020603050405020304" pitchFamily="18" charset="0"/>
              </a:rPr>
              <a:t>Mittelpunkt der Sinnlichkeit der Gewalt ist der </a:t>
            </a:r>
            <a:r>
              <a:rPr lang="de-DE" sz="1350" b="0" i="1" u="none" strike="noStrike" baseline="0" dirty="0">
                <a:latin typeface="Times New Roman" panose="02020603050405020304" pitchFamily="18" charset="0"/>
              </a:rPr>
              <a:t>Körper. </a:t>
            </a:r>
            <a:r>
              <a:rPr lang="de-DE" sz="1350" b="0" i="0" u="none" strike="noStrike" baseline="0" dirty="0">
                <a:latin typeface="Times New Roman" panose="02020603050405020304" pitchFamily="18" charset="0"/>
              </a:rPr>
              <a:t>Die Gewalt ist ein </a:t>
            </a:r>
            <a:r>
              <a:rPr lang="de-DE" sz="1350" b="0" i="1" u="none" strike="noStrike" baseline="0" dirty="0">
                <a:latin typeface="Times New Roman" panose="02020603050405020304" pitchFamily="18" charset="0"/>
              </a:rPr>
              <a:t>Antun </a:t>
            </a:r>
            <a:r>
              <a:rPr lang="de-DE" sz="1350" b="0" i="0" u="none" strike="noStrike" baseline="0" dirty="0">
                <a:latin typeface="Times New Roman" panose="02020603050405020304" pitchFamily="18" charset="0"/>
              </a:rPr>
              <a:t>und, auf der Seite des Opfers, ein </a:t>
            </a:r>
            <a:r>
              <a:rPr lang="de-DE" sz="1350" b="0" i="1" u="none" strike="noStrike" baseline="0" dirty="0">
                <a:latin typeface="Times New Roman" panose="02020603050405020304" pitchFamily="18" charset="0"/>
              </a:rPr>
              <a:t>Erleiden. </a:t>
            </a:r>
            <a:r>
              <a:rPr lang="de-DE" sz="1350" b="0" i="0" u="none" strike="noStrike" baseline="0" dirty="0">
                <a:latin typeface="Times New Roman" panose="02020603050405020304" pitchFamily="18" charset="0"/>
              </a:rPr>
              <a:t>Antun wie Erleiden haben als primären Gegenstand den Körper des Menschen. Das gilt für alle Formen alltäglicher Gewalt und für einen großen Teil eher außeralltäglicher Gewalt: […] </a:t>
            </a:r>
          </a:p>
          <a:p>
            <a:r>
              <a:rPr lang="de-DE" sz="1350" b="0" i="0" u="none" strike="noStrike" baseline="0" dirty="0">
                <a:latin typeface="Times New Roman" panose="02020603050405020304" pitchFamily="18" charset="0"/>
              </a:rPr>
              <a:t>Gewalt ist körperlicher Einsatz, ist physisches Verletzen und körperliches Leid - das ist der unverzichtbare Referenzpunkt aller Gewaltanalyse. </a:t>
            </a:r>
          </a:p>
          <a:p>
            <a:r>
              <a:rPr lang="de-DE" sz="1350" b="0" i="0" u="none" strike="noStrike" baseline="0" dirty="0">
                <a:latin typeface="Times New Roman" panose="02020603050405020304" pitchFamily="18" charset="0"/>
              </a:rPr>
              <a:t>Mit unverzichtbarem Referenzpunkt meine ich, </a:t>
            </a:r>
            <a:r>
              <a:rPr lang="de-DE" sz="1350" b="0" i="0" u="none" strike="noStrike" baseline="0" dirty="0" err="1">
                <a:latin typeface="Times New Roman" panose="02020603050405020304" pitchFamily="18" charset="0"/>
              </a:rPr>
              <a:t>daß</a:t>
            </a:r>
            <a:r>
              <a:rPr lang="de-DE" sz="1350" b="0" i="0" u="none" strike="noStrike" baseline="0" dirty="0">
                <a:latin typeface="Times New Roman" panose="02020603050405020304" pitchFamily="18" charset="0"/>
              </a:rPr>
              <a:t> eine Gewaltanalyse um diese Körperbezogenheit der Gewalt, die als Leiblichkeit und </a:t>
            </a:r>
            <a:r>
              <a:rPr lang="de-DE" sz="1350" b="0" i="0" u="none" strike="noStrike" kern="1200" baseline="0" dirty="0">
                <a:solidFill>
                  <a:schemeClr val="tx1"/>
                </a:solidFill>
                <a:latin typeface="Times New Roman" panose="02020603050405020304" pitchFamily="18" charset="0"/>
                <a:ea typeface="+mn-ea"/>
                <a:cs typeface="Times New Roman" panose="02020603050405020304" pitchFamily="18" charset="0"/>
              </a:rPr>
              <a:t>Sinnlich</a:t>
            </a:r>
            <a:r>
              <a:rPr lang="de-DE" sz="1350" b="0" i="0" u="none" strike="noStrike" baseline="0" dirty="0">
                <a:latin typeface="Times New Roman" panose="02020603050405020304" pitchFamily="18" charset="0"/>
              </a:rPr>
              <a:t>keit der Gewalt zu bestimmen ist, nicht umhinkommt.</a:t>
            </a:r>
          </a:p>
          <a:p>
            <a:r>
              <a:rPr lang="de-DE" sz="1350" b="0" i="0" u="none" strike="noStrike" baseline="0" dirty="0">
                <a:latin typeface="Times New Roman" panose="02020603050405020304" pitchFamily="18" charset="0"/>
              </a:rPr>
              <a:t>Die Soziologie der Gewalt schließt immer eine soziologische Anthropologie der Körperlichkeit des Menschen ein.</a:t>
            </a:r>
            <a:endParaRPr lang="de-DE" dirty="0"/>
          </a:p>
        </p:txBody>
      </p:sp>
      <p:sp>
        <p:nvSpPr>
          <p:cNvPr id="4" name="Foliennummernplatzhalter 3"/>
          <p:cNvSpPr>
            <a:spLocks noGrp="1"/>
          </p:cNvSpPr>
          <p:nvPr>
            <p:ph type="sldNum" sz="quarter" idx="10"/>
          </p:nvPr>
        </p:nvSpPr>
        <p:spPr/>
        <p:txBody>
          <a:bodyPr/>
          <a:lstStyle/>
          <a:p>
            <a:fld id="{56D3A775-CAD0-4B98-A256-FE589139BB66}" type="slidenum">
              <a:rPr lang="de-DE" smtClean="0"/>
              <a:pPr/>
              <a:t>7</a:t>
            </a:fld>
            <a:endParaRPr lang="de-DE" dirty="0"/>
          </a:p>
        </p:txBody>
      </p:sp>
    </p:spTree>
    <p:extLst>
      <p:ext uri="{BB962C8B-B14F-4D97-AF65-F5344CB8AC3E}">
        <p14:creationId xmlns:p14="http://schemas.microsoft.com/office/powerpoint/2010/main" val="896033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68338" y="482600"/>
            <a:ext cx="4241800" cy="3181350"/>
          </a:xfrm>
        </p:spPr>
      </p:sp>
      <p:sp>
        <p:nvSpPr>
          <p:cNvPr id="3" name="Notizenplatzhalter 2"/>
          <p:cNvSpPr>
            <a:spLocks noGrp="1"/>
          </p:cNvSpPr>
          <p:nvPr>
            <p:ph type="body" idx="1"/>
          </p:nvPr>
        </p:nvSpPr>
        <p:spPr/>
        <p:txBody>
          <a:bodyPr/>
          <a:lstStyle/>
          <a:p>
            <a:r>
              <a:rPr lang="de-DE" dirty="0">
                <a:latin typeface="Times New Roman" panose="02020603050405020304" pitchFamily="18" charset="0"/>
                <a:cs typeface="Times New Roman" panose="02020603050405020304" pitchFamily="18" charset="0"/>
              </a:rPr>
              <a:t>Trotha geht direkt auf den Schmerz zu:</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ZITAT</a:t>
            </a:r>
          </a:p>
          <a:p>
            <a:pPr marL="0" marR="0" lvl="0" indent="0" algn="l" defTabSz="914400" rtl="0" eaLnBrk="1" fontAlgn="auto" latinLnBrk="0" hangingPunct="1">
              <a:lnSpc>
                <a:spcPct val="130000"/>
              </a:lnSpc>
              <a:spcBef>
                <a:spcPts val="0"/>
              </a:spcBef>
              <a:spcAft>
                <a:spcPts val="0"/>
              </a:spcAft>
              <a:buClrTx/>
              <a:buSzTx/>
              <a:buFontTx/>
              <a:buNone/>
              <a:tabLst/>
              <a:defRPr/>
            </a:pPr>
            <a:r>
              <a:rPr lang="de-DE" sz="1400" dirty="0">
                <a:latin typeface="Times New Roman" panose="02020603050405020304" pitchFamily="18" charset="0"/>
                <a:ea typeface="Ebrima" panose="02000000000000000000" pitchFamily="2" charset="0"/>
                <a:cs typeface="Times New Roman" panose="02020603050405020304" pitchFamily="18" charset="0"/>
              </a:rPr>
              <a:t>Gewalt ist intendierte körperliche Verletzung. Der Schmerz, den das Opfer erfährt, ist weder „Schicksal“ noch „Versehen“. Der Schmerz folgt aus einer menschlichen Handlung, die absichtsvoll verletzt. Der Schmerz ist das Ergebnis eines körperlichen Tuns, das auf der Seite des Täters noch im Zustand der „Raserei“ die Intentionalität und aktive </a:t>
            </a:r>
            <a:r>
              <a:rPr lang="de-DE" sz="1400" dirty="0" err="1">
                <a:latin typeface="Times New Roman" panose="02020603050405020304" pitchFamily="18" charset="0"/>
                <a:ea typeface="Ebrima" panose="02000000000000000000" pitchFamily="2" charset="0"/>
                <a:cs typeface="Times New Roman" panose="02020603050405020304" pitchFamily="18" charset="0"/>
              </a:rPr>
              <a:t>Instrumentalität</a:t>
            </a:r>
            <a:r>
              <a:rPr lang="de-DE" sz="1400" dirty="0">
                <a:latin typeface="Times New Roman" panose="02020603050405020304" pitchFamily="18" charset="0"/>
                <a:ea typeface="Ebrima" panose="02000000000000000000" pitchFamily="2" charset="0"/>
                <a:cs typeface="Times New Roman" panose="02020603050405020304" pitchFamily="18" charset="0"/>
              </a:rPr>
              <a:t> des Körpers aufrechterhält. Gewalt ist </a:t>
            </a:r>
            <a:r>
              <a:rPr lang="de-DE" sz="1400" dirty="0" err="1">
                <a:latin typeface="Times New Roman" panose="02020603050405020304" pitchFamily="18" charset="0"/>
                <a:ea typeface="Ebrima" panose="02000000000000000000" pitchFamily="2" charset="0"/>
                <a:cs typeface="Times New Roman" panose="02020603050405020304" pitchFamily="18" charset="0"/>
              </a:rPr>
              <a:t>verantworliches</a:t>
            </a:r>
            <a:r>
              <a:rPr lang="de-DE" sz="1400" dirty="0">
                <a:latin typeface="Times New Roman" panose="02020603050405020304" pitchFamily="18" charset="0"/>
                <a:ea typeface="Ebrima" panose="02000000000000000000" pitchFamily="2" charset="0"/>
                <a:cs typeface="Times New Roman" panose="02020603050405020304" pitchFamily="18" charset="0"/>
              </a:rPr>
              <a:t> Tun. Die Zufügung von Schmerz ist Schmerz, den der Gewalttätige zu verantworten hat - und dessen Kehrseite die Tatsache ist, </a:t>
            </a:r>
            <a:r>
              <a:rPr lang="de-DE" sz="1400" dirty="0" err="1">
                <a:latin typeface="Times New Roman" panose="02020603050405020304" pitchFamily="18" charset="0"/>
                <a:ea typeface="Ebrima" panose="02000000000000000000" pitchFamily="2" charset="0"/>
                <a:cs typeface="Times New Roman" panose="02020603050405020304" pitchFamily="18" charset="0"/>
              </a:rPr>
              <a:t>daß</a:t>
            </a:r>
            <a:r>
              <a:rPr lang="de-DE" sz="1400" dirty="0">
                <a:latin typeface="Times New Roman" panose="02020603050405020304" pitchFamily="18" charset="0"/>
                <a:ea typeface="Ebrima" panose="02000000000000000000" pitchFamily="2" charset="0"/>
                <a:cs typeface="Times New Roman" panose="02020603050405020304" pitchFamily="18" charset="0"/>
              </a:rPr>
              <a:t> Gewalt immer  rechtfertigungsbedürftig ist. In der Intentionalität des Verletzens grenzt sich die Gewalt von den Wirklichkeiten der Krankheit, der </a:t>
            </a:r>
            <a:r>
              <a:rPr lang="de-DE" sz="1400" dirty="0" err="1">
                <a:latin typeface="Times New Roman" panose="02020603050405020304" pitchFamily="18" charset="0"/>
                <a:ea typeface="Ebrima" panose="02000000000000000000" pitchFamily="2" charset="0"/>
                <a:cs typeface="Times New Roman" panose="02020603050405020304" pitchFamily="18" charset="0"/>
              </a:rPr>
              <a:t>naturgewaltlichen</a:t>
            </a:r>
            <a:r>
              <a:rPr lang="de-DE" sz="1400" dirty="0">
                <a:latin typeface="Times New Roman" panose="02020603050405020304" pitchFamily="18" charset="0"/>
                <a:ea typeface="Ebrima" panose="02000000000000000000" pitchFamily="2" charset="0"/>
                <a:cs typeface="Times New Roman" panose="02020603050405020304" pitchFamily="18" charset="0"/>
              </a:rPr>
              <a:t> oder der versehentlichen Verletzung des Unfalls ab.</a:t>
            </a:r>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10"/>
          </p:nvPr>
        </p:nvSpPr>
        <p:spPr/>
        <p:txBody>
          <a:bodyPr/>
          <a:lstStyle/>
          <a:p>
            <a:fld id="{56D3A775-CAD0-4B98-A256-FE589139BB66}" type="slidenum">
              <a:rPr lang="de-DE" smtClean="0"/>
              <a:pPr/>
              <a:t>8</a:t>
            </a:fld>
            <a:endParaRPr lang="de-DE" dirty="0"/>
          </a:p>
        </p:txBody>
      </p:sp>
    </p:spTree>
    <p:extLst>
      <p:ext uri="{BB962C8B-B14F-4D97-AF65-F5344CB8AC3E}">
        <p14:creationId xmlns:p14="http://schemas.microsoft.com/office/powerpoint/2010/main" val="1539212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68338" y="482600"/>
            <a:ext cx="4241800" cy="31813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D3A775-CAD0-4B98-A256-FE589139BB66}" type="slidenum">
              <a:rPr lang="de-DE" smtClean="0"/>
              <a:pPr/>
              <a:t>10</a:t>
            </a:fld>
            <a:endParaRPr lang="de-DE" dirty="0"/>
          </a:p>
        </p:txBody>
      </p:sp>
    </p:spTree>
    <p:extLst>
      <p:ext uri="{BB962C8B-B14F-4D97-AF65-F5344CB8AC3E}">
        <p14:creationId xmlns:p14="http://schemas.microsoft.com/office/powerpoint/2010/main" val="300417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68338" y="482600"/>
            <a:ext cx="4241800" cy="31813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D3A775-CAD0-4B98-A256-FE589139BB66}" type="slidenum">
              <a:rPr lang="de-DE" smtClean="0"/>
              <a:pPr/>
              <a:t>11</a:t>
            </a:fld>
            <a:endParaRPr lang="de-DE" dirty="0"/>
          </a:p>
        </p:txBody>
      </p:sp>
    </p:spTree>
    <p:extLst>
      <p:ext uri="{BB962C8B-B14F-4D97-AF65-F5344CB8AC3E}">
        <p14:creationId xmlns:p14="http://schemas.microsoft.com/office/powerpoint/2010/main" val="382384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68338" y="482600"/>
            <a:ext cx="4241800" cy="31813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D3A775-CAD0-4B98-A256-FE589139BB66}" type="slidenum">
              <a:rPr lang="de-DE" smtClean="0"/>
              <a:pPr/>
              <a:t>12</a:t>
            </a:fld>
            <a:endParaRPr lang="de-DE" dirty="0"/>
          </a:p>
        </p:txBody>
      </p:sp>
    </p:spTree>
    <p:extLst>
      <p:ext uri="{BB962C8B-B14F-4D97-AF65-F5344CB8AC3E}">
        <p14:creationId xmlns:p14="http://schemas.microsoft.com/office/powerpoint/2010/main" val="77533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EC7A9E6A-4923-4822-8B7E-190EB918D9EA}" type="datetimeFigureOut">
              <a:rPr lang="de-DE" smtClean="0"/>
              <a:t>10.05.23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4FC5EE1-221D-47B7-93EC-F386057EB033}" type="slidenum">
              <a:rPr lang="de-DE" smtClean="0"/>
              <a:t>‹Nr.›</a:t>
            </a:fld>
            <a:endParaRPr lang="de-DE"/>
          </a:p>
        </p:txBody>
      </p:sp>
    </p:spTree>
    <p:extLst>
      <p:ext uri="{BB962C8B-B14F-4D97-AF65-F5344CB8AC3E}">
        <p14:creationId xmlns:p14="http://schemas.microsoft.com/office/powerpoint/2010/main" val="60700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C7A9E6A-4923-4822-8B7E-190EB918D9EA}" type="datetimeFigureOut">
              <a:rPr lang="de-DE" smtClean="0"/>
              <a:t>10.05.23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4FC5EE1-221D-47B7-93EC-F386057EB033}" type="slidenum">
              <a:rPr lang="de-DE" smtClean="0"/>
              <a:t>‹Nr.›</a:t>
            </a:fld>
            <a:endParaRPr lang="de-DE"/>
          </a:p>
        </p:txBody>
      </p:sp>
    </p:spTree>
    <p:extLst>
      <p:ext uri="{BB962C8B-B14F-4D97-AF65-F5344CB8AC3E}">
        <p14:creationId xmlns:p14="http://schemas.microsoft.com/office/powerpoint/2010/main" val="166917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C7A9E6A-4923-4822-8B7E-190EB918D9EA}" type="datetimeFigureOut">
              <a:rPr lang="de-DE" smtClean="0"/>
              <a:t>10.05.23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4FC5EE1-221D-47B7-93EC-F386057EB033}" type="slidenum">
              <a:rPr lang="de-DE" smtClean="0"/>
              <a:t>‹Nr.›</a:t>
            </a:fld>
            <a:endParaRPr lang="de-DE"/>
          </a:p>
        </p:txBody>
      </p:sp>
    </p:spTree>
    <p:extLst>
      <p:ext uri="{BB962C8B-B14F-4D97-AF65-F5344CB8AC3E}">
        <p14:creationId xmlns:p14="http://schemas.microsoft.com/office/powerpoint/2010/main" val="134851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Benutzerdefiniertes Layout">
    <p:spTree>
      <p:nvGrpSpPr>
        <p:cNvPr id="1" name=""/>
        <p:cNvGrpSpPr/>
        <p:nvPr/>
      </p:nvGrpSpPr>
      <p:grpSpPr>
        <a:xfrm>
          <a:off x="0" y="0"/>
          <a:ext cx="0" cy="0"/>
          <a:chOff x="0" y="0"/>
          <a:chExt cx="0" cy="0"/>
        </a:xfrm>
      </p:grpSpPr>
      <p:sp>
        <p:nvSpPr>
          <p:cNvPr id="3" name="Rectangle 6"/>
          <p:cNvSpPr/>
          <p:nvPr userDrawn="1"/>
        </p:nvSpPr>
        <p:spPr>
          <a:xfrm>
            <a:off x="1" y="176134"/>
            <a:ext cx="288000" cy="6485332"/>
          </a:xfrm>
          <a:prstGeom prst="rect">
            <a:avLst/>
          </a:prstGeom>
          <a:solidFill>
            <a:srgbClr val="1538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Placeholder 1"/>
          <p:cNvSpPr txBox="1">
            <a:spLocks/>
          </p:cNvSpPr>
          <p:nvPr userDrawn="1"/>
        </p:nvSpPr>
        <p:spPr>
          <a:xfrm>
            <a:off x="189689" y="892278"/>
            <a:ext cx="2210612" cy="5092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500" b="1" kern="1200" spc="-60" baseline="0">
                <a:solidFill>
                  <a:srgbClr val="FFFFFF"/>
                </a:solidFill>
                <a:latin typeface="+mj-lt"/>
                <a:ea typeface="+mj-ea"/>
                <a:cs typeface="+mj-cs"/>
              </a:defRPr>
            </a:lvl1pPr>
          </a:lstStyle>
          <a:p>
            <a:r>
              <a:rPr lang="de-DE"/>
              <a:t>Titelmasterformat durch Klicken bearbeiten</a:t>
            </a:r>
            <a:endParaRPr lang="en-US" dirty="0"/>
          </a:p>
        </p:txBody>
      </p:sp>
      <p:sp>
        <p:nvSpPr>
          <p:cNvPr id="5" name="Rectangle 37"/>
          <p:cNvSpPr/>
          <p:nvPr userDrawn="1"/>
        </p:nvSpPr>
        <p:spPr>
          <a:xfrm>
            <a:off x="7281472" y="176134"/>
            <a:ext cx="1753849" cy="616997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feld 8"/>
          <p:cNvSpPr txBox="1"/>
          <p:nvPr userDrawn="1"/>
        </p:nvSpPr>
        <p:spPr>
          <a:xfrm>
            <a:off x="7281472" y="6399856"/>
            <a:ext cx="1753849" cy="261610"/>
          </a:xfrm>
          <a:prstGeom prst="rect">
            <a:avLst/>
          </a:prstGeom>
          <a:solidFill>
            <a:schemeClr val="bg1">
              <a:lumMod val="85000"/>
            </a:schemeClr>
          </a:solidFill>
        </p:spPr>
        <p:txBody>
          <a:bodyPr wrap="square" rtlCol="0">
            <a:spAutoFit/>
          </a:bodyPr>
          <a:lstStyle/>
          <a:p>
            <a:pPr algn="r"/>
            <a:r>
              <a:rPr lang="de-DE" sz="1050" dirty="0"/>
              <a:t>© Folie </a:t>
            </a:r>
            <a:fld id="{4FE6CBDE-C9CF-4361-8692-148A1B715B4F}" type="slidenum">
              <a:rPr lang="de-DE" sz="1050" smtClean="0"/>
              <a:pPr algn="r"/>
              <a:t>‹Nr.›</a:t>
            </a:fld>
            <a:endParaRPr lang="de-DE" sz="1050"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34449" y="5733798"/>
            <a:ext cx="576000" cy="576000"/>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39172" y="5750975"/>
            <a:ext cx="869877" cy="540000"/>
          </a:xfrm>
          <a:prstGeom prst="rect">
            <a:avLst/>
          </a:prstGeom>
          <a:ln w="3175">
            <a:solidFill>
              <a:schemeClr val="tx1"/>
            </a:solidFill>
          </a:ln>
        </p:spPr>
      </p:pic>
      <p:sp>
        <p:nvSpPr>
          <p:cNvPr id="10" name="Content Placeholder 2"/>
          <p:cNvSpPr>
            <a:spLocks noGrp="1"/>
          </p:cNvSpPr>
          <p:nvPr>
            <p:ph idx="1"/>
          </p:nvPr>
        </p:nvSpPr>
        <p:spPr>
          <a:xfrm>
            <a:off x="636145" y="551460"/>
            <a:ext cx="6435465" cy="5758337"/>
          </a:xfrm>
        </p:spPr>
        <p:txBody>
          <a:bodyPr>
            <a:normAutofit/>
          </a:bodyPr>
          <a:lstStyle>
            <a:lvl1pPr marL="228600" indent="-228600">
              <a:lnSpc>
                <a:spcPct val="150000"/>
              </a:lnSpc>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1pPr>
            <a:lvl2pPr marL="685800" indent="-228600">
              <a:lnSpc>
                <a:spcPct val="150000"/>
              </a:lnSpc>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2pPr>
            <a:lvl3pPr marL="1143000" indent="-228600">
              <a:lnSpc>
                <a:spcPct val="150000"/>
              </a:lnSpc>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3pPr>
            <a:lvl4pPr marL="1600200" indent="-228600">
              <a:lnSpc>
                <a:spcPct val="150000"/>
              </a:lnSpc>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4pPr>
            <a:lvl5pPr marL="2057400" indent="-228600">
              <a:lnSpc>
                <a:spcPct val="150000"/>
              </a:lnSpc>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44921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5900" baseline="0">
                <a:solidFill>
                  <a:schemeClr val="tx1"/>
                </a:solidFill>
                <a:latin typeface="Ebrima" panose="02000000000000000000" pitchFamily="2" charset="0"/>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100" baseline="0">
                <a:solidFill>
                  <a:schemeClr val="tx1">
                    <a:lumMod val="85000"/>
                  </a:schemeClr>
                </a:solidFill>
                <a:latin typeface="Ebrima" panose="02000000000000000000" pitchFamily="2" charset="0"/>
              </a:defRPr>
            </a:lvl1pPr>
            <a:lvl2pPr marL="457184" indent="0" algn="ctr">
              <a:buNone/>
              <a:defRPr sz="2000"/>
            </a:lvl2pPr>
            <a:lvl3pPr marL="914367" indent="0" algn="ctr">
              <a:buNone/>
              <a:defRPr sz="2000"/>
            </a:lvl3pPr>
            <a:lvl4pPr marL="1371551" indent="0" algn="ctr">
              <a:buNone/>
              <a:defRPr sz="2000"/>
            </a:lvl4pPr>
            <a:lvl5pPr marL="1828734" indent="0" algn="ctr">
              <a:buNone/>
              <a:defRPr sz="2000"/>
            </a:lvl5pPr>
            <a:lvl6pPr marL="2285918" indent="0" algn="ctr">
              <a:buNone/>
              <a:defRPr sz="2000"/>
            </a:lvl6pPr>
            <a:lvl7pPr marL="2743102" indent="0" algn="ctr">
              <a:buNone/>
              <a:defRPr sz="2000"/>
            </a:lvl7pPr>
            <a:lvl8pPr marL="3200285" indent="0" algn="ctr">
              <a:buNone/>
              <a:defRPr sz="2000"/>
            </a:lvl8pPr>
            <a:lvl9pPr marL="3657469" indent="0" algn="ctr">
              <a:buNone/>
              <a:defRPr sz="2000"/>
            </a:lvl9pPr>
          </a:lstStyle>
          <a:p>
            <a:r>
              <a:rPr lang="de-DE" dirty="0"/>
              <a:t>Formatvorlage des Untertitelmasters durch Klicken bearbeiten</a:t>
            </a:r>
            <a:endParaRPr lang="en-US" dirty="0"/>
          </a:p>
        </p:txBody>
      </p:sp>
      <p:sp>
        <p:nvSpPr>
          <p:cNvPr id="7" name="Rectangle 6"/>
          <p:cNvSpPr/>
          <p:nvPr/>
        </p:nvSpPr>
        <p:spPr>
          <a:xfrm>
            <a:off x="0" y="0"/>
            <a:ext cx="342900" cy="6858000"/>
          </a:xfrm>
          <a:prstGeom prst="rect">
            <a:avLst/>
          </a:prstGeom>
          <a:solidFill>
            <a:srgbClr val="A63E7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28382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3500" baseline="0">
                <a:solidFill>
                  <a:schemeClr val="tx1"/>
                </a:solidFill>
                <a:latin typeface="Ebrima" panose="02000000000000000000" pitchFamily="2" charset="0"/>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100" baseline="0">
                <a:solidFill>
                  <a:schemeClr val="tx1">
                    <a:lumMod val="85000"/>
                  </a:schemeClr>
                </a:solidFill>
                <a:latin typeface="Ebrima" panose="02000000000000000000" pitchFamily="2" charset="0"/>
              </a:defRPr>
            </a:lvl1pPr>
            <a:lvl2pPr marL="457184" indent="0" algn="ctr">
              <a:buNone/>
              <a:defRPr sz="2000"/>
            </a:lvl2pPr>
            <a:lvl3pPr marL="914367" indent="0" algn="ctr">
              <a:buNone/>
              <a:defRPr sz="2000"/>
            </a:lvl3pPr>
            <a:lvl4pPr marL="1371551" indent="0" algn="ctr">
              <a:buNone/>
              <a:defRPr sz="2000"/>
            </a:lvl4pPr>
            <a:lvl5pPr marL="1828734" indent="0" algn="ctr">
              <a:buNone/>
              <a:defRPr sz="2000"/>
            </a:lvl5pPr>
            <a:lvl6pPr marL="2285918" indent="0" algn="ctr">
              <a:buNone/>
              <a:defRPr sz="2000"/>
            </a:lvl6pPr>
            <a:lvl7pPr marL="2743102" indent="0" algn="ctr">
              <a:buNone/>
              <a:defRPr sz="2000"/>
            </a:lvl7pPr>
            <a:lvl8pPr marL="3200285" indent="0" algn="ctr">
              <a:buNone/>
              <a:defRPr sz="2000"/>
            </a:lvl8pPr>
            <a:lvl9pPr marL="3657469" indent="0" algn="ctr">
              <a:buNone/>
              <a:defRPr sz="2000"/>
            </a:lvl9pPr>
          </a:lstStyle>
          <a:p>
            <a:r>
              <a:rPr lang="de-DE" dirty="0"/>
              <a:t>Formatvorlage des Untertitelmasters durch Klicken bearbeiten</a:t>
            </a:r>
            <a:endParaRPr lang="en-US" dirty="0"/>
          </a:p>
        </p:txBody>
      </p:sp>
      <p:sp>
        <p:nvSpPr>
          <p:cNvPr id="7" name="Rectangle 6"/>
          <p:cNvSpPr/>
          <p:nvPr/>
        </p:nvSpPr>
        <p:spPr>
          <a:xfrm>
            <a:off x="0" y="0"/>
            <a:ext cx="342900" cy="6858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607785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2_Titelfolie">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5900" baseline="0">
                <a:solidFill>
                  <a:schemeClr val="tx1"/>
                </a:solidFill>
                <a:latin typeface="Ebrima" panose="02000000000000000000" pitchFamily="2" charset="0"/>
              </a:defRPr>
            </a:lvl1pPr>
          </a:lstStyle>
          <a:p>
            <a:r>
              <a:rPr lang="de-DE" dirty="0"/>
              <a:t>Titelmasterformat durch Klicken bearbeiten</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100" baseline="0">
                <a:solidFill>
                  <a:schemeClr val="tx1">
                    <a:lumMod val="85000"/>
                  </a:schemeClr>
                </a:solidFill>
                <a:latin typeface="Ebrima" panose="02000000000000000000" pitchFamily="2" charset="0"/>
              </a:defRPr>
            </a:lvl1pPr>
            <a:lvl2pPr marL="457184" indent="0" algn="ctr">
              <a:buNone/>
              <a:defRPr sz="2000"/>
            </a:lvl2pPr>
            <a:lvl3pPr marL="914367" indent="0" algn="ctr">
              <a:buNone/>
              <a:defRPr sz="2000"/>
            </a:lvl3pPr>
            <a:lvl4pPr marL="1371551" indent="0" algn="ctr">
              <a:buNone/>
              <a:defRPr sz="2000"/>
            </a:lvl4pPr>
            <a:lvl5pPr marL="1828734" indent="0" algn="ctr">
              <a:buNone/>
              <a:defRPr sz="2000"/>
            </a:lvl5pPr>
            <a:lvl6pPr marL="2285918" indent="0" algn="ctr">
              <a:buNone/>
              <a:defRPr sz="2000"/>
            </a:lvl6pPr>
            <a:lvl7pPr marL="2743102" indent="0" algn="ctr">
              <a:buNone/>
              <a:defRPr sz="2000"/>
            </a:lvl7pPr>
            <a:lvl8pPr marL="3200285" indent="0" algn="ctr">
              <a:buNone/>
              <a:defRPr sz="2000"/>
            </a:lvl8pPr>
            <a:lvl9pPr marL="3657469" indent="0" algn="ctr">
              <a:buNone/>
              <a:defRPr sz="2000"/>
            </a:lvl9pPr>
          </a:lstStyle>
          <a:p>
            <a:r>
              <a:rPr lang="de-DE" dirty="0"/>
              <a:t>Formatvorlage des Untertitelmasters durch Klicken bearbeiten</a:t>
            </a:r>
            <a:endParaRPr lang="en-US" dirty="0"/>
          </a:p>
        </p:txBody>
      </p:sp>
      <p:sp>
        <p:nvSpPr>
          <p:cNvPr id="7" name="Rectangle 6"/>
          <p:cNvSpPr/>
          <p:nvPr/>
        </p:nvSpPr>
        <p:spPr>
          <a:xfrm>
            <a:off x="0" y="0"/>
            <a:ext cx="342900" cy="6858000"/>
          </a:xfrm>
          <a:prstGeom prst="rect">
            <a:avLst/>
          </a:prstGeom>
          <a:solidFill>
            <a:srgbClr val="A63E79"/>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901602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2122" y="365761"/>
            <a:ext cx="8472667" cy="506199"/>
          </a:xfrm>
        </p:spPr>
        <p:txBody>
          <a:bodyPr>
            <a:normAutofit/>
          </a:bodyPr>
          <a:lstStyle>
            <a:lvl1pPr>
              <a:lnSpc>
                <a:spcPct val="120000"/>
              </a:lnSpc>
              <a:defRPr sz="1900" b="1">
                <a:latin typeface="Ebrima" panose="02000000000000000000" pitchFamily="2" charset="0"/>
              </a:defRPr>
            </a:lvl1pPr>
          </a:lstStyle>
          <a:p>
            <a:r>
              <a:rPr lang="de-DE" dirty="0"/>
              <a:t>Titelmasterformat durch Klicken bearbeiten</a:t>
            </a:r>
            <a:endParaRPr lang="en-US" dirty="0"/>
          </a:p>
        </p:txBody>
      </p:sp>
      <p:sp>
        <p:nvSpPr>
          <p:cNvPr id="3" name="Content Placeholder 2"/>
          <p:cNvSpPr>
            <a:spLocks noGrp="1"/>
          </p:cNvSpPr>
          <p:nvPr>
            <p:ph idx="1"/>
          </p:nvPr>
        </p:nvSpPr>
        <p:spPr>
          <a:xfrm>
            <a:off x="779362" y="1246208"/>
            <a:ext cx="6686309" cy="5085144"/>
          </a:xfrm>
        </p:spPr>
        <p:txBody>
          <a:bodyPr>
            <a:normAutofit/>
          </a:bodyPr>
          <a:lstStyle>
            <a:lvl1pPr marL="182873"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1pPr>
            <a:lvl2pPr marL="457184"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2pPr>
            <a:lvl3pPr marL="731494"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3pPr>
            <a:lvl4pPr marL="1005804"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4pPr>
            <a:lvl5pPr marL="1280114"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Textfeld 7"/>
          <p:cNvSpPr txBox="1"/>
          <p:nvPr userDrawn="1"/>
        </p:nvSpPr>
        <p:spPr>
          <a:xfrm>
            <a:off x="468676" y="6516147"/>
            <a:ext cx="7807483" cy="230832"/>
          </a:xfrm>
          <a:prstGeom prst="rect">
            <a:avLst/>
          </a:prstGeom>
          <a:noFill/>
        </p:spPr>
        <p:txBody>
          <a:bodyPr vert="horz" wrap="square" rtlCol="0">
            <a:spAutoFit/>
          </a:bodyPr>
          <a:lstStyle/>
          <a:p>
            <a:pPr defTabSz="914304"/>
            <a:r>
              <a:rPr lang="de-DE" sz="900" dirty="0">
                <a:solidFill>
                  <a:srgbClr val="000000"/>
                </a:solidFill>
                <a:latin typeface="Ebrima" panose="02000000000000000000" pitchFamily="2" charset="0"/>
              </a:rPr>
              <a:t>Schell Platt © </a:t>
            </a:r>
            <a:r>
              <a:rPr lang="de-DE" sz="900" dirty="0" err="1">
                <a:solidFill>
                  <a:srgbClr val="000000"/>
                </a:solidFill>
                <a:latin typeface="Ebrima" panose="02000000000000000000" pitchFamily="2" charset="0"/>
              </a:rPr>
              <a:t>SoSe</a:t>
            </a:r>
            <a:r>
              <a:rPr lang="de-DE" sz="900" dirty="0">
                <a:solidFill>
                  <a:srgbClr val="000000"/>
                </a:solidFill>
                <a:latin typeface="Ebrima" panose="02000000000000000000" pitchFamily="2" charset="0"/>
              </a:rPr>
              <a:t> 2023 | </a:t>
            </a:r>
            <a:fld id="{523B2BA6-A6D6-413C-BE57-9AAEE8D9C88F}" type="slidenum">
              <a:rPr lang="de-DE" sz="900" b="1" smtClean="0">
                <a:solidFill>
                  <a:srgbClr val="000000"/>
                </a:solidFill>
                <a:latin typeface="Ebrima" panose="02000000000000000000" pitchFamily="2" charset="0"/>
              </a:rPr>
              <a:pPr defTabSz="914304"/>
              <a:t>‹Nr.›</a:t>
            </a:fld>
            <a:endParaRPr lang="de-DE" sz="900" b="1" dirty="0">
              <a:solidFill>
                <a:srgbClr val="000000"/>
              </a:solidFill>
              <a:latin typeface="Ebrima" panose="02000000000000000000" pitchFamily="2" charset="0"/>
            </a:endParaRPr>
          </a:p>
        </p:txBody>
      </p:sp>
      <p:sp>
        <p:nvSpPr>
          <p:cNvPr id="9" name="Rectangle 6"/>
          <p:cNvSpPr/>
          <p:nvPr userDrawn="1"/>
        </p:nvSpPr>
        <p:spPr>
          <a:xfrm>
            <a:off x="0" y="0"/>
            <a:ext cx="3429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3" t="2714" r="2521" b="2920"/>
          <a:stretch/>
        </p:blipFill>
        <p:spPr>
          <a:xfrm>
            <a:off x="72000" y="6334825"/>
            <a:ext cx="396676" cy="396000"/>
          </a:xfrm>
          <a:prstGeom prst="rect">
            <a:avLst/>
          </a:prstGeom>
          <a:ln w="12700">
            <a:solidFill>
              <a:schemeClr val="bg1"/>
            </a:solidFill>
            <a:miter lim="800000"/>
          </a:ln>
        </p:spPr>
      </p:pic>
    </p:spTree>
    <p:extLst>
      <p:ext uri="{BB962C8B-B14F-4D97-AF65-F5344CB8AC3E}">
        <p14:creationId xmlns:p14="http://schemas.microsoft.com/office/powerpoint/2010/main" val="1179406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2_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2123" y="365761"/>
            <a:ext cx="7677872" cy="506199"/>
          </a:xfrm>
        </p:spPr>
        <p:txBody>
          <a:bodyPr>
            <a:normAutofit/>
          </a:bodyPr>
          <a:lstStyle>
            <a:lvl1pPr>
              <a:defRPr sz="2300" b="1">
                <a:latin typeface="Ebrima" panose="02000000000000000000" pitchFamily="2" charset="0"/>
              </a:defRPr>
            </a:lvl1pPr>
          </a:lstStyle>
          <a:p>
            <a:r>
              <a:rPr lang="de-DE" dirty="0"/>
              <a:t>Titelmasterformat durch Klicken bearbeiten</a:t>
            </a:r>
            <a:endParaRPr lang="en-US" dirty="0"/>
          </a:p>
        </p:txBody>
      </p:sp>
      <p:sp>
        <p:nvSpPr>
          <p:cNvPr id="3" name="Content Placeholder 2"/>
          <p:cNvSpPr>
            <a:spLocks noGrp="1"/>
          </p:cNvSpPr>
          <p:nvPr>
            <p:ph idx="1"/>
          </p:nvPr>
        </p:nvSpPr>
        <p:spPr>
          <a:xfrm>
            <a:off x="432123" y="1246208"/>
            <a:ext cx="7033548" cy="5085144"/>
          </a:xfrm>
        </p:spPr>
        <p:txBody>
          <a:bodyPr>
            <a:normAutofit/>
          </a:bodyPr>
          <a:lstStyle>
            <a:lvl1pPr marL="182873"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1pPr>
            <a:lvl2pPr marL="457184"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2pPr>
            <a:lvl3pPr marL="731494"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3pPr>
            <a:lvl4pPr marL="1005804"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4pPr>
            <a:lvl5pPr marL="1280114"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3" t="2714" r="2521" b="2920"/>
          <a:stretch/>
        </p:blipFill>
        <p:spPr>
          <a:xfrm>
            <a:off x="8500204" y="6312062"/>
            <a:ext cx="396676" cy="396000"/>
          </a:xfrm>
          <a:prstGeom prst="rect">
            <a:avLst/>
          </a:prstGeom>
          <a:ln w="12700">
            <a:solidFill>
              <a:schemeClr val="bg1"/>
            </a:solidFill>
            <a:miter lim="800000"/>
          </a:ln>
        </p:spPr>
      </p:pic>
      <p:sp>
        <p:nvSpPr>
          <p:cNvPr id="8" name="Textfeld 7"/>
          <p:cNvSpPr txBox="1"/>
          <p:nvPr userDrawn="1"/>
        </p:nvSpPr>
        <p:spPr>
          <a:xfrm>
            <a:off x="5627629" y="6471097"/>
            <a:ext cx="2810316" cy="230832"/>
          </a:xfrm>
          <a:prstGeom prst="rect">
            <a:avLst/>
          </a:prstGeom>
          <a:noFill/>
        </p:spPr>
        <p:txBody>
          <a:bodyPr vert="horz" wrap="square" rtlCol="0">
            <a:spAutoFit/>
          </a:bodyPr>
          <a:lstStyle/>
          <a:p>
            <a:pPr algn="r" defTabSz="914304"/>
            <a:r>
              <a:rPr lang="de-DE" sz="900" b="1" dirty="0">
                <a:solidFill>
                  <a:srgbClr val="000000"/>
                </a:solidFill>
                <a:latin typeface="Ebrima" panose="02000000000000000000" pitchFamily="2" charset="0"/>
              </a:rPr>
              <a:t>RU</a:t>
            </a:r>
            <a:r>
              <a:rPr lang="de-DE" sz="900" dirty="0">
                <a:solidFill>
                  <a:srgbClr val="000000"/>
                </a:solidFill>
                <a:latin typeface="Ebrima" panose="02000000000000000000" pitchFamily="2" charset="0"/>
              </a:rPr>
              <a:t>B | © </a:t>
            </a:r>
            <a:r>
              <a:rPr lang="de-DE" sz="900" dirty="0" err="1">
                <a:solidFill>
                  <a:srgbClr val="000000"/>
                </a:solidFill>
                <a:latin typeface="Ebrima" panose="02000000000000000000" pitchFamily="2" charset="0"/>
              </a:rPr>
              <a:t>k.platt</a:t>
            </a:r>
            <a:r>
              <a:rPr lang="de-DE" sz="900" dirty="0">
                <a:solidFill>
                  <a:srgbClr val="000000"/>
                </a:solidFill>
                <a:latin typeface="Ebrima" panose="02000000000000000000" pitchFamily="2" charset="0"/>
              </a:rPr>
              <a:t> im </a:t>
            </a:r>
            <a:r>
              <a:rPr lang="de-DE" sz="900" dirty="0" err="1">
                <a:solidFill>
                  <a:srgbClr val="000000"/>
                </a:solidFill>
                <a:latin typeface="Ebrima" panose="02000000000000000000" pitchFamily="2" charset="0"/>
              </a:rPr>
              <a:t>WiSe</a:t>
            </a:r>
            <a:r>
              <a:rPr lang="de-DE" sz="900" dirty="0">
                <a:solidFill>
                  <a:srgbClr val="000000"/>
                </a:solidFill>
                <a:latin typeface="Ebrima" panose="02000000000000000000" pitchFamily="2" charset="0"/>
              </a:rPr>
              <a:t> 2021.22 | </a:t>
            </a:r>
            <a:r>
              <a:rPr lang="de-DE" sz="900" dirty="0" err="1">
                <a:solidFill>
                  <a:srgbClr val="000000"/>
                </a:solidFill>
                <a:latin typeface="Ebrima" panose="02000000000000000000" pitchFamily="2" charset="0"/>
              </a:rPr>
              <a:t>slide</a:t>
            </a:r>
            <a:r>
              <a:rPr lang="de-DE" sz="900" dirty="0">
                <a:solidFill>
                  <a:srgbClr val="000000"/>
                </a:solidFill>
                <a:latin typeface="Ebrima" panose="02000000000000000000" pitchFamily="2" charset="0"/>
              </a:rPr>
              <a:t> </a:t>
            </a:r>
            <a:fld id="{523B2BA6-A6D6-413C-BE57-9AAEE8D9C88F}" type="slidenum">
              <a:rPr lang="de-DE" sz="900" smtClean="0">
                <a:solidFill>
                  <a:srgbClr val="000000"/>
                </a:solidFill>
                <a:latin typeface="Ebrima" panose="02000000000000000000" pitchFamily="2" charset="0"/>
              </a:rPr>
              <a:pPr algn="r" defTabSz="914304"/>
              <a:t>‹Nr.›</a:t>
            </a:fld>
            <a:endParaRPr lang="de-DE" sz="900" dirty="0">
              <a:solidFill>
                <a:srgbClr val="000000"/>
              </a:solidFill>
              <a:latin typeface="Ebrima" panose="02000000000000000000" pitchFamily="2" charset="0"/>
            </a:endParaRPr>
          </a:p>
        </p:txBody>
      </p:sp>
      <p:sp>
        <p:nvSpPr>
          <p:cNvPr id="5" name="Rechteck 4"/>
          <p:cNvSpPr/>
          <p:nvPr userDrawn="1"/>
        </p:nvSpPr>
        <p:spPr>
          <a:xfrm>
            <a:off x="0" y="0"/>
            <a:ext cx="243068" cy="685800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4"/>
            <a:endParaRPr lang="de-DE" sz="1943">
              <a:solidFill>
                <a:srgbClr val="FFFFFF"/>
              </a:solidFill>
            </a:endParaRPr>
          </a:p>
        </p:txBody>
      </p:sp>
      <p:pic>
        <p:nvPicPr>
          <p:cNvPr id="9" name="Grafik 8"/>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0316" y="5181600"/>
            <a:ext cx="1639376" cy="1639376"/>
          </a:xfrm>
          <a:prstGeom prst="rect">
            <a:avLst/>
          </a:prstGeom>
        </p:spPr>
      </p:pic>
    </p:spTree>
    <p:extLst>
      <p:ext uri="{BB962C8B-B14F-4D97-AF65-F5344CB8AC3E}">
        <p14:creationId xmlns:p14="http://schemas.microsoft.com/office/powerpoint/2010/main" val="1113081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3_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123" y="365761"/>
            <a:ext cx="7677872" cy="506199"/>
          </a:xfrm>
        </p:spPr>
        <p:txBody>
          <a:bodyPr>
            <a:normAutofit/>
          </a:bodyPr>
          <a:lstStyle>
            <a:lvl1pPr>
              <a:defRPr sz="2300" b="1">
                <a:latin typeface="Ebrima" panose="02000000000000000000" pitchFamily="2" charset="0"/>
              </a:defRPr>
            </a:lvl1pPr>
          </a:lstStyle>
          <a:p>
            <a:r>
              <a:rPr lang="de-DE" dirty="0"/>
              <a:t>Zur Nachbereitung der Vorlesungsinhalten</a:t>
            </a:r>
            <a:endParaRPr lang="en-US" dirty="0"/>
          </a:p>
        </p:txBody>
      </p:sp>
      <p:sp>
        <p:nvSpPr>
          <p:cNvPr id="3" name="Content Placeholder 2"/>
          <p:cNvSpPr>
            <a:spLocks noGrp="1"/>
          </p:cNvSpPr>
          <p:nvPr>
            <p:ph idx="1"/>
          </p:nvPr>
        </p:nvSpPr>
        <p:spPr>
          <a:xfrm>
            <a:off x="432123" y="1246208"/>
            <a:ext cx="7033548" cy="5085144"/>
          </a:xfrm>
        </p:spPr>
        <p:txBody>
          <a:bodyPr>
            <a:normAutofit/>
          </a:bodyPr>
          <a:lstStyle>
            <a:lvl1pPr marL="182873"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1pPr>
            <a:lvl2pPr marL="457184"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2pPr>
            <a:lvl3pPr marL="731494"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3pPr>
            <a:lvl4pPr marL="1005804"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4pPr>
            <a:lvl5pPr marL="1280114" indent="-182873">
              <a:lnSpc>
                <a:spcPct val="130000"/>
              </a:lnSpc>
              <a:spcBef>
                <a:spcPts val="0"/>
              </a:spcBef>
              <a:spcAft>
                <a:spcPts val="0"/>
              </a:spcAft>
              <a:buClr>
                <a:srgbClr val="A63E79"/>
              </a:buClr>
              <a:buFont typeface="Wingdings" panose="05000000000000000000" pitchFamily="2" charset="2"/>
              <a:buChar char="§"/>
              <a:defRPr sz="1700">
                <a:latin typeface="Ebrima" panose="02000000000000000000" pitchFamily="2" charset="0"/>
                <a:ea typeface="Ebrima" panose="02000000000000000000" pitchFamily="2" charset="0"/>
                <a:cs typeface="Ebrima"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3" t="2714" r="2521" b="2920"/>
          <a:stretch/>
        </p:blipFill>
        <p:spPr>
          <a:xfrm>
            <a:off x="8500204" y="6312062"/>
            <a:ext cx="396676" cy="396000"/>
          </a:xfrm>
          <a:prstGeom prst="rect">
            <a:avLst/>
          </a:prstGeom>
          <a:ln w="12700">
            <a:solidFill>
              <a:schemeClr val="bg1"/>
            </a:solidFill>
            <a:miter lim="800000"/>
          </a:ln>
        </p:spPr>
      </p:pic>
      <p:sp>
        <p:nvSpPr>
          <p:cNvPr id="8" name="Textfeld 7"/>
          <p:cNvSpPr txBox="1"/>
          <p:nvPr userDrawn="1"/>
        </p:nvSpPr>
        <p:spPr>
          <a:xfrm>
            <a:off x="5627629" y="6471097"/>
            <a:ext cx="2810316" cy="230832"/>
          </a:xfrm>
          <a:prstGeom prst="rect">
            <a:avLst/>
          </a:prstGeom>
          <a:noFill/>
        </p:spPr>
        <p:txBody>
          <a:bodyPr vert="horz" wrap="square" rtlCol="0">
            <a:spAutoFit/>
          </a:bodyPr>
          <a:lstStyle/>
          <a:p>
            <a:pPr algn="r" defTabSz="914304"/>
            <a:r>
              <a:rPr lang="de-DE" sz="900" b="1" dirty="0">
                <a:solidFill>
                  <a:srgbClr val="000000"/>
                </a:solidFill>
                <a:latin typeface="Ebrima" panose="02000000000000000000" pitchFamily="2" charset="0"/>
              </a:rPr>
              <a:t>RU</a:t>
            </a:r>
            <a:r>
              <a:rPr lang="de-DE" sz="900" dirty="0">
                <a:solidFill>
                  <a:srgbClr val="000000"/>
                </a:solidFill>
                <a:latin typeface="Ebrima" panose="02000000000000000000" pitchFamily="2" charset="0"/>
              </a:rPr>
              <a:t>B | © </a:t>
            </a:r>
            <a:r>
              <a:rPr lang="de-DE" sz="900" dirty="0" err="1">
                <a:solidFill>
                  <a:srgbClr val="000000"/>
                </a:solidFill>
                <a:latin typeface="Ebrima" panose="02000000000000000000" pitchFamily="2" charset="0"/>
              </a:rPr>
              <a:t>k.platt</a:t>
            </a:r>
            <a:r>
              <a:rPr lang="de-DE" sz="900" dirty="0">
                <a:solidFill>
                  <a:srgbClr val="000000"/>
                </a:solidFill>
                <a:latin typeface="Ebrima" panose="02000000000000000000" pitchFamily="2" charset="0"/>
              </a:rPr>
              <a:t> im </a:t>
            </a:r>
            <a:r>
              <a:rPr lang="de-DE" sz="900" dirty="0" err="1">
                <a:solidFill>
                  <a:srgbClr val="000000"/>
                </a:solidFill>
                <a:latin typeface="Ebrima" panose="02000000000000000000" pitchFamily="2" charset="0"/>
              </a:rPr>
              <a:t>WiSe</a:t>
            </a:r>
            <a:r>
              <a:rPr lang="de-DE" sz="900" dirty="0">
                <a:solidFill>
                  <a:srgbClr val="000000"/>
                </a:solidFill>
                <a:latin typeface="Ebrima" panose="02000000000000000000" pitchFamily="2" charset="0"/>
              </a:rPr>
              <a:t> 2021.22 | </a:t>
            </a:r>
            <a:r>
              <a:rPr lang="de-DE" sz="900" dirty="0" err="1">
                <a:solidFill>
                  <a:srgbClr val="000000"/>
                </a:solidFill>
                <a:latin typeface="Ebrima" panose="02000000000000000000" pitchFamily="2" charset="0"/>
              </a:rPr>
              <a:t>slide</a:t>
            </a:r>
            <a:r>
              <a:rPr lang="de-DE" sz="900" dirty="0">
                <a:solidFill>
                  <a:srgbClr val="000000"/>
                </a:solidFill>
                <a:latin typeface="Ebrima" panose="02000000000000000000" pitchFamily="2" charset="0"/>
              </a:rPr>
              <a:t> </a:t>
            </a:r>
            <a:fld id="{523B2BA6-A6D6-413C-BE57-9AAEE8D9C88F}" type="slidenum">
              <a:rPr lang="de-DE" sz="900" smtClean="0">
                <a:solidFill>
                  <a:srgbClr val="000000"/>
                </a:solidFill>
                <a:latin typeface="Ebrima" panose="02000000000000000000" pitchFamily="2" charset="0"/>
              </a:rPr>
              <a:pPr algn="r" defTabSz="914304"/>
              <a:t>‹Nr.›</a:t>
            </a:fld>
            <a:endParaRPr lang="de-DE" sz="900" dirty="0">
              <a:solidFill>
                <a:srgbClr val="000000"/>
              </a:solidFill>
              <a:latin typeface="Ebrima" panose="02000000000000000000" pitchFamily="2" charset="0"/>
            </a:endParaRPr>
          </a:p>
        </p:txBody>
      </p:sp>
      <p:sp>
        <p:nvSpPr>
          <p:cNvPr id="5" name="Rechteck 4"/>
          <p:cNvSpPr/>
          <p:nvPr userDrawn="1"/>
        </p:nvSpPr>
        <p:spPr>
          <a:xfrm>
            <a:off x="0" y="0"/>
            <a:ext cx="24306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4"/>
            <a:endParaRPr lang="de-DE" sz="1943">
              <a:solidFill>
                <a:srgbClr val="FFFFFF"/>
              </a:solidFill>
            </a:endParaRPr>
          </a:p>
        </p:txBody>
      </p:sp>
      <p:pic>
        <p:nvPicPr>
          <p:cNvPr id="4" name="Grafik 3"/>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91" t="10843" r="14348" b="10509"/>
          <a:stretch/>
        </p:blipFill>
        <p:spPr>
          <a:xfrm>
            <a:off x="305328" y="5637056"/>
            <a:ext cx="1334948" cy="1103454"/>
          </a:xfrm>
          <a:prstGeom prst="rect">
            <a:avLst/>
          </a:prstGeom>
        </p:spPr>
      </p:pic>
    </p:spTree>
    <p:extLst>
      <p:ext uri="{BB962C8B-B14F-4D97-AF65-F5344CB8AC3E}">
        <p14:creationId xmlns:p14="http://schemas.microsoft.com/office/powerpoint/2010/main" val="210559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2123" y="365761"/>
            <a:ext cx="7677872" cy="506199"/>
          </a:xfrm>
        </p:spPr>
        <p:txBody>
          <a:bodyPr>
            <a:normAutofit/>
          </a:bodyPr>
          <a:lstStyle>
            <a:lvl1pPr>
              <a:defRPr sz="2300" b="1">
                <a:latin typeface="Ebrima" panose="02000000000000000000" pitchFamily="2" charset="0"/>
              </a:defRPr>
            </a:lvl1pPr>
          </a:lstStyle>
          <a:p>
            <a:r>
              <a:rPr lang="de-DE" dirty="0"/>
              <a:t>Titelmasterformat durch Klicken bearbeiten</a:t>
            </a:r>
            <a:endParaRPr lang="en-US" dirty="0"/>
          </a:p>
        </p:txBody>
      </p:sp>
      <p:sp>
        <p:nvSpPr>
          <p:cNvPr id="3" name="Content Placeholder 2"/>
          <p:cNvSpPr>
            <a:spLocks noGrp="1"/>
          </p:cNvSpPr>
          <p:nvPr>
            <p:ph idx="1"/>
          </p:nvPr>
        </p:nvSpPr>
        <p:spPr>
          <a:xfrm>
            <a:off x="432123" y="1246208"/>
            <a:ext cx="7033548" cy="5085144"/>
          </a:xfrm>
        </p:spPr>
        <p:txBody>
          <a:bodyPr/>
          <a:lstStyle>
            <a:lvl1pPr>
              <a:defRPr>
                <a:latin typeface="Ebrima" panose="02000000000000000000" pitchFamily="2" charset="0"/>
                <a:ea typeface="Ebrima" panose="02000000000000000000" pitchFamily="2" charset="0"/>
                <a:cs typeface="Ebrima" panose="02000000000000000000" pitchFamily="2" charset="0"/>
              </a:defRPr>
            </a:lvl1pPr>
            <a:lvl2pPr>
              <a:defRPr>
                <a:latin typeface="Ebrima" panose="02000000000000000000" pitchFamily="2" charset="0"/>
                <a:ea typeface="Ebrima" panose="02000000000000000000" pitchFamily="2" charset="0"/>
                <a:cs typeface="Ebrima" panose="02000000000000000000" pitchFamily="2" charset="0"/>
              </a:defRPr>
            </a:lvl2pPr>
            <a:lvl3pPr>
              <a:defRPr>
                <a:latin typeface="Ebrima" panose="02000000000000000000" pitchFamily="2" charset="0"/>
                <a:ea typeface="Ebrima" panose="02000000000000000000" pitchFamily="2" charset="0"/>
                <a:cs typeface="Ebrima" panose="02000000000000000000" pitchFamily="2" charset="0"/>
              </a:defRPr>
            </a:lvl3pPr>
            <a:lvl4pPr>
              <a:defRPr>
                <a:latin typeface="Ebrima" panose="02000000000000000000" pitchFamily="2" charset="0"/>
                <a:ea typeface="Ebrima" panose="02000000000000000000" pitchFamily="2" charset="0"/>
                <a:cs typeface="Ebrima" panose="02000000000000000000" pitchFamily="2" charset="0"/>
              </a:defRPr>
            </a:lvl4pPr>
            <a:lvl5pPr>
              <a:defRPr>
                <a:latin typeface="Ebrima" panose="02000000000000000000" pitchFamily="2" charset="0"/>
                <a:ea typeface="Ebrima" panose="02000000000000000000" pitchFamily="2" charset="0"/>
                <a:cs typeface="Ebrima"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3" t="2714" r="2521" b="2920"/>
          <a:stretch/>
        </p:blipFill>
        <p:spPr>
          <a:xfrm>
            <a:off x="8484770" y="6273817"/>
            <a:ext cx="396676" cy="396000"/>
          </a:xfrm>
          <a:prstGeom prst="rect">
            <a:avLst/>
          </a:prstGeom>
          <a:ln w="12700">
            <a:solidFill>
              <a:schemeClr val="bg1"/>
            </a:solidFill>
            <a:miter lim="800000"/>
          </a:ln>
        </p:spPr>
      </p:pic>
      <p:sp>
        <p:nvSpPr>
          <p:cNvPr id="8" name="Textfeld 7"/>
          <p:cNvSpPr txBox="1"/>
          <p:nvPr userDrawn="1"/>
        </p:nvSpPr>
        <p:spPr>
          <a:xfrm>
            <a:off x="5790818" y="6438986"/>
            <a:ext cx="2693951" cy="230832"/>
          </a:xfrm>
          <a:prstGeom prst="rect">
            <a:avLst/>
          </a:prstGeom>
          <a:noFill/>
        </p:spPr>
        <p:txBody>
          <a:bodyPr vert="horz" wrap="square" rtlCol="0">
            <a:spAutoFit/>
          </a:bodyPr>
          <a:lstStyle/>
          <a:p>
            <a:pPr algn="r" defTabSz="914304"/>
            <a:r>
              <a:rPr lang="de-DE" sz="900" dirty="0">
                <a:solidFill>
                  <a:srgbClr val="000000"/>
                </a:solidFill>
                <a:latin typeface="Ebrima" panose="02000000000000000000" pitchFamily="2" charset="0"/>
              </a:rPr>
              <a:t>RUB | im Juli 2021 | </a:t>
            </a:r>
            <a:r>
              <a:rPr lang="de-DE" sz="900" dirty="0" err="1">
                <a:solidFill>
                  <a:srgbClr val="000000"/>
                </a:solidFill>
                <a:latin typeface="Ebrima" panose="02000000000000000000" pitchFamily="2" charset="0"/>
              </a:rPr>
              <a:t>slide</a:t>
            </a:r>
            <a:r>
              <a:rPr lang="de-DE" sz="900" dirty="0">
                <a:solidFill>
                  <a:srgbClr val="000000"/>
                </a:solidFill>
                <a:latin typeface="Ebrima" panose="02000000000000000000" pitchFamily="2" charset="0"/>
              </a:rPr>
              <a:t> </a:t>
            </a:r>
            <a:fld id="{523B2BA6-A6D6-413C-BE57-9AAEE8D9C88F}" type="slidenum">
              <a:rPr lang="de-DE" sz="900" smtClean="0">
                <a:solidFill>
                  <a:srgbClr val="000000"/>
                </a:solidFill>
                <a:latin typeface="Ebrima" panose="02000000000000000000" pitchFamily="2" charset="0"/>
              </a:rPr>
              <a:pPr algn="r" defTabSz="914304"/>
              <a:t>‹Nr.›</a:t>
            </a:fld>
            <a:endParaRPr lang="de-DE" sz="900" dirty="0">
              <a:solidFill>
                <a:srgbClr val="000000"/>
              </a:solidFill>
              <a:latin typeface="Ebrima" panose="02000000000000000000" pitchFamily="2" charset="0"/>
            </a:endParaRPr>
          </a:p>
        </p:txBody>
      </p:sp>
    </p:spTree>
    <p:extLst>
      <p:ext uri="{BB962C8B-B14F-4D97-AF65-F5344CB8AC3E}">
        <p14:creationId xmlns:p14="http://schemas.microsoft.com/office/powerpoint/2010/main" val="260261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C7A9E6A-4923-4822-8B7E-190EB918D9EA}" type="datetimeFigureOut">
              <a:rPr lang="de-DE" smtClean="0"/>
              <a:t>10.05.23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4FC5EE1-221D-47B7-93EC-F386057EB033}" type="slidenum">
              <a:rPr lang="de-DE" smtClean="0"/>
              <a:t>‹Nr.›</a:t>
            </a:fld>
            <a:endParaRPr lang="de-DE"/>
          </a:p>
        </p:txBody>
      </p:sp>
    </p:spTree>
    <p:extLst>
      <p:ext uri="{BB962C8B-B14F-4D97-AF65-F5344CB8AC3E}">
        <p14:creationId xmlns:p14="http://schemas.microsoft.com/office/powerpoint/2010/main" val="1810804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de-DE"/>
              <a:t>Titelmasterformat durch Klicken bearbeiten</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184" indent="0">
              <a:buNone/>
              <a:defRPr sz="1800">
                <a:solidFill>
                  <a:schemeClr val="tx1">
                    <a:tint val="75000"/>
                  </a:schemeClr>
                </a:solidFill>
              </a:defRPr>
            </a:lvl2pPr>
            <a:lvl3pPr marL="914367" indent="0">
              <a:buNone/>
              <a:defRPr sz="1600">
                <a:solidFill>
                  <a:schemeClr val="tx1">
                    <a:tint val="75000"/>
                  </a:schemeClr>
                </a:solidFill>
              </a:defRPr>
            </a:lvl3pPr>
            <a:lvl4pPr marL="1371551" indent="0">
              <a:buNone/>
              <a:defRPr sz="1400">
                <a:solidFill>
                  <a:schemeClr val="tx1">
                    <a:tint val="75000"/>
                  </a:schemeClr>
                </a:solidFill>
              </a:defRPr>
            </a:lvl4pPr>
            <a:lvl5pPr marL="1828734" indent="0">
              <a:buNone/>
              <a:defRPr sz="1400">
                <a:solidFill>
                  <a:schemeClr val="tx1">
                    <a:tint val="75000"/>
                  </a:schemeClr>
                </a:solidFill>
              </a:defRPr>
            </a:lvl5pPr>
            <a:lvl6pPr marL="2285918" indent="0">
              <a:buNone/>
              <a:defRPr sz="1400">
                <a:solidFill>
                  <a:schemeClr val="tx1">
                    <a:tint val="75000"/>
                  </a:schemeClr>
                </a:solidFill>
              </a:defRPr>
            </a:lvl6pPr>
            <a:lvl7pPr marL="2743102" indent="0">
              <a:buNone/>
              <a:defRPr sz="1400">
                <a:solidFill>
                  <a:schemeClr val="tx1">
                    <a:tint val="75000"/>
                  </a:schemeClr>
                </a:solidFill>
              </a:defRPr>
            </a:lvl7pPr>
            <a:lvl8pPr marL="3200285" indent="0">
              <a:buNone/>
              <a:defRPr sz="1400">
                <a:solidFill>
                  <a:schemeClr val="tx1">
                    <a:tint val="75000"/>
                  </a:schemeClr>
                </a:solidFill>
              </a:defRPr>
            </a:lvl8pPr>
            <a:lvl9pPr marL="3657469"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a:xfrm rot="16200000">
            <a:off x="7831457" y="1044178"/>
            <a:ext cx="1904999" cy="273844"/>
          </a:xfrm>
          <a:prstGeom prst="rect">
            <a:avLst/>
          </a:prstGeom>
        </p:spPr>
        <p:txBody>
          <a:bodyPr/>
          <a:lstStyle/>
          <a:p>
            <a:pPr defTabSz="914304"/>
            <a:fld id="{098B64DF-F28D-4CD2-A421-30BADD4F6E6E}" type="datetimeFigureOut">
              <a:rPr lang="de-DE" smtClean="0">
                <a:solidFill>
                  <a:srgbClr val="000000"/>
                </a:solidFill>
              </a:rPr>
              <a:pPr defTabSz="914304"/>
              <a:t>10.05.23</a:t>
            </a:fld>
            <a:endParaRPr lang="de-DE">
              <a:solidFill>
                <a:srgbClr val="000000"/>
              </a:solidFill>
            </a:endParaRPr>
          </a:p>
        </p:txBody>
      </p:sp>
      <p:sp>
        <p:nvSpPr>
          <p:cNvPr id="5" name="Footer Placeholder 4"/>
          <p:cNvSpPr>
            <a:spLocks noGrp="1"/>
          </p:cNvSpPr>
          <p:nvPr>
            <p:ph type="ftr" sz="quarter" idx="11"/>
          </p:nvPr>
        </p:nvSpPr>
        <p:spPr>
          <a:xfrm rot="16200000">
            <a:off x="6993255" y="4092178"/>
            <a:ext cx="3581400" cy="273844"/>
          </a:xfrm>
          <a:prstGeom prst="rect">
            <a:avLst/>
          </a:prstGeom>
        </p:spPr>
        <p:txBody>
          <a:bodyPr/>
          <a:lstStyle/>
          <a:p>
            <a:pPr defTabSz="914304"/>
            <a:endParaRPr lang="de-DE">
              <a:solidFill>
                <a:srgbClr val="000000"/>
              </a:solidFill>
            </a:endParaRPr>
          </a:p>
        </p:txBody>
      </p:sp>
      <p:sp>
        <p:nvSpPr>
          <p:cNvPr id="6" name="Slide Number Placeholder 5"/>
          <p:cNvSpPr>
            <a:spLocks noGrp="1"/>
          </p:cNvSpPr>
          <p:nvPr>
            <p:ph type="sldNum" sz="quarter" idx="12"/>
          </p:nvPr>
        </p:nvSpPr>
        <p:spPr>
          <a:xfrm>
            <a:off x="8441055" y="6172201"/>
            <a:ext cx="685800" cy="593725"/>
          </a:xfrm>
          <a:prstGeom prst="rect">
            <a:avLst/>
          </a:prstGeom>
        </p:spPr>
        <p:txBody>
          <a:bodyPr/>
          <a:lstStyle/>
          <a:p>
            <a:pPr defTabSz="914304"/>
            <a:fld id="{687B3274-2B4F-405D-90B7-A81909F6D72A}" type="slidenum">
              <a:rPr lang="de-DE" smtClean="0">
                <a:solidFill>
                  <a:srgbClr val="000000"/>
                </a:solidFill>
              </a:rPr>
              <a:pPr defTabSz="914304"/>
              <a:t>‹Nr.›</a:t>
            </a:fld>
            <a:endParaRPr lang="de-DE">
              <a:solidFill>
                <a:srgbClr val="000000"/>
              </a:solidFill>
            </a:endParaRPr>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0673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946404" y="1828802"/>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594860" y="1828802"/>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rot="16200000">
            <a:off x="7831457" y="1044178"/>
            <a:ext cx="1904999" cy="273844"/>
          </a:xfrm>
          <a:prstGeom prst="rect">
            <a:avLst/>
          </a:prstGeom>
        </p:spPr>
        <p:txBody>
          <a:bodyPr/>
          <a:lstStyle/>
          <a:p>
            <a:pPr defTabSz="914304"/>
            <a:fld id="{098B64DF-F28D-4CD2-A421-30BADD4F6E6E}" type="datetimeFigureOut">
              <a:rPr lang="de-DE" smtClean="0">
                <a:solidFill>
                  <a:srgbClr val="000000"/>
                </a:solidFill>
              </a:rPr>
              <a:pPr defTabSz="914304"/>
              <a:t>10.05.23</a:t>
            </a:fld>
            <a:endParaRPr lang="de-DE">
              <a:solidFill>
                <a:srgbClr val="000000"/>
              </a:solidFill>
            </a:endParaRPr>
          </a:p>
        </p:txBody>
      </p:sp>
      <p:sp>
        <p:nvSpPr>
          <p:cNvPr id="6" name="Footer Placeholder 5"/>
          <p:cNvSpPr>
            <a:spLocks noGrp="1"/>
          </p:cNvSpPr>
          <p:nvPr>
            <p:ph type="ftr" sz="quarter" idx="11"/>
          </p:nvPr>
        </p:nvSpPr>
        <p:spPr>
          <a:xfrm rot="16200000">
            <a:off x="6993255" y="4092178"/>
            <a:ext cx="3581400" cy="273844"/>
          </a:xfrm>
          <a:prstGeom prst="rect">
            <a:avLst/>
          </a:prstGeom>
        </p:spPr>
        <p:txBody>
          <a:bodyPr/>
          <a:lstStyle/>
          <a:p>
            <a:pPr defTabSz="914304"/>
            <a:endParaRPr lang="de-DE">
              <a:solidFill>
                <a:srgbClr val="000000"/>
              </a:solidFill>
            </a:endParaRPr>
          </a:p>
        </p:txBody>
      </p:sp>
      <p:sp>
        <p:nvSpPr>
          <p:cNvPr id="7" name="Slide Number Placeholder 6"/>
          <p:cNvSpPr>
            <a:spLocks noGrp="1"/>
          </p:cNvSpPr>
          <p:nvPr>
            <p:ph type="sldNum" sz="quarter" idx="12"/>
          </p:nvPr>
        </p:nvSpPr>
        <p:spPr>
          <a:xfrm>
            <a:off x="8441055" y="6172201"/>
            <a:ext cx="685800" cy="593725"/>
          </a:xfrm>
          <a:prstGeom prst="rect">
            <a:avLst/>
          </a:prstGeom>
        </p:spPr>
        <p:txBody>
          <a:bodyPr/>
          <a:lstStyle/>
          <a:p>
            <a:pPr defTabSz="914304"/>
            <a:fld id="{687B3274-2B4F-405D-90B7-A81909F6D72A}" type="slidenum">
              <a:rPr lang="de-DE" smtClean="0">
                <a:solidFill>
                  <a:srgbClr val="000000"/>
                </a:solidFill>
              </a:rPr>
              <a:pPr defTabSz="914304"/>
              <a:t>‹Nr.›</a:t>
            </a:fld>
            <a:endParaRPr lang="de-DE">
              <a:solidFill>
                <a:srgbClr val="000000"/>
              </a:solidFill>
            </a:endParaRPr>
          </a:p>
        </p:txBody>
      </p:sp>
    </p:spTree>
    <p:extLst>
      <p:ext uri="{BB962C8B-B14F-4D97-AF65-F5344CB8AC3E}">
        <p14:creationId xmlns:p14="http://schemas.microsoft.com/office/powerpoint/2010/main" val="24336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946404" y="1717186"/>
            <a:ext cx="3360420" cy="731520"/>
          </a:xfrm>
        </p:spPr>
        <p:txBody>
          <a:bodyPr anchor="b">
            <a:normAutofit/>
          </a:bodyPr>
          <a:lstStyle>
            <a:lvl1pPr marL="0" indent="0">
              <a:spcBef>
                <a:spcPts val="0"/>
              </a:spcBef>
              <a:buNone/>
              <a:defRPr sz="1800" b="0">
                <a:solidFill>
                  <a:schemeClr val="tx2"/>
                </a:solidFill>
              </a:defRPr>
            </a:lvl1pPr>
            <a:lvl2pPr marL="457184" indent="0">
              <a:buNone/>
              <a:defRPr sz="1800" b="1"/>
            </a:lvl2pPr>
            <a:lvl3pPr marL="914367" indent="0">
              <a:buNone/>
              <a:defRPr sz="1800" b="1"/>
            </a:lvl3pPr>
            <a:lvl4pPr marL="1371551" indent="0">
              <a:buNone/>
              <a:defRPr sz="1600" b="1"/>
            </a:lvl4pPr>
            <a:lvl5pPr marL="1828734" indent="0">
              <a:buNone/>
              <a:defRPr sz="1600" b="1"/>
            </a:lvl5pPr>
            <a:lvl6pPr marL="2285918" indent="0">
              <a:buNone/>
              <a:defRPr sz="1600" b="1"/>
            </a:lvl6pPr>
            <a:lvl7pPr marL="2743102" indent="0">
              <a:buNone/>
              <a:defRPr sz="1600" b="1"/>
            </a:lvl7pPr>
            <a:lvl8pPr marL="3200285" indent="0">
              <a:buNone/>
              <a:defRPr sz="1600" b="1"/>
            </a:lvl8pPr>
            <a:lvl9pPr marL="3657469" indent="0">
              <a:buNone/>
              <a:defRPr sz="1600" b="1"/>
            </a:lvl9pPr>
          </a:lstStyle>
          <a:p>
            <a:pPr lvl="0"/>
            <a:r>
              <a:rPr lang="de-DE"/>
              <a:t>Textmasterformat bearbeiten</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 Placeholder 10"/>
          <p:cNvSpPr>
            <a:spLocks noGrp="1"/>
          </p:cNvSpPr>
          <p:nvPr>
            <p:ph type="body" sz="quarter" idx="13"/>
          </p:nvPr>
        </p:nvSpPr>
        <p:spPr>
          <a:xfrm>
            <a:off x="4599432" y="1717186"/>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367" rtl="0" eaLnBrk="1" latinLnBrk="0" hangingPunct="1">
              <a:lnSpc>
                <a:spcPct val="95000"/>
              </a:lnSpc>
              <a:spcBef>
                <a:spcPts val="0"/>
              </a:spcBef>
              <a:spcAft>
                <a:spcPts val="200"/>
              </a:spcAft>
              <a:buClr>
                <a:schemeClr val="accent1"/>
              </a:buClr>
              <a:buSzPct val="80000"/>
              <a:buNone/>
            </a:pPr>
            <a:r>
              <a:rPr lang="de-DE"/>
              <a:t>Textmasterformat bearbeiten</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rot="16200000">
            <a:off x="7831457" y="1044178"/>
            <a:ext cx="1904999" cy="273844"/>
          </a:xfrm>
          <a:prstGeom prst="rect">
            <a:avLst/>
          </a:prstGeom>
        </p:spPr>
        <p:txBody>
          <a:bodyPr/>
          <a:lstStyle/>
          <a:p>
            <a:pPr defTabSz="914304"/>
            <a:fld id="{098B64DF-F28D-4CD2-A421-30BADD4F6E6E}" type="datetimeFigureOut">
              <a:rPr lang="de-DE" smtClean="0">
                <a:solidFill>
                  <a:srgbClr val="000000"/>
                </a:solidFill>
              </a:rPr>
              <a:pPr defTabSz="914304"/>
              <a:t>10.05.23</a:t>
            </a:fld>
            <a:endParaRPr lang="de-DE">
              <a:solidFill>
                <a:srgbClr val="000000"/>
              </a:solidFill>
            </a:endParaRPr>
          </a:p>
        </p:txBody>
      </p:sp>
      <p:sp>
        <p:nvSpPr>
          <p:cNvPr id="8" name="Footer Placeholder 7"/>
          <p:cNvSpPr>
            <a:spLocks noGrp="1"/>
          </p:cNvSpPr>
          <p:nvPr>
            <p:ph type="ftr" sz="quarter" idx="11"/>
          </p:nvPr>
        </p:nvSpPr>
        <p:spPr>
          <a:xfrm rot="16200000">
            <a:off x="6993255" y="4092178"/>
            <a:ext cx="3581400" cy="273844"/>
          </a:xfrm>
          <a:prstGeom prst="rect">
            <a:avLst/>
          </a:prstGeom>
        </p:spPr>
        <p:txBody>
          <a:bodyPr/>
          <a:lstStyle/>
          <a:p>
            <a:pPr defTabSz="914304"/>
            <a:endParaRPr lang="de-DE">
              <a:solidFill>
                <a:srgbClr val="000000"/>
              </a:solidFill>
            </a:endParaRPr>
          </a:p>
        </p:txBody>
      </p:sp>
      <p:sp>
        <p:nvSpPr>
          <p:cNvPr id="9" name="Slide Number Placeholder 8"/>
          <p:cNvSpPr>
            <a:spLocks noGrp="1"/>
          </p:cNvSpPr>
          <p:nvPr>
            <p:ph type="sldNum" sz="quarter" idx="12"/>
          </p:nvPr>
        </p:nvSpPr>
        <p:spPr>
          <a:xfrm>
            <a:off x="8441055" y="6172201"/>
            <a:ext cx="685800" cy="593725"/>
          </a:xfrm>
          <a:prstGeom prst="rect">
            <a:avLst/>
          </a:prstGeom>
        </p:spPr>
        <p:txBody>
          <a:bodyPr/>
          <a:lstStyle/>
          <a:p>
            <a:pPr defTabSz="914304"/>
            <a:fld id="{687B3274-2B4F-405D-90B7-A81909F6D72A}" type="slidenum">
              <a:rPr lang="de-DE" smtClean="0">
                <a:solidFill>
                  <a:srgbClr val="000000"/>
                </a:solidFill>
              </a:rPr>
              <a:pPr defTabSz="914304"/>
              <a:t>‹Nr.›</a:t>
            </a:fld>
            <a:endParaRPr lang="de-DE">
              <a:solidFill>
                <a:srgbClr val="000000"/>
              </a:solidFill>
            </a:endParaRPr>
          </a:p>
        </p:txBody>
      </p:sp>
    </p:spTree>
    <p:extLst>
      <p:ext uri="{BB962C8B-B14F-4D97-AF65-F5344CB8AC3E}">
        <p14:creationId xmlns:p14="http://schemas.microsoft.com/office/powerpoint/2010/main" val="1983052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rot="16200000">
            <a:off x="7831457" y="1044178"/>
            <a:ext cx="1904999" cy="273844"/>
          </a:xfrm>
          <a:prstGeom prst="rect">
            <a:avLst/>
          </a:prstGeom>
        </p:spPr>
        <p:txBody>
          <a:bodyPr/>
          <a:lstStyle/>
          <a:p>
            <a:pPr defTabSz="914304"/>
            <a:fld id="{098B64DF-F28D-4CD2-A421-30BADD4F6E6E}" type="datetimeFigureOut">
              <a:rPr lang="de-DE" smtClean="0">
                <a:solidFill>
                  <a:srgbClr val="000000"/>
                </a:solidFill>
              </a:rPr>
              <a:pPr defTabSz="914304"/>
              <a:t>10.05.23</a:t>
            </a:fld>
            <a:endParaRPr lang="de-DE">
              <a:solidFill>
                <a:srgbClr val="000000"/>
              </a:solidFill>
            </a:endParaRPr>
          </a:p>
        </p:txBody>
      </p:sp>
      <p:sp>
        <p:nvSpPr>
          <p:cNvPr id="4" name="Footer Placeholder 3"/>
          <p:cNvSpPr>
            <a:spLocks noGrp="1"/>
          </p:cNvSpPr>
          <p:nvPr>
            <p:ph type="ftr" sz="quarter" idx="11"/>
          </p:nvPr>
        </p:nvSpPr>
        <p:spPr>
          <a:xfrm rot="16200000">
            <a:off x="6993255" y="4092178"/>
            <a:ext cx="3581400" cy="273844"/>
          </a:xfrm>
          <a:prstGeom prst="rect">
            <a:avLst/>
          </a:prstGeom>
        </p:spPr>
        <p:txBody>
          <a:bodyPr/>
          <a:lstStyle/>
          <a:p>
            <a:pPr defTabSz="914304"/>
            <a:endParaRPr lang="de-DE">
              <a:solidFill>
                <a:srgbClr val="000000"/>
              </a:solidFill>
            </a:endParaRPr>
          </a:p>
        </p:txBody>
      </p:sp>
      <p:sp>
        <p:nvSpPr>
          <p:cNvPr id="5" name="Slide Number Placeholder 4"/>
          <p:cNvSpPr>
            <a:spLocks noGrp="1"/>
          </p:cNvSpPr>
          <p:nvPr>
            <p:ph type="sldNum" sz="quarter" idx="12"/>
          </p:nvPr>
        </p:nvSpPr>
        <p:spPr>
          <a:xfrm>
            <a:off x="8441055" y="6172201"/>
            <a:ext cx="685800" cy="593725"/>
          </a:xfrm>
          <a:prstGeom prst="rect">
            <a:avLst/>
          </a:prstGeom>
        </p:spPr>
        <p:txBody>
          <a:bodyPr/>
          <a:lstStyle/>
          <a:p>
            <a:pPr defTabSz="914304"/>
            <a:fld id="{687B3274-2B4F-405D-90B7-A81909F6D72A}" type="slidenum">
              <a:rPr lang="de-DE" smtClean="0">
                <a:solidFill>
                  <a:srgbClr val="000000"/>
                </a:solidFill>
              </a:rPr>
              <a:pPr defTabSz="914304"/>
              <a:t>‹Nr.›</a:t>
            </a:fld>
            <a:endParaRPr lang="de-DE">
              <a:solidFill>
                <a:srgbClr val="000000"/>
              </a:solidFill>
            </a:endParaRPr>
          </a:p>
        </p:txBody>
      </p:sp>
    </p:spTree>
    <p:extLst>
      <p:ext uri="{BB962C8B-B14F-4D97-AF65-F5344CB8AC3E}">
        <p14:creationId xmlns:p14="http://schemas.microsoft.com/office/powerpoint/2010/main" val="3536613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831457" y="1044178"/>
            <a:ext cx="1904999" cy="273844"/>
          </a:xfrm>
          <a:prstGeom prst="rect">
            <a:avLst/>
          </a:prstGeom>
        </p:spPr>
        <p:txBody>
          <a:bodyPr/>
          <a:lstStyle/>
          <a:p>
            <a:pPr defTabSz="914304"/>
            <a:fld id="{098B64DF-F28D-4CD2-A421-30BADD4F6E6E}" type="datetimeFigureOut">
              <a:rPr lang="de-DE" smtClean="0">
                <a:solidFill>
                  <a:srgbClr val="000000"/>
                </a:solidFill>
              </a:rPr>
              <a:pPr defTabSz="914304"/>
              <a:t>10.05.23</a:t>
            </a:fld>
            <a:endParaRPr lang="de-DE">
              <a:solidFill>
                <a:srgbClr val="000000"/>
              </a:solidFill>
            </a:endParaRPr>
          </a:p>
        </p:txBody>
      </p:sp>
      <p:sp>
        <p:nvSpPr>
          <p:cNvPr id="3" name="Footer Placeholder 2"/>
          <p:cNvSpPr>
            <a:spLocks noGrp="1"/>
          </p:cNvSpPr>
          <p:nvPr>
            <p:ph type="ftr" sz="quarter" idx="11"/>
          </p:nvPr>
        </p:nvSpPr>
        <p:spPr>
          <a:xfrm rot="16200000">
            <a:off x="6993255" y="4092178"/>
            <a:ext cx="3581400" cy="273844"/>
          </a:xfrm>
          <a:prstGeom prst="rect">
            <a:avLst/>
          </a:prstGeom>
        </p:spPr>
        <p:txBody>
          <a:bodyPr/>
          <a:lstStyle/>
          <a:p>
            <a:pPr defTabSz="914304"/>
            <a:endParaRPr lang="de-DE">
              <a:solidFill>
                <a:srgbClr val="000000"/>
              </a:solidFill>
            </a:endParaRPr>
          </a:p>
        </p:txBody>
      </p:sp>
      <p:sp>
        <p:nvSpPr>
          <p:cNvPr id="4" name="Slide Number Placeholder 3"/>
          <p:cNvSpPr>
            <a:spLocks noGrp="1"/>
          </p:cNvSpPr>
          <p:nvPr>
            <p:ph type="sldNum" sz="quarter" idx="12"/>
          </p:nvPr>
        </p:nvSpPr>
        <p:spPr>
          <a:xfrm>
            <a:off x="8441055" y="6172201"/>
            <a:ext cx="685800" cy="593725"/>
          </a:xfrm>
          <a:prstGeom prst="rect">
            <a:avLst/>
          </a:prstGeom>
        </p:spPr>
        <p:txBody>
          <a:bodyPr/>
          <a:lstStyle/>
          <a:p>
            <a:pPr defTabSz="914304"/>
            <a:fld id="{687B3274-2B4F-405D-90B7-A81909F6D72A}" type="slidenum">
              <a:rPr lang="de-DE" smtClean="0">
                <a:solidFill>
                  <a:srgbClr val="000000"/>
                </a:solidFill>
              </a:rPr>
              <a:pPr defTabSz="914304"/>
              <a:t>‹Nr.›</a:t>
            </a:fld>
            <a:endParaRPr lang="de-DE">
              <a:solidFill>
                <a:srgbClr val="000000"/>
              </a:solidFill>
            </a:endParaRPr>
          </a:p>
        </p:txBody>
      </p:sp>
    </p:spTree>
    <p:extLst>
      <p:ext uri="{BB962C8B-B14F-4D97-AF65-F5344CB8AC3E}">
        <p14:creationId xmlns:p14="http://schemas.microsoft.com/office/powerpoint/2010/main" val="1174878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2"/>
            <a:ext cx="2400300" cy="1600197"/>
          </a:xfrm>
        </p:spPr>
        <p:txBody>
          <a:bodyPr anchor="b">
            <a:normAutofit/>
          </a:bodyPr>
          <a:lstStyle>
            <a:lvl1pPr>
              <a:defRPr sz="2800" b="0" baseline="0"/>
            </a:lvl1pPr>
          </a:lstStyle>
          <a:p>
            <a:r>
              <a:rPr lang="de-DE"/>
              <a:t>Titelmasterformat durch Klicken bearbeiten</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30936" y="2099736"/>
            <a:ext cx="2400300" cy="3810001"/>
          </a:xfrm>
        </p:spPr>
        <p:txBody>
          <a:bodyPr>
            <a:normAutofit/>
          </a:bodyPr>
          <a:lstStyle>
            <a:lvl1pPr marL="0" indent="0">
              <a:lnSpc>
                <a:spcPct val="114000"/>
              </a:lnSpc>
              <a:spcBef>
                <a:spcPts val="800"/>
              </a:spcBef>
              <a:buNone/>
              <a:defRPr sz="1300"/>
            </a:lvl1pPr>
            <a:lvl2pPr marL="457184" indent="0">
              <a:buNone/>
              <a:defRPr sz="1200"/>
            </a:lvl2pPr>
            <a:lvl3pPr marL="914367" indent="0">
              <a:buNone/>
              <a:defRPr sz="1000"/>
            </a:lvl3pPr>
            <a:lvl4pPr marL="1371551" indent="0">
              <a:buNone/>
              <a:defRPr sz="900"/>
            </a:lvl4pPr>
            <a:lvl5pPr marL="1828734" indent="0">
              <a:buNone/>
              <a:defRPr sz="900"/>
            </a:lvl5pPr>
            <a:lvl6pPr marL="2285918" indent="0">
              <a:buNone/>
              <a:defRPr sz="900"/>
            </a:lvl6pPr>
            <a:lvl7pPr marL="2743102" indent="0">
              <a:buNone/>
              <a:defRPr sz="900"/>
            </a:lvl7pPr>
            <a:lvl8pPr marL="3200285" indent="0">
              <a:buNone/>
              <a:defRPr sz="900"/>
            </a:lvl8pPr>
            <a:lvl9pPr marL="3657469" indent="0">
              <a:buNone/>
              <a:defRPr sz="900"/>
            </a:lvl9pPr>
          </a:lstStyle>
          <a:p>
            <a:pPr lvl="0"/>
            <a:r>
              <a:rPr lang="de-DE"/>
              <a:t>Textmasterformat bearbeiten</a:t>
            </a:r>
          </a:p>
        </p:txBody>
      </p:sp>
      <p:sp>
        <p:nvSpPr>
          <p:cNvPr id="5" name="Date Placeholder 4"/>
          <p:cNvSpPr>
            <a:spLocks noGrp="1"/>
          </p:cNvSpPr>
          <p:nvPr>
            <p:ph type="dt" sz="half" idx="10"/>
          </p:nvPr>
        </p:nvSpPr>
        <p:spPr>
          <a:xfrm rot="16200000">
            <a:off x="7831457" y="1044178"/>
            <a:ext cx="1904999" cy="273844"/>
          </a:xfrm>
          <a:prstGeom prst="rect">
            <a:avLst/>
          </a:prstGeom>
        </p:spPr>
        <p:txBody>
          <a:bodyPr/>
          <a:lstStyle/>
          <a:p>
            <a:pPr defTabSz="914304"/>
            <a:fld id="{098B64DF-F28D-4CD2-A421-30BADD4F6E6E}" type="datetimeFigureOut">
              <a:rPr lang="de-DE" smtClean="0">
                <a:solidFill>
                  <a:srgbClr val="000000"/>
                </a:solidFill>
              </a:rPr>
              <a:pPr defTabSz="914304"/>
              <a:t>10.05.23</a:t>
            </a:fld>
            <a:endParaRPr lang="de-DE">
              <a:solidFill>
                <a:srgbClr val="000000"/>
              </a:solidFill>
            </a:endParaRPr>
          </a:p>
        </p:txBody>
      </p:sp>
      <p:sp>
        <p:nvSpPr>
          <p:cNvPr id="6" name="Footer Placeholder 5"/>
          <p:cNvSpPr>
            <a:spLocks noGrp="1"/>
          </p:cNvSpPr>
          <p:nvPr>
            <p:ph type="ftr" sz="quarter" idx="11"/>
          </p:nvPr>
        </p:nvSpPr>
        <p:spPr>
          <a:xfrm rot="16200000">
            <a:off x="6993255" y="4092178"/>
            <a:ext cx="3581400" cy="273844"/>
          </a:xfrm>
          <a:prstGeom prst="rect">
            <a:avLst/>
          </a:prstGeom>
        </p:spPr>
        <p:txBody>
          <a:bodyPr/>
          <a:lstStyle/>
          <a:p>
            <a:pPr defTabSz="914304"/>
            <a:endParaRPr lang="de-DE">
              <a:solidFill>
                <a:srgbClr val="000000"/>
              </a:solidFill>
            </a:endParaRPr>
          </a:p>
        </p:txBody>
      </p:sp>
      <p:sp>
        <p:nvSpPr>
          <p:cNvPr id="7" name="Slide Number Placeholder 6"/>
          <p:cNvSpPr>
            <a:spLocks noGrp="1"/>
          </p:cNvSpPr>
          <p:nvPr>
            <p:ph type="sldNum" sz="quarter" idx="12"/>
          </p:nvPr>
        </p:nvSpPr>
        <p:spPr>
          <a:xfrm>
            <a:off x="8441055" y="6172201"/>
            <a:ext cx="685800" cy="593725"/>
          </a:xfrm>
          <a:prstGeom prst="rect">
            <a:avLst/>
          </a:prstGeom>
        </p:spPr>
        <p:txBody>
          <a:bodyPr/>
          <a:lstStyle/>
          <a:p>
            <a:pPr defTabSz="914304"/>
            <a:fld id="{687B3274-2B4F-405D-90B7-A81909F6D72A}" type="slidenum">
              <a:rPr lang="de-DE" smtClean="0">
                <a:solidFill>
                  <a:srgbClr val="000000"/>
                </a:solidFill>
              </a:rPr>
              <a:pPr defTabSz="914304"/>
              <a:t>‹Nr.›</a:t>
            </a:fld>
            <a:endParaRPr lang="de-DE">
              <a:solidFill>
                <a:srgbClr val="000000"/>
              </a:solidFill>
            </a:endParaRPr>
          </a:p>
        </p:txBody>
      </p:sp>
    </p:spTree>
    <p:extLst>
      <p:ext uri="{BB962C8B-B14F-4D97-AF65-F5344CB8AC3E}">
        <p14:creationId xmlns:p14="http://schemas.microsoft.com/office/powerpoint/2010/main" val="3189630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1" y="5257801"/>
            <a:ext cx="7486650" cy="914400"/>
          </a:xfrm>
        </p:spPr>
        <p:txBody>
          <a:bodyPr anchor="b">
            <a:normAutofit/>
          </a:bodyPr>
          <a:lstStyle>
            <a:lvl1pPr>
              <a:defRPr sz="2800" b="0">
                <a:solidFill>
                  <a:schemeClr val="bg1"/>
                </a:solidFill>
              </a:defRPr>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0" y="2"/>
            <a:ext cx="8469630" cy="5128923"/>
          </a:xfrm>
          <a:blipFill>
            <a:blip r:embed="rId2"/>
            <a:stretch>
              <a:fillRect/>
            </a:stretch>
          </a:blipFill>
        </p:spPr>
        <p:txBody>
          <a:bodyPr anchor="t"/>
          <a:lstStyle>
            <a:lvl1pPr marL="0" indent="0">
              <a:buNone/>
              <a:defRPr sz="3200">
                <a:solidFill>
                  <a:schemeClr val="bg1"/>
                </a:solidFill>
              </a:defRPr>
            </a:lvl1pPr>
            <a:lvl2pPr marL="457184" indent="0">
              <a:buNone/>
              <a:defRPr sz="2800"/>
            </a:lvl2pPr>
            <a:lvl3pPr marL="914367" indent="0">
              <a:buNone/>
              <a:defRPr sz="2400"/>
            </a:lvl3pPr>
            <a:lvl4pPr marL="1371551" indent="0">
              <a:buNone/>
              <a:defRPr sz="2000"/>
            </a:lvl4pPr>
            <a:lvl5pPr marL="1828734" indent="0">
              <a:buNone/>
              <a:defRPr sz="2000"/>
            </a:lvl5pPr>
            <a:lvl6pPr marL="2285918" indent="0">
              <a:buNone/>
              <a:defRPr sz="2000"/>
            </a:lvl6pPr>
            <a:lvl7pPr marL="2743102" indent="0">
              <a:buNone/>
              <a:defRPr sz="2000"/>
            </a:lvl7pPr>
            <a:lvl8pPr marL="3200285" indent="0">
              <a:buNone/>
              <a:defRPr sz="2000"/>
            </a:lvl8pPr>
            <a:lvl9pPr marL="3657469"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1" y="6108591"/>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184" indent="0">
              <a:buNone/>
              <a:defRPr sz="1200"/>
            </a:lvl2pPr>
            <a:lvl3pPr marL="914367" indent="0">
              <a:buNone/>
              <a:defRPr sz="1000"/>
            </a:lvl3pPr>
            <a:lvl4pPr marL="1371551" indent="0">
              <a:buNone/>
              <a:defRPr sz="900"/>
            </a:lvl4pPr>
            <a:lvl5pPr marL="1828734" indent="0">
              <a:buNone/>
              <a:defRPr sz="900"/>
            </a:lvl5pPr>
            <a:lvl6pPr marL="2285918" indent="0">
              <a:buNone/>
              <a:defRPr sz="900"/>
            </a:lvl6pPr>
            <a:lvl7pPr marL="2743102" indent="0">
              <a:buNone/>
              <a:defRPr sz="900"/>
            </a:lvl7pPr>
            <a:lvl8pPr marL="3200285" indent="0">
              <a:buNone/>
              <a:defRPr sz="900"/>
            </a:lvl8pPr>
            <a:lvl9pPr marL="3657469" indent="0">
              <a:buNone/>
              <a:defRPr sz="900"/>
            </a:lvl9pPr>
          </a:lstStyle>
          <a:p>
            <a:pPr lvl="0"/>
            <a:r>
              <a:rPr lang="de-DE"/>
              <a:t>Textmasterformat bearbeiten</a:t>
            </a:r>
          </a:p>
        </p:txBody>
      </p:sp>
      <p:sp>
        <p:nvSpPr>
          <p:cNvPr id="5" name="Date Placeholder 4"/>
          <p:cNvSpPr>
            <a:spLocks noGrp="1"/>
          </p:cNvSpPr>
          <p:nvPr>
            <p:ph type="dt" sz="half" idx="10"/>
          </p:nvPr>
        </p:nvSpPr>
        <p:spPr>
          <a:xfrm rot="16200000">
            <a:off x="7831457" y="1044178"/>
            <a:ext cx="1904999" cy="273844"/>
          </a:xfrm>
          <a:prstGeom prst="rect">
            <a:avLst/>
          </a:prstGeom>
        </p:spPr>
        <p:txBody>
          <a:bodyPr/>
          <a:lstStyle/>
          <a:p>
            <a:pPr defTabSz="914304"/>
            <a:fld id="{098B64DF-F28D-4CD2-A421-30BADD4F6E6E}" type="datetimeFigureOut">
              <a:rPr lang="de-DE" smtClean="0">
                <a:solidFill>
                  <a:srgbClr val="000000"/>
                </a:solidFill>
              </a:rPr>
              <a:pPr defTabSz="914304"/>
              <a:t>10.05.23</a:t>
            </a:fld>
            <a:endParaRPr lang="de-DE">
              <a:solidFill>
                <a:srgbClr val="000000"/>
              </a:solidFill>
            </a:endParaRPr>
          </a:p>
        </p:txBody>
      </p:sp>
      <p:sp>
        <p:nvSpPr>
          <p:cNvPr id="6" name="Footer Placeholder 5"/>
          <p:cNvSpPr>
            <a:spLocks noGrp="1"/>
          </p:cNvSpPr>
          <p:nvPr>
            <p:ph type="ftr" sz="quarter" idx="11"/>
          </p:nvPr>
        </p:nvSpPr>
        <p:spPr>
          <a:xfrm rot="16200000">
            <a:off x="6993255" y="4092178"/>
            <a:ext cx="3581400" cy="273844"/>
          </a:xfrm>
          <a:prstGeom prst="rect">
            <a:avLst/>
          </a:prstGeom>
        </p:spPr>
        <p:txBody>
          <a:bodyPr/>
          <a:lstStyle/>
          <a:p>
            <a:pPr defTabSz="914304"/>
            <a:endParaRPr lang="de-DE">
              <a:solidFill>
                <a:srgbClr val="000000"/>
              </a:solidFill>
            </a:endParaRPr>
          </a:p>
        </p:txBody>
      </p:sp>
      <p:sp>
        <p:nvSpPr>
          <p:cNvPr id="7" name="Slide Number Placeholder 6"/>
          <p:cNvSpPr>
            <a:spLocks noGrp="1"/>
          </p:cNvSpPr>
          <p:nvPr>
            <p:ph type="sldNum" sz="quarter" idx="12"/>
          </p:nvPr>
        </p:nvSpPr>
        <p:spPr>
          <a:xfrm>
            <a:off x="8441055" y="6172201"/>
            <a:ext cx="685800" cy="593725"/>
          </a:xfrm>
          <a:prstGeom prst="rect">
            <a:avLst/>
          </a:prstGeom>
        </p:spPr>
        <p:txBody>
          <a:bodyPr/>
          <a:lstStyle/>
          <a:p>
            <a:pPr defTabSz="914304"/>
            <a:fld id="{687B3274-2B4F-405D-90B7-A81909F6D72A}" type="slidenum">
              <a:rPr lang="de-DE" smtClean="0">
                <a:solidFill>
                  <a:srgbClr val="000000"/>
                </a:solidFill>
              </a:rPr>
              <a:pPr defTabSz="914304"/>
              <a:t>‹Nr.›</a:t>
            </a:fld>
            <a:endParaRPr lang="de-DE">
              <a:solidFill>
                <a:srgbClr val="000000"/>
              </a:solidFill>
            </a:endParaRPr>
          </a:p>
        </p:txBody>
      </p:sp>
    </p:spTree>
    <p:extLst>
      <p:ext uri="{BB962C8B-B14F-4D97-AF65-F5344CB8AC3E}">
        <p14:creationId xmlns:p14="http://schemas.microsoft.com/office/powerpoint/2010/main" val="2344566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rot="16200000">
            <a:off x="7831457" y="1044178"/>
            <a:ext cx="1904999" cy="273844"/>
          </a:xfrm>
          <a:prstGeom prst="rect">
            <a:avLst/>
          </a:prstGeom>
        </p:spPr>
        <p:txBody>
          <a:bodyPr/>
          <a:lstStyle/>
          <a:p>
            <a:pPr defTabSz="914304"/>
            <a:fld id="{098B64DF-F28D-4CD2-A421-30BADD4F6E6E}" type="datetimeFigureOut">
              <a:rPr lang="de-DE" smtClean="0">
                <a:solidFill>
                  <a:srgbClr val="000000"/>
                </a:solidFill>
              </a:rPr>
              <a:pPr defTabSz="914304"/>
              <a:t>10.05.23</a:t>
            </a:fld>
            <a:endParaRPr lang="de-DE">
              <a:solidFill>
                <a:srgbClr val="000000"/>
              </a:solidFill>
            </a:endParaRPr>
          </a:p>
        </p:txBody>
      </p:sp>
      <p:sp>
        <p:nvSpPr>
          <p:cNvPr id="5" name="Footer Placeholder 4"/>
          <p:cNvSpPr>
            <a:spLocks noGrp="1"/>
          </p:cNvSpPr>
          <p:nvPr>
            <p:ph type="ftr" sz="quarter" idx="11"/>
          </p:nvPr>
        </p:nvSpPr>
        <p:spPr>
          <a:xfrm rot="16200000">
            <a:off x="6993255" y="4092178"/>
            <a:ext cx="3581400" cy="273844"/>
          </a:xfrm>
          <a:prstGeom prst="rect">
            <a:avLst/>
          </a:prstGeom>
        </p:spPr>
        <p:txBody>
          <a:bodyPr/>
          <a:lstStyle/>
          <a:p>
            <a:pPr defTabSz="914304"/>
            <a:endParaRPr lang="de-DE">
              <a:solidFill>
                <a:srgbClr val="000000"/>
              </a:solidFill>
            </a:endParaRPr>
          </a:p>
        </p:txBody>
      </p:sp>
      <p:sp>
        <p:nvSpPr>
          <p:cNvPr id="6" name="Slide Number Placeholder 5"/>
          <p:cNvSpPr>
            <a:spLocks noGrp="1"/>
          </p:cNvSpPr>
          <p:nvPr>
            <p:ph type="sldNum" sz="quarter" idx="12"/>
          </p:nvPr>
        </p:nvSpPr>
        <p:spPr>
          <a:xfrm>
            <a:off x="8441055" y="6172201"/>
            <a:ext cx="685800" cy="593725"/>
          </a:xfrm>
          <a:prstGeom prst="rect">
            <a:avLst/>
          </a:prstGeom>
        </p:spPr>
        <p:txBody>
          <a:bodyPr/>
          <a:lstStyle/>
          <a:p>
            <a:pPr defTabSz="914304"/>
            <a:fld id="{687B3274-2B4F-405D-90B7-A81909F6D72A}" type="slidenum">
              <a:rPr lang="de-DE" smtClean="0">
                <a:solidFill>
                  <a:srgbClr val="000000"/>
                </a:solidFill>
              </a:rPr>
              <a:pPr defTabSz="914304"/>
              <a:t>‹Nr.›</a:t>
            </a:fld>
            <a:endParaRPr lang="de-DE">
              <a:solidFill>
                <a:srgbClr val="000000"/>
              </a:solidFill>
            </a:endParaRPr>
          </a:p>
        </p:txBody>
      </p:sp>
    </p:spTree>
    <p:extLst>
      <p:ext uri="{BB962C8B-B14F-4D97-AF65-F5344CB8AC3E}">
        <p14:creationId xmlns:p14="http://schemas.microsoft.com/office/powerpoint/2010/main" val="1557480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571501" y="381000"/>
            <a:ext cx="5800725" cy="58975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rot="16200000">
            <a:off x="7831457" y="1044178"/>
            <a:ext cx="1904999" cy="273844"/>
          </a:xfrm>
          <a:prstGeom prst="rect">
            <a:avLst/>
          </a:prstGeom>
        </p:spPr>
        <p:txBody>
          <a:bodyPr/>
          <a:lstStyle/>
          <a:p>
            <a:pPr defTabSz="914304"/>
            <a:fld id="{098B64DF-F28D-4CD2-A421-30BADD4F6E6E}" type="datetimeFigureOut">
              <a:rPr lang="de-DE" smtClean="0">
                <a:solidFill>
                  <a:srgbClr val="000000"/>
                </a:solidFill>
              </a:rPr>
              <a:pPr defTabSz="914304"/>
              <a:t>10.05.23</a:t>
            </a:fld>
            <a:endParaRPr lang="de-DE">
              <a:solidFill>
                <a:srgbClr val="000000"/>
              </a:solidFill>
            </a:endParaRPr>
          </a:p>
        </p:txBody>
      </p:sp>
      <p:sp>
        <p:nvSpPr>
          <p:cNvPr id="5" name="Footer Placeholder 4"/>
          <p:cNvSpPr>
            <a:spLocks noGrp="1"/>
          </p:cNvSpPr>
          <p:nvPr>
            <p:ph type="ftr" sz="quarter" idx="11"/>
          </p:nvPr>
        </p:nvSpPr>
        <p:spPr>
          <a:xfrm rot="16200000">
            <a:off x="6993255" y="4092178"/>
            <a:ext cx="3581400" cy="273844"/>
          </a:xfrm>
          <a:prstGeom prst="rect">
            <a:avLst/>
          </a:prstGeom>
        </p:spPr>
        <p:txBody>
          <a:bodyPr/>
          <a:lstStyle/>
          <a:p>
            <a:pPr defTabSz="914304"/>
            <a:endParaRPr lang="de-DE">
              <a:solidFill>
                <a:srgbClr val="000000"/>
              </a:solidFill>
            </a:endParaRPr>
          </a:p>
        </p:txBody>
      </p:sp>
      <p:sp>
        <p:nvSpPr>
          <p:cNvPr id="6" name="Slide Number Placeholder 5"/>
          <p:cNvSpPr>
            <a:spLocks noGrp="1"/>
          </p:cNvSpPr>
          <p:nvPr>
            <p:ph type="sldNum" sz="quarter" idx="12"/>
          </p:nvPr>
        </p:nvSpPr>
        <p:spPr>
          <a:xfrm>
            <a:off x="8441055" y="6172201"/>
            <a:ext cx="685800" cy="593725"/>
          </a:xfrm>
          <a:prstGeom prst="rect">
            <a:avLst/>
          </a:prstGeom>
        </p:spPr>
        <p:txBody>
          <a:bodyPr/>
          <a:lstStyle/>
          <a:p>
            <a:pPr defTabSz="914304"/>
            <a:fld id="{687B3274-2B4F-405D-90B7-A81909F6D72A}" type="slidenum">
              <a:rPr lang="de-DE" smtClean="0">
                <a:solidFill>
                  <a:srgbClr val="000000"/>
                </a:solidFill>
              </a:rPr>
              <a:pPr defTabSz="914304"/>
              <a:t>‹Nr.›</a:t>
            </a:fld>
            <a:endParaRPr lang="de-DE">
              <a:solidFill>
                <a:srgbClr val="000000"/>
              </a:solidFill>
            </a:endParaRPr>
          </a:p>
        </p:txBody>
      </p:sp>
    </p:spTree>
    <p:extLst>
      <p:ext uri="{BB962C8B-B14F-4D97-AF65-F5344CB8AC3E}">
        <p14:creationId xmlns:p14="http://schemas.microsoft.com/office/powerpoint/2010/main" val="700002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olie 01 Einführun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Title Placeholder 1"/>
          <p:cNvSpPr>
            <a:spLocks noGrp="1"/>
          </p:cNvSpPr>
          <p:nvPr>
            <p:ph type="title"/>
          </p:nvPr>
        </p:nvSpPr>
        <p:spPr bwMode="gray">
          <a:xfrm>
            <a:off x="258098" y="309720"/>
            <a:ext cx="7211960" cy="760243"/>
          </a:xfrm>
          <a:prstGeom prst="rect">
            <a:avLst/>
          </a:prstGeom>
        </p:spPr>
        <p:txBody>
          <a:bodyPr vert="horz" lIns="91440" tIns="45720" rIns="91440" bIns="45720" rtlCol="0" anchor="ctr">
            <a:noAutofit/>
          </a:bodyPr>
          <a:lstStyle/>
          <a:p>
            <a:r>
              <a:rPr lang="de-DE" dirty="0"/>
              <a:t>Titelmasterformat durch Klicken bearbeiten</a:t>
            </a:r>
            <a:endParaRPr lang="en-US" dirty="0"/>
          </a:p>
        </p:txBody>
      </p:sp>
      <p:sp>
        <p:nvSpPr>
          <p:cNvPr id="5" name="Textfeld 4"/>
          <p:cNvSpPr txBox="1"/>
          <p:nvPr userDrawn="1"/>
        </p:nvSpPr>
        <p:spPr>
          <a:xfrm>
            <a:off x="590843" y="6501582"/>
            <a:ext cx="8295061" cy="369332"/>
          </a:xfrm>
          <a:prstGeom prst="rect">
            <a:avLst/>
          </a:prstGeom>
          <a:noFill/>
        </p:spPr>
        <p:txBody>
          <a:bodyPr wrap="square" rtlCol="0">
            <a:spAutoFit/>
          </a:bodyPr>
          <a:lstStyle/>
          <a:p>
            <a:pPr defTabSz="914367">
              <a:defRPr/>
            </a:pPr>
            <a:r>
              <a:rPr lang="de-DE" sz="900" b="1" dirty="0">
                <a:solidFill>
                  <a:srgbClr val="000000"/>
                </a:solidFill>
                <a:latin typeface="Ebrima" panose="02000000000000000000" pitchFamily="2" charset="0"/>
                <a:ea typeface="Ebrima" panose="02000000000000000000" pitchFamily="2" charset="0"/>
                <a:cs typeface="Ebrima" panose="02000000000000000000" pitchFamily="2" charset="0"/>
              </a:rPr>
              <a:t>RU</a:t>
            </a:r>
            <a:r>
              <a:rPr lang="de-DE" sz="900" dirty="0">
                <a:solidFill>
                  <a:srgbClr val="000000"/>
                </a:solidFill>
                <a:latin typeface="Ebrima" panose="02000000000000000000" pitchFamily="2" charset="0"/>
                <a:ea typeface="Ebrima" panose="02000000000000000000" pitchFamily="2" charset="0"/>
                <a:cs typeface="Ebrima" panose="02000000000000000000" pitchFamily="2" charset="0"/>
              </a:rPr>
              <a:t>B | </a:t>
            </a:r>
            <a:r>
              <a:rPr lang="de-DE" sz="900" dirty="0" err="1">
                <a:solidFill>
                  <a:srgbClr val="000000"/>
                </a:solidFill>
                <a:latin typeface="Ebrima" panose="02000000000000000000" pitchFamily="2" charset="0"/>
                <a:ea typeface="Ebrima" panose="02000000000000000000" pitchFamily="2" charset="0"/>
                <a:cs typeface="Ebrima" panose="02000000000000000000" pitchFamily="2" charset="0"/>
              </a:rPr>
              <a:t>WiSe</a:t>
            </a:r>
            <a:r>
              <a:rPr lang="de-DE" sz="900" dirty="0">
                <a:solidFill>
                  <a:srgbClr val="000000"/>
                </a:solidFill>
                <a:latin typeface="Ebrima" panose="02000000000000000000" pitchFamily="2" charset="0"/>
                <a:ea typeface="Ebrima" panose="02000000000000000000" pitchFamily="2" charset="0"/>
                <a:cs typeface="Ebrima" panose="02000000000000000000" pitchFamily="2" charset="0"/>
              </a:rPr>
              <a:t> 2019.20 | Vorlesung | Prof. Dr. Mihran Dabag, Dr. habil. Kristin Platt                                                                                                           1. Einführung | Folie </a:t>
            </a:r>
            <a:fld id="{64E0C4FF-314C-46C6-96D7-333729A3A758}" type="slidenum">
              <a:rPr lang="de-DE" sz="900" smtClean="0">
                <a:solidFill>
                  <a:srgbClr val="000000"/>
                </a:solidFill>
                <a:latin typeface="Ebrima" panose="02000000000000000000" pitchFamily="2" charset="0"/>
                <a:ea typeface="Ebrima" panose="02000000000000000000" pitchFamily="2" charset="0"/>
                <a:cs typeface="Ebrima" panose="02000000000000000000" pitchFamily="2" charset="0"/>
              </a:rPr>
              <a:pPr defTabSz="914367">
                <a:defRPr/>
              </a:pPr>
              <a:t>‹Nr.›</a:t>
            </a:fld>
            <a:endParaRPr lang="de-DE" sz="900" dirty="0">
              <a:solidFill>
                <a:srgbClr val="000000"/>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12414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EC7A9E6A-4923-4822-8B7E-190EB918D9EA}" type="datetimeFigureOut">
              <a:rPr lang="de-DE" smtClean="0"/>
              <a:t>10.05.23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4FC5EE1-221D-47B7-93EC-F386057EB033}" type="slidenum">
              <a:rPr lang="de-DE" smtClean="0"/>
              <a:t>‹Nr.›</a:t>
            </a:fld>
            <a:endParaRPr lang="de-DE"/>
          </a:p>
        </p:txBody>
      </p:sp>
    </p:spTree>
    <p:extLst>
      <p:ext uri="{BB962C8B-B14F-4D97-AF65-F5344CB8AC3E}">
        <p14:creationId xmlns:p14="http://schemas.microsoft.com/office/powerpoint/2010/main" val="742822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lie 0. Nachträ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Title Placeholder 1"/>
          <p:cNvSpPr>
            <a:spLocks noGrp="1"/>
          </p:cNvSpPr>
          <p:nvPr>
            <p:ph type="title"/>
          </p:nvPr>
        </p:nvSpPr>
        <p:spPr bwMode="gray">
          <a:xfrm>
            <a:off x="258098" y="309720"/>
            <a:ext cx="7211960" cy="760243"/>
          </a:xfrm>
          <a:prstGeom prst="rect">
            <a:avLst/>
          </a:prstGeom>
        </p:spPr>
        <p:txBody>
          <a:bodyPr vert="horz" lIns="91440" tIns="45720" rIns="91440" bIns="45720" rtlCol="0" anchor="ctr">
            <a:noAutofit/>
          </a:bodyPr>
          <a:lstStyle/>
          <a:p>
            <a:r>
              <a:rPr lang="de-DE" dirty="0"/>
              <a:t>Titelmasterformat durch Klicken bearbeiten</a:t>
            </a:r>
            <a:endParaRPr lang="en-US" dirty="0"/>
          </a:p>
        </p:txBody>
      </p:sp>
      <p:sp>
        <p:nvSpPr>
          <p:cNvPr id="5" name="Textfeld 4"/>
          <p:cNvSpPr txBox="1"/>
          <p:nvPr userDrawn="1"/>
        </p:nvSpPr>
        <p:spPr>
          <a:xfrm>
            <a:off x="590843" y="6501582"/>
            <a:ext cx="8295061" cy="369332"/>
          </a:xfrm>
          <a:prstGeom prst="rect">
            <a:avLst/>
          </a:prstGeom>
          <a:noFill/>
        </p:spPr>
        <p:txBody>
          <a:bodyPr wrap="square" rtlCol="0">
            <a:spAutoFit/>
          </a:bodyPr>
          <a:lstStyle/>
          <a:p>
            <a:pPr defTabSz="914367">
              <a:defRPr/>
            </a:pPr>
            <a:r>
              <a:rPr lang="de-DE" sz="900" b="1" dirty="0">
                <a:solidFill>
                  <a:srgbClr val="000000"/>
                </a:solidFill>
                <a:latin typeface="Ebrima" panose="02000000000000000000" pitchFamily="2" charset="0"/>
                <a:ea typeface="Ebrima" panose="02000000000000000000" pitchFamily="2" charset="0"/>
                <a:cs typeface="Ebrima" panose="02000000000000000000" pitchFamily="2" charset="0"/>
              </a:rPr>
              <a:t>RU</a:t>
            </a:r>
            <a:r>
              <a:rPr lang="de-DE" sz="900" dirty="0">
                <a:solidFill>
                  <a:srgbClr val="000000"/>
                </a:solidFill>
                <a:latin typeface="Ebrima" panose="02000000000000000000" pitchFamily="2" charset="0"/>
                <a:ea typeface="Ebrima" panose="02000000000000000000" pitchFamily="2" charset="0"/>
                <a:cs typeface="Ebrima" panose="02000000000000000000" pitchFamily="2" charset="0"/>
              </a:rPr>
              <a:t>B | </a:t>
            </a:r>
            <a:r>
              <a:rPr lang="de-DE" sz="900" dirty="0" err="1">
                <a:solidFill>
                  <a:srgbClr val="000000"/>
                </a:solidFill>
                <a:latin typeface="Ebrima" panose="02000000000000000000" pitchFamily="2" charset="0"/>
                <a:ea typeface="Ebrima" panose="02000000000000000000" pitchFamily="2" charset="0"/>
                <a:cs typeface="Ebrima" panose="02000000000000000000" pitchFamily="2" charset="0"/>
              </a:rPr>
              <a:t>WiSe</a:t>
            </a:r>
            <a:r>
              <a:rPr lang="de-DE" sz="900" dirty="0">
                <a:solidFill>
                  <a:srgbClr val="000000"/>
                </a:solidFill>
                <a:latin typeface="Ebrima" panose="02000000000000000000" pitchFamily="2" charset="0"/>
                <a:ea typeface="Ebrima" panose="02000000000000000000" pitchFamily="2" charset="0"/>
                <a:cs typeface="Ebrima" panose="02000000000000000000" pitchFamily="2" charset="0"/>
              </a:rPr>
              <a:t> 2019.20 | Vorlesung | Prof. Dr. Mihran Dabag, Dr. habil. Kristin Platt                                                           Nachträge zur zurückliegenden Sitzung | Folie </a:t>
            </a:r>
            <a:fld id="{64E0C4FF-314C-46C6-96D7-333729A3A758}" type="slidenum">
              <a:rPr lang="de-DE" sz="900" smtClean="0">
                <a:solidFill>
                  <a:srgbClr val="000000"/>
                </a:solidFill>
                <a:latin typeface="Ebrima" panose="02000000000000000000" pitchFamily="2" charset="0"/>
                <a:ea typeface="Ebrima" panose="02000000000000000000" pitchFamily="2" charset="0"/>
                <a:cs typeface="Ebrima" panose="02000000000000000000" pitchFamily="2" charset="0"/>
              </a:rPr>
              <a:pPr defTabSz="914367">
                <a:defRPr/>
              </a:pPr>
              <a:t>‹Nr.›</a:t>
            </a:fld>
            <a:endParaRPr lang="de-DE" sz="900" dirty="0">
              <a:solidFill>
                <a:srgbClr val="000000"/>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26120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C7A9E6A-4923-4822-8B7E-190EB918D9EA}" type="datetimeFigureOut">
              <a:rPr lang="de-DE" smtClean="0"/>
              <a:t>10.05.23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4FC5EE1-221D-47B7-93EC-F386057EB033}" type="slidenum">
              <a:rPr lang="de-DE" smtClean="0"/>
              <a:t>‹Nr.›</a:t>
            </a:fld>
            <a:endParaRPr lang="de-DE"/>
          </a:p>
        </p:txBody>
      </p:sp>
    </p:spTree>
    <p:extLst>
      <p:ext uri="{BB962C8B-B14F-4D97-AF65-F5344CB8AC3E}">
        <p14:creationId xmlns:p14="http://schemas.microsoft.com/office/powerpoint/2010/main" val="234806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C7A9E6A-4923-4822-8B7E-190EB918D9EA}" type="datetimeFigureOut">
              <a:rPr lang="de-DE" smtClean="0"/>
              <a:t>10.05.23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4FC5EE1-221D-47B7-93EC-F386057EB033}" type="slidenum">
              <a:rPr lang="de-DE" smtClean="0"/>
              <a:t>‹Nr.›</a:t>
            </a:fld>
            <a:endParaRPr lang="de-DE"/>
          </a:p>
        </p:txBody>
      </p:sp>
    </p:spTree>
    <p:extLst>
      <p:ext uri="{BB962C8B-B14F-4D97-AF65-F5344CB8AC3E}">
        <p14:creationId xmlns:p14="http://schemas.microsoft.com/office/powerpoint/2010/main" val="429404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EC7A9E6A-4923-4822-8B7E-190EB918D9EA}" type="datetimeFigureOut">
              <a:rPr lang="de-DE" smtClean="0"/>
              <a:t>10.05.23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4FC5EE1-221D-47B7-93EC-F386057EB033}" type="slidenum">
              <a:rPr lang="de-DE" smtClean="0"/>
              <a:t>‹Nr.›</a:t>
            </a:fld>
            <a:endParaRPr lang="de-DE"/>
          </a:p>
        </p:txBody>
      </p:sp>
    </p:spTree>
    <p:extLst>
      <p:ext uri="{BB962C8B-B14F-4D97-AF65-F5344CB8AC3E}">
        <p14:creationId xmlns:p14="http://schemas.microsoft.com/office/powerpoint/2010/main" val="2449564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A9E6A-4923-4822-8B7E-190EB918D9EA}" type="datetimeFigureOut">
              <a:rPr lang="de-DE" smtClean="0"/>
              <a:t>10.05.23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4FC5EE1-221D-47B7-93EC-F386057EB033}" type="slidenum">
              <a:rPr lang="de-DE" smtClean="0"/>
              <a:t>‹Nr.›</a:t>
            </a:fld>
            <a:endParaRPr lang="de-DE"/>
          </a:p>
        </p:txBody>
      </p:sp>
    </p:spTree>
    <p:extLst>
      <p:ext uri="{BB962C8B-B14F-4D97-AF65-F5344CB8AC3E}">
        <p14:creationId xmlns:p14="http://schemas.microsoft.com/office/powerpoint/2010/main" val="195197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EC7A9E6A-4923-4822-8B7E-190EB918D9EA}" type="datetimeFigureOut">
              <a:rPr lang="de-DE" smtClean="0"/>
              <a:t>10.05.23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4FC5EE1-221D-47B7-93EC-F386057EB033}" type="slidenum">
              <a:rPr lang="de-DE" smtClean="0"/>
              <a:t>‹Nr.›</a:t>
            </a:fld>
            <a:endParaRPr lang="de-DE"/>
          </a:p>
        </p:txBody>
      </p:sp>
    </p:spTree>
    <p:extLst>
      <p:ext uri="{BB962C8B-B14F-4D97-AF65-F5344CB8AC3E}">
        <p14:creationId xmlns:p14="http://schemas.microsoft.com/office/powerpoint/2010/main" val="400375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EC7A9E6A-4923-4822-8B7E-190EB918D9EA}" type="datetimeFigureOut">
              <a:rPr lang="de-DE" smtClean="0"/>
              <a:t>10.05.23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4FC5EE1-221D-47B7-93EC-F386057EB033}" type="slidenum">
              <a:rPr lang="de-DE" smtClean="0"/>
              <a:t>‹Nr.›</a:t>
            </a:fld>
            <a:endParaRPr lang="de-DE"/>
          </a:p>
        </p:txBody>
      </p:sp>
    </p:spTree>
    <p:extLst>
      <p:ext uri="{BB962C8B-B14F-4D97-AF65-F5344CB8AC3E}">
        <p14:creationId xmlns:p14="http://schemas.microsoft.com/office/powerpoint/2010/main" val="6512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A9E6A-4923-4822-8B7E-190EB918D9EA}" type="datetimeFigureOut">
              <a:rPr lang="de-DE" smtClean="0"/>
              <a:t>10.05.23</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C5EE1-221D-47B7-93EC-F386057EB033}" type="slidenum">
              <a:rPr lang="de-DE" smtClean="0"/>
              <a:t>‹Nr.›</a:t>
            </a:fld>
            <a:endParaRPr lang="de-DE"/>
          </a:p>
        </p:txBody>
      </p:sp>
    </p:spTree>
    <p:extLst>
      <p:ext uri="{BB962C8B-B14F-4D97-AF65-F5344CB8AC3E}">
        <p14:creationId xmlns:p14="http://schemas.microsoft.com/office/powerpoint/2010/main" val="3444228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946404" y="1828802"/>
            <a:ext cx="6446520" cy="4351337"/>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20084607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l" defTabSz="914367"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73" indent="-182873" algn="l" defTabSz="914367"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184" indent="-182873" algn="l" defTabSz="914367"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494" indent="-182873" algn="l" defTabSz="91436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04" indent="-182873" algn="l" defTabSz="91436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14" indent="-182873" algn="l" defTabSz="91436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599943" indent="-228592" algn="l" defTabSz="91436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899932" indent="-228592" algn="l" defTabSz="91436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199921" indent="-228592" algn="l" defTabSz="91436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499910" indent="-228592" algn="l" defTabSz="914367"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367" rtl="0" eaLnBrk="1" latinLnBrk="0" hangingPunct="1">
        <a:defRPr sz="1800" kern="1200">
          <a:solidFill>
            <a:schemeClr val="tx1"/>
          </a:solidFill>
          <a:latin typeface="+mn-lt"/>
          <a:ea typeface="+mn-ea"/>
          <a:cs typeface="+mn-cs"/>
        </a:defRPr>
      </a:lvl1pPr>
      <a:lvl2pPr marL="457184" algn="l" defTabSz="914367" rtl="0" eaLnBrk="1" latinLnBrk="0" hangingPunct="1">
        <a:defRPr sz="1800" kern="1200">
          <a:solidFill>
            <a:schemeClr val="tx1"/>
          </a:solidFill>
          <a:latin typeface="+mn-lt"/>
          <a:ea typeface="+mn-ea"/>
          <a:cs typeface="+mn-cs"/>
        </a:defRPr>
      </a:lvl2pPr>
      <a:lvl3pPr marL="914367" algn="l" defTabSz="914367" rtl="0" eaLnBrk="1" latinLnBrk="0" hangingPunct="1">
        <a:defRPr sz="1800" kern="1200">
          <a:solidFill>
            <a:schemeClr val="tx1"/>
          </a:solidFill>
          <a:latin typeface="+mn-lt"/>
          <a:ea typeface="+mn-ea"/>
          <a:cs typeface="+mn-cs"/>
        </a:defRPr>
      </a:lvl3pPr>
      <a:lvl4pPr marL="1371551" algn="l" defTabSz="914367" rtl="0" eaLnBrk="1" latinLnBrk="0" hangingPunct="1">
        <a:defRPr sz="1800" kern="1200">
          <a:solidFill>
            <a:schemeClr val="tx1"/>
          </a:solidFill>
          <a:latin typeface="+mn-lt"/>
          <a:ea typeface="+mn-ea"/>
          <a:cs typeface="+mn-cs"/>
        </a:defRPr>
      </a:lvl4pPr>
      <a:lvl5pPr marL="1828734" algn="l" defTabSz="914367" rtl="0" eaLnBrk="1" latinLnBrk="0" hangingPunct="1">
        <a:defRPr sz="1800" kern="1200">
          <a:solidFill>
            <a:schemeClr val="tx1"/>
          </a:solidFill>
          <a:latin typeface="+mn-lt"/>
          <a:ea typeface="+mn-ea"/>
          <a:cs typeface="+mn-cs"/>
        </a:defRPr>
      </a:lvl5pPr>
      <a:lvl6pPr marL="2285918" algn="l" defTabSz="914367" rtl="0" eaLnBrk="1" latinLnBrk="0" hangingPunct="1">
        <a:defRPr sz="1800" kern="1200">
          <a:solidFill>
            <a:schemeClr val="tx1"/>
          </a:solidFill>
          <a:latin typeface="+mn-lt"/>
          <a:ea typeface="+mn-ea"/>
          <a:cs typeface="+mn-cs"/>
        </a:defRPr>
      </a:lvl6pPr>
      <a:lvl7pPr marL="2743102" algn="l" defTabSz="914367" rtl="0" eaLnBrk="1" latinLnBrk="0" hangingPunct="1">
        <a:defRPr sz="1800" kern="1200">
          <a:solidFill>
            <a:schemeClr val="tx1"/>
          </a:solidFill>
          <a:latin typeface="+mn-lt"/>
          <a:ea typeface="+mn-ea"/>
          <a:cs typeface="+mn-cs"/>
        </a:defRPr>
      </a:lvl7pPr>
      <a:lvl8pPr marL="3200285" algn="l" defTabSz="914367" rtl="0" eaLnBrk="1" latinLnBrk="0" hangingPunct="1">
        <a:defRPr sz="1800" kern="1200">
          <a:solidFill>
            <a:schemeClr val="tx1"/>
          </a:solidFill>
          <a:latin typeface="+mn-lt"/>
          <a:ea typeface="+mn-ea"/>
          <a:cs typeface="+mn-cs"/>
        </a:defRPr>
      </a:lvl8pPr>
      <a:lvl9pPr marL="3657469" algn="l" defTabSz="9143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p:nvPr/>
        </p:nvSpPr>
        <p:spPr>
          <a:xfrm>
            <a:off x="1" y="762000"/>
            <a:ext cx="6856214" cy="5334001"/>
          </a:xfrm>
          <a:prstGeom prst="rect">
            <a:avLst/>
          </a:prstGeom>
          <a:solidFill>
            <a:srgbClr val="15385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7"/>
          <p:cNvSpPr/>
          <p:nvPr/>
        </p:nvSpPr>
        <p:spPr>
          <a:xfrm>
            <a:off x="6952697" y="762000"/>
            <a:ext cx="2193989" cy="5334001"/>
          </a:xfrm>
          <a:prstGeom prst="rect">
            <a:avLst/>
          </a:prstGeom>
          <a:solidFill>
            <a:schemeClr val="bg1">
              <a:lumMod val="8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p:cNvSpPr>
            <a:spLocks noGrp="1"/>
          </p:cNvSpPr>
          <p:nvPr>
            <p:ph type="ctrTitle"/>
          </p:nvPr>
        </p:nvSpPr>
        <p:spPr>
          <a:xfrm>
            <a:off x="529167" y="1298448"/>
            <a:ext cx="5759619" cy="3255264"/>
          </a:xfrm>
          <a:prstGeom prst="rect">
            <a:avLst/>
          </a:prstGeom>
        </p:spPr>
        <p:txBody>
          <a:bodyPr anchor="b">
            <a:noAutofit/>
          </a:bodyPr>
          <a:lstStyle>
            <a:lvl1pPr algn="l">
              <a:defRPr sz="5400" spc="-100" baseline="0">
                <a:solidFill>
                  <a:srgbClr val="FFFFFF"/>
                </a:solidFill>
              </a:defRPr>
            </a:lvl1pPr>
          </a:lstStyle>
          <a:p>
            <a:r>
              <a:rPr lang="de-DE" sz="3700" b="1" dirty="0"/>
              <a:t>Konflikt, Trauma und Versöhnung</a:t>
            </a:r>
            <a:br>
              <a:rPr lang="de-DE" sz="3700" b="1" dirty="0"/>
            </a:br>
            <a:r>
              <a:rPr lang="de-DE" sz="3100" dirty="0"/>
              <a:t>Interdisziplinäre Perspektiven der Konflikt-, Trauma- und Versöhnungsforschung</a:t>
            </a:r>
            <a:endParaRPr lang="en-US" sz="3100" dirty="0"/>
          </a:p>
        </p:txBody>
      </p:sp>
      <p:sp>
        <p:nvSpPr>
          <p:cNvPr id="8" name="Subtitle 2"/>
          <p:cNvSpPr>
            <a:spLocks noGrp="1"/>
          </p:cNvSpPr>
          <p:nvPr>
            <p:ph type="subTitle" idx="1"/>
          </p:nvPr>
        </p:nvSpPr>
        <p:spPr>
          <a:xfrm>
            <a:off x="529167" y="4670245"/>
            <a:ext cx="5782244" cy="1201387"/>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b="1" dirty="0">
                <a:solidFill>
                  <a:schemeClr val="bg1"/>
                </a:solidFill>
              </a:rPr>
              <a:t>Ruhr-Universität Bochum</a:t>
            </a:r>
            <a:br>
              <a:rPr lang="de-DE" b="1" dirty="0">
                <a:solidFill>
                  <a:schemeClr val="bg1"/>
                </a:solidFill>
              </a:rPr>
            </a:br>
            <a:r>
              <a:rPr lang="de-DE" b="1" dirty="0">
                <a:solidFill>
                  <a:schemeClr val="bg1"/>
                </a:solidFill>
              </a:rPr>
              <a:t>Dr. Maximilian Schell </a:t>
            </a:r>
            <a:br>
              <a:rPr lang="de-DE" b="1" dirty="0">
                <a:solidFill>
                  <a:schemeClr val="bg1"/>
                </a:solidFill>
              </a:rPr>
            </a:br>
            <a:r>
              <a:rPr lang="de-DE" b="1" dirty="0">
                <a:solidFill>
                  <a:schemeClr val="bg1"/>
                </a:solidFill>
              </a:rPr>
              <a:t>PD Dr. Kristin Platt</a:t>
            </a:r>
            <a:endParaRPr lang="en-US"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1636" y="238790"/>
            <a:ext cx="972000" cy="972000"/>
          </a:xfrm>
          <a:prstGeom prst="rect">
            <a:avLst/>
          </a:prstGeom>
          <a:effectLst/>
        </p:spPr>
      </p:pic>
      <p:sp>
        <p:nvSpPr>
          <p:cNvPr id="10" name="Textfeld 9"/>
          <p:cNvSpPr txBox="1"/>
          <p:nvPr/>
        </p:nvSpPr>
        <p:spPr>
          <a:xfrm>
            <a:off x="7046260" y="5339787"/>
            <a:ext cx="1922656" cy="507831"/>
          </a:xfrm>
          <a:prstGeom prst="rect">
            <a:avLst/>
          </a:prstGeom>
          <a:noFill/>
        </p:spPr>
        <p:txBody>
          <a:bodyPr wrap="square" rtlCol="0">
            <a:spAutoFit/>
          </a:bodyPr>
          <a:lstStyle/>
          <a:p>
            <a:r>
              <a:rPr lang="de-DE" sz="2700" b="1" dirty="0" err="1">
                <a:latin typeface="RubFlama" panose="02000000000000000000" pitchFamily="2" charset="0"/>
              </a:rPr>
              <a:t>SoSe</a:t>
            </a:r>
            <a:r>
              <a:rPr lang="de-DE" sz="2700" b="1" dirty="0">
                <a:latin typeface="RubFlama" panose="02000000000000000000" pitchFamily="2" charset="0"/>
              </a:rPr>
              <a:t> 2023</a:t>
            </a:r>
          </a:p>
        </p:txBody>
      </p:sp>
    </p:spTree>
    <p:extLst>
      <p:ext uri="{BB962C8B-B14F-4D97-AF65-F5344CB8AC3E}">
        <p14:creationId xmlns:p14="http://schemas.microsoft.com/office/powerpoint/2010/main" val="3345429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122" y="365761"/>
            <a:ext cx="8472667" cy="815339"/>
          </a:xfrm>
        </p:spPr>
        <p:txBody>
          <a:bodyPr>
            <a:normAutofit/>
          </a:bodyPr>
          <a:lstStyle/>
          <a:p>
            <a:r>
              <a:rPr lang="de-DE" dirty="0"/>
              <a:t>Von Trothas Kritik an Gewaltkonzeptionen (S. 14)</a:t>
            </a:r>
          </a:p>
        </p:txBody>
      </p:sp>
      <p:sp>
        <p:nvSpPr>
          <p:cNvPr id="3" name="Inhaltsplatzhalter 2"/>
          <p:cNvSpPr>
            <a:spLocks noGrp="1"/>
          </p:cNvSpPr>
          <p:nvPr>
            <p:ph idx="1"/>
          </p:nvPr>
        </p:nvSpPr>
        <p:spPr>
          <a:xfrm>
            <a:off x="432122" y="1772856"/>
            <a:ext cx="5543259" cy="5085144"/>
          </a:xfrm>
        </p:spPr>
        <p:txBody>
          <a:bodyPr/>
          <a:lstStyle/>
          <a:p>
            <a:pPr marL="0" indent="0">
              <a:buNone/>
            </a:pPr>
            <a:r>
              <a:rPr lang="de-DE" b="0" i="0" u="none" strike="noStrike" dirty="0">
                <a:solidFill>
                  <a:srgbClr val="333333"/>
                </a:solidFill>
                <a:effectLst/>
                <a:latin typeface="ScalaSansWebPro"/>
              </a:rPr>
              <a:t>„Strukturelle Gewalt ist die vermeidbare Beeinträchtigung grundlegender menschlicher Bedürfnisse oder, allgemeiner ausgedrückt, des Lebens, die den realen Grad der Bedürfnisbefriedigung unter das herabsetzt, was potentiell möglich ist.“ (Johann Galtung, Strukturelle Gewalt, S. 12)</a:t>
            </a:r>
          </a:p>
          <a:p>
            <a:pPr marL="0" indent="0">
              <a:buNone/>
            </a:pPr>
            <a:endParaRPr lang="de-DE" dirty="0">
              <a:solidFill>
                <a:srgbClr val="333333"/>
              </a:solidFill>
              <a:latin typeface="ScalaSansWebPro"/>
            </a:endParaRPr>
          </a:p>
          <a:p>
            <a:pPr marL="0" indent="0">
              <a:buNone/>
            </a:pPr>
            <a:endParaRPr lang="de-DE" dirty="0">
              <a:solidFill>
                <a:srgbClr val="333333"/>
              </a:solidFill>
              <a:latin typeface="ScalaSansWebPro"/>
            </a:endParaRPr>
          </a:p>
          <a:p>
            <a:pPr marL="0" indent="0">
              <a:buNone/>
            </a:pPr>
            <a:r>
              <a:rPr lang="de-DE" dirty="0">
                <a:solidFill>
                  <a:srgbClr val="333333"/>
                </a:solidFill>
                <a:latin typeface="ScalaSansWebPro"/>
              </a:rPr>
              <a:t>Dagegen Trotha: Zu starke </a:t>
            </a:r>
            <a:r>
              <a:rPr lang="de-DE" b="1" dirty="0">
                <a:solidFill>
                  <a:srgbClr val="333333"/>
                </a:solidFill>
                <a:latin typeface="ScalaSansWebPro"/>
              </a:rPr>
              <a:t>Normativität</a:t>
            </a:r>
            <a:r>
              <a:rPr lang="de-DE" dirty="0">
                <a:solidFill>
                  <a:srgbClr val="333333"/>
                </a:solidFill>
                <a:latin typeface="ScalaSansWebPro"/>
              </a:rPr>
              <a:t> und </a:t>
            </a:r>
            <a:r>
              <a:rPr lang="de-DE" b="1" dirty="0">
                <a:solidFill>
                  <a:srgbClr val="333333"/>
                </a:solidFill>
                <a:latin typeface="ScalaSansWebPro"/>
              </a:rPr>
              <a:t>Diffusität</a:t>
            </a:r>
            <a:endParaRPr lang="de-DE" b="1" dirty="0"/>
          </a:p>
        </p:txBody>
      </p:sp>
      <p:pic>
        <p:nvPicPr>
          <p:cNvPr id="1026" name="Picture 2">
            <a:extLst>
              <a:ext uri="{FF2B5EF4-FFF2-40B4-BE49-F238E27FC236}">
                <a16:creationId xmlns:a16="http://schemas.microsoft.com/office/drawing/2014/main" id="{0C46DF7E-01AF-7244-041E-A88C0EDC7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7284" y="2032000"/>
            <a:ext cx="1821543" cy="30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693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7BF7998-6AD5-8080-0937-44FB4D50B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87" y="272687"/>
            <a:ext cx="4071256" cy="6514010"/>
          </a:xfrm>
          <a:prstGeom prst="rect">
            <a:avLst/>
          </a:prstGeom>
        </p:spPr>
      </p:pic>
      <p:pic>
        <p:nvPicPr>
          <p:cNvPr id="9" name="Grafik 8">
            <a:extLst>
              <a:ext uri="{FF2B5EF4-FFF2-40B4-BE49-F238E27FC236}">
                <a16:creationId xmlns:a16="http://schemas.microsoft.com/office/drawing/2014/main" id="{EAE910A2-12F8-7AE1-B4E1-C1E1A3DB27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5915" y="-1"/>
            <a:ext cx="4278086" cy="6863143"/>
          </a:xfrm>
          <a:prstGeom prst="rect">
            <a:avLst/>
          </a:prstGeom>
        </p:spPr>
      </p:pic>
      <p:sp>
        <p:nvSpPr>
          <p:cNvPr id="2" name="Titel 1"/>
          <p:cNvSpPr>
            <a:spLocks noGrp="1"/>
          </p:cNvSpPr>
          <p:nvPr>
            <p:ph type="title"/>
          </p:nvPr>
        </p:nvSpPr>
        <p:spPr>
          <a:xfrm>
            <a:off x="335666" y="-336367"/>
            <a:ext cx="8472667" cy="815339"/>
          </a:xfrm>
        </p:spPr>
        <p:txBody>
          <a:bodyPr>
            <a:normAutofit/>
          </a:bodyPr>
          <a:lstStyle/>
          <a:p>
            <a:r>
              <a:rPr lang="de-DE" dirty="0"/>
              <a:t>Literaturtipp: Staudigl, 2014</a:t>
            </a:r>
          </a:p>
        </p:txBody>
      </p:sp>
      <p:sp>
        <p:nvSpPr>
          <p:cNvPr id="10" name="Abgerundetes Rechteck 9">
            <a:extLst>
              <a:ext uri="{FF2B5EF4-FFF2-40B4-BE49-F238E27FC236}">
                <a16:creationId xmlns:a16="http://schemas.microsoft.com/office/drawing/2014/main" id="{BA4DA411-77DE-356E-E7AC-72BA30943FE6}"/>
              </a:ext>
            </a:extLst>
          </p:cNvPr>
          <p:cNvSpPr/>
          <p:nvPr/>
        </p:nvSpPr>
        <p:spPr>
          <a:xfrm>
            <a:off x="5225143" y="3080657"/>
            <a:ext cx="3583190" cy="7075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a:extLst>
              <a:ext uri="{FF2B5EF4-FFF2-40B4-BE49-F238E27FC236}">
                <a16:creationId xmlns:a16="http://schemas.microsoft.com/office/drawing/2014/main" id="{0CC2CB30-6712-EE65-0597-1B8790B8FD19}"/>
              </a:ext>
            </a:extLst>
          </p:cNvPr>
          <p:cNvSpPr/>
          <p:nvPr/>
        </p:nvSpPr>
        <p:spPr>
          <a:xfrm>
            <a:off x="5225143" y="1208314"/>
            <a:ext cx="3583190" cy="7075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170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AE910A2-12F8-7AE1-B4E1-C1E1A3DB2793}"/>
              </a:ext>
            </a:extLst>
          </p:cNvPr>
          <p:cNvPicPr>
            <a:picLocks noChangeAspect="1"/>
          </p:cNvPicPr>
          <p:nvPr/>
        </p:nvPicPr>
        <p:blipFill rotWithShape="1">
          <a:blip r:embed="rId3">
            <a:extLst>
              <a:ext uri="{28A0092B-C50C-407E-A947-70E740481C1C}">
                <a14:useLocalDpi xmlns:a14="http://schemas.microsoft.com/office/drawing/2010/main" val="0"/>
              </a:ext>
            </a:extLst>
          </a:blip>
          <a:srcRect l="8397" t="17606" b="72084"/>
          <a:stretch/>
        </p:blipFill>
        <p:spPr>
          <a:xfrm>
            <a:off x="268561" y="643316"/>
            <a:ext cx="3918858" cy="707572"/>
          </a:xfrm>
          <a:prstGeom prst="rect">
            <a:avLst/>
          </a:prstGeom>
        </p:spPr>
      </p:pic>
      <p:sp>
        <p:nvSpPr>
          <p:cNvPr id="2" name="Titel 1"/>
          <p:cNvSpPr>
            <a:spLocks noGrp="1"/>
          </p:cNvSpPr>
          <p:nvPr>
            <p:ph type="title"/>
          </p:nvPr>
        </p:nvSpPr>
        <p:spPr>
          <a:xfrm>
            <a:off x="268561" y="-57757"/>
            <a:ext cx="8472667" cy="815339"/>
          </a:xfrm>
        </p:spPr>
        <p:txBody>
          <a:bodyPr>
            <a:normAutofit fontScale="90000"/>
          </a:bodyPr>
          <a:lstStyle/>
          <a:p>
            <a:br>
              <a:rPr lang="de-DE" dirty="0"/>
            </a:br>
            <a:r>
              <a:rPr lang="de-DE" dirty="0"/>
              <a:t>Psycho-physischer Dualismus des engen Gewaltparadigmas?</a:t>
            </a:r>
            <a:br>
              <a:rPr lang="de-DE" dirty="0"/>
            </a:br>
            <a:r>
              <a:rPr lang="de-DE" dirty="0"/>
              <a:t>Staudigl, 2014, S. 10</a:t>
            </a:r>
          </a:p>
        </p:txBody>
      </p:sp>
      <p:sp>
        <p:nvSpPr>
          <p:cNvPr id="3" name="Textfeld 2">
            <a:extLst>
              <a:ext uri="{FF2B5EF4-FFF2-40B4-BE49-F238E27FC236}">
                <a16:creationId xmlns:a16="http://schemas.microsoft.com/office/drawing/2014/main" id="{E00328EC-F371-5A9D-198A-F93BEA952882}"/>
              </a:ext>
            </a:extLst>
          </p:cNvPr>
          <p:cNvSpPr txBox="1"/>
          <p:nvPr/>
        </p:nvSpPr>
        <p:spPr>
          <a:xfrm>
            <a:off x="557372" y="4654416"/>
            <a:ext cx="4408715" cy="1200329"/>
          </a:xfrm>
          <a:prstGeom prst="rect">
            <a:avLst/>
          </a:prstGeom>
          <a:noFill/>
        </p:spPr>
        <p:txBody>
          <a:bodyPr wrap="square" rtlCol="0">
            <a:spAutoFit/>
          </a:bodyPr>
          <a:lstStyle/>
          <a:p>
            <a:r>
              <a:rPr lang="de-DE" dirty="0"/>
              <a:t>Staudigl kritisiert (ähnlich wie unsere Seminargruppe) einen impliziten psycho-physischen Dualismus enger Gewalttheorien</a:t>
            </a:r>
          </a:p>
        </p:txBody>
      </p:sp>
      <p:pic>
        <p:nvPicPr>
          <p:cNvPr id="5" name="Grafik 4">
            <a:extLst>
              <a:ext uri="{FF2B5EF4-FFF2-40B4-BE49-F238E27FC236}">
                <a16:creationId xmlns:a16="http://schemas.microsoft.com/office/drawing/2014/main" id="{393D5AC7-0426-AB27-6970-E36429431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98" y="1883229"/>
            <a:ext cx="5289366" cy="936171"/>
          </a:xfrm>
          <a:prstGeom prst="rect">
            <a:avLst/>
          </a:prstGeom>
        </p:spPr>
      </p:pic>
      <p:pic>
        <p:nvPicPr>
          <p:cNvPr id="8" name="Grafik 7">
            <a:extLst>
              <a:ext uri="{FF2B5EF4-FFF2-40B4-BE49-F238E27FC236}">
                <a16:creationId xmlns:a16="http://schemas.microsoft.com/office/drawing/2014/main" id="{97C76BDB-2764-72D5-A6A7-B4A64BA169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6798" y="2819400"/>
            <a:ext cx="5319101" cy="1200328"/>
          </a:xfrm>
          <a:prstGeom prst="rect">
            <a:avLst/>
          </a:prstGeom>
        </p:spPr>
      </p:pic>
      <p:pic>
        <p:nvPicPr>
          <p:cNvPr id="13" name="Grafik 12">
            <a:extLst>
              <a:ext uri="{FF2B5EF4-FFF2-40B4-BE49-F238E27FC236}">
                <a16:creationId xmlns:a16="http://schemas.microsoft.com/office/drawing/2014/main" id="{351D8D95-80D6-8EF2-3371-47B2DF431C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6798" y="1533943"/>
            <a:ext cx="3487316" cy="548073"/>
          </a:xfrm>
          <a:prstGeom prst="rect">
            <a:avLst/>
          </a:prstGeom>
        </p:spPr>
      </p:pic>
      <p:pic>
        <p:nvPicPr>
          <p:cNvPr id="14" name="Grafik 13">
            <a:extLst>
              <a:ext uri="{FF2B5EF4-FFF2-40B4-BE49-F238E27FC236}">
                <a16:creationId xmlns:a16="http://schemas.microsoft.com/office/drawing/2014/main" id="{34EAEB24-EFD3-3689-2E17-DC08CD9EC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999" y="3725104"/>
            <a:ext cx="3487316" cy="548073"/>
          </a:xfrm>
          <a:prstGeom prst="rect">
            <a:avLst/>
          </a:prstGeom>
        </p:spPr>
      </p:pic>
      <p:sp>
        <p:nvSpPr>
          <p:cNvPr id="15" name="Textfeld 14">
            <a:extLst>
              <a:ext uri="{FF2B5EF4-FFF2-40B4-BE49-F238E27FC236}">
                <a16:creationId xmlns:a16="http://schemas.microsoft.com/office/drawing/2014/main" id="{889918A0-BFD1-7B92-37AA-3015248D7D55}"/>
              </a:ext>
            </a:extLst>
          </p:cNvPr>
          <p:cNvSpPr txBox="1"/>
          <p:nvPr/>
        </p:nvSpPr>
        <p:spPr>
          <a:xfrm>
            <a:off x="6542314" y="366593"/>
            <a:ext cx="2718534" cy="923330"/>
          </a:xfrm>
          <a:prstGeom prst="rect">
            <a:avLst/>
          </a:prstGeom>
          <a:noFill/>
        </p:spPr>
        <p:txBody>
          <a:bodyPr wrap="square" rtlCol="0">
            <a:spAutoFit/>
          </a:bodyPr>
          <a:lstStyle/>
          <a:p>
            <a:r>
              <a:rPr lang="de-DE" dirty="0"/>
              <a:t>Gemeint ist eine Evaluation des engen Gewaltparadigmas</a:t>
            </a:r>
          </a:p>
        </p:txBody>
      </p:sp>
      <p:cxnSp>
        <p:nvCxnSpPr>
          <p:cNvPr id="18" name="Gerade Verbindung mit Pfeil 17">
            <a:extLst>
              <a:ext uri="{FF2B5EF4-FFF2-40B4-BE49-F238E27FC236}">
                <a16:creationId xmlns:a16="http://schemas.microsoft.com/office/drawing/2014/main" id="{7E76EB87-082B-CDEB-3308-AFCAEF9E3DCF}"/>
              </a:ext>
            </a:extLst>
          </p:cNvPr>
          <p:cNvCxnSpPr/>
          <p:nvPr/>
        </p:nvCxnSpPr>
        <p:spPr>
          <a:xfrm flipH="1">
            <a:off x="7119257" y="1289923"/>
            <a:ext cx="386907" cy="59330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108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AE910A2-12F8-7AE1-B4E1-C1E1A3DB2793}"/>
              </a:ext>
            </a:extLst>
          </p:cNvPr>
          <p:cNvPicPr>
            <a:picLocks noChangeAspect="1"/>
          </p:cNvPicPr>
          <p:nvPr/>
        </p:nvPicPr>
        <p:blipFill rotWithShape="1">
          <a:blip r:embed="rId3">
            <a:extLst>
              <a:ext uri="{28A0092B-C50C-407E-A947-70E740481C1C}">
                <a14:useLocalDpi xmlns:a14="http://schemas.microsoft.com/office/drawing/2010/main" val="0"/>
              </a:ext>
            </a:extLst>
          </a:blip>
          <a:srcRect t="43882" b="44213"/>
          <a:stretch/>
        </p:blipFill>
        <p:spPr>
          <a:xfrm>
            <a:off x="0" y="472984"/>
            <a:ext cx="4278086" cy="816429"/>
          </a:xfrm>
          <a:prstGeom prst="rect">
            <a:avLst/>
          </a:prstGeom>
        </p:spPr>
      </p:pic>
      <p:sp>
        <p:nvSpPr>
          <p:cNvPr id="2" name="Titel 1"/>
          <p:cNvSpPr>
            <a:spLocks noGrp="1"/>
          </p:cNvSpPr>
          <p:nvPr>
            <p:ph type="title"/>
          </p:nvPr>
        </p:nvSpPr>
        <p:spPr>
          <a:xfrm>
            <a:off x="335666" y="-336367"/>
            <a:ext cx="8472667" cy="815339"/>
          </a:xfrm>
        </p:spPr>
        <p:txBody>
          <a:bodyPr>
            <a:normAutofit/>
          </a:bodyPr>
          <a:lstStyle/>
          <a:p>
            <a:r>
              <a:rPr lang="de-DE" dirty="0"/>
              <a:t>Literaturtipp: Endress, 2014</a:t>
            </a:r>
          </a:p>
        </p:txBody>
      </p:sp>
      <p:pic>
        <p:nvPicPr>
          <p:cNvPr id="4" name="Grafik 3">
            <a:extLst>
              <a:ext uri="{FF2B5EF4-FFF2-40B4-BE49-F238E27FC236}">
                <a16:creationId xmlns:a16="http://schemas.microsoft.com/office/drawing/2014/main" id="{2276A257-15FF-A9B3-149F-58A9A2656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1519" y="71302"/>
            <a:ext cx="4446814" cy="6556200"/>
          </a:xfrm>
          <a:prstGeom prst="rect">
            <a:avLst/>
          </a:prstGeom>
        </p:spPr>
      </p:pic>
      <p:sp>
        <p:nvSpPr>
          <p:cNvPr id="5" name="Textfeld 4">
            <a:extLst>
              <a:ext uri="{FF2B5EF4-FFF2-40B4-BE49-F238E27FC236}">
                <a16:creationId xmlns:a16="http://schemas.microsoft.com/office/drawing/2014/main" id="{80B06E58-DF31-1CD4-BC5B-EAD9111D0DCB}"/>
              </a:ext>
            </a:extLst>
          </p:cNvPr>
          <p:cNvSpPr txBox="1"/>
          <p:nvPr/>
        </p:nvSpPr>
        <p:spPr>
          <a:xfrm>
            <a:off x="500743" y="4831861"/>
            <a:ext cx="3860776" cy="1477328"/>
          </a:xfrm>
          <a:prstGeom prst="rect">
            <a:avLst/>
          </a:prstGeom>
          <a:noFill/>
        </p:spPr>
        <p:txBody>
          <a:bodyPr wrap="square" rtlCol="0">
            <a:spAutoFit/>
          </a:bodyPr>
          <a:lstStyle/>
          <a:p>
            <a:r>
              <a:rPr lang="de-DE" dirty="0"/>
              <a:t>Endress unternimmt eine „Anti-Kritik“ und versucht den Begriff der strukturellen Gewalt für die Soziologie der Gewalt zu rehabilitieren</a:t>
            </a:r>
          </a:p>
        </p:txBody>
      </p:sp>
    </p:spTree>
    <p:extLst>
      <p:ext uri="{BB962C8B-B14F-4D97-AF65-F5344CB8AC3E}">
        <p14:creationId xmlns:p14="http://schemas.microsoft.com/office/powerpoint/2010/main" val="158308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AE910A2-12F8-7AE1-B4E1-C1E1A3DB2793}"/>
              </a:ext>
            </a:extLst>
          </p:cNvPr>
          <p:cNvPicPr>
            <a:picLocks noChangeAspect="1"/>
          </p:cNvPicPr>
          <p:nvPr/>
        </p:nvPicPr>
        <p:blipFill rotWithShape="1">
          <a:blip r:embed="rId3">
            <a:extLst>
              <a:ext uri="{28A0092B-C50C-407E-A947-70E740481C1C}">
                <a14:useLocalDpi xmlns:a14="http://schemas.microsoft.com/office/drawing/2010/main" val="0"/>
              </a:ext>
            </a:extLst>
          </a:blip>
          <a:srcRect t="43882" b="44213"/>
          <a:stretch/>
        </p:blipFill>
        <p:spPr>
          <a:xfrm>
            <a:off x="0" y="472984"/>
            <a:ext cx="4278086" cy="816429"/>
          </a:xfrm>
          <a:prstGeom prst="rect">
            <a:avLst/>
          </a:prstGeom>
        </p:spPr>
      </p:pic>
      <p:sp>
        <p:nvSpPr>
          <p:cNvPr id="2" name="Titel 1"/>
          <p:cNvSpPr>
            <a:spLocks noGrp="1"/>
          </p:cNvSpPr>
          <p:nvPr>
            <p:ph type="title"/>
          </p:nvPr>
        </p:nvSpPr>
        <p:spPr>
          <a:xfrm>
            <a:off x="335666" y="-336367"/>
            <a:ext cx="8472667" cy="815339"/>
          </a:xfrm>
        </p:spPr>
        <p:txBody>
          <a:bodyPr>
            <a:normAutofit/>
          </a:bodyPr>
          <a:lstStyle/>
          <a:p>
            <a:r>
              <a:rPr lang="de-DE" dirty="0"/>
              <a:t>Literaturtipp: Endress, 2014, S. 100</a:t>
            </a:r>
          </a:p>
        </p:txBody>
      </p:sp>
      <p:sp>
        <p:nvSpPr>
          <p:cNvPr id="5" name="Textfeld 4">
            <a:extLst>
              <a:ext uri="{FF2B5EF4-FFF2-40B4-BE49-F238E27FC236}">
                <a16:creationId xmlns:a16="http://schemas.microsoft.com/office/drawing/2014/main" id="{80B06E58-DF31-1CD4-BC5B-EAD9111D0DCB}"/>
              </a:ext>
            </a:extLst>
          </p:cNvPr>
          <p:cNvSpPr txBox="1"/>
          <p:nvPr/>
        </p:nvSpPr>
        <p:spPr>
          <a:xfrm>
            <a:off x="335666" y="4864518"/>
            <a:ext cx="3860776" cy="1477328"/>
          </a:xfrm>
          <a:prstGeom prst="rect">
            <a:avLst/>
          </a:prstGeom>
          <a:noFill/>
        </p:spPr>
        <p:txBody>
          <a:bodyPr wrap="square" rtlCol="0">
            <a:spAutoFit/>
          </a:bodyPr>
          <a:lstStyle/>
          <a:p>
            <a:r>
              <a:rPr lang="de-DE" dirty="0"/>
              <a:t>Endress unternimmt eine „Anti-Kritik“ und versucht den Begriff der strukturellen Gewalt für die Soziologie der Gewalt zu rehabilitieren</a:t>
            </a:r>
          </a:p>
        </p:txBody>
      </p:sp>
      <p:pic>
        <p:nvPicPr>
          <p:cNvPr id="6" name="Grafik 5">
            <a:extLst>
              <a:ext uri="{FF2B5EF4-FFF2-40B4-BE49-F238E27FC236}">
                <a16:creationId xmlns:a16="http://schemas.microsoft.com/office/drawing/2014/main" id="{5237805E-656B-10A3-E6AD-701758C7E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3913" y="258082"/>
            <a:ext cx="5040086" cy="6510111"/>
          </a:xfrm>
          <a:prstGeom prst="rect">
            <a:avLst/>
          </a:prstGeom>
        </p:spPr>
      </p:pic>
    </p:spTree>
    <p:extLst>
      <p:ext uri="{BB962C8B-B14F-4D97-AF65-F5344CB8AC3E}">
        <p14:creationId xmlns:p14="http://schemas.microsoft.com/office/powerpoint/2010/main" val="144048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Epistemische „Gewalt“?</a:t>
            </a:r>
          </a:p>
        </p:txBody>
      </p:sp>
      <p:sp>
        <p:nvSpPr>
          <p:cNvPr id="3" name="Inhaltsplatzhalter 2"/>
          <p:cNvSpPr>
            <a:spLocks noGrp="1"/>
          </p:cNvSpPr>
          <p:nvPr>
            <p:ph idx="1"/>
          </p:nvPr>
        </p:nvSpPr>
        <p:spPr>
          <a:xfrm>
            <a:off x="432122" y="1104694"/>
            <a:ext cx="7808364" cy="5085144"/>
          </a:xfrm>
        </p:spPr>
        <p:txBody>
          <a:bodyPr/>
          <a:lstStyle/>
          <a:p>
            <a:pPr marL="0" indent="0">
              <a:buNone/>
            </a:pPr>
            <a:r>
              <a:rPr lang="de-DE" dirty="0"/>
              <a:t>„The </a:t>
            </a:r>
            <a:r>
              <a:rPr lang="de-DE" dirty="0" err="1"/>
              <a:t>clearest</a:t>
            </a:r>
            <a:r>
              <a:rPr lang="de-DE" dirty="0"/>
              <a:t> </a:t>
            </a:r>
            <a:r>
              <a:rPr lang="de-DE" dirty="0" err="1"/>
              <a:t>available</a:t>
            </a:r>
            <a:r>
              <a:rPr lang="de-DE" dirty="0"/>
              <a:t> </a:t>
            </a:r>
            <a:r>
              <a:rPr lang="de-DE" dirty="0" err="1"/>
              <a:t>example</a:t>
            </a:r>
            <a:r>
              <a:rPr lang="de-DE" dirty="0"/>
              <a:t> </a:t>
            </a:r>
            <a:r>
              <a:rPr lang="de-DE" dirty="0" err="1"/>
              <a:t>of</a:t>
            </a:r>
            <a:r>
              <a:rPr lang="de-DE" dirty="0"/>
              <a:t> such </a:t>
            </a:r>
            <a:r>
              <a:rPr lang="de-DE" dirty="0" err="1"/>
              <a:t>epistemic</a:t>
            </a:r>
            <a:r>
              <a:rPr lang="de-DE" dirty="0"/>
              <a:t> </a:t>
            </a:r>
            <a:r>
              <a:rPr lang="de-DE" dirty="0" err="1"/>
              <a:t>violence</a:t>
            </a:r>
            <a:r>
              <a:rPr lang="de-DE" dirty="0"/>
              <a:t> </a:t>
            </a:r>
            <a:r>
              <a:rPr lang="de-DE" dirty="0" err="1"/>
              <a:t>is</a:t>
            </a:r>
            <a:r>
              <a:rPr lang="de-DE" dirty="0"/>
              <a:t> </a:t>
            </a:r>
            <a:r>
              <a:rPr lang="de-DE" dirty="0" err="1"/>
              <a:t>the</a:t>
            </a:r>
            <a:r>
              <a:rPr lang="de-DE" dirty="0"/>
              <a:t> </a:t>
            </a:r>
            <a:r>
              <a:rPr lang="de-DE" dirty="0" err="1"/>
              <a:t>remotely</a:t>
            </a:r>
            <a:r>
              <a:rPr lang="de-DE" dirty="0"/>
              <a:t> </a:t>
            </a:r>
            <a:r>
              <a:rPr lang="de-DE" dirty="0" err="1"/>
              <a:t>orchestrated</a:t>
            </a:r>
            <a:r>
              <a:rPr lang="de-DE" dirty="0"/>
              <a:t>, </a:t>
            </a:r>
            <a:r>
              <a:rPr lang="de-DE" dirty="0" err="1"/>
              <a:t>far-flung</a:t>
            </a:r>
            <a:r>
              <a:rPr lang="de-DE" dirty="0"/>
              <a:t>, and </a:t>
            </a:r>
            <a:r>
              <a:rPr lang="de-DE" dirty="0" err="1"/>
              <a:t>heterogenous</a:t>
            </a:r>
            <a:r>
              <a:rPr lang="de-DE" dirty="0"/>
              <a:t> </a:t>
            </a:r>
            <a:r>
              <a:rPr lang="de-DE" dirty="0" err="1"/>
              <a:t>project</a:t>
            </a:r>
            <a:r>
              <a:rPr lang="de-DE" dirty="0"/>
              <a:t> </a:t>
            </a:r>
            <a:r>
              <a:rPr lang="de-DE" dirty="0" err="1"/>
              <a:t>to</a:t>
            </a:r>
            <a:r>
              <a:rPr lang="de-DE" dirty="0"/>
              <a:t> </a:t>
            </a:r>
            <a:r>
              <a:rPr lang="de-DE" dirty="0" err="1"/>
              <a:t>constitute</a:t>
            </a:r>
            <a:r>
              <a:rPr lang="de-DE" dirty="0"/>
              <a:t> </a:t>
            </a:r>
            <a:r>
              <a:rPr lang="de-DE" dirty="0" err="1"/>
              <a:t>the</a:t>
            </a:r>
            <a:r>
              <a:rPr lang="de-DE" dirty="0"/>
              <a:t> </a:t>
            </a:r>
            <a:r>
              <a:rPr lang="de-DE" dirty="0" err="1"/>
              <a:t>colonial</a:t>
            </a:r>
            <a:r>
              <a:rPr lang="de-DE" dirty="0"/>
              <a:t> </a:t>
            </a:r>
            <a:r>
              <a:rPr lang="de-DE" dirty="0" err="1"/>
              <a:t>subject</a:t>
            </a:r>
            <a:r>
              <a:rPr lang="de-DE" dirty="0"/>
              <a:t> </a:t>
            </a:r>
            <a:r>
              <a:rPr lang="de-DE" dirty="0" err="1"/>
              <a:t>as</a:t>
            </a:r>
            <a:r>
              <a:rPr lang="de-DE" dirty="0"/>
              <a:t> Other“ (</a:t>
            </a:r>
            <a:r>
              <a:rPr lang="de-DE" dirty="0" err="1"/>
              <a:t>Spivak</a:t>
            </a:r>
            <a:r>
              <a:rPr lang="de-DE" dirty="0"/>
              <a:t>, Can </a:t>
            </a:r>
            <a:r>
              <a:rPr lang="de-DE" dirty="0" err="1"/>
              <a:t>the</a:t>
            </a:r>
            <a:r>
              <a:rPr lang="de-DE" dirty="0"/>
              <a:t> Subaltern </a:t>
            </a:r>
            <a:r>
              <a:rPr lang="de-DE" dirty="0" err="1"/>
              <a:t>Speak</a:t>
            </a:r>
            <a:r>
              <a:rPr lang="de-DE" dirty="0"/>
              <a:t>?, S. 76)</a:t>
            </a:r>
          </a:p>
        </p:txBody>
      </p:sp>
    </p:spTree>
    <p:extLst>
      <p:ext uri="{BB962C8B-B14F-4D97-AF65-F5344CB8AC3E}">
        <p14:creationId xmlns:p14="http://schemas.microsoft.com/office/powerpoint/2010/main" val="188022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Frage vorab</a:t>
            </a:r>
          </a:p>
        </p:txBody>
      </p:sp>
      <p:sp>
        <p:nvSpPr>
          <p:cNvPr id="3" name="Inhaltsplatzhalter 2"/>
          <p:cNvSpPr>
            <a:spLocks noGrp="1"/>
          </p:cNvSpPr>
          <p:nvPr>
            <p:ph idx="1"/>
          </p:nvPr>
        </p:nvSpPr>
        <p:spPr>
          <a:xfrm>
            <a:off x="432122" y="1104694"/>
            <a:ext cx="7808364" cy="5085144"/>
          </a:xfrm>
        </p:spPr>
        <p:txBody>
          <a:bodyPr/>
          <a:lstStyle/>
          <a:p>
            <a:pPr marL="0" indent="0">
              <a:buNone/>
            </a:pPr>
            <a:r>
              <a:rPr lang="de-DE" dirty="0"/>
              <a:t>Wie sieht Ihrer Meinung nach ein </a:t>
            </a:r>
            <a:r>
              <a:rPr lang="de-DE" dirty="0" err="1"/>
              <a:t>dekolonialer</a:t>
            </a:r>
            <a:r>
              <a:rPr lang="de-DE" dirty="0"/>
              <a:t> Gewaltbegriff aus?</a:t>
            </a:r>
          </a:p>
        </p:txBody>
      </p:sp>
    </p:spTree>
    <p:extLst>
      <p:ext uri="{BB962C8B-B14F-4D97-AF65-F5344CB8AC3E}">
        <p14:creationId xmlns:p14="http://schemas.microsoft.com/office/powerpoint/2010/main" val="3886656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Claudia Brunner, Epistemische Gewalt</a:t>
            </a:r>
            <a:br>
              <a:rPr lang="de-DE" dirty="0"/>
            </a:br>
            <a:r>
              <a:rPr lang="de-DE" dirty="0"/>
              <a:t>Zur Struktur des Textes</a:t>
            </a:r>
          </a:p>
        </p:txBody>
      </p:sp>
      <p:sp>
        <p:nvSpPr>
          <p:cNvPr id="3" name="Inhaltsplatzhalter 2"/>
          <p:cNvSpPr>
            <a:spLocks noGrp="1"/>
          </p:cNvSpPr>
          <p:nvPr>
            <p:ph idx="1"/>
          </p:nvPr>
        </p:nvSpPr>
        <p:spPr>
          <a:xfrm>
            <a:off x="432122" y="1104694"/>
            <a:ext cx="7808364" cy="5085144"/>
          </a:xfrm>
        </p:spPr>
        <p:txBody>
          <a:bodyPr/>
          <a:lstStyle/>
          <a:p>
            <a:pPr marL="0" indent="0">
              <a:buNone/>
            </a:pPr>
            <a:r>
              <a:rPr lang="de-DE" dirty="0"/>
              <a:t>1. </a:t>
            </a:r>
          </a:p>
        </p:txBody>
      </p:sp>
    </p:spTree>
    <p:extLst>
      <p:ext uri="{BB962C8B-B14F-4D97-AF65-F5344CB8AC3E}">
        <p14:creationId xmlns:p14="http://schemas.microsoft.com/office/powerpoint/2010/main" val="3868481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Claudia Brunner, Epistemische Gewalt</a:t>
            </a:r>
            <a:br>
              <a:rPr lang="de-DE" dirty="0"/>
            </a:br>
            <a:r>
              <a:rPr lang="de-DE" dirty="0"/>
              <a:t>Gewalt weiter denken, S. 25f.</a:t>
            </a:r>
          </a:p>
        </p:txBody>
      </p:sp>
      <p:pic>
        <p:nvPicPr>
          <p:cNvPr id="7" name="Grafik 6">
            <a:extLst>
              <a:ext uri="{FF2B5EF4-FFF2-40B4-BE49-F238E27FC236}">
                <a16:creationId xmlns:a16="http://schemas.microsoft.com/office/drawing/2014/main" id="{65AFE8A8-EB7D-7005-D680-EDD0FA67F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005" y="1231900"/>
            <a:ext cx="6184900" cy="1803400"/>
          </a:xfrm>
          <a:prstGeom prst="rect">
            <a:avLst/>
          </a:prstGeom>
        </p:spPr>
      </p:pic>
      <p:pic>
        <p:nvPicPr>
          <p:cNvPr id="9" name="Grafik 8">
            <a:extLst>
              <a:ext uri="{FF2B5EF4-FFF2-40B4-BE49-F238E27FC236}">
                <a16:creationId xmlns:a16="http://schemas.microsoft.com/office/drawing/2014/main" id="{BE76EDE2-A7C9-D8A4-890C-155B8C8E45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005" y="3035300"/>
            <a:ext cx="6223000" cy="2743200"/>
          </a:xfrm>
          <a:prstGeom prst="rect">
            <a:avLst/>
          </a:prstGeom>
        </p:spPr>
      </p:pic>
    </p:spTree>
    <p:extLst>
      <p:ext uri="{BB962C8B-B14F-4D97-AF65-F5344CB8AC3E}">
        <p14:creationId xmlns:p14="http://schemas.microsoft.com/office/powerpoint/2010/main" val="1637945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Claudia Brunner, Epistemische Gewalt</a:t>
            </a:r>
            <a:br>
              <a:rPr lang="de-DE" dirty="0"/>
            </a:br>
            <a:r>
              <a:rPr lang="de-DE" dirty="0"/>
              <a:t>Definition, S. 27</a:t>
            </a:r>
          </a:p>
        </p:txBody>
      </p:sp>
      <p:pic>
        <p:nvPicPr>
          <p:cNvPr id="4" name="Grafik 3">
            <a:extLst>
              <a:ext uri="{FF2B5EF4-FFF2-40B4-BE49-F238E27FC236}">
                <a16:creationId xmlns:a16="http://schemas.microsoft.com/office/drawing/2014/main" id="{0304CFA7-60CD-EA77-2F88-0351BE2FD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150" y="1892300"/>
            <a:ext cx="6235700" cy="3073400"/>
          </a:xfrm>
          <a:prstGeom prst="rect">
            <a:avLst/>
          </a:prstGeom>
        </p:spPr>
      </p:pic>
    </p:spTree>
    <p:extLst>
      <p:ext uri="{BB962C8B-B14F-4D97-AF65-F5344CB8AC3E}">
        <p14:creationId xmlns:p14="http://schemas.microsoft.com/office/powerpoint/2010/main" val="426897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46404" y="365760"/>
            <a:ext cx="7063740" cy="4041648"/>
          </a:xfrm>
        </p:spPr>
        <p:txBody>
          <a:bodyPr/>
          <a:lstStyle/>
          <a:p>
            <a:r>
              <a:rPr lang="de-DE" dirty="0"/>
              <a:t>Sitzung am </a:t>
            </a:r>
            <a:br>
              <a:rPr lang="de-DE" dirty="0"/>
            </a:br>
            <a:r>
              <a:rPr lang="de-DE" dirty="0"/>
              <a:t>10.05.2023 </a:t>
            </a:r>
          </a:p>
        </p:txBody>
      </p:sp>
      <p:sp>
        <p:nvSpPr>
          <p:cNvPr id="3" name="Untertitel 2"/>
          <p:cNvSpPr>
            <a:spLocks noGrp="1"/>
          </p:cNvSpPr>
          <p:nvPr>
            <p:ph type="subTitle" idx="1"/>
          </p:nvPr>
        </p:nvSpPr>
        <p:spPr/>
        <p:txBody>
          <a:bodyPr>
            <a:normAutofit lnSpcReduction="10000"/>
          </a:bodyPr>
          <a:lstStyle/>
          <a:p>
            <a:pPr marL="457200" indent="-457200">
              <a:buAutoNum type="arabicPeriod"/>
            </a:pPr>
            <a:r>
              <a:rPr lang="de-DE" dirty="0"/>
              <a:t>Rückblick – von Trotha &amp; Bonacker</a:t>
            </a:r>
          </a:p>
          <a:p>
            <a:pPr marL="457200" indent="-457200">
              <a:buAutoNum type="arabicPeriod"/>
            </a:pPr>
            <a:r>
              <a:rPr lang="de-DE" dirty="0"/>
              <a:t>Physische und/oder strukturelle Gewalt? Einblicke in die Gewaltphänomenologie</a:t>
            </a:r>
          </a:p>
          <a:p>
            <a:pPr marL="457200" indent="-457200">
              <a:buAutoNum type="arabicPeriod"/>
            </a:pPr>
            <a:r>
              <a:rPr lang="de-DE" dirty="0"/>
              <a:t>Epistemische Gewalt</a:t>
            </a:r>
          </a:p>
        </p:txBody>
      </p:sp>
    </p:spTree>
    <p:extLst>
      <p:ext uri="{BB962C8B-B14F-4D97-AF65-F5344CB8AC3E}">
        <p14:creationId xmlns:p14="http://schemas.microsoft.com/office/powerpoint/2010/main" val="495750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Claudia Brunner, Epistemische Gewalt</a:t>
            </a:r>
            <a:br>
              <a:rPr lang="de-DE" dirty="0"/>
            </a:br>
            <a:r>
              <a:rPr lang="de-DE" dirty="0"/>
              <a:t>Definition, S. 37</a:t>
            </a:r>
          </a:p>
        </p:txBody>
      </p:sp>
      <p:pic>
        <p:nvPicPr>
          <p:cNvPr id="5" name="Grafik 4">
            <a:extLst>
              <a:ext uri="{FF2B5EF4-FFF2-40B4-BE49-F238E27FC236}">
                <a16:creationId xmlns:a16="http://schemas.microsoft.com/office/drawing/2014/main" id="{3F5FB275-7844-8E19-B0C8-940905DA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743" y="2410139"/>
            <a:ext cx="7772400" cy="1158386"/>
          </a:xfrm>
          <a:prstGeom prst="rect">
            <a:avLst/>
          </a:prstGeom>
        </p:spPr>
      </p:pic>
    </p:spTree>
    <p:extLst>
      <p:ext uri="{BB962C8B-B14F-4D97-AF65-F5344CB8AC3E}">
        <p14:creationId xmlns:p14="http://schemas.microsoft.com/office/powerpoint/2010/main" val="348607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Claudia Brunner, Epistemische Gewalt</a:t>
            </a:r>
            <a:br>
              <a:rPr lang="de-DE" dirty="0"/>
            </a:br>
            <a:r>
              <a:rPr lang="de-DE" dirty="0"/>
              <a:t>Definition, S. 42</a:t>
            </a:r>
          </a:p>
        </p:txBody>
      </p:sp>
      <p:pic>
        <p:nvPicPr>
          <p:cNvPr id="4" name="Grafik 3">
            <a:extLst>
              <a:ext uri="{FF2B5EF4-FFF2-40B4-BE49-F238E27FC236}">
                <a16:creationId xmlns:a16="http://schemas.microsoft.com/office/drawing/2014/main" id="{C49B15D0-341F-FAA0-9BC9-49E14F259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286" y="2227560"/>
            <a:ext cx="7772400" cy="1431757"/>
          </a:xfrm>
          <a:prstGeom prst="rect">
            <a:avLst/>
          </a:prstGeom>
        </p:spPr>
      </p:pic>
    </p:spTree>
    <p:extLst>
      <p:ext uri="{BB962C8B-B14F-4D97-AF65-F5344CB8AC3E}">
        <p14:creationId xmlns:p14="http://schemas.microsoft.com/office/powerpoint/2010/main" val="3579297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Claudia Brunner, Epistemische Gewalt</a:t>
            </a:r>
            <a:br>
              <a:rPr lang="de-DE" dirty="0"/>
            </a:br>
            <a:r>
              <a:rPr lang="de-DE" dirty="0"/>
              <a:t>Kritik am engen Gewaltbegriff</a:t>
            </a:r>
          </a:p>
        </p:txBody>
      </p:sp>
      <p:pic>
        <p:nvPicPr>
          <p:cNvPr id="5" name="Grafik 4">
            <a:extLst>
              <a:ext uri="{FF2B5EF4-FFF2-40B4-BE49-F238E27FC236}">
                <a16:creationId xmlns:a16="http://schemas.microsoft.com/office/drawing/2014/main" id="{EDDBCB73-6933-2BE6-3C4C-5369ECB69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328" y="513431"/>
            <a:ext cx="5383728" cy="1662306"/>
          </a:xfrm>
          <a:prstGeom prst="rect">
            <a:avLst/>
          </a:prstGeom>
        </p:spPr>
      </p:pic>
      <p:pic>
        <p:nvPicPr>
          <p:cNvPr id="7" name="Grafik 6">
            <a:extLst>
              <a:ext uri="{FF2B5EF4-FFF2-40B4-BE49-F238E27FC236}">
                <a16:creationId xmlns:a16="http://schemas.microsoft.com/office/drawing/2014/main" id="{4D55DE1D-3CA4-A307-5FC7-CFC0586F5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108200"/>
            <a:ext cx="5410200" cy="4749800"/>
          </a:xfrm>
          <a:prstGeom prst="rect">
            <a:avLst/>
          </a:prstGeom>
        </p:spPr>
      </p:pic>
    </p:spTree>
    <p:extLst>
      <p:ext uri="{BB962C8B-B14F-4D97-AF65-F5344CB8AC3E}">
        <p14:creationId xmlns:p14="http://schemas.microsoft.com/office/powerpoint/2010/main" val="348668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Sitzung 3 | 26.04.2023 </a:t>
            </a:r>
          </a:p>
        </p:txBody>
      </p:sp>
      <p:sp>
        <p:nvSpPr>
          <p:cNvPr id="3" name="Inhaltsplatzhalter 2"/>
          <p:cNvSpPr>
            <a:spLocks noGrp="1"/>
          </p:cNvSpPr>
          <p:nvPr>
            <p:ph idx="1"/>
          </p:nvPr>
        </p:nvSpPr>
        <p:spPr>
          <a:xfrm>
            <a:off x="779362" y="1246208"/>
            <a:ext cx="7386738" cy="5085144"/>
          </a:xfrm>
        </p:spPr>
        <p:txBody>
          <a:bodyPr>
            <a:normAutofit/>
          </a:bodyPr>
          <a:lstStyle/>
          <a:p>
            <a:pPr marL="0" indent="0">
              <a:buNone/>
            </a:pPr>
            <a:r>
              <a:rPr lang="de-DE" b="1" dirty="0">
                <a:solidFill>
                  <a:srgbClr val="00B0F0"/>
                </a:solidFill>
              </a:rPr>
              <a:t>Friedensforschung und </a:t>
            </a:r>
            <a:r>
              <a:rPr lang="de-DE" b="1" dirty="0" err="1">
                <a:solidFill>
                  <a:srgbClr val="00B0F0"/>
                </a:solidFill>
              </a:rPr>
              <a:t>Dekolonialität</a:t>
            </a:r>
            <a:r>
              <a:rPr lang="de-DE" b="1" dirty="0">
                <a:solidFill>
                  <a:srgbClr val="00B0F0"/>
                </a:solidFill>
              </a:rPr>
              <a:t> II: </a:t>
            </a:r>
            <a:br>
              <a:rPr lang="de-DE" b="1" dirty="0">
                <a:solidFill>
                  <a:srgbClr val="00B0F0"/>
                </a:solidFill>
              </a:rPr>
            </a:br>
            <a:r>
              <a:rPr lang="de-DE" b="1" dirty="0">
                <a:solidFill>
                  <a:srgbClr val="00B0F0"/>
                </a:solidFill>
              </a:rPr>
              <a:t>Konzept des Konflikts und die zentrale Paradigmenverschiebung in der jüngeren Gewaltforschung</a:t>
            </a:r>
          </a:p>
          <a:p>
            <a:pPr marL="0" indent="0">
              <a:buNone/>
            </a:pPr>
            <a:endParaRPr lang="de-DE" b="1" dirty="0"/>
          </a:p>
          <a:p>
            <a:pPr>
              <a:lnSpc>
                <a:spcPct val="120000"/>
              </a:lnSpc>
            </a:pPr>
            <a:r>
              <a:rPr lang="de-DE" sz="1500" dirty="0"/>
              <a:t>Trutz von Trotha: Zur Soziologie der Gewalt, in: Soziologie der Gewalt (Kölner Zeitschrift für Soziologie und Sozialpsychologie; Sonderheft 37), hrsg. von </a:t>
            </a:r>
            <a:br>
              <a:rPr lang="de-DE" sz="1500" dirty="0"/>
            </a:br>
            <a:r>
              <a:rPr lang="de-DE" sz="1500" dirty="0" err="1"/>
              <a:t>dems</a:t>
            </a:r>
            <a:r>
              <a:rPr lang="de-DE" sz="1500" dirty="0"/>
              <a:t>., Opladen/Wiesbaden: Westdeutscher Verlag 1997, S. 9-56. </a:t>
            </a:r>
          </a:p>
          <a:p>
            <a:pPr>
              <a:lnSpc>
                <a:spcPct val="120000"/>
              </a:lnSpc>
            </a:pPr>
            <a:endParaRPr lang="de-DE" sz="1500" dirty="0"/>
          </a:p>
          <a:p>
            <a:pPr marL="0" indent="0">
              <a:lnSpc>
                <a:spcPct val="120000"/>
              </a:lnSpc>
              <a:buNone/>
            </a:pPr>
            <a:r>
              <a:rPr lang="de-DE" sz="1500" dirty="0"/>
              <a:t>Ergänzend:</a:t>
            </a:r>
          </a:p>
          <a:p>
            <a:pPr>
              <a:lnSpc>
                <a:spcPct val="120000"/>
              </a:lnSpc>
            </a:pPr>
            <a:endParaRPr lang="de-DE" sz="1500" dirty="0"/>
          </a:p>
          <a:p>
            <a:pPr>
              <a:lnSpc>
                <a:spcPct val="120000"/>
              </a:lnSpc>
            </a:pPr>
            <a:r>
              <a:rPr lang="de-DE" sz="1500" dirty="0"/>
              <a:t>Thorsten </a:t>
            </a:r>
            <a:r>
              <a:rPr lang="de-DE" sz="1500" dirty="0" err="1"/>
              <a:t>Bonacker</a:t>
            </a:r>
            <a:r>
              <a:rPr lang="de-DE" sz="1500" dirty="0"/>
              <a:t> und Peter </a:t>
            </a:r>
            <a:r>
              <a:rPr lang="de-DE" sz="1500" dirty="0" err="1"/>
              <a:t>Imbusch</a:t>
            </a:r>
            <a:r>
              <a:rPr lang="de-DE" sz="1500" dirty="0"/>
              <a:t>: Zentrale Begriffe der Friedens- und Konfliktforschung: Konflikt, Gewalt, Krieg, Frieden, in: dies. (hrsg.): Friedens- und Konfliktforschung. Eine Einführung, Wiesbaden: VS Verlag für Sozialwissenschaft/Springer 2010, 5. bearb. Aufl. (zuerst 1996); https://link.springer.com/book/10.1007/978-3-531-92009-2</a:t>
            </a:r>
          </a:p>
          <a:p>
            <a:pPr>
              <a:lnSpc>
                <a:spcPct val="120000"/>
              </a:lnSpc>
            </a:pPr>
            <a:endParaRPr lang="de-DE" sz="1500" dirty="0"/>
          </a:p>
          <a:p>
            <a:pPr>
              <a:lnSpc>
                <a:spcPct val="120000"/>
              </a:lnSpc>
            </a:pPr>
            <a:r>
              <a:rPr lang="de-DE" sz="1500" dirty="0"/>
              <a:t>EKD Friedensdenkschrift 2007.</a:t>
            </a:r>
          </a:p>
          <a:p>
            <a:pPr>
              <a:lnSpc>
                <a:spcPct val="100000"/>
              </a:lnSpc>
            </a:pPr>
            <a:endParaRPr lang="de-DE" dirty="0"/>
          </a:p>
          <a:p>
            <a:endParaRPr lang="de-DE" dirty="0"/>
          </a:p>
        </p:txBody>
      </p:sp>
    </p:spTree>
    <p:extLst>
      <p:ext uri="{BB962C8B-B14F-4D97-AF65-F5344CB8AC3E}">
        <p14:creationId xmlns:p14="http://schemas.microsoft.com/office/powerpoint/2010/main" val="254229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6091153" y="2327469"/>
            <a:ext cx="2450295" cy="34637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Autofit/>
          </a:bodyPr>
          <a:lstStyle/>
          <a:p>
            <a:r>
              <a:rPr lang="de-DE" sz="2500" dirty="0"/>
              <a:t>Trutz von Trotha</a:t>
            </a:r>
          </a:p>
        </p:txBody>
      </p:sp>
      <p:sp>
        <p:nvSpPr>
          <p:cNvPr id="3" name="Inhaltsplatzhalter 2"/>
          <p:cNvSpPr>
            <a:spLocks noGrp="1"/>
          </p:cNvSpPr>
          <p:nvPr>
            <p:ph idx="1"/>
          </p:nvPr>
        </p:nvSpPr>
        <p:spPr>
          <a:xfrm>
            <a:off x="779362" y="2155766"/>
            <a:ext cx="4557410" cy="4175585"/>
          </a:xfrm>
        </p:spPr>
        <p:txBody>
          <a:bodyPr>
            <a:normAutofit/>
          </a:bodyPr>
          <a:lstStyle/>
          <a:p>
            <a:endParaRPr lang="de-DE" sz="1700" dirty="0"/>
          </a:p>
          <a:p>
            <a:pPr marL="0" indent="0">
              <a:buNone/>
            </a:pPr>
            <a:r>
              <a:rPr lang="de-DE" sz="1700" dirty="0"/>
              <a:t>Zur Soziologie der Gewalt, </a:t>
            </a:r>
          </a:p>
          <a:p>
            <a:pPr marL="0" indent="0">
              <a:buNone/>
            </a:pPr>
            <a:r>
              <a:rPr lang="de-DE" sz="1700" dirty="0"/>
              <a:t>in: Soziologie der Gewalt (Kölner Zeitschrift für Soziologie und Sozialpsychologie; Sonderheft 37), hrsg. von </a:t>
            </a:r>
            <a:r>
              <a:rPr lang="de-DE" sz="1700" dirty="0" err="1"/>
              <a:t>dems</a:t>
            </a:r>
            <a:r>
              <a:rPr lang="de-DE" sz="1700" dirty="0"/>
              <a:t>., Opladen/Wiesbaden: Westdeutscher Verlag 1997, S. 9-56. </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932" y="1713711"/>
            <a:ext cx="3040516" cy="4276993"/>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12405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Trotha: Zur Soziologie der Gewalt, S. 20</a:t>
            </a:r>
          </a:p>
        </p:txBody>
      </p:sp>
      <p:grpSp>
        <p:nvGrpSpPr>
          <p:cNvPr id="7" name="Gruppieren 6"/>
          <p:cNvGrpSpPr/>
          <p:nvPr/>
        </p:nvGrpSpPr>
        <p:grpSpPr>
          <a:xfrm>
            <a:off x="670560" y="2325453"/>
            <a:ext cx="8224832" cy="1575988"/>
            <a:chOff x="466816" y="2569292"/>
            <a:chExt cx="8400867" cy="1684491"/>
          </a:xfrm>
        </p:grpSpPr>
        <p:pic>
          <p:nvPicPr>
            <p:cNvPr id="4" name="Grafik 3"/>
            <p:cNvPicPr>
              <a:picLocks noChangeAspect="1"/>
            </p:cNvPicPr>
            <p:nvPr/>
          </p:nvPicPr>
          <p:blipFill rotWithShape="1">
            <a:blip r:embed="rId3"/>
            <a:srcRect t="10022" b="34375"/>
            <a:stretch/>
          </p:blipFill>
          <p:spPr>
            <a:xfrm rot="-60000">
              <a:off x="466816" y="2569292"/>
              <a:ext cx="8400867" cy="1601779"/>
            </a:xfrm>
            <a:prstGeom prst="rect">
              <a:avLst/>
            </a:prstGeom>
          </p:spPr>
        </p:pic>
        <p:sp>
          <p:nvSpPr>
            <p:cNvPr id="5" name="Rechteck 4"/>
            <p:cNvSpPr/>
            <p:nvPr/>
          </p:nvSpPr>
          <p:spPr>
            <a:xfrm>
              <a:off x="8115300" y="3906235"/>
              <a:ext cx="457200" cy="347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019163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1A126BD-F3DF-708C-87CB-1514DCF5F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91" y="2460171"/>
            <a:ext cx="7593817" cy="1470479"/>
          </a:xfrm>
          <a:prstGeom prst="rect">
            <a:avLst/>
          </a:prstGeom>
        </p:spPr>
      </p:pic>
      <p:sp>
        <p:nvSpPr>
          <p:cNvPr id="5" name="Textfeld 4">
            <a:extLst>
              <a:ext uri="{FF2B5EF4-FFF2-40B4-BE49-F238E27FC236}">
                <a16:creationId xmlns:a16="http://schemas.microsoft.com/office/drawing/2014/main" id="{BF2022F9-AF11-3247-0269-A4898C10357E}"/>
              </a:ext>
            </a:extLst>
          </p:cNvPr>
          <p:cNvSpPr txBox="1"/>
          <p:nvPr/>
        </p:nvSpPr>
        <p:spPr>
          <a:xfrm>
            <a:off x="870858" y="1730829"/>
            <a:ext cx="715260" cy="369332"/>
          </a:xfrm>
          <a:prstGeom prst="rect">
            <a:avLst/>
          </a:prstGeom>
          <a:noFill/>
        </p:spPr>
        <p:txBody>
          <a:bodyPr wrap="none" rtlCol="0">
            <a:spAutoFit/>
          </a:bodyPr>
          <a:lstStyle/>
          <a:p>
            <a:r>
              <a:rPr lang="de-DE" dirty="0"/>
              <a:t>S. 20</a:t>
            </a:r>
          </a:p>
        </p:txBody>
      </p:sp>
    </p:spTree>
    <p:extLst>
      <p:ext uri="{BB962C8B-B14F-4D97-AF65-F5344CB8AC3E}">
        <p14:creationId xmlns:p14="http://schemas.microsoft.com/office/powerpoint/2010/main" val="195750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p:cNvSpPr>
            <a:spLocks noGrp="1"/>
          </p:cNvSpPr>
          <p:nvPr>
            <p:ph type="title"/>
          </p:nvPr>
        </p:nvSpPr>
        <p:spPr/>
        <p:txBody>
          <a:bodyPr/>
          <a:lstStyle/>
          <a:p>
            <a:r>
              <a:rPr lang="de-DE" dirty="0"/>
              <a:t>Trotha: Zur Soziologie der Gewalt, S. 26</a:t>
            </a:r>
          </a:p>
        </p:txBody>
      </p:sp>
      <p:grpSp>
        <p:nvGrpSpPr>
          <p:cNvPr id="7" name="Gruppieren 6"/>
          <p:cNvGrpSpPr/>
          <p:nvPr/>
        </p:nvGrpSpPr>
        <p:grpSpPr>
          <a:xfrm>
            <a:off x="1022099" y="1373508"/>
            <a:ext cx="6797926" cy="5013237"/>
            <a:chOff x="1022099" y="1373508"/>
            <a:chExt cx="6797926" cy="5013237"/>
          </a:xfrm>
        </p:grpSpPr>
        <p:pic>
          <p:nvPicPr>
            <p:cNvPr id="4" name="Grafik 3"/>
            <p:cNvPicPr>
              <a:picLocks noChangeAspect="1"/>
            </p:cNvPicPr>
            <p:nvPr/>
          </p:nvPicPr>
          <p:blipFill rotWithShape="1">
            <a:blip r:embed="rId3"/>
            <a:srcRect t="5134"/>
            <a:stretch/>
          </p:blipFill>
          <p:spPr>
            <a:xfrm rot="-60000">
              <a:off x="1022099" y="1373508"/>
              <a:ext cx="6797926" cy="4954294"/>
            </a:xfrm>
            <a:prstGeom prst="rect">
              <a:avLst/>
            </a:prstGeom>
          </p:spPr>
        </p:pic>
        <p:sp>
          <p:nvSpPr>
            <p:cNvPr id="6" name="Rechteck 5"/>
            <p:cNvSpPr/>
            <p:nvPr/>
          </p:nvSpPr>
          <p:spPr>
            <a:xfrm>
              <a:off x="3581399" y="6039197"/>
              <a:ext cx="4124325" cy="3475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 name="Pfeil nach rechts 7"/>
          <p:cNvSpPr/>
          <p:nvPr/>
        </p:nvSpPr>
        <p:spPr>
          <a:xfrm>
            <a:off x="476518" y="1481070"/>
            <a:ext cx="502866" cy="42500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a:off x="476518" y="4531216"/>
            <a:ext cx="502866" cy="42500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2524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79566" y="931817"/>
            <a:ext cx="7323909" cy="3390223"/>
          </a:xfrm>
          <a:prstGeom prst="rect">
            <a:avLst/>
          </a:prstGeom>
          <a:noFill/>
        </p:spPr>
        <p:txBody>
          <a:bodyPr wrap="square" rtlCol="0">
            <a:spAutoFit/>
          </a:bodyPr>
          <a:lstStyle/>
          <a:p>
            <a:pPr>
              <a:lnSpc>
                <a:spcPct val="120000"/>
              </a:lnSpc>
            </a:pPr>
            <a:endParaRPr lang="de-DE" sz="1500" dirty="0">
              <a:latin typeface="Ebrima" panose="02000000000000000000" pitchFamily="2" charset="0"/>
              <a:ea typeface="Ebrima" panose="02000000000000000000" pitchFamily="2" charset="0"/>
              <a:cs typeface="Ebrima" panose="02000000000000000000" pitchFamily="2" charset="0"/>
            </a:endParaRPr>
          </a:p>
          <a:p>
            <a:pPr>
              <a:lnSpc>
                <a:spcPct val="120000"/>
              </a:lnSpc>
            </a:pPr>
            <a:r>
              <a:rPr lang="de-DE" sz="1500" b="1" dirty="0">
                <a:latin typeface="Ebrima" panose="02000000000000000000" pitchFamily="2" charset="0"/>
                <a:ea typeface="Ebrima" panose="02000000000000000000" pitchFamily="2" charset="0"/>
                <a:cs typeface="Ebrima" panose="02000000000000000000" pitchFamily="2" charset="0"/>
              </a:rPr>
              <a:t>S. 31</a:t>
            </a:r>
          </a:p>
          <a:p>
            <a:pPr>
              <a:lnSpc>
                <a:spcPct val="120000"/>
              </a:lnSpc>
            </a:pPr>
            <a:r>
              <a:rPr lang="de-DE" sz="1500" dirty="0">
                <a:latin typeface="Ebrima" panose="02000000000000000000" pitchFamily="2" charset="0"/>
                <a:ea typeface="Ebrima" panose="02000000000000000000" pitchFamily="2" charset="0"/>
                <a:cs typeface="Ebrima" panose="02000000000000000000" pitchFamily="2" charset="0"/>
              </a:rPr>
              <a:t>Gewalt ist intendierte körperliche Verletzung. Der Schmerz, den das Opfer erfährt, ist weder „Schicksal“ noch „Versehen“. Der Schmerz folgt aus einer menschlichen Handlung, die absichtsvoll verletzt. Der Schmerz ist das Ergebnis eines körperlichen Tuns, das auf der Seite des Täters noch im Zustand der „Raserei“ die Intentionalität und aktive </a:t>
            </a:r>
            <a:r>
              <a:rPr lang="de-DE" sz="1500" dirty="0" err="1">
                <a:latin typeface="Ebrima" panose="02000000000000000000" pitchFamily="2" charset="0"/>
                <a:ea typeface="Ebrima" panose="02000000000000000000" pitchFamily="2" charset="0"/>
                <a:cs typeface="Ebrima" panose="02000000000000000000" pitchFamily="2" charset="0"/>
              </a:rPr>
              <a:t>Instrumentalität</a:t>
            </a:r>
            <a:r>
              <a:rPr lang="de-DE" sz="1500" dirty="0">
                <a:latin typeface="Ebrima" panose="02000000000000000000" pitchFamily="2" charset="0"/>
                <a:ea typeface="Ebrima" panose="02000000000000000000" pitchFamily="2" charset="0"/>
                <a:cs typeface="Ebrima" panose="02000000000000000000" pitchFamily="2" charset="0"/>
              </a:rPr>
              <a:t> des Körpers aufrechterhält. Gewalt ist verantwortliches Tun. Die Zufügung von Schmerz ist Schmerz, den der Gewalttätige zu verantworten hat - und dessen Kehrseite die Tatsache ist, </a:t>
            </a:r>
            <a:r>
              <a:rPr lang="de-DE" sz="1500" dirty="0" err="1">
                <a:latin typeface="Ebrima" panose="02000000000000000000" pitchFamily="2" charset="0"/>
                <a:ea typeface="Ebrima" panose="02000000000000000000" pitchFamily="2" charset="0"/>
                <a:cs typeface="Ebrima" panose="02000000000000000000" pitchFamily="2" charset="0"/>
              </a:rPr>
              <a:t>daß</a:t>
            </a:r>
            <a:r>
              <a:rPr lang="de-DE" sz="1500" dirty="0">
                <a:latin typeface="Ebrima" panose="02000000000000000000" pitchFamily="2" charset="0"/>
                <a:ea typeface="Ebrima" panose="02000000000000000000" pitchFamily="2" charset="0"/>
                <a:cs typeface="Ebrima" panose="02000000000000000000" pitchFamily="2" charset="0"/>
              </a:rPr>
              <a:t> Gewalt immer  rechtfertigungsbedürftig ist. In der Intentionalität des Verletzens grenzt sich die Gewalt von den Wirklichkeiten der Krankheit, der </a:t>
            </a:r>
            <a:r>
              <a:rPr lang="de-DE" sz="1500" dirty="0" err="1">
                <a:latin typeface="Ebrima" panose="02000000000000000000" pitchFamily="2" charset="0"/>
                <a:ea typeface="Ebrima" panose="02000000000000000000" pitchFamily="2" charset="0"/>
                <a:cs typeface="Ebrima" panose="02000000000000000000" pitchFamily="2" charset="0"/>
              </a:rPr>
              <a:t>naturgewaltlichen</a:t>
            </a:r>
            <a:r>
              <a:rPr lang="de-DE" sz="1500" dirty="0">
                <a:latin typeface="Ebrima" panose="02000000000000000000" pitchFamily="2" charset="0"/>
                <a:ea typeface="Ebrima" panose="02000000000000000000" pitchFamily="2" charset="0"/>
                <a:cs typeface="Ebrima" panose="02000000000000000000" pitchFamily="2" charset="0"/>
              </a:rPr>
              <a:t> oder der versehentlichen Verletzung des Unfalls ab.</a:t>
            </a:r>
            <a:endParaRPr lang="de-DE" dirty="0"/>
          </a:p>
        </p:txBody>
      </p:sp>
    </p:spTree>
    <p:extLst>
      <p:ext uri="{BB962C8B-B14F-4D97-AF65-F5344CB8AC3E}">
        <p14:creationId xmlns:p14="http://schemas.microsoft.com/office/powerpoint/2010/main" val="235066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Zusammenfassung</a:t>
            </a:r>
          </a:p>
        </p:txBody>
      </p:sp>
      <p:sp>
        <p:nvSpPr>
          <p:cNvPr id="3" name="Inhaltsplatzhalter 2"/>
          <p:cNvSpPr>
            <a:spLocks noGrp="1"/>
          </p:cNvSpPr>
          <p:nvPr>
            <p:ph idx="1"/>
          </p:nvPr>
        </p:nvSpPr>
        <p:spPr>
          <a:xfrm>
            <a:off x="779362" y="1246208"/>
            <a:ext cx="7722381" cy="5085144"/>
          </a:xfrm>
        </p:spPr>
        <p:txBody>
          <a:bodyPr/>
          <a:lstStyle/>
          <a:p>
            <a:pPr marL="0" indent="0">
              <a:buNone/>
            </a:pPr>
            <a:r>
              <a:rPr lang="de-DE" dirty="0"/>
              <a:t>von Trotha</a:t>
            </a:r>
          </a:p>
          <a:p>
            <a:pPr marL="0" indent="0">
              <a:buNone/>
            </a:pPr>
            <a:endParaRPr lang="de-DE" dirty="0"/>
          </a:p>
          <a:p>
            <a:pPr>
              <a:lnSpc>
                <a:spcPct val="120000"/>
              </a:lnSpc>
              <a:spcAft>
                <a:spcPts val="1100"/>
              </a:spcAft>
            </a:pPr>
            <a:r>
              <a:rPr lang="de-DE" dirty="0"/>
              <a:t>versteht Gewalt als ein Geschehen </a:t>
            </a:r>
            <a:r>
              <a:rPr lang="de-DE" b="1" dirty="0"/>
              <a:t>sozialen Handelns und Verhaltens</a:t>
            </a:r>
          </a:p>
          <a:p>
            <a:pPr>
              <a:lnSpc>
                <a:spcPct val="120000"/>
              </a:lnSpc>
              <a:spcAft>
                <a:spcPts val="1100"/>
              </a:spcAft>
            </a:pPr>
            <a:r>
              <a:rPr lang="de-DE" dirty="0"/>
              <a:t>fordert, dass die </a:t>
            </a:r>
            <a:r>
              <a:rPr lang="de-DE" b="1" dirty="0"/>
              <a:t>Verletzungsintention</a:t>
            </a:r>
            <a:r>
              <a:rPr lang="de-DE" dirty="0"/>
              <a:t> einbezogen wird</a:t>
            </a:r>
          </a:p>
          <a:p>
            <a:pPr>
              <a:lnSpc>
                <a:spcPct val="120000"/>
              </a:lnSpc>
              <a:spcAft>
                <a:spcPts val="1100"/>
              </a:spcAft>
            </a:pPr>
            <a:r>
              <a:rPr lang="de-DE" dirty="0"/>
              <a:t>führt den Aspekt des </a:t>
            </a:r>
            <a:r>
              <a:rPr lang="de-DE" b="1" dirty="0"/>
              <a:t>Körpers</a:t>
            </a:r>
            <a:r>
              <a:rPr lang="de-DE" dirty="0"/>
              <a:t> in die Gewaltanalyse ein</a:t>
            </a:r>
          </a:p>
          <a:p>
            <a:pPr>
              <a:lnSpc>
                <a:spcPct val="120000"/>
              </a:lnSpc>
              <a:spcAft>
                <a:spcPts val="1100"/>
              </a:spcAft>
            </a:pPr>
            <a:r>
              <a:rPr lang="de-DE" dirty="0"/>
              <a:t>erkennt, dass Gewalt über einen </a:t>
            </a:r>
            <a:r>
              <a:rPr lang="de-DE" b="1" dirty="0"/>
              <a:t>Prozesscharakter</a:t>
            </a:r>
            <a:r>
              <a:rPr lang="de-DE" dirty="0"/>
              <a:t> erforscht werden muss</a:t>
            </a:r>
          </a:p>
        </p:txBody>
      </p:sp>
    </p:spTree>
    <p:extLst>
      <p:ext uri="{BB962C8B-B14F-4D97-AF65-F5344CB8AC3E}">
        <p14:creationId xmlns:p14="http://schemas.microsoft.com/office/powerpoint/2010/main" val="6319330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1125</Words>
  <Application>Microsoft Macintosh PowerPoint</Application>
  <PresentationFormat>Bildschirmpräsentation (4:3)</PresentationFormat>
  <Paragraphs>99</Paragraphs>
  <Slides>22</Slides>
  <Notes>11</Notes>
  <HiddenSlides>0</HiddenSlides>
  <MMClips>0</MMClips>
  <ScaleCrop>false</ScaleCrop>
  <HeadingPairs>
    <vt:vector size="6" baseType="variant">
      <vt:variant>
        <vt:lpstr>Verwendete Schriftarten</vt:lpstr>
      </vt:variant>
      <vt:variant>
        <vt:i4>10</vt:i4>
      </vt:variant>
      <vt:variant>
        <vt:lpstr>Design</vt:lpstr>
      </vt:variant>
      <vt:variant>
        <vt:i4>2</vt:i4>
      </vt:variant>
      <vt:variant>
        <vt:lpstr>Folientitel</vt:lpstr>
      </vt:variant>
      <vt:variant>
        <vt:i4>22</vt:i4>
      </vt:variant>
    </vt:vector>
  </HeadingPairs>
  <TitlesOfParts>
    <vt:vector size="34" baseType="lpstr">
      <vt:lpstr>Arial</vt:lpstr>
      <vt:lpstr>Calibri</vt:lpstr>
      <vt:lpstr>Calibri Light</vt:lpstr>
      <vt:lpstr>Century Schoolbook</vt:lpstr>
      <vt:lpstr>Ebrima</vt:lpstr>
      <vt:lpstr>RubFlama</vt:lpstr>
      <vt:lpstr>ScalaSansWebPro</vt:lpstr>
      <vt:lpstr>Times New Roman</vt:lpstr>
      <vt:lpstr>Wingdings</vt:lpstr>
      <vt:lpstr>Wingdings 2</vt:lpstr>
      <vt:lpstr>Office Theme</vt:lpstr>
      <vt:lpstr>View</vt:lpstr>
      <vt:lpstr>Konflikt, Trauma und Versöhnung Interdisziplinäre Perspektiven der Konflikt-, Trauma- und Versöhnungsforschung</vt:lpstr>
      <vt:lpstr>Sitzung am  10.05.2023 </vt:lpstr>
      <vt:lpstr>Sitzung 3 | 26.04.2023 </vt:lpstr>
      <vt:lpstr>Trutz von Trotha</vt:lpstr>
      <vt:lpstr>Trotha: Zur Soziologie der Gewalt, S. 20</vt:lpstr>
      <vt:lpstr>PowerPoint-Präsentation</vt:lpstr>
      <vt:lpstr>Trotha: Zur Soziologie der Gewalt, S. 26</vt:lpstr>
      <vt:lpstr>PowerPoint-Präsentation</vt:lpstr>
      <vt:lpstr>Zusammenfassung</vt:lpstr>
      <vt:lpstr>Von Trothas Kritik an Gewaltkonzeptionen (S. 14)</vt:lpstr>
      <vt:lpstr>Literaturtipp: Staudigl, 2014</vt:lpstr>
      <vt:lpstr> Psycho-physischer Dualismus des engen Gewaltparadigmas? Staudigl, 2014, S. 10</vt:lpstr>
      <vt:lpstr>Literaturtipp: Endress, 2014</vt:lpstr>
      <vt:lpstr>Literaturtipp: Endress, 2014, S. 100</vt:lpstr>
      <vt:lpstr>Epistemische „Gewalt“?</vt:lpstr>
      <vt:lpstr>Frage vorab</vt:lpstr>
      <vt:lpstr>Claudia Brunner, Epistemische Gewalt Zur Struktur des Textes</vt:lpstr>
      <vt:lpstr>Claudia Brunner, Epistemische Gewalt Gewalt weiter denken, S. 25f.</vt:lpstr>
      <vt:lpstr>Claudia Brunner, Epistemische Gewalt Definition, S. 27</vt:lpstr>
      <vt:lpstr>Claudia Brunner, Epistemische Gewalt Definition, S. 37</vt:lpstr>
      <vt:lpstr>Claudia Brunner, Epistemische Gewalt Definition, S. 42</vt:lpstr>
      <vt:lpstr>Claudia Brunner, Epistemische Gewalt Kritik am engen Gewaltbegriff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Schulischer Unterricht über den Nationalsozialismus. Leugnung und Relativierung richtig beantworten</dc:title>
  <dc:creator>Kristin Platt</dc:creator>
  <cp:lastModifiedBy>Schell, Maximilian</cp:lastModifiedBy>
  <cp:revision>194</cp:revision>
  <cp:lastPrinted>2023-04-22T14:08:34Z</cp:lastPrinted>
  <dcterms:created xsi:type="dcterms:W3CDTF">2022-01-13T18:11:20Z</dcterms:created>
  <dcterms:modified xsi:type="dcterms:W3CDTF">2023-05-10T11:05:24Z</dcterms:modified>
</cp:coreProperties>
</file>