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350" r:id="rId2"/>
    <p:sldId id="1249" r:id="rId3"/>
    <p:sldId id="1262" r:id="rId4"/>
    <p:sldId id="1264" r:id="rId5"/>
    <p:sldId id="1263" r:id="rId6"/>
    <p:sldId id="1265" r:id="rId7"/>
    <p:sldId id="1267" r:id="rId8"/>
    <p:sldId id="1269" r:id="rId9"/>
    <p:sldId id="1270" r:id="rId10"/>
    <p:sldId id="1271" r:id="rId11"/>
    <p:sldId id="1076" r:id="rId12"/>
    <p:sldId id="396" r:id="rId13"/>
    <p:sldId id="1266" r:id="rId14"/>
  </p:sldIdLst>
  <p:sldSz cx="9144000" cy="5143500" type="screen16x9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E3435-653C-4E65-9E45-FA9B99732A03}" v="268" dt="2023-02-02T17:13:47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12" autoAdjust="0"/>
  </p:normalViewPr>
  <p:slideViewPr>
    <p:cSldViewPr snapToObjects="1">
      <p:cViewPr>
        <p:scale>
          <a:sx n="74" d="100"/>
          <a:sy n="74" d="100"/>
        </p:scale>
        <p:origin x="10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a Ru" userId="a298bcda0a73aae4" providerId="LiveId" clId="{541E3435-653C-4E65-9E45-FA9B99732A03}"/>
    <pc:docChg chg="undo custSel addSld delSld modSld sldOrd">
      <pc:chgData name="Stina Ru" userId="a298bcda0a73aae4" providerId="LiveId" clId="{541E3435-653C-4E65-9E45-FA9B99732A03}" dt="2023-02-02T17:21:00.482" v="6481" actId="113"/>
      <pc:docMkLst>
        <pc:docMk/>
      </pc:docMkLst>
      <pc:sldChg chg="modSp mod">
        <pc:chgData name="Stina Ru" userId="a298bcda0a73aae4" providerId="LiveId" clId="{541E3435-653C-4E65-9E45-FA9B99732A03}" dt="2023-01-24T22:29:01.703" v="3" actId="20577"/>
        <pc:sldMkLst>
          <pc:docMk/>
          <pc:sldMk cId="175173122" sldId="350"/>
        </pc:sldMkLst>
        <pc:spChg chg="mod">
          <ac:chgData name="Stina Ru" userId="a298bcda0a73aae4" providerId="LiveId" clId="{541E3435-653C-4E65-9E45-FA9B99732A03}" dt="2023-01-24T22:29:01.703" v="3" actId="20577"/>
          <ac:spMkLst>
            <pc:docMk/>
            <pc:sldMk cId="175173122" sldId="350"/>
            <ac:spMk id="2" creationId="{00000000-0000-0000-0000-000000000000}"/>
          </ac:spMkLst>
        </pc:spChg>
      </pc:sldChg>
      <pc:sldChg chg="modSp mod">
        <pc:chgData name="Stina Ru" userId="a298bcda0a73aae4" providerId="LiveId" clId="{541E3435-653C-4E65-9E45-FA9B99732A03}" dt="2023-02-02T17:21:00.482" v="6481" actId="113"/>
        <pc:sldMkLst>
          <pc:docMk/>
          <pc:sldMk cId="2456413679" sldId="396"/>
        </pc:sldMkLst>
        <pc:spChg chg="mod">
          <ac:chgData name="Stina Ru" userId="a298bcda0a73aae4" providerId="LiveId" clId="{541E3435-653C-4E65-9E45-FA9B99732A03}" dt="2023-02-02T17:21:00.482" v="6481" actId="113"/>
          <ac:spMkLst>
            <pc:docMk/>
            <pc:sldMk cId="2456413679" sldId="396"/>
            <ac:spMk id="9" creationId="{28CD78BF-FD21-4273-AC08-8CC747F9071D}"/>
          </ac:spMkLst>
        </pc:spChg>
      </pc:sldChg>
      <pc:sldChg chg="addSp modSp mod">
        <pc:chgData name="Stina Ru" userId="a298bcda0a73aae4" providerId="LiveId" clId="{541E3435-653C-4E65-9E45-FA9B99732A03}" dt="2023-01-25T17:02:27.493" v="5673" actId="1076"/>
        <pc:sldMkLst>
          <pc:docMk/>
          <pc:sldMk cId="504956703" sldId="1076"/>
        </pc:sldMkLst>
        <pc:spChg chg="mod">
          <ac:chgData name="Stina Ru" userId="a298bcda0a73aae4" providerId="LiveId" clId="{541E3435-653C-4E65-9E45-FA9B99732A03}" dt="2023-01-25T16:52:01.536" v="5030" actId="20577"/>
          <ac:spMkLst>
            <pc:docMk/>
            <pc:sldMk cId="504956703" sldId="1076"/>
            <ac:spMk id="2" creationId="{2E8E55A0-73B3-4565-BA58-ACE5F64229D6}"/>
          </ac:spMkLst>
        </pc:spChg>
        <pc:spChg chg="mod">
          <ac:chgData name="Stina Ru" userId="a298bcda0a73aae4" providerId="LiveId" clId="{541E3435-653C-4E65-9E45-FA9B99732A03}" dt="2023-01-25T17:01:08.015" v="5644" actId="21"/>
          <ac:spMkLst>
            <pc:docMk/>
            <pc:sldMk cId="504956703" sldId="1076"/>
            <ac:spMk id="3" creationId="{62E373E2-E479-4B85-B011-875D0EA60F4A}"/>
          </ac:spMkLst>
        </pc:spChg>
        <pc:spChg chg="add mod">
          <ac:chgData name="Stina Ru" userId="a298bcda0a73aae4" providerId="LiveId" clId="{541E3435-653C-4E65-9E45-FA9B99732A03}" dt="2023-01-25T17:02:27.493" v="5673" actId="1076"/>
          <ac:spMkLst>
            <pc:docMk/>
            <pc:sldMk cId="504956703" sldId="1076"/>
            <ac:spMk id="7" creationId="{DBA1B0BA-704F-24A7-B06E-BD752B00306F}"/>
          </ac:spMkLst>
        </pc:spChg>
      </pc:sldChg>
      <pc:sldChg chg="add del">
        <pc:chgData name="Stina Ru" userId="a298bcda0a73aae4" providerId="LiveId" clId="{541E3435-653C-4E65-9E45-FA9B99732A03}" dt="2023-01-25T15:19:00.026" v="1182" actId="47"/>
        <pc:sldMkLst>
          <pc:docMk/>
          <pc:sldMk cId="1103881341" sldId="1087"/>
        </pc:sldMkLst>
      </pc:sldChg>
      <pc:sldChg chg="del">
        <pc:chgData name="Stina Ru" userId="a298bcda0a73aae4" providerId="LiveId" clId="{541E3435-653C-4E65-9E45-FA9B99732A03}" dt="2023-01-25T16:54:45.194" v="5126" actId="47"/>
        <pc:sldMkLst>
          <pc:docMk/>
          <pc:sldMk cId="3022998504" sldId="1099"/>
        </pc:sldMkLst>
      </pc:sldChg>
      <pc:sldChg chg="del">
        <pc:chgData name="Stina Ru" userId="a298bcda0a73aae4" providerId="LiveId" clId="{541E3435-653C-4E65-9E45-FA9B99732A03}" dt="2023-01-24T22:28:58.476" v="0" actId="47"/>
        <pc:sldMkLst>
          <pc:docMk/>
          <pc:sldMk cId="767307316" sldId="1100"/>
        </pc:sldMkLst>
      </pc:sldChg>
      <pc:sldChg chg="addSp delSp modSp add del mod">
        <pc:chgData name="Stina Ru" userId="a298bcda0a73aae4" providerId="LiveId" clId="{541E3435-653C-4E65-9E45-FA9B99732A03}" dt="2023-01-25T16:54:48.082" v="5127" actId="47"/>
        <pc:sldMkLst>
          <pc:docMk/>
          <pc:sldMk cId="1725771670" sldId="1101"/>
        </pc:sldMkLst>
        <pc:graphicFrameChg chg="add del mod">
          <ac:chgData name="Stina Ru" userId="a298bcda0a73aae4" providerId="LiveId" clId="{541E3435-653C-4E65-9E45-FA9B99732A03}" dt="2023-01-25T15:43:54.150" v="2567" actId="21"/>
          <ac:graphicFrameMkLst>
            <pc:docMk/>
            <pc:sldMk cId="1725771670" sldId="1101"/>
            <ac:graphicFrameMk id="6" creationId="{672D9F22-E62E-AF67-ADD5-A54A4E7E1B9E}"/>
          </ac:graphicFrameMkLst>
        </pc:graphicFrameChg>
      </pc:sldChg>
      <pc:sldChg chg="del">
        <pc:chgData name="Stina Ru" userId="a298bcda0a73aae4" providerId="LiveId" clId="{541E3435-653C-4E65-9E45-FA9B99732A03}" dt="2023-01-25T16:54:43.517" v="5125" actId="47"/>
        <pc:sldMkLst>
          <pc:docMk/>
          <pc:sldMk cId="2128778417" sldId="1116"/>
        </pc:sldMkLst>
      </pc:sldChg>
      <pc:sldChg chg="del">
        <pc:chgData name="Stina Ru" userId="a298bcda0a73aae4" providerId="LiveId" clId="{541E3435-653C-4E65-9E45-FA9B99732A03}" dt="2023-01-25T16:51:26.036" v="5018" actId="47"/>
        <pc:sldMkLst>
          <pc:docMk/>
          <pc:sldMk cId="3151220454" sldId="1234"/>
        </pc:sldMkLst>
      </pc:sldChg>
      <pc:sldChg chg="delSp modSp mod ord modAnim">
        <pc:chgData name="Stina Ru" userId="a298bcda0a73aae4" providerId="LiveId" clId="{541E3435-653C-4E65-9E45-FA9B99732A03}" dt="2023-01-25T17:07:25.261" v="5819"/>
        <pc:sldMkLst>
          <pc:docMk/>
          <pc:sldMk cId="3865051706" sldId="1249"/>
        </pc:sldMkLst>
        <pc:spChg chg="mod">
          <ac:chgData name="Stina Ru" userId="a298bcda0a73aae4" providerId="LiveId" clId="{541E3435-653C-4E65-9E45-FA9B99732A03}" dt="2023-01-24T22:31:41.785" v="28" actId="20577"/>
          <ac:spMkLst>
            <pc:docMk/>
            <pc:sldMk cId="3865051706" sldId="1249"/>
            <ac:spMk id="2" creationId="{2E8E55A0-73B3-4565-BA58-ACE5F64229D6}"/>
          </ac:spMkLst>
        </pc:spChg>
        <pc:spChg chg="mod">
          <ac:chgData name="Stina Ru" userId="a298bcda0a73aae4" providerId="LiveId" clId="{541E3435-653C-4E65-9E45-FA9B99732A03}" dt="2023-01-25T11:42:52.560" v="663" actId="20577"/>
          <ac:spMkLst>
            <pc:docMk/>
            <pc:sldMk cId="3865051706" sldId="1249"/>
            <ac:spMk id="3" creationId="{62E373E2-E479-4B85-B011-875D0EA60F4A}"/>
          </ac:spMkLst>
        </pc:spChg>
        <pc:spChg chg="del">
          <ac:chgData name="Stina Ru" userId="a298bcda0a73aae4" providerId="LiveId" clId="{541E3435-653C-4E65-9E45-FA9B99732A03}" dt="2023-01-24T22:32:43.508" v="168" actId="478"/>
          <ac:spMkLst>
            <pc:docMk/>
            <pc:sldMk cId="3865051706" sldId="1249"/>
            <ac:spMk id="6" creationId="{8B959DBA-B667-FEF8-46BB-34E7DD3930C8}"/>
          </ac:spMkLst>
        </pc:spChg>
      </pc:sldChg>
      <pc:sldChg chg="del">
        <pc:chgData name="Stina Ru" userId="a298bcda0a73aae4" providerId="LiveId" clId="{541E3435-653C-4E65-9E45-FA9B99732A03}" dt="2023-01-25T16:51:21.116" v="5011" actId="47"/>
        <pc:sldMkLst>
          <pc:docMk/>
          <pc:sldMk cId="2429281051" sldId="1251"/>
        </pc:sldMkLst>
      </pc:sldChg>
      <pc:sldChg chg="modSp del mod">
        <pc:chgData name="Stina Ru" userId="a298bcda0a73aae4" providerId="LiveId" clId="{541E3435-653C-4E65-9E45-FA9B99732A03}" dt="2023-01-24T22:29:59.609" v="10" actId="47"/>
        <pc:sldMkLst>
          <pc:docMk/>
          <pc:sldMk cId="344158269" sldId="1252"/>
        </pc:sldMkLst>
        <pc:spChg chg="mod">
          <ac:chgData name="Stina Ru" userId="a298bcda0a73aae4" providerId="LiveId" clId="{541E3435-653C-4E65-9E45-FA9B99732A03}" dt="2023-01-24T22:29:06.028" v="8" actId="20577"/>
          <ac:spMkLst>
            <pc:docMk/>
            <pc:sldMk cId="344158269" sldId="1252"/>
            <ac:spMk id="2" creationId="{2E8E55A0-73B3-4565-BA58-ACE5F64229D6}"/>
          </ac:spMkLst>
        </pc:spChg>
      </pc:sldChg>
      <pc:sldChg chg="del">
        <pc:chgData name="Stina Ru" userId="a298bcda0a73aae4" providerId="LiveId" clId="{541E3435-653C-4E65-9E45-FA9B99732A03}" dt="2023-01-25T16:51:20.441" v="5010" actId="47"/>
        <pc:sldMkLst>
          <pc:docMk/>
          <pc:sldMk cId="2034130721" sldId="1253"/>
        </pc:sldMkLst>
      </pc:sldChg>
      <pc:sldChg chg="del">
        <pc:chgData name="Stina Ru" userId="a298bcda0a73aae4" providerId="LiveId" clId="{541E3435-653C-4E65-9E45-FA9B99732A03}" dt="2023-01-25T16:51:21.646" v="5012" actId="47"/>
        <pc:sldMkLst>
          <pc:docMk/>
          <pc:sldMk cId="1440379931" sldId="1254"/>
        </pc:sldMkLst>
      </pc:sldChg>
      <pc:sldChg chg="del">
        <pc:chgData name="Stina Ru" userId="a298bcda0a73aae4" providerId="LiveId" clId="{541E3435-653C-4E65-9E45-FA9B99732A03}" dt="2023-01-25T16:51:22.315" v="5013" actId="47"/>
        <pc:sldMkLst>
          <pc:docMk/>
          <pc:sldMk cId="1453273448" sldId="1255"/>
        </pc:sldMkLst>
      </pc:sldChg>
      <pc:sldChg chg="del">
        <pc:chgData name="Stina Ru" userId="a298bcda0a73aae4" providerId="LiveId" clId="{541E3435-653C-4E65-9E45-FA9B99732A03}" dt="2023-01-25T16:51:22.836" v="5014" actId="47"/>
        <pc:sldMkLst>
          <pc:docMk/>
          <pc:sldMk cId="3320322061" sldId="1256"/>
        </pc:sldMkLst>
      </pc:sldChg>
      <pc:sldChg chg="del">
        <pc:chgData name="Stina Ru" userId="a298bcda0a73aae4" providerId="LiveId" clId="{541E3435-653C-4E65-9E45-FA9B99732A03}" dt="2023-01-25T16:51:23.298" v="5015" actId="47"/>
        <pc:sldMkLst>
          <pc:docMk/>
          <pc:sldMk cId="2027586500" sldId="1257"/>
        </pc:sldMkLst>
      </pc:sldChg>
      <pc:sldChg chg="del">
        <pc:chgData name="Stina Ru" userId="a298bcda0a73aae4" providerId="LiveId" clId="{541E3435-653C-4E65-9E45-FA9B99732A03}" dt="2023-01-25T16:51:25.466" v="5017" actId="47"/>
        <pc:sldMkLst>
          <pc:docMk/>
          <pc:sldMk cId="1357657678" sldId="1258"/>
        </pc:sldMkLst>
      </pc:sldChg>
      <pc:sldChg chg="del">
        <pc:chgData name="Stina Ru" userId="a298bcda0a73aae4" providerId="LiveId" clId="{541E3435-653C-4E65-9E45-FA9B99732A03}" dt="2023-01-25T16:51:26.581" v="5019" actId="47"/>
        <pc:sldMkLst>
          <pc:docMk/>
          <pc:sldMk cId="3485801314" sldId="1259"/>
        </pc:sldMkLst>
      </pc:sldChg>
      <pc:sldChg chg="del">
        <pc:chgData name="Stina Ru" userId="a298bcda0a73aae4" providerId="LiveId" clId="{541E3435-653C-4E65-9E45-FA9B99732A03}" dt="2023-01-25T16:51:27.066" v="5020" actId="47"/>
        <pc:sldMkLst>
          <pc:docMk/>
          <pc:sldMk cId="920460716" sldId="1260"/>
        </pc:sldMkLst>
      </pc:sldChg>
      <pc:sldChg chg="del">
        <pc:chgData name="Stina Ru" userId="a298bcda0a73aae4" providerId="LiveId" clId="{541E3435-653C-4E65-9E45-FA9B99732A03}" dt="2023-01-25T16:51:24.265" v="5016" actId="47"/>
        <pc:sldMkLst>
          <pc:docMk/>
          <pc:sldMk cId="2797854532" sldId="1261"/>
        </pc:sldMkLst>
      </pc:sldChg>
      <pc:sldChg chg="del">
        <pc:chgData name="Stina Ru" userId="a298bcda0a73aae4" providerId="LiveId" clId="{541E3435-653C-4E65-9E45-FA9B99732A03}" dt="2023-01-24T22:28:58.993" v="1" actId="47"/>
        <pc:sldMkLst>
          <pc:docMk/>
          <pc:sldMk cId="22420036" sldId="1262"/>
        </pc:sldMkLst>
      </pc:sldChg>
      <pc:sldChg chg="modSp add mod modAnim">
        <pc:chgData name="Stina Ru" userId="a298bcda0a73aae4" providerId="LiveId" clId="{541E3435-653C-4E65-9E45-FA9B99732A03}" dt="2023-02-02T16:36:50.513" v="5825"/>
        <pc:sldMkLst>
          <pc:docMk/>
          <pc:sldMk cId="3879320207" sldId="1262"/>
        </pc:sldMkLst>
        <pc:spChg chg="mod">
          <ac:chgData name="Stina Ru" userId="a298bcda0a73aae4" providerId="LiveId" clId="{541E3435-653C-4E65-9E45-FA9B99732A03}" dt="2023-01-25T11:45:31.874" v="755" actId="113"/>
          <ac:spMkLst>
            <pc:docMk/>
            <pc:sldMk cId="3879320207" sldId="1262"/>
            <ac:spMk id="3" creationId="{62E373E2-E479-4B85-B011-875D0EA60F4A}"/>
          </ac:spMkLst>
        </pc:spChg>
      </pc:sldChg>
      <pc:sldChg chg="modSp add mod modAnim">
        <pc:chgData name="Stina Ru" userId="a298bcda0a73aae4" providerId="LiveId" clId="{541E3435-653C-4E65-9E45-FA9B99732A03}" dt="2023-02-02T16:48:12.986" v="6190" actId="20577"/>
        <pc:sldMkLst>
          <pc:docMk/>
          <pc:sldMk cId="3370177396" sldId="1263"/>
        </pc:sldMkLst>
        <pc:spChg chg="mod">
          <ac:chgData name="Stina Ru" userId="a298bcda0a73aae4" providerId="LiveId" clId="{541E3435-653C-4E65-9E45-FA9B99732A03}" dt="2023-02-02T16:48:12.986" v="6190" actId="20577"/>
          <ac:spMkLst>
            <pc:docMk/>
            <pc:sldMk cId="3370177396" sldId="1263"/>
            <ac:spMk id="3" creationId="{62E373E2-E479-4B85-B011-875D0EA60F4A}"/>
          </ac:spMkLst>
        </pc:spChg>
      </pc:sldChg>
      <pc:sldChg chg="modSp add mod ord modAnim">
        <pc:chgData name="Stina Ru" userId="a298bcda0a73aae4" providerId="LiveId" clId="{541E3435-653C-4E65-9E45-FA9B99732A03}" dt="2023-02-02T16:47:11.354" v="6180"/>
        <pc:sldMkLst>
          <pc:docMk/>
          <pc:sldMk cId="3482245250" sldId="1264"/>
        </pc:sldMkLst>
        <pc:spChg chg="mod">
          <ac:chgData name="Stina Ru" userId="a298bcda0a73aae4" providerId="LiveId" clId="{541E3435-653C-4E65-9E45-FA9B99732A03}" dt="2023-02-02T16:46:47.698" v="6176" actId="20577"/>
          <ac:spMkLst>
            <pc:docMk/>
            <pc:sldMk cId="3482245250" sldId="1264"/>
            <ac:spMk id="3" creationId="{62E373E2-E479-4B85-B011-875D0EA60F4A}"/>
          </ac:spMkLst>
        </pc:spChg>
      </pc:sldChg>
      <pc:sldChg chg="addSp modSp add mod">
        <pc:chgData name="Stina Ru" userId="a298bcda0a73aae4" providerId="LiveId" clId="{541E3435-653C-4E65-9E45-FA9B99732A03}" dt="2023-02-02T16:53:36.039" v="6227" actId="1076"/>
        <pc:sldMkLst>
          <pc:docMk/>
          <pc:sldMk cId="1050640101" sldId="1265"/>
        </pc:sldMkLst>
        <pc:spChg chg="mod">
          <ac:chgData name="Stina Ru" userId="a298bcda0a73aae4" providerId="LiveId" clId="{541E3435-653C-4E65-9E45-FA9B99732A03}" dt="2023-01-25T15:37:09.528" v="2001" actId="20577"/>
          <ac:spMkLst>
            <pc:docMk/>
            <pc:sldMk cId="1050640101" sldId="1265"/>
            <ac:spMk id="2" creationId="{2E8E55A0-73B3-4565-BA58-ACE5F64229D6}"/>
          </ac:spMkLst>
        </pc:spChg>
        <pc:spChg chg="mod">
          <ac:chgData name="Stina Ru" userId="a298bcda0a73aae4" providerId="LiveId" clId="{541E3435-653C-4E65-9E45-FA9B99732A03}" dt="2023-02-02T16:51:55.870" v="6192" actId="5793"/>
          <ac:spMkLst>
            <pc:docMk/>
            <pc:sldMk cId="1050640101" sldId="1265"/>
            <ac:spMk id="3" creationId="{62E373E2-E479-4B85-B011-875D0EA60F4A}"/>
          </ac:spMkLst>
        </pc:spChg>
        <pc:spChg chg="add mod">
          <ac:chgData name="Stina Ru" userId="a298bcda0a73aae4" providerId="LiveId" clId="{541E3435-653C-4E65-9E45-FA9B99732A03}" dt="2023-02-02T16:53:36.039" v="6227" actId="1076"/>
          <ac:spMkLst>
            <pc:docMk/>
            <pc:sldMk cId="1050640101" sldId="1265"/>
            <ac:spMk id="8" creationId="{595DAB94-1A7C-345A-3C15-B6477E05F178}"/>
          </ac:spMkLst>
        </pc:spChg>
        <pc:cxnChg chg="add mod">
          <ac:chgData name="Stina Ru" userId="a298bcda0a73aae4" providerId="LiveId" clId="{541E3435-653C-4E65-9E45-FA9B99732A03}" dt="2023-02-02T16:52:47.328" v="6196" actId="692"/>
          <ac:cxnSpMkLst>
            <pc:docMk/>
            <pc:sldMk cId="1050640101" sldId="1265"/>
            <ac:cxnSpMk id="7" creationId="{3619FDC4-1BF6-B097-17F0-8CDB5C09B2C6}"/>
          </ac:cxnSpMkLst>
        </pc:cxnChg>
      </pc:sldChg>
      <pc:sldChg chg="addSp modSp add mod ord">
        <pc:chgData name="Stina Ru" userId="a298bcda0a73aae4" providerId="LiveId" clId="{541E3435-653C-4E65-9E45-FA9B99732A03}" dt="2023-01-25T15:47:45.794" v="2733"/>
        <pc:sldMkLst>
          <pc:docMk/>
          <pc:sldMk cId="2615232942" sldId="1266"/>
        </pc:sldMkLst>
        <pc:spChg chg="mod">
          <ac:chgData name="Stina Ru" userId="a298bcda0a73aae4" providerId="LiveId" clId="{541E3435-653C-4E65-9E45-FA9B99732A03}" dt="2023-01-25T15:47:39.074" v="2731" actId="20577"/>
          <ac:spMkLst>
            <pc:docMk/>
            <pc:sldMk cId="2615232942" sldId="1266"/>
            <ac:spMk id="2" creationId="{2E8E55A0-73B3-4565-BA58-ACE5F64229D6}"/>
          </ac:spMkLst>
        </pc:spChg>
        <pc:spChg chg="mod">
          <ac:chgData name="Stina Ru" userId="a298bcda0a73aae4" providerId="LiveId" clId="{541E3435-653C-4E65-9E45-FA9B99732A03}" dt="2023-01-25T15:43:49.895" v="2566"/>
          <ac:spMkLst>
            <pc:docMk/>
            <pc:sldMk cId="2615232942" sldId="1266"/>
            <ac:spMk id="3" creationId="{62E373E2-E479-4B85-B011-875D0EA60F4A}"/>
          </ac:spMkLst>
        </pc:spChg>
        <pc:graphicFrameChg chg="add mod modGraphic">
          <ac:chgData name="Stina Ru" userId="a298bcda0a73aae4" providerId="LiveId" clId="{541E3435-653C-4E65-9E45-FA9B99732A03}" dt="2023-01-25T15:46:08.226" v="2720" actId="1076"/>
          <ac:graphicFrameMkLst>
            <pc:docMk/>
            <pc:sldMk cId="2615232942" sldId="1266"/>
            <ac:graphicFrameMk id="6" creationId="{B0F12EBF-99C2-F24A-44EC-F73709C17A54}"/>
          </ac:graphicFrameMkLst>
        </pc:graphicFrameChg>
      </pc:sldChg>
      <pc:sldChg chg="modSp add mod ord modAnim">
        <pc:chgData name="Stina Ru" userId="a298bcda0a73aae4" providerId="LiveId" clId="{541E3435-653C-4E65-9E45-FA9B99732A03}" dt="2023-02-02T17:01:16.221" v="6299"/>
        <pc:sldMkLst>
          <pc:docMk/>
          <pc:sldMk cId="3972893695" sldId="1267"/>
        </pc:sldMkLst>
        <pc:spChg chg="mod">
          <ac:chgData name="Stina Ru" userId="a298bcda0a73aae4" providerId="LiveId" clId="{541E3435-653C-4E65-9E45-FA9B99732A03}" dt="2023-02-02T16:59:57.085" v="6297" actId="20577"/>
          <ac:spMkLst>
            <pc:docMk/>
            <pc:sldMk cId="3972893695" sldId="1267"/>
            <ac:spMk id="3" creationId="{62E373E2-E479-4B85-B011-875D0EA60F4A}"/>
          </ac:spMkLst>
        </pc:spChg>
      </pc:sldChg>
      <pc:sldChg chg="modSp add del mod">
        <pc:chgData name="Stina Ru" userId="a298bcda0a73aae4" providerId="LiveId" clId="{541E3435-653C-4E65-9E45-FA9B99732A03}" dt="2023-01-25T16:54:50.661" v="5128" actId="47"/>
        <pc:sldMkLst>
          <pc:docMk/>
          <pc:sldMk cId="1360285436" sldId="1268"/>
        </pc:sldMkLst>
        <pc:spChg chg="mod">
          <ac:chgData name="Stina Ru" userId="a298bcda0a73aae4" providerId="LiveId" clId="{541E3435-653C-4E65-9E45-FA9B99732A03}" dt="2023-01-25T16:06:50.070" v="3492" actId="20577"/>
          <ac:spMkLst>
            <pc:docMk/>
            <pc:sldMk cId="1360285436" sldId="1268"/>
            <ac:spMk id="2" creationId="{2E8E55A0-73B3-4565-BA58-ACE5F64229D6}"/>
          </ac:spMkLst>
        </pc:spChg>
        <pc:spChg chg="mod">
          <ac:chgData name="Stina Ru" userId="a298bcda0a73aae4" providerId="LiveId" clId="{541E3435-653C-4E65-9E45-FA9B99732A03}" dt="2023-01-25T16:33:56.994" v="4398" actId="20577"/>
          <ac:spMkLst>
            <pc:docMk/>
            <pc:sldMk cId="1360285436" sldId="1268"/>
            <ac:spMk id="3" creationId="{62E373E2-E479-4B85-B011-875D0EA60F4A}"/>
          </ac:spMkLst>
        </pc:spChg>
      </pc:sldChg>
      <pc:sldChg chg="addSp modSp add mod ord modAnim">
        <pc:chgData name="Stina Ru" userId="a298bcda0a73aae4" providerId="LiveId" clId="{541E3435-653C-4E65-9E45-FA9B99732A03}" dt="2023-02-02T17:03:16.677" v="6403"/>
        <pc:sldMkLst>
          <pc:docMk/>
          <pc:sldMk cId="1944610247" sldId="1269"/>
        </pc:sldMkLst>
        <pc:spChg chg="mod">
          <ac:chgData name="Stina Ru" userId="a298bcda0a73aae4" providerId="LiveId" clId="{541E3435-653C-4E65-9E45-FA9B99732A03}" dt="2023-02-02T17:02:37.331" v="6380" actId="21"/>
          <ac:spMkLst>
            <pc:docMk/>
            <pc:sldMk cId="1944610247" sldId="1269"/>
            <ac:spMk id="3" creationId="{62E373E2-E479-4B85-B011-875D0EA60F4A}"/>
          </ac:spMkLst>
        </pc:spChg>
        <pc:spChg chg="add mod">
          <ac:chgData name="Stina Ru" userId="a298bcda0a73aae4" providerId="LiveId" clId="{541E3435-653C-4E65-9E45-FA9B99732A03}" dt="2023-02-02T17:03:01.024" v="6401" actId="1076"/>
          <ac:spMkLst>
            <pc:docMk/>
            <pc:sldMk cId="1944610247" sldId="1269"/>
            <ac:spMk id="6" creationId="{5877842E-763D-D620-23F8-DAC8B8998CF6}"/>
          </ac:spMkLst>
        </pc:spChg>
      </pc:sldChg>
      <pc:sldChg chg="addSp modSp add mod ord modAnim">
        <pc:chgData name="Stina Ru" userId="a298bcda0a73aae4" providerId="LiveId" clId="{541E3435-653C-4E65-9E45-FA9B99732A03}" dt="2023-02-02T17:04:46.183" v="6443" actId="255"/>
        <pc:sldMkLst>
          <pc:docMk/>
          <pc:sldMk cId="794992147" sldId="1270"/>
        </pc:sldMkLst>
        <pc:spChg chg="mod">
          <ac:chgData name="Stina Ru" userId="a298bcda0a73aae4" providerId="LiveId" clId="{541E3435-653C-4E65-9E45-FA9B99732A03}" dt="2023-02-02T17:04:46.183" v="6443" actId="255"/>
          <ac:spMkLst>
            <pc:docMk/>
            <pc:sldMk cId="794992147" sldId="1270"/>
            <ac:spMk id="3" creationId="{62E373E2-E479-4B85-B011-875D0EA60F4A}"/>
          </ac:spMkLst>
        </pc:spChg>
        <pc:spChg chg="add mod">
          <ac:chgData name="Stina Ru" userId="a298bcda0a73aae4" providerId="LiveId" clId="{541E3435-653C-4E65-9E45-FA9B99732A03}" dt="2023-01-25T17:04:11.930" v="5705" actId="1076"/>
          <ac:spMkLst>
            <pc:docMk/>
            <pc:sldMk cId="794992147" sldId="1270"/>
            <ac:spMk id="6" creationId="{0705DA2D-324F-629A-1E24-27E63153F26F}"/>
          </ac:spMkLst>
        </pc:spChg>
        <pc:cxnChg chg="add mod">
          <ac:chgData name="Stina Ru" userId="a298bcda0a73aae4" providerId="LiveId" clId="{541E3435-653C-4E65-9E45-FA9B99732A03}" dt="2023-01-25T17:04:14.205" v="5706" actId="14100"/>
          <ac:cxnSpMkLst>
            <pc:docMk/>
            <pc:sldMk cId="794992147" sldId="1270"/>
            <ac:cxnSpMk id="8" creationId="{C3721BDA-08ED-CBD0-DAC3-6A7FFF4576C5}"/>
          </ac:cxnSpMkLst>
        </pc:cxnChg>
        <pc:cxnChg chg="add mod">
          <ac:chgData name="Stina Ru" userId="a298bcda0a73aae4" providerId="LiveId" clId="{541E3435-653C-4E65-9E45-FA9B99732A03}" dt="2023-01-25T17:04:17.376" v="5707" actId="14100"/>
          <ac:cxnSpMkLst>
            <pc:docMk/>
            <pc:sldMk cId="794992147" sldId="1270"/>
            <ac:cxnSpMk id="9" creationId="{5E398439-5EDA-60F2-E4C2-9E766135523F}"/>
          </ac:cxnSpMkLst>
        </pc:cxnChg>
        <pc:cxnChg chg="add mod">
          <ac:chgData name="Stina Ru" userId="a298bcda0a73aae4" providerId="LiveId" clId="{541E3435-653C-4E65-9E45-FA9B99732A03}" dt="2023-01-25T17:04:08.526" v="5704" actId="1076"/>
          <ac:cxnSpMkLst>
            <pc:docMk/>
            <pc:sldMk cId="794992147" sldId="1270"/>
            <ac:cxnSpMk id="10" creationId="{3F375DAE-545B-E479-4D2C-33C28D744E01}"/>
          </ac:cxnSpMkLst>
        </pc:cxnChg>
      </pc:sldChg>
      <pc:sldChg chg="addSp delSp modSp add mod modAnim">
        <pc:chgData name="Stina Ru" userId="a298bcda0a73aae4" providerId="LiveId" clId="{541E3435-653C-4E65-9E45-FA9B99732A03}" dt="2023-02-02T17:15:50.010" v="6461" actId="20577"/>
        <pc:sldMkLst>
          <pc:docMk/>
          <pc:sldMk cId="1427102490" sldId="1271"/>
        </pc:sldMkLst>
        <pc:spChg chg="mod">
          <ac:chgData name="Stina Ru" userId="a298bcda0a73aae4" providerId="LiveId" clId="{541E3435-653C-4E65-9E45-FA9B99732A03}" dt="2023-01-25T16:58:12.387" v="5545" actId="20577"/>
          <ac:spMkLst>
            <pc:docMk/>
            <pc:sldMk cId="1427102490" sldId="1271"/>
            <ac:spMk id="2" creationId="{2E8E55A0-73B3-4565-BA58-ACE5F64229D6}"/>
          </ac:spMkLst>
        </pc:spChg>
        <pc:spChg chg="mod">
          <ac:chgData name="Stina Ru" userId="a298bcda0a73aae4" providerId="LiveId" clId="{541E3435-653C-4E65-9E45-FA9B99732A03}" dt="2023-02-02T17:13:47.365" v="6454" actId="113"/>
          <ac:spMkLst>
            <pc:docMk/>
            <pc:sldMk cId="1427102490" sldId="1271"/>
            <ac:spMk id="3" creationId="{62E373E2-E479-4B85-B011-875D0EA60F4A}"/>
          </ac:spMkLst>
        </pc:spChg>
        <pc:spChg chg="add mod">
          <ac:chgData name="Stina Ru" userId="a298bcda0a73aae4" providerId="LiveId" clId="{541E3435-653C-4E65-9E45-FA9B99732A03}" dt="2023-02-02T17:15:50.010" v="6461" actId="20577"/>
          <ac:spMkLst>
            <pc:docMk/>
            <pc:sldMk cId="1427102490" sldId="1271"/>
            <ac:spMk id="6" creationId="{D58054C7-D715-F9EC-00B5-0671C3294F32}"/>
          </ac:spMkLst>
        </pc:spChg>
        <pc:spChg chg="add del mod">
          <ac:chgData name="Stina Ru" userId="a298bcda0a73aae4" providerId="LiveId" clId="{541E3435-653C-4E65-9E45-FA9B99732A03}" dt="2023-01-25T17:01:28.387" v="5650" actId="478"/>
          <ac:spMkLst>
            <pc:docMk/>
            <pc:sldMk cId="1427102490" sldId="1271"/>
            <ac:spMk id="8" creationId="{A774B9D8-3D1B-387B-E489-98D797E42B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5" rIns="95549" bIns="4777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49" tIns="47775" rIns="95549" bIns="4777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70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472629"/>
            <a:ext cx="5904656" cy="747193"/>
          </a:xfrm>
        </p:spPr>
        <p:txBody>
          <a:bodyPr anchor="t">
            <a:normAutofit fontScale="90000"/>
          </a:bodyPr>
          <a:lstStyle/>
          <a:p>
            <a:r>
              <a:rPr lang="de-DE" sz="3300" dirty="0"/>
              <a:t>Tutorium zur VL. Sitzung (Teil 18)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Armut: Begleiterscheinungen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32" y="654832"/>
            <a:ext cx="9184565" cy="382927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accent2"/>
                </a:solidFill>
              </a:rPr>
              <a:t>Begleiterscheinungen: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Soziale </a:t>
            </a:r>
            <a:r>
              <a:rPr lang="de-DE" sz="1800" dirty="0"/>
              <a:t>Isolation</a:t>
            </a:r>
            <a:r>
              <a:rPr lang="de-DE" sz="1800" b="0" dirty="0"/>
              <a:t> (Soziale Integration oft über die Erwerbsarbeit) – Selbst &amp; Fremd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Gesundheit</a:t>
            </a:r>
            <a:r>
              <a:rPr lang="de-DE" sz="1800" b="0" dirty="0"/>
              <a:t>liche Risiken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Eingeschränkte räumliche </a:t>
            </a:r>
            <a:r>
              <a:rPr lang="de-DE" sz="1800" dirty="0"/>
              <a:t>Mobilität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Geringere </a:t>
            </a:r>
            <a:r>
              <a:rPr lang="de-DE" sz="1800" dirty="0"/>
              <a:t>Bildungschancen</a:t>
            </a:r>
            <a:r>
              <a:rPr lang="de-DE" sz="1800" b="0" dirty="0"/>
              <a:t> für nächste Generation (‚Vererbung‘)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Mangelnde </a:t>
            </a:r>
            <a:r>
              <a:rPr lang="de-DE" sz="1800" dirty="0"/>
              <a:t>Anerkennung</a:t>
            </a:r>
            <a:r>
              <a:rPr lang="de-DE" sz="1800" b="0" dirty="0"/>
              <a:t> &amp; </a:t>
            </a:r>
            <a:r>
              <a:rPr lang="de-DE" sz="1800" dirty="0"/>
              <a:t>Scham</a:t>
            </a:r>
            <a:r>
              <a:rPr lang="de-DE" sz="1800" b="0" dirty="0"/>
              <a:t> und Stressbelastung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Politikverdrossenheit</a:t>
            </a:r>
            <a:r>
              <a:rPr lang="de-DE" sz="1800" b="0" dirty="0"/>
              <a:t> (Erwerbslose haben sehr schlechte Wahlbeteiligung)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…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58054C7-D715-F9EC-00B5-0671C3294F32}"/>
              </a:ext>
            </a:extLst>
          </p:cNvPr>
          <p:cNvSpPr/>
          <p:nvPr/>
        </p:nvSpPr>
        <p:spPr>
          <a:xfrm>
            <a:off x="2411760" y="1059582"/>
            <a:ext cx="4320480" cy="4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/>
              <a:t>Überlegt euch eine Begleiterscheinungen?</a:t>
            </a:r>
          </a:p>
        </p:txBody>
      </p:sp>
    </p:spTree>
    <p:extLst>
      <p:ext uri="{BB962C8B-B14F-4D97-AF65-F5344CB8AC3E}">
        <p14:creationId xmlns:p14="http://schemas.microsoft.com/office/powerpoint/2010/main" val="14271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Lernziele: vierzehnte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68" y="1131590"/>
            <a:ext cx="8388232" cy="3795982"/>
          </a:xfrm>
        </p:spPr>
        <p:txBody>
          <a:bodyPr/>
          <a:lstStyle/>
          <a:p>
            <a:br>
              <a:rPr lang="de-DE" sz="2000" b="1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de-DE" sz="1800" i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A1B0BA-704F-24A7-B06E-BD752B00306F}"/>
              </a:ext>
            </a:extLst>
          </p:cNvPr>
          <p:cNvSpPr txBox="1"/>
          <p:nvPr/>
        </p:nvSpPr>
        <p:spPr>
          <a:xfrm>
            <a:off x="576000" y="986700"/>
            <a:ext cx="7560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0" dirty="0">
                <a:solidFill>
                  <a:schemeClr val="tx2"/>
                </a:solidFill>
              </a:rPr>
              <a:t>(1) Sie können </a:t>
            </a:r>
            <a:r>
              <a:rPr lang="de-DE" sz="2000" b="1" dirty="0">
                <a:solidFill>
                  <a:schemeClr val="tx2"/>
                </a:solidFill>
              </a:rPr>
              <a:t>zentrale Begrifflichkeiten </a:t>
            </a:r>
            <a:r>
              <a:rPr lang="de-DE" sz="2000" b="0" dirty="0">
                <a:solidFill>
                  <a:schemeClr val="tx2"/>
                </a:solidFill>
              </a:rPr>
              <a:t>der Bildungssoziologie, </a:t>
            </a:r>
            <a:r>
              <a:rPr lang="de-DE" sz="2000" b="1" i="1" dirty="0">
                <a:solidFill>
                  <a:schemeClr val="tx2"/>
                </a:solidFill>
              </a:rPr>
              <a:t>z.B. Einkommensarmut und Bildungsarmut </a:t>
            </a:r>
            <a:r>
              <a:rPr lang="de-DE" sz="2000" b="0" dirty="0">
                <a:solidFill>
                  <a:schemeClr val="tx2"/>
                </a:solidFill>
              </a:rPr>
              <a:t>definieren.</a:t>
            </a:r>
            <a:br>
              <a:rPr lang="de-DE" sz="2000" b="0" dirty="0">
                <a:solidFill>
                  <a:schemeClr val="tx2"/>
                </a:solidFill>
              </a:rPr>
            </a:br>
            <a:endParaRPr lang="de-DE" sz="2000" b="0" dirty="0">
              <a:solidFill>
                <a:schemeClr val="tx2"/>
              </a:solidFill>
            </a:endParaRPr>
          </a:p>
          <a:p>
            <a:r>
              <a:rPr lang="de-DE" sz="2000" b="0" dirty="0">
                <a:solidFill>
                  <a:schemeClr val="tx2"/>
                </a:solidFill>
              </a:rPr>
              <a:t>(2) Sie wissen, wie </a:t>
            </a:r>
            <a:r>
              <a:rPr lang="de-DE" sz="2000" b="1" dirty="0">
                <a:solidFill>
                  <a:schemeClr val="tx2"/>
                </a:solidFill>
              </a:rPr>
              <a:t>Armut in </a:t>
            </a:r>
            <a:r>
              <a:rPr lang="de-DE" sz="2000" b="0" dirty="0">
                <a:solidFill>
                  <a:schemeClr val="tx2"/>
                </a:solidFill>
              </a:rPr>
              <a:t>verschiedenen </a:t>
            </a:r>
            <a:r>
              <a:rPr lang="de-DE" sz="2000" b="1" dirty="0">
                <a:solidFill>
                  <a:schemeClr val="tx2"/>
                </a:solidFill>
              </a:rPr>
              <a:t>wohlfahrtsgesellschaftlichen Kontexten gemessen </a:t>
            </a:r>
            <a:r>
              <a:rPr lang="de-DE" sz="2000" b="0" dirty="0">
                <a:solidFill>
                  <a:schemeClr val="tx2"/>
                </a:solidFill>
              </a:rPr>
              <a:t>wird</a:t>
            </a:r>
          </a:p>
          <a:p>
            <a:endParaRPr lang="de-DE" sz="2000" b="0" dirty="0">
              <a:solidFill>
                <a:schemeClr val="tx2"/>
              </a:solidFill>
            </a:endParaRPr>
          </a:p>
          <a:p>
            <a:r>
              <a:rPr lang="de-DE" sz="2000" b="0" dirty="0">
                <a:solidFill>
                  <a:schemeClr val="tx2"/>
                </a:solidFill>
              </a:rPr>
              <a:t>(3) Sie kennen die hauptsächlich von Armut betroffenen </a:t>
            </a:r>
            <a:r>
              <a:rPr lang="de-DE" sz="2000" b="1" dirty="0">
                <a:solidFill>
                  <a:schemeClr val="tx2"/>
                </a:solidFill>
              </a:rPr>
              <a:t>Risikogruppen</a:t>
            </a:r>
            <a:r>
              <a:rPr lang="de-DE" sz="2000" b="0" dirty="0">
                <a:solidFill>
                  <a:schemeClr val="tx2"/>
                </a:solidFill>
              </a:rPr>
              <a:t>, die </a:t>
            </a:r>
            <a:r>
              <a:rPr lang="de-DE" sz="2000" b="1" dirty="0">
                <a:solidFill>
                  <a:schemeClr val="tx2"/>
                </a:solidFill>
              </a:rPr>
              <a:t>individuelle Begleiterscheinungen </a:t>
            </a:r>
            <a:r>
              <a:rPr lang="de-DE" sz="2000" b="0" dirty="0">
                <a:solidFill>
                  <a:schemeClr val="tx2"/>
                </a:solidFill>
              </a:rPr>
              <a:t>von Armut und </a:t>
            </a:r>
            <a:r>
              <a:rPr lang="de-DE" sz="2000" b="1" dirty="0">
                <a:solidFill>
                  <a:schemeClr val="tx2"/>
                </a:solidFill>
              </a:rPr>
              <a:t>aktuelle Trends </a:t>
            </a:r>
            <a:r>
              <a:rPr lang="de-DE" sz="2000" dirty="0">
                <a:solidFill>
                  <a:schemeClr val="tx2"/>
                </a:solidFill>
              </a:rPr>
              <a:t>der</a:t>
            </a:r>
            <a:r>
              <a:rPr lang="de-DE" sz="2000" b="1" dirty="0">
                <a:solidFill>
                  <a:schemeClr val="tx2"/>
                </a:solidFill>
              </a:rPr>
              <a:t> Armutsentwicklung</a:t>
            </a:r>
            <a:r>
              <a:rPr lang="de-DE" sz="2000" b="0" dirty="0">
                <a:solidFill>
                  <a:schemeClr val="tx2"/>
                </a:solidFill>
              </a:rPr>
              <a:t>.</a:t>
            </a:r>
            <a:endParaRPr lang="de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5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421619" cy="128753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accent2"/>
                </a:solidFill>
              </a:rPr>
              <a:t>Klausurtutorium</a:t>
            </a:r>
            <a:r>
              <a:rPr lang="de-DE" sz="1800" b="1" dirty="0">
                <a:solidFill>
                  <a:schemeClr val="tx2"/>
                </a:solidFill>
              </a:rPr>
              <a:t> </a:t>
            </a:r>
            <a:r>
              <a:rPr lang="de-DE" sz="1800" dirty="0">
                <a:solidFill>
                  <a:schemeClr val="tx2"/>
                </a:solidFill>
              </a:rPr>
              <a:t>(</a:t>
            </a:r>
            <a:r>
              <a:rPr lang="de-DE" sz="1800" b="1" dirty="0">
                <a:solidFill>
                  <a:schemeClr val="tx2"/>
                </a:solidFill>
              </a:rPr>
              <a:t>Dienstag</a:t>
            </a:r>
            <a:r>
              <a:rPr lang="de-DE" sz="1800" dirty="0">
                <a:solidFill>
                  <a:schemeClr val="tx2"/>
                </a:solidFill>
              </a:rPr>
              <a:t> 07.02.23 um </a:t>
            </a:r>
            <a:r>
              <a:rPr lang="de-DE" sz="1800" b="1" dirty="0">
                <a:solidFill>
                  <a:schemeClr val="tx2"/>
                </a:solidFill>
              </a:rPr>
              <a:t>12:15 Uhr </a:t>
            </a:r>
            <a:r>
              <a:rPr lang="de-DE" sz="1800" dirty="0">
                <a:solidFill>
                  <a:schemeClr val="tx2"/>
                </a:solidFill>
              </a:rPr>
              <a:t>in </a:t>
            </a:r>
            <a:r>
              <a:rPr lang="de-DE" sz="1800" b="1" dirty="0">
                <a:solidFill>
                  <a:schemeClr val="tx2"/>
                </a:solidFill>
              </a:rPr>
              <a:t>GD 1/156</a:t>
            </a:r>
            <a:r>
              <a:rPr lang="de-DE" sz="18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641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Armut: Sichtweisen auf Armut -Ergänzung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68" y="686694"/>
            <a:ext cx="8829752" cy="36132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Vier Sichtweisen auf Armut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B0F12EBF-99C2-F24A-44EC-F73709C17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63028"/>
              </p:ext>
            </p:extLst>
          </p:nvPr>
        </p:nvGraphicFramePr>
        <p:xfrm>
          <a:off x="720000" y="1284272"/>
          <a:ext cx="7272808" cy="299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1674077356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710476460"/>
                    </a:ext>
                  </a:extLst>
                </a:gridCol>
              </a:tblGrid>
              <a:tr h="478856">
                <a:tc>
                  <a:txBody>
                    <a:bodyPr/>
                    <a:lstStyle/>
                    <a:p>
                      <a:r>
                        <a:rPr lang="de-DE" sz="1800" dirty="0"/>
                        <a:t>Vier Sichtweisen auf relative Armut (Groh-</a:t>
                      </a:r>
                      <a:r>
                        <a:rPr lang="de-DE" sz="1800" dirty="0" err="1"/>
                        <a:t>Samberg</a:t>
                      </a:r>
                      <a:r>
                        <a:rPr lang="de-DE" sz="1800" dirty="0"/>
                        <a:t>/ Voges)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Bestimmung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272919"/>
                  </a:ext>
                </a:extLst>
              </a:tr>
              <a:tr h="478856">
                <a:tc>
                  <a:txBody>
                    <a:bodyPr/>
                    <a:lstStyle/>
                    <a:p>
                      <a:r>
                        <a:rPr lang="de-DE" sz="1600" b="1" dirty="0"/>
                        <a:t>1. Politisch definierte Armut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/>
                        <a:t>Ressourcenmangel durch Bedürftigkeitsprüfung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910458"/>
                  </a:ext>
                </a:extLst>
              </a:tr>
              <a:tr h="478856">
                <a:tc>
                  <a:txBody>
                    <a:bodyPr/>
                    <a:lstStyle/>
                    <a:p>
                      <a:r>
                        <a:rPr lang="de-DE" sz="1600" b="1" dirty="0"/>
                        <a:t>2. Einkommensarmut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/>
                        <a:t>Einkommensschwelle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33376"/>
                  </a:ext>
                </a:extLst>
              </a:tr>
              <a:tr h="478856">
                <a:tc>
                  <a:txBody>
                    <a:bodyPr/>
                    <a:lstStyle/>
                    <a:p>
                      <a:r>
                        <a:rPr lang="de-DE" sz="1600" b="1" dirty="0"/>
                        <a:t>3. Lebensstandard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/>
                        <a:t>Einkommen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27844"/>
                  </a:ext>
                </a:extLst>
              </a:tr>
              <a:tr h="478856">
                <a:tc>
                  <a:txBody>
                    <a:bodyPr/>
                    <a:lstStyle/>
                    <a:p>
                      <a:r>
                        <a:rPr lang="de-DE" sz="1600" b="1" dirty="0"/>
                        <a:t>4. Lebenslagen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/>
                        <a:t>Multidimensional – Unterversorgung in Lebensbereichen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650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23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Armut: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68" y="686694"/>
            <a:ext cx="8298464" cy="3613248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Auch als </a:t>
            </a:r>
            <a:r>
              <a:rPr lang="de-DE" sz="1800" dirty="0"/>
              <a:t>soziale Ausgrenzung </a:t>
            </a:r>
            <a:r>
              <a:rPr lang="de-DE" sz="1800" b="0" dirty="0"/>
              <a:t>begreifbar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 Begriff zur Beschreibung von </a:t>
            </a:r>
            <a:r>
              <a:rPr lang="de-DE" sz="1800" dirty="0"/>
              <a:t>„ 1) ökonomischer &amp; 2) sozialer Randlagen“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Systematische Unterscheidung zwischen: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1) </a:t>
            </a:r>
            <a:r>
              <a:rPr lang="de-DE" sz="1800" dirty="0"/>
              <a:t>Freiwilliger Armut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= gewählter bescheidener Lebensstil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oft Religiöse Verknüpfungen (z.B. Hinduismus, Jesus Christus)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2) </a:t>
            </a:r>
            <a:r>
              <a:rPr lang="de-DE" sz="1800" dirty="0">
                <a:solidFill>
                  <a:schemeClr val="accent2"/>
                </a:solidFill>
              </a:rPr>
              <a:t>Absolute </a:t>
            </a:r>
            <a:r>
              <a:rPr lang="de-DE" sz="1800" dirty="0"/>
              <a:t>Armut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3) </a:t>
            </a:r>
            <a:r>
              <a:rPr lang="de-DE" sz="1800" dirty="0">
                <a:solidFill>
                  <a:schemeClr val="accent2"/>
                </a:solidFill>
              </a:rPr>
              <a:t>Relative</a:t>
            </a:r>
            <a:r>
              <a:rPr lang="de-DE" sz="1800" dirty="0"/>
              <a:t> Armut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0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Armut: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68" y="686694"/>
            <a:ext cx="8613728" cy="390128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/>
              <a:t>2) </a:t>
            </a:r>
            <a:r>
              <a:rPr lang="de-DE" sz="1800" dirty="0">
                <a:solidFill>
                  <a:schemeClr val="accent2"/>
                </a:solidFill>
              </a:rPr>
              <a:t>Absolute</a:t>
            </a:r>
            <a:r>
              <a:rPr lang="de-DE" sz="1800" dirty="0"/>
              <a:t> Armut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/>
              <a:t>= </a:t>
            </a:r>
            <a:r>
              <a:rPr lang="de-DE" sz="1800" dirty="0"/>
              <a:t>Unterschreitung</a:t>
            </a:r>
            <a:r>
              <a:rPr lang="de-DE" sz="1800" b="0" dirty="0"/>
              <a:t> absoluten </a:t>
            </a:r>
            <a:r>
              <a:rPr lang="de-DE" sz="1800" dirty="0"/>
              <a:t>physischen Existenzminimums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Umfasst etwa </a:t>
            </a:r>
            <a:r>
              <a:rPr lang="de-DE" sz="1800" dirty="0"/>
              <a:t>1.25 US-Dollar </a:t>
            </a:r>
            <a:r>
              <a:rPr lang="de-DE" sz="1800" b="0" dirty="0"/>
              <a:t>p Tag (laut Weltbank)  </a:t>
            </a:r>
            <a:r>
              <a:rPr lang="de-DE" sz="1800" b="0" dirty="0">
                <a:sym typeface="Wingdings" panose="05000000000000000000" pitchFamily="2" charset="2"/>
              </a:rPr>
              <a:t> 1,2 Mrd. Menschen</a:t>
            </a:r>
            <a:endParaRPr lang="de-DE" sz="1800" b="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/>
              <a:t>Indikatoren: </a:t>
            </a:r>
          </a:p>
          <a:p>
            <a:pPr marL="576900" lvl="2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/>
              <a:t>Hunger bzw. Unterernährung </a:t>
            </a:r>
          </a:p>
          <a:p>
            <a:pPr marL="576900" lvl="2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/>
              <a:t>Flucht und Vertreibung</a:t>
            </a:r>
          </a:p>
          <a:p>
            <a:pPr marL="576900" lvl="2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/>
              <a:t>Obdachlosigkeit </a:t>
            </a:r>
          </a:p>
          <a:p>
            <a:pPr marL="576900" lvl="2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Mangelnde medizinische Versorgung</a:t>
            </a:r>
            <a:r>
              <a:rPr lang="de-DE" sz="1600" b="0" dirty="0"/>
              <a:t>…</a:t>
            </a:r>
          </a:p>
          <a:p>
            <a:pPr lvl="2" indent="0">
              <a:lnSpc>
                <a:spcPct val="100000"/>
              </a:lnSpc>
              <a:spcAft>
                <a:spcPts val="800"/>
              </a:spcAft>
              <a:buNone/>
            </a:pPr>
            <a:endParaRPr lang="de-DE" sz="1600" b="0" dirty="0"/>
          </a:p>
          <a:p>
            <a:pPr lvl="2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1800" b="0" dirty="0">
                <a:sym typeface="Wingdings" panose="05000000000000000000" pitchFamily="2" charset="2"/>
              </a:rPr>
              <a:t> Praktisch kaum vorhanden in Wohlfahrtsgesellschaften, viel in Entwicklungsländern</a:t>
            </a: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32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Armut: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68" y="624882"/>
            <a:ext cx="8829752" cy="382927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/>
              <a:t>3) </a:t>
            </a:r>
            <a:r>
              <a:rPr lang="de-DE" sz="1800" dirty="0">
                <a:solidFill>
                  <a:schemeClr val="accent2"/>
                </a:solidFill>
              </a:rPr>
              <a:t>Relative</a:t>
            </a:r>
            <a:r>
              <a:rPr lang="de-DE" sz="1800" dirty="0"/>
              <a:t> Armut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/>
              <a:t>= Person kann </a:t>
            </a:r>
            <a:r>
              <a:rPr lang="de-DE" sz="1800" dirty="0"/>
              <a:t>Lebensstandard</a:t>
            </a:r>
            <a:r>
              <a:rPr lang="de-DE" sz="1800" b="0" dirty="0"/>
              <a:t> </a:t>
            </a:r>
            <a:r>
              <a:rPr lang="de-DE" sz="1800" dirty="0"/>
              <a:t>nicht</a:t>
            </a:r>
            <a:r>
              <a:rPr lang="de-DE" sz="1800" b="0" dirty="0"/>
              <a:t> mit eigenen Kräften bestreiten 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Lebensstandard </a:t>
            </a:r>
            <a:r>
              <a:rPr lang="de-DE" sz="1800" dirty="0"/>
              <a:t>richtet sich nach </a:t>
            </a:r>
            <a:r>
              <a:rPr lang="de-DE" sz="1800" b="0" dirty="0"/>
              <a:t>einem</a:t>
            </a:r>
            <a:r>
              <a:rPr lang="de-DE" sz="1800" dirty="0"/>
              <a:t> Mindestbedarf</a:t>
            </a:r>
            <a:r>
              <a:rPr lang="de-DE" sz="1800" b="0" dirty="0"/>
              <a:t> / Existenzminimum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de-DE" sz="1800" i="1" dirty="0"/>
              <a:t> „Also im Vergleich zum Mindeststandard von DE arm“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Umfasst vor allem Einkommensarmut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Kontextbezogener</a:t>
            </a:r>
            <a:r>
              <a:rPr lang="de-DE" sz="1800" b="0" dirty="0"/>
              <a:t> Armutsbegriff in EU: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Im europäischer</a:t>
            </a:r>
            <a:r>
              <a:rPr lang="de-DE" sz="1800" b="0" dirty="0"/>
              <a:t> Kontext „Arm wer“: </a:t>
            </a:r>
            <a:r>
              <a:rPr lang="de-DE" sz="1800" dirty="0">
                <a:solidFill>
                  <a:schemeClr val="accent2"/>
                </a:solidFill>
              </a:rPr>
              <a:t>über</a:t>
            </a:r>
            <a:r>
              <a:rPr lang="de-DE" sz="1800" b="0" dirty="0"/>
              <a:t> </a:t>
            </a:r>
            <a:r>
              <a:rPr lang="de-DE" sz="1800" dirty="0">
                <a:solidFill>
                  <a:schemeClr val="accent2"/>
                </a:solidFill>
              </a:rPr>
              <a:t>weniger als</a:t>
            </a:r>
            <a:r>
              <a:rPr lang="de-DE" sz="1800" b="0" dirty="0">
                <a:solidFill>
                  <a:schemeClr val="accent2"/>
                </a:solidFill>
              </a:rPr>
              <a:t> </a:t>
            </a:r>
            <a:r>
              <a:rPr lang="de-DE" sz="1800" dirty="0">
                <a:solidFill>
                  <a:schemeClr val="accent2"/>
                </a:solidFill>
              </a:rPr>
              <a:t>60% </a:t>
            </a:r>
            <a:r>
              <a:rPr lang="de-DE" sz="1800" dirty="0"/>
              <a:t>des </a:t>
            </a:r>
            <a:r>
              <a:rPr lang="de-DE" sz="1800" dirty="0">
                <a:solidFill>
                  <a:schemeClr val="accent2"/>
                </a:solidFill>
              </a:rPr>
              <a:t>Medians vom Nettoäquivalenzeinkommen verfügt</a:t>
            </a:r>
            <a:endParaRPr lang="de-DE" sz="1800" b="0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100" b="0" dirty="0"/>
              <a:t>(Nettoäquivalenzeinkommen= Bedarfsgewichtetes Haushaltsnettoeinkommen) </a:t>
            </a:r>
            <a:r>
              <a:rPr lang="de-DE" sz="1100" b="0" dirty="0">
                <a:sym typeface="Wingdings" panose="05000000000000000000" pitchFamily="2" charset="2"/>
              </a:rPr>
              <a:t> </a:t>
            </a:r>
            <a:r>
              <a:rPr lang="de-DE" sz="1100" b="0" dirty="0"/>
              <a:t>(sprich: Einkommen nach Steuer- und Sozialabgaben, Gewichtet durch Köpfe pro Haushalt)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100" b="0" dirty="0"/>
              <a:t>(Median= Die Mitte aller aufgereihten Einkommen)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24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Armut: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68" y="717780"/>
            <a:ext cx="8829752" cy="382927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/>
              <a:t>Ziel </a:t>
            </a:r>
            <a:r>
              <a:rPr lang="de-DE" sz="1800" dirty="0">
                <a:solidFill>
                  <a:schemeClr val="accent2"/>
                </a:solidFill>
              </a:rPr>
              <a:t>Armutsbekämpfung</a:t>
            </a:r>
            <a:r>
              <a:rPr lang="de-DE" sz="1800" b="0" dirty="0"/>
              <a:t> in DE: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Wahrung von </a:t>
            </a:r>
            <a:r>
              <a:rPr lang="de-DE" sz="1800" dirty="0"/>
              <a:t>Mindestniveau</a:t>
            </a:r>
            <a:r>
              <a:rPr lang="de-DE" sz="1800" b="0" dirty="0"/>
              <a:t> an </a:t>
            </a:r>
            <a:r>
              <a:rPr lang="de-DE" sz="1800" dirty="0"/>
              <a:t>sozialer Teilhabe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b="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accent2"/>
                </a:solidFill>
              </a:rPr>
              <a:t>Messprobleme</a:t>
            </a:r>
            <a:r>
              <a:rPr lang="de-DE" sz="1800" dirty="0"/>
              <a:t> Armutsforschung: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Neben Einkommen können weitere </a:t>
            </a:r>
            <a:r>
              <a:rPr lang="de-DE" sz="1800" dirty="0"/>
              <a:t>Faktoren</a:t>
            </a:r>
            <a:r>
              <a:rPr lang="de-DE" sz="1800" b="0" dirty="0"/>
              <a:t> die </a:t>
            </a:r>
            <a:r>
              <a:rPr lang="de-DE" sz="1800" dirty="0"/>
              <a:t>objektive Einkommensarmut abhalten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i="1" dirty="0"/>
              <a:t>z.B. Erbe, finanzielle Unterstützung durch Dritte (z.B. Eltern) </a:t>
            </a:r>
            <a:endParaRPr lang="de-DE" sz="1800" i="1" dirty="0"/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Neben Einkommen tragen auch weitere </a:t>
            </a:r>
            <a:r>
              <a:rPr lang="de-DE" sz="1800" dirty="0"/>
              <a:t>Faktoren</a:t>
            </a:r>
            <a:r>
              <a:rPr lang="de-DE" sz="1800" b="0" dirty="0"/>
              <a:t> zum </a:t>
            </a:r>
            <a:r>
              <a:rPr lang="de-DE" sz="1800" dirty="0"/>
              <a:t>subjektivem Armutsempfinden</a:t>
            </a:r>
            <a:r>
              <a:rPr lang="de-DE" sz="1800" b="0" dirty="0"/>
              <a:t> bei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i="1" dirty="0"/>
              <a:t>z.B. Wohnumfeld, Gesundheitsversorgung</a:t>
            </a:r>
            <a:endParaRPr lang="de-DE" sz="1100" b="0" i="1" dirty="0"/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1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Armut: Konzepte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68" y="686694"/>
            <a:ext cx="8829752" cy="361324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Konzepte zur Differenzierung von Armut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accent2"/>
                </a:solidFill>
              </a:rPr>
              <a:t>Erstes Konzept</a:t>
            </a:r>
            <a:r>
              <a:rPr lang="de-DE" sz="1800" dirty="0"/>
              <a:t>: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arenR"/>
            </a:pPr>
            <a:r>
              <a:rPr lang="de-DE" sz="1800" b="0" dirty="0"/>
              <a:t>Primäre Armut = </a:t>
            </a:r>
            <a:r>
              <a:rPr lang="de-DE" sz="1800" dirty="0"/>
              <a:t>Ressourcenarmut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arenR"/>
            </a:pPr>
            <a:r>
              <a:rPr lang="de-DE" sz="1800" b="0" dirty="0"/>
              <a:t>Sekundäre Armut = </a:t>
            </a:r>
            <a:r>
              <a:rPr lang="de-DE" sz="1800" dirty="0"/>
              <a:t>Ineffiziente</a:t>
            </a:r>
            <a:r>
              <a:rPr lang="de-DE" sz="1800" b="0" dirty="0"/>
              <a:t> Ressourcennutzung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accent2"/>
                </a:solidFill>
              </a:rPr>
              <a:t>Zweites Konzept</a:t>
            </a:r>
            <a:r>
              <a:rPr lang="de-DE" sz="1800" dirty="0"/>
              <a:t>: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AutoNum type="arabicParenR"/>
            </a:pPr>
            <a:r>
              <a:rPr lang="de-DE" sz="1800" b="0" dirty="0"/>
              <a:t>Primäre Armut = unzureichende </a:t>
            </a:r>
            <a:r>
              <a:rPr lang="de-DE" sz="1800" dirty="0"/>
              <a:t>Güterausstattung</a:t>
            </a:r>
            <a:r>
              <a:rPr lang="de-DE" sz="1800" b="0" dirty="0"/>
              <a:t> (Nahrung, Wohnen, Kleidung)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arenR"/>
            </a:pPr>
            <a:r>
              <a:rPr lang="de-DE" sz="1800" b="0" dirty="0"/>
              <a:t>Sekundäre Armut = </a:t>
            </a:r>
            <a:r>
              <a:rPr lang="de-DE" sz="1800" dirty="0"/>
              <a:t>subjektive</a:t>
            </a:r>
            <a:r>
              <a:rPr lang="de-DE" sz="1800" b="0" dirty="0"/>
              <a:t> empfundene und </a:t>
            </a:r>
            <a:r>
              <a:rPr lang="de-DE" sz="1800" dirty="0"/>
              <a:t>Mangelsituationen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arenR"/>
            </a:pPr>
            <a:r>
              <a:rPr lang="de-DE" sz="1800" b="0" dirty="0"/>
              <a:t>Tertiäre Armut = </a:t>
            </a:r>
            <a:r>
              <a:rPr lang="de-DE" sz="1800" dirty="0"/>
              <a:t>psychosoziale Folgeeffekte </a:t>
            </a:r>
            <a:r>
              <a:rPr lang="de-DE" sz="1800" b="0" dirty="0"/>
              <a:t>von Armut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619FDC4-1BF6-B097-17F0-8CDB5C09B2C6}"/>
              </a:ext>
            </a:extLst>
          </p:cNvPr>
          <p:cNvCxnSpPr/>
          <p:nvPr/>
        </p:nvCxnSpPr>
        <p:spPr>
          <a:xfrm>
            <a:off x="468738" y="2715766"/>
            <a:ext cx="8207718" cy="0"/>
          </a:xfrm>
          <a:prstGeom prst="line">
            <a:avLst/>
          </a:prstGeom>
          <a:ln>
            <a:solidFill>
              <a:schemeClr val="tx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595DAB94-1A7C-345A-3C15-B6477E05F178}"/>
              </a:ext>
            </a:extLst>
          </p:cNvPr>
          <p:cNvSpPr/>
          <p:nvPr/>
        </p:nvSpPr>
        <p:spPr>
          <a:xfrm>
            <a:off x="3239852" y="2715766"/>
            <a:ext cx="2664296" cy="2160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Andere Art der Unterteilung</a:t>
            </a:r>
          </a:p>
        </p:txBody>
      </p:sp>
    </p:spTree>
    <p:extLst>
      <p:ext uri="{BB962C8B-B14F-4D97-AF65-F5344CB8AC3E}">
        <p14:creationId xmlns:p14="http://schemas.microsoft.com/office/powerpoint/2010/main" val="105064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Armut: Konzepte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68" y="589116"/>
            <a:ext cx="8829752" cy="407086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Bildungsarmut </a:t>
            </a:r>
            <a:r>
              <a:rPr lang="de-DE" sz="1800" dirty="0">
                <a:highlight>
                  <a:srgbClr val="FFFF00"/>
                </a:highlight>
              </a:rPr>
              <a:t>DEF</a:t>
            </a:r>
            <a:r>
              <a:rPr lang="de-DE" sz="1800" dirty="0"/>
              <a:t> =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Ausprägung</a:t>
            </a:r>
            <a:r>
              <a:rPr lang="de-DE" sz="1800" b="0" dirty="0"/>
              <a:t> der </a:t>
            </a:r>
            <a:r>
              <a:rPr lang="de-DE" sz="1800" dirty="0"/>
              <a:t>eigenen Bildungsressourcen</a:t>
            </a:r>
            <a:endParaRPr lang="de-DE" sz="1800" b="0" dirty="0"/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Ursache von Einkommensarmut &amp; Ressourcenarmut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accent2"/>
                </a:solidFill>
              </a:rPr>
              <a:t>1)  Absolute</a:t>
            </a:r>
            <a:r>
              <a:rPr lang="de-DE" sz="1800" b="0" dirty="0"/>
              <a:t> Bildungsarmut </a:t>
            </a:r>
            <a:r>
              <a:rPr lang="de-DE" sz="1800" dirty="0"/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/>
              <a:t>     = funktionaler </a:t>
            </a:r>
            <a:r>
              <a:rPr lang="de-DE" sz="1800" dirty="0"/>
              <a:t>Analphabetismus</a:t>
            </a:r>
            <a:r>
              <a:rPr lang="de-DE" sz="1800" b="0" dirty="0"/>
              <a:t> oder </a:t>
            </a:r>
            <a:r>
              <a:rPr lang="de-DE" sz="1800" dirty="0"/>
              <a:t>fehlender Schulabschluss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accent2"/>
                </a:solidFill>
              </a:rPr>
              <a:t>2)  Relative </a:t>
            </a:r>
            <a:r>
              <a:rPr lang="de-DE" sz="1800" b="0" dirty="0"/>
              <a:t>Bildungsarmut</a:t>
            </a:r>
            <a:r>
              <a:rPr lang="de-DE" sz="1800" b="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     </a:t>
            </a:r>
            <a:r>
              <a:rPr lang="de-DE" sz="1800" b="0" dirty="0"/>
              <a:t>= unterm Mindestmaß </a:t>
            </a:r>
            <a:r>
              <a:rPr lang="de-DE" sz="1800" b="0" dirty="0">
                <a:sym typeface="Wingdings" panose="05000000000000000000" pitchFamily="2" charset="2"/>
              </a:rPr>
              <a:t> hier: </a:t>
            </a:r>
            <a:r>
              <a:rPr lang="de-DE" sz="1800" dirty="0">
                <a:sym typeface="Wingdings" panose="05000000000000000000" pitchFamily="2" charset="2"/>
              </a:rPr>
              <a:t>geringfügiger Bildungsabschlüsse</a:t>
            </a:r>
            <a:r>
              <a:rPr lang="de-DE" sz="1800" b="0" dirty="0">
                <a:sym typeface="Wingdings" panose="05000000000000000000" pitchFamily="2" charset="2"/>
              </a:rPr>
              <a:t> oder </a:t>
            </a:r>
            <a:r>
              <a:rPr lang="de-DE" sz="1800" dirty="0">
                <a:sym typeface="Wingdings" panose="05000000000000000000" pitchFamily="2" charset="2"/>
              </a:rPr>
              <a:t>deutlich </a:t>
            </a:r>
            <a:r>
              <a:rPr lang="de-DE" sz="1800" dirty="0">
                <a:solidFill>
                  <a:schemeClr val="bg1"/>
                </a:solidFill>
                <a:sym typeface="Wingdings" panose="05000000000000000000" pitchFamily="2" charset="2"/>
              </a:rPr>
              <a:t>.      …</a:t>
            </a:r>
            <a:r>
              <a:rPr lang="de-DE" sz="1800" dirty="0">
                <a:sym typeface="Wingdings" panose="05000000000000000000" pitchFamily="2" charset="2"/>
              </a:rPr>
              <a:t> unterdurchschnittliche Leistungen </a:t>
            </a:r>
            <a:r>
              <a:rPr lang="de-DE" sz="1800" b="0" dirty="0">
                <a:sym typeface="Wingdings" panose="05000000000000000000" pitchFamily="2" charset="2"/>
              </a:rPr>
              <a:t>( unterstes Bildungsquantil)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b="0" dirty="0">
                <a:sym typeface="Wingdings" panose="05000000000000000000" pitchFamily="2" charset="2"/>
              </a:rPr>
              <a:t>Auch </a:t>
            </a:r>
            <a:r>
              <a:rPr lang="de-DE" sz="1800" dirty="0">
                <a:sym typeface="Wingdings" panose="05000000000000000000" pitchFamily="2" charset="2"/>
              </a:rPr>
              <a:t>„Humankapitalschwäche“ </a:t>
            </a:r>
            <a:r>
              <a:rPr lang="de-DE" sz="1800" b="0" dirty="0">
                <a:sym typeface="Wingdings" panose="05000000000000000000" pitchFamily="2" charset="2"/>
              </a:rPr>
              <a:t>genannt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28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Armut: 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59" y="658735"/>
            <a:ext cx="8455121" cy="382927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</a:rPr>
              <a:t>Entwicklung</a:t>
            </a:r>
            <a:r>
              <a:rPr lang="de-DE" sz="1800" b="0" dirty="0"/>
              <a:t> von ‚neuer‘ Einkommensarmut</a:t>
            </a: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Messbar durch Datensätze wie Mikrozensus</a:t>
            </a: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Indikator</a:t>
            </a:r>
            <a:r>
              <a:rPr lang="de-DE" sz="1800" b="0" dirty="0">
                <a:sym typeface="Wingdings" panose="05000000000000000000" pitchFamily="2" charset="2"/>
              </a:rPr>
              <a:t> für Armutsentwicklung: </a:t>
            </a:r>
            <a:r>
              <a:rPr lang="de-DE" sz="1800" dirty="0">
                <a:sym typeface="Wingdings" panose="05000000000000000000" pitchFamily="2" charset="2"/>
              </a:rPr>
              <a:t>Empfänger</a:t>
            </a:r>
            <a:r>
              <a:rPr lang="de-DE" sz="1800" b="0" dirty="0">
                <a:sym typeface="Wingdings" panose="05000000000000000000" pitchFamily="2" charset="2"/>
              </a:rPr>
              <a:t> von </a:t>
            </a:r>
            <a:r>
              <a:rPr lang="de-DE" sz="1800" dirty="0">
                <a:sym typeface="Wingdings" panose="05000000000000000000" pitchFamily="2" charset="2"/>
              </a:rPr>
              <a:t>Sozialleistungen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Trends: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Viele Menschen nur </a:t>
            </a:r>
            <a:r>
              <a:rPr lang="de-DE" sz="1800" dirty="0">
                <a:sym typeface="Wingdings" panose="05000000000000000000" pitchFamily="2" charset="2"/>
              </a:rPr>
              <a:t>kurzzeitig von Armut </a:t>
            </a:r>
            <a:r>
              <a:rPr lang="de-DE" sz="1800" b="0" dirty="0">
                <a:sym typeface="Wingdings" panose="05000000000000000000" pitchFamily="2" charset="2"/>
              </a:rPr>
              <a:t>betroffen (temporäre Arbeitslosigkeit – nur 1 J.)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Zugleich verbreitet sich </a:t>
            </a:r>
            <a:r>
              <a:rPr lang="de-DE" sz="1800" dirty="0">
                <a:sym typeface="Wingdings" panose="05000000000000000000" pitchFamily="2" charset="2"/>
              </a:rPr>
              <a:t>Armut in höhere Schichten</a:t>
            </a:r>
            <a:r>
              <a:rPr lang="de-DE" sz="1800" b="0" dirty="0">
                <a:sym typeface="Wingdings" panose="05000000000000000000" pitchFamily="2" charset="2"/>
              </a:rPr>
              <a:t> (‚Abstiegsangst Mittelschicht‘)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Je </a:t>
            </a:r>
            <a:r>
              <a:rPr lang="de-DE" sz="1800" dirty="0">
                <a:sym typeface="Wingdings" panose="05000000000000000000" pitchFamily="2" charset="2"/>
              </a:rPr>
              <a:t>länger</a:t>
            </a:r>
            <a:r>
              <a:rPr lang="de-DE" sz="1800" b="0" dirty="0">
                <a:sym typeface="Wingdings" panose="05000000000000000000" pitchFamily="2" charset="2"/>
              </a:rPr>
              <a:t> Armutsepisode, desto mehr </a:t>
            </a:r>
            <a:r>
              <a:rPr lang="de-DE" sz="1800" dirty="0">
                <a:sym typeface="Wingdings" panose="05000000000000000000" pitchFamily="2" charset="2"/>
              </a:rPr>
              <a:t>Verfestigung</a:t>
            </a: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Zahlen: </a:t>
            </a:r>
            <a:r>
              <a:rPr lang="de-DE" sz="1800" dirty="0">
                <a:sym typeface="Wingdings" panose="05000000000000000000" pitchFamily="2" charset="2"/>
              </a:rPr>
              <a:t>fast jeder 5te </a:t>
            </a:r>
            <a:r>
              <a:rPr lang="de-DE" sz="1800" b="0" dirty="0">
                <a:sym typeface="Wingdings" panose="05000000000000000000" pitchFamily="2" charset="2"/>
              </a:rPr>
              <a:t>von Armut &amp; sozialer Ausgrenzung betroffen (2019)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877842E-763D-D620-23F8-DAC8B8998CF6}"/>
              </a:ext>
            </a:extLst>
          </p:cNvPr>
          <p:cNvSpPr/>
          <p:nvPr/>
        </p:nvSpPr>
        <p:spPr>
          <a:xfrm>
            <a:off x="1908478" y="4257602"/>
            <a:ext cx="4680520" cy="362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400" b="0" dirty="0">
                <a:sym typeface="Wingdings" panose="05000000000000000000" pitchFamily="2" charset="2"/>
              </a:rPr>
              <a:t>Fazit: Armut weit verbreiteter &amp; gefährlich wenn verfestigt</a:t>
            </a:r>
          </a:p>
        </p:txBody>
      </p:sp>
    </p:spTree>
    <p:extLst>
      <p:ext uri="{BB962C8B-B14F-4D97-AF65-F5344CB8AC3E}">
        <p14:creationId xmlns:p14="http://schemas.microsoft.com/office/powerpoint/2010/main" val="19446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Armut: 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32" y="654832"/>
            <a:ext cx="9184565" cy="382927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accent2"/>
                </a:solidFill>
              </a:rPr>
              <a:t>Risikogruppen:</a:t>
            </a:r>
            <a:endParaRPr lang="de-DE" sz="1800" b="0" dirty="0"/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Arbeitslose (insbesondere Langzeitarbeitslose)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Geringqualifizierte (</a:t>
            </a:r>
            <a:r>
              <a:rPr lang="de-DE" sz="1800" b="0" dirty="0">
                <a:sym typeface="Wingdings" panose="05000000000000000000" pitchFamily="2" charset="2"/>
              </a:rPr>
              <a:t> Bildungsarmut)</a:t>
            </a:r>
            <a:endParaRPr lang="de-DE" sz="1800" b="0" dirty="0"/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Ausländer / Migrationshintergrund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Alleinerziehende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Kinderreiche Familien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Witwen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…</a:t>
            </a:r>
            <a:endParaRPr lang="de-DE" sz="18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>
                <a:sym typeface="Wingdings" panose="05000000000000000000" pitchFamily="2" charset="2"/>
              </a:rPr>
              <a:t> Deckt sich mit Risikogruppen im </a:t>
            </a:r>
            <a:r>
              <a:rPr lang="de-DE" sz="1600" b="0" dirty="0">
                <a:sym typeface="Wingdings" panose="05000000000000000000" pitchFamily="2" charset="2"/>
              </a:rPr>
              <a:t>Bildungssystem/ Arbeitsmarkt/sozialer Ungleichheit</a:t>
            </a:r>
            <a:endParaRPr lang="de-DE" sz="1600" b="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b="0" dirty="0">
                <a:sym typeface="Wingdings" panose="05000000000000000000" pitchFamily="2" charset="2"/>
              </a:rPr>
              <a:t>Bildungsarmut</a:t>
            </a:r>
            <a:r>
              <a:rPr lang="de-DE" sz="1800" dirty="0">
                <a:sym typeface="Wingdings" panose="05000000000000000000" pitchFamily="2" charset="2"/>
              </a:rPr>
              <a:t> führt vermehrt </a:t>
            </a:r>
            <a:r>
              <a:rPr lang="de-DE" sz="1800" b="0" dirty="0">
                <a:sym typeface="Wingdings" panose="05000000000000000000" pitchFamily="2" charset="2"/>
              </a:rPr>
              <a:t>zur</a:t>
            </a:r>
            <a:r>
              <a:rPr lang="de-DE" sz="1800" dirty="0">
                <a:sym typeface="Wingdings" panose="05000000000000000000" pitchFamily="2" charset="2"/>
              </a:rPr>
              <a:t> Einkommensarmut &amp; Ressourcenarmut</a:t>
            </a: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705DA2D-324F-629A-1E24-27E63153F26F}"/>
              </a:ext>
            </a:extLst>
          </p:cNvPr>
          <p:cNvSpPr/>
          <p:nvPr/>
        </p:nvSpPr>
        <p:spPr>
          <a:xfrm>
            <a:off x="5899168" y="2653826"/>
            <a:ext cx="2520280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Zusammenhang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3721BDA-08ED-CBD0-DAC3-6A7FFF4576C5}"/>
              </a:ext>
            </a:extLst>
          </p:cNvPr>
          <p:cNvCxnSpPr>
            <a:cxnSpLocks/>
          </p:cNvCxnSpPr>
          <p:nvPr/>
        </p:nvCxnSpPr>
        <p:spPr>
          <a:xfrm flipH="1">
            <a:off x="6132588" y="3381612"/>
            <a:ext cx="792319" cy="64807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E398439-5EDA-60F2-E4C2-9E766135523F}"/>
              </a:ext>
            </a:extLst>
          </p:cNvPr>
          <p:cNvCxnSpPr>
            <a:cxnSpLocks/>
          </p:cNvCxnSpPr>
          <p:nvPr/>
        </p:nvCxnSpPr>
        <p:spPr>
          <a:xfrm>
            <a:off x="7305991" y="3381612"/>
            <a:ext cx="645677" cy="64807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F375DAE-545B-E479-4D2C-33C28D744E01}"/>
              </a:ext>
            </a:extLst>
          </p:cNvPr>
          <p:cNvCxnSpPr>
            <a:cxnSpLocks/>
          </p:cNvCxnSpPr>
          <p:nvPr/>
        </p:nvCxnSpPr>
        <p:spPr>
          <a:xfrm flipH="1">
            <a:off x="1838009" y="3320325"/>
            <a:ext cx="4668590" cy="74414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Bildschirmpräsentation (16:9)</PresentationFormat>
  <Paragraphs>154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-apple-system</vt:lpstr>
      <vt:lpstr>Arial</vt:lpstr>
      <vt:lpstr>Calibri</vt:lpstr>
      <vt:lpstr>Calibri-Bold</vt:lpstr>
      <vt:lpstr>Wingdings</vt:lpstr>
      <vt:lpstr>PowerPoint Master RUB</vt:lpstr>
      <vt:lpstr>Tutorium zur VL. Sitzung (Teil 18) </vt:lpstr>
      <vt:lpstr>Armut: Definition</vt:lpstr>
      <vt:lpstr>Armut: Definition</vt:lpstr>
      <vt:lpstr>Armut: Definition</vt:lpstr>
      <vt:lpstr>Armut: Definition</vt:lpstr>
      <vt:lpstr>Armut: Konzepte</vt:lpstr>
      <vt:lpstr>Armut: Konzepte</vt:lpstr>
      <vt:lpstr>Armut: Daten</vt:lpstr>
      <vt:lpstr>Armut: Daten</vt:lpstr>
      <vt:lpstr>Armut: Begleiterscheinungen</vt:lpstr>
      <vt:lpstr>Lernziele: vierzehnte Sitzung </vt:lpstr>
      <vt:lpstr>Ausblick: nächste Sitzung </vt:lpstr>
      <vt:lpstr>Armut: Sichtweisen auf Armut -Ergänzung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73</cp:revision>
  <cp:lastPrinted>2022-05-08T18:17:36Z</cp:lastPrinted>
  <dcterms:created xsi:type="dcterms:W3CDTF">2020-06-22T16:14:58Z</dcterms:created>
  <dcterms:modified xsi:type="dcterms:W3CDTF">2023-02-02T17:21:06Z</dcterms:modified>
</cp:coreProperties>
</file>