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handoutMasterIdLst>
    <p:handoutMasterId r:id="rId21"/>
  </p:handoutMasterIdLst>
  <p:sldIdLst>
    <p:sldId id="323" r:id="rId2"/>
    <p:sldId id="410" r:id="rId3"/>
    <p:sldId id="418" r:id="rId4"/>
    <p:sldId id="419" r:id="rId5"/>
    <p:sldId id="411" r:id="rId6"/>
    <p:sldId id="420" r:id="rId7"/>
    <p:sldId id="421" r:id="rId8"/>
    <p:sldId id="422" r:id="rId9"/>
    <p:sldId id="423" r:id="rId10"/>
    <p:sldId id="424" r:id="rId11"/>
    <p:sldId id="425" r:id="rId12"/>
    <p:sldId id="426" r:id="rId13"/>
    <p:sldId id="427" r:id="rId14"/>
    <p:sldId id="428" r:id="rId15"/>
    <p:sldId id="429" r:id="rId16"/>
    <p:sldId id="430" r:id="rId17"/>
    <p:sldId id="431" r:id="rId18"/>
    <p:sldId id="432" r:id="rId19"/>
  </p:sldIdLst>
  <p:sldSz cx="9144000" cy="6858000" type="screen4x3"/>
  <p:notesSz cx="6669088" cy="992663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000"/>
    <a:srgbClr val="005024"/>
    <a:srgbClr val="0D8D41"/>
    <a:srgbClr val="0B274E"/>
    <a:srgbClr val="0A274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17" autoAdjust="0"/>
    <p:restoredTop sz="86145" autoAdjust="0"/>
  </p:normalViewPr>
  <p:slideViewPr>
    <p:cSldViewPr snapToGrid="0" snapToObjects="1">
      <p:cViewPr varScale="1">
        <p:scale>
          <a:sx n="108" d="100"/>
          <a:sy n="108" d="100"/>
        </p:scale>
        <p:origin x="480" y="200"/>
      </p:cViewPr>
      <p:guideLst>
        <p:guide orient="horz" pos="2160"/>
        <p:guide pos="2880"/>
      </p:guideLst>
    </p:cSldViewPr>
  </p:slideViewPr>
  <p:notesTextViewPr>
    <p:cViewPr>
      <p:scale>
        <a:sx n="3" d="2"/>
        <a:sy n="3" d="2"/>
      </p:scale>
      <p:origin x="0" y="0"/>
    </p:cViewPr>
  </p:notesTextViewPr>
  <p:notesViewPr>
    <p:cSldViewPr snapToGrid="0" snapToObjects="1">
      <p:cViewPr varScale="1">
        <p:scale>
          <a:sx n="78" d="100"/>
          <a:sy n="78" d="100"/>
        </p:scale>
        <p:origin x="-1568" y="-96"/>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1"/>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777607" y="0"/>
            <a:ext cx="2889938" cy="496331"/>
          </a:xfrm>
          <a:prstGeom prst="rect">
            <a:avLst/>
          </a:prstGeom>
        </p:spPr>
        <p:txBody>
          <a:bodyPr vert="horz" lIns="91440" tIns="45720" rIns="91440" bIns="45720" rtlCol="0"/>
          <a:lstStyle>
            <a:lvl1pPr algn="r">
              <a:defRPr sz="1200"/>
            </a:lvl1pPr>
          </a:lstStyle>
          <a:p>
            <a:fld id="{ED7DC604-94B8-415E-AEFD-92F243E16668}" type="datetimeFigureOut">
              <a:rPr lang="de-DE" smtClean="0"/>
              <a:t>08.11.22</a:t>
            </a:fld>
            <a:endParaRPr lang="de-DE" dirty="0"/>
          </a:p>
        </p:txBody>
      </p:sp>
      <p:sp>
        <p:nvSpPr>
          <p:cNvPr id="4" name="Fußzeilenplatzhalter 3"/>
          <p:cNvSpPr>
            <a:spLocks noGrp="1"/>
          </p:cNvSpPr>
          <p:nvPr>
            <p:ph type="ftr" sz="quarter" idx="2"/>
          </p:nvPr>
        </p:nvSpPr>
        <p:spPr>
          <a:xfrm>
            <a:off x="0" y="9428583"/>
            <a:ext cx="2889938" cy="496331"/>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777607" y="9428583"/>
            <a:ext cx="2889938" cy="496331"/>
          </a:xfrm>
          <a:prstGeom prst="rect">
            <a:avLst/>
          </a:prstGeom>
        </p:spPr>
        <p:txBody>
          <a:bodyPr vert="horz" lIns="91440" tIns="45720" rIns="91440" bIns="45720" rtlCol="0" anchor="b"/>
          <a:lstStyle>
            <a:lvl1pPr algn="r">
              <a:defRPr sz="1200"/>
            </a:lvl1pPr>
          </a:lstStyle>
          <a:p>
            <a:fld id="{7892F294-3E58-4AFD-A0F2-9DCBB185C580}" type="slidenum">
              <a:rPr lang="de-DE" smtClean="0"/>
              <a:t>‹Nr.›</a:t>
            </a:fld>
            <a:endParaRPr lang="de-DE" dirty="0"/>
          </a:p>
        </p:txBody>
      </p:sp>
    </p:spTree>
    <p:extLst>
      <p:ext uri="{BB962C8B-B14F-4D97-AF65-F5344CB8AC3E}">
        <p14:creationId xmlns:p14="http://schemas.microsoft.com/office/powerpoint/2010/main" val="2125819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1"/>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777607" y="0"/>
            <a:ext cx="2889938" cy="496331"/>
          </a:xfrm>
          <a:prstGeom prst="rect">
            <a:avLst/>
          </a:prstGeom>
        </p:spPr>
        <p:txBody>
          <a:bodyPr vert="horz" lIns="91440" tIns="45720" rIns="91440" bIns="45720" rtlCol="0"/>
          <a:lstStyle>
            <a:lvl1pPr algn="r">
              <a:defRPr sz="1200"/>
            </a:lvl1pPr>
          </a:lstStyle>
          <a:p>
            <a:fld id="{86614565-E2D5-4AC9-B994-789551A78577}" type="datetimeFigureOut">
              <a:rPr lang="de-DE" smtClean="0"/>
              <a:t>08.11.22</a:t>
            </a:fld>
            <a:endParaRPr lang="de-DE" dirty="0"/>
          </a:p>
        </p:txBody>
      </p:sp>
      <p:sp>
        <p:nvSpPr>
          <p:cNvPr id="4" name="Folienbildplatzhalter 3"/>
          <p:cNvSpPr>
            <a:spLocks noGrp="1" noRot="1" noChangeAspect="1"/>
          </p:cNvSpPr>
          <p:nvPr>
            <p:ph type="sldImg" idx="2"/>
          </p:nvPr>
        </p:nvSpPr>
        <p:spPr>
          <a:xfrm>
            <a:off x="852488" y="744538"/>
            <a:ext cx="4964112" cy="372427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66909" y="4715153"/>
            <a:ext cx="5335270" cy="4466988"/>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889938" cy="496331"/>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777607" y="9428583"/>
            <a:ext cx="2889938" cy="496331"/>
          </a:xfrm>
          <a:prstGeom prst="rect">
            <a:avLst/>
          </a:prstGeom>
        </p:spPr>
        <p:txBody>
          <a:bodyPr vert="horz" lIns="91440" tIns="45720" rIns="91440" bIns="45720" rtlCol="0" anchor="b"/>
          <a:lstStyle>
            <a:lvl1pPr algn="r">
              <a:defRPr sz="1200"/>
            </a:lvl1pPr>
          </a:lstStyle>
          <a:p>
            <a:fld id="{90571D9E-B4FA-45F7-A406-34D73482BBED}" type="slidenum">
              <a:rPr lang="de-DE" smtClean="0"/>
              <a:t>‹Nr.›</a:t>
            </a:fld>
            <a:endParaRPr lang="de-DE" dirty="0"/>
          </a:p>
        </p:txBody>
      </p:sp>
    </p:spTree>
    <p:extLst>
      <p:ext uri="{BB962C8B-B14F-4D97-AF65-F5344CB8AC3E}">
        <p14:creationId xmlns:p14="http://schemas.microsoft.com/office/powerpoint/2010/main" val="284970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0571D9E-B4FA-45F7-A406-34D73482BBED}" type="slidenum">
              <a:rPr lang="de-DE" smtClean="0"/>
              <a:t>1</a:t>
            </a:fld>
            <a:endParaRPr lang="de-DE"/>
          </a:p>
        </p:txBody>
      </p:sp>
    </p:spTree>
    <p:extLst>
      <p:ext uri="{BB962C8B-B14F-4D97-AF65-F5344CB8AC3E}">
        <p14:creationId xmlns:p14="http://schemas.microsoft.com/office/powerpoint/2010/main" val="2222045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0571D9E-B4FA-45F7-A406-34D73482BBED}" type="slidenum">
              <a:rPr lang="de-DE" smtClean="0"/>
              <a:t>10</a:t>
            </a:fld>
            <a:endParaRPr lang="de-DE"/>
          </a:p>
        </p:txBody>
      </p:sp>
    </p:spTree>
    <p:extLst>
      <p:ext uri="{BB962C8B-B14F-4D97-AF65-F5344CB8AC3E}">
        <p14:creationId xmlns:p14="http://schemas.microsoft.com/office/powerpoint/2010/main" val="1493107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0571D9E-B4FA-45F7-A406-34D73482BBED}" type="slidenum">
              <a:rPr lang="de-DE" smtClean="0"/>
              <a:t>11</a:t>
            </a:fld>
            <a:endParaRPr lang="de-DE"/>
          </a:p>
        </p:txBody>
      </p:sp>
    </p:spTree>
    <p:extLst>
      <p:ext uri="{BB962C8B-B14F-4D97-AF65-F5344CB8AC3E}">
        <p14:creationId xmlns:p14="http://schemas.microsoft.com/office/powerpoint/2010/main" val="2235628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0571D9E-B4FA-45F7-A406-34D73482BBED}" type="slidenum">
              <a:rPr lang="de-DE" smtClean="0"/>
              <a:t>12</a:t>
            </a:fld>
            <a:endParaRPr lang="de-DE"/>
          </a:p>
        </p:txBody>
      </p:sp>
    </p:spTree>
    <p:extLst>
      <p:ext uri="{BB962C8B-B14F-4D97-AF65-F5344CB8AC3E}">
        <p14:creationId xmlns:p14="http://schemas.microsoft.com/office/powerpoint/2010/main" val="1314481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0571D9E-B4FA-45F7-A406-34D73482BBED}" type="slidenum">
              <a:rPr lang="de-DE" smtClean="0"/>
              <a:t>13</a:t>
            </a:fld>
            <a:endParaRPr lang="de-DE"/>
          </a:p>
        </p:txBody>
      </p:sp>
    </p:spTree>
    <p:extLst>
      <p:ext uri="{BB962C8B-B14F-4D97-AF65-F5344CB8AC3E}">
        <p14:creationId xmlns:p14="http://schemas.microsoft.com/office/powerpoint/2010/main" val="2223902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0571D9E-B4FA-45F7-A406-34D73482BBED}" type="slidenum">
              <a:rPr lang="de-DE" smtClean="0"/>
              <a:t>14</a:t>
            </a:fld>
            <a:endParaRPr lang="de-DE"/>
          </a:p>
        </p:txBody>
      </p:sp>
    </p:spTree>
    <p:extLst>
      <p:ext uri="{BB962C8B-B14F-4D97-AF65-F5344CB8AC3E}">
        <p14:creationId xmlns:p14="http://schemas.microsoft.com/office/powerpoint/2010/main" val="1154977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0571D9E-B4FA-45F7-A406-34D73482BBED}" type="slidenum">
              <a:rPr lang="de-DE" smtClean="0"/>
              <a:t>15</a:t>
            </a:fld>
            <a:endParaRPr lang="de-DE"/>
          </a:p>
        </p:txBody>
      </p:sp>
    </p:spTree>
    <p:extLst>
      <p:ext uri="{BB962C8B-B14F-4D97-AF65-F5344CB8AC3E}">
        <p14:creationId xmlns:p14="http://schemas.microsoft.com/office/powerpoint/2010/main" val="3749956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0571D9E-B4FA-45F7-A406-34D73482BBED}" type="slidenum">
              <a:rPr lang="de-DE" smtClean="0"/>
              <a:t>16</a:t>
            </a:fld>
            <a:endParaRPr lang="de-DE"/>
          </a:p>
        </p:txBody>
      </p:sp>
    </p:spTree>
    <p:extLst>
      <p:ext uri="{BB962C8B-B14F-4D97-AF65-F5344CB8AC3E}">
        <p14:creationId xmlns:p14="http://schemas.microsoft.com/office/powerpoint/2010/main" val="2910584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0571D9E-B4FA-45F7-A406-34D73482BBED}" type="slidenum">
              <a:rPr lang="de-DE" smtClean="0"/>
              <a:t>17</a:t>
            </a:fld>
            <a:endParaRPr lang="de-DE"/>
          </a:p>
        </p:txBody>
      </p:sp>
    </p:spTree>
    <p:extLst>
      <p:ext uri="{BB962C8B-B14F-4D97-AF65-F5344CB8AC3E}">
        <p14:creationId xmlns:p14="http://schemas.microsoft.com/office/powerpoint/2010/main" val="2168929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0571D9E-B4FA-45F7-A406-34D73482BBED}" type="slidenum">
              <a:rPr lang="de-DE" smtClean="0"/>
              <a:t>18</a:t>
            </a:fld>
            <a:endParaRPr lang="de-DE"/>
          </a:p>
        </p:txBody>
      </p:sp>
    </p:spTree>
    <p:extLst>
      <p:ext uri="{BB962C8B-B14F-4D97-AF65-F5344CB8AC3E}">
        <p14:creationId xmlns:p14="http://schemas.microsoft.com/office/powerpoint/2010/main" val="1456903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0571D9E-B4FA-45F7-A406-34D73482BBED}" type="slidenum">
              <a:rPr lang="de-DE" smtClean="0"/>
              <a:t>2</a:t>
            </a:fld>
            <a:endParaRPr lang="de-DE"/>
          </a:p>
        </p:txBody>
      </p:sp>
    </p:spTree>
    <p:extLst>
      <p:ext uri="{BB962C8B-B14F-4D97-AF65-F5344CB8AC3E}">
        <p14:creationId xmlns:p14="http://schemas.microsoft.com/office/powerpoint/2010/main" val="3085484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0571D9E-B4FA-45F7-A406-34D73482BBED}" type="slidenum">
              <a:rPr lang="de-DE" smtClean="0"/>
              <a:t>3</a:t>
            </a:fld>
            <a:endParaRPr lang="de-DE"/>
          </a:p>
        </p:txBody>
      </p:sp>
    </p:spTree>
    <p:extLst>
      <p:ext uri="{BB962C8B-B14F-4D97-AF65-F5344CB8AC3E}">
        <p14:creationId xmlns:p14="http://schemas.microsoft.com/office/powerpoint/2010/main" val="1703709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0571D9E-B4FA-45F7-A406-34D73482BBED}" type="slidenum">
              <a:rPr lang="de-DE" smtClean="0"/>
              <a:t>4</a:t>
            </a:fld>
            <a:endParaRPr lang="de-DE"/>
          </a:p>
        </p:txBody>
      </p:sp>
    </p:spTree>
    <p:extLst>
      <p:ext uri="{BB962C8B-B14F-4D97-AF65-F5344CB8AC3E}">
        <p14:creationId xmlns:p14="http://schemas.microsoft.com/office/powerpoint/2010/main" val="2702268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0571D9E-B4FA-45F7-A406-34D73482BBED}" type="slidenum">
              <a:rPr lang="de-DE" smtClean="0"/>
              <a:t>5</a:t>
            </a:fld>
            <a:endParaRPr lang="de-DE"/>
          </a:p>
        </p:txBody>
      </p:sp>
    </p:spTree>
    <p:extLst>
      <p:ext uri="{BB962C8B-B14F-4D97-AF65-F5344CB8AC3E}">
        <p14:creationId xmlns:p14="http://schemas.microsoft.com/office/powerpoint/2010/main" val="2974390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0571D9E-B4FA-45F7-A406-34D73482BBED}" type="slidenum">
              <a:rPr lang="de-DE" smtClean="0"/>
              <a:t>6</a:t>
            </a:fld>
            <a:endParaRPr lang="de-DE"/>
          </a:p>
        </p:txBody>
      </p:sp>
    </p:spTree>
    <p:extLst>
      <p:ext uri="{BB962C8B-B14F-4D97-AF65-F5344CB8AC3E}">
        <p14:creationId xmlns:p14="http://schemas.microsoft.com/office/powerpoint/2010/main" val="1124696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0571D9E-B4FA-45F7-A406-34D73482BBED}" type="slidenum">
              <a:rPr lang="de-DE" smtClean="0"/>
              <a:t>7</a:t>
            </a:fld>
            <a:endParaRPr lang="de-DE"/>
          </a:p>
        </p:txBody>
      </p:sp>
    </p:spTree>
    <p:extLst>
      <p:ext uri="{BB962C8B-B14F-4D97-AF65-F5344CB8AC3E}">
        <p14:creationId xmlns:p14="http://schemas.microsoft.com/office/powerpoint/2010/main" val="933731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0571D9E-B4FA-45F7-A406-34D73482BBED}" type="slidenum">
              <a:rPr lang="de-DE" smtClean="0"/>
              <a:t>8</a:t>
            </a:fld>
            <a:endParaRPr lang="de-DE"/>
          </a:p>
        </p:txBody>
      </p:sp>
    </p:spTree>
    <p:extLst>
      <p:ext uri="{BB962C8B-B14F-4D97-AF65-F5344CB8AC3E}">
        <p14:creationId xmlns:p14="http://schemas.microsoft.com/office/powerpoint/2010/main" val="3975963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0571D9E-B4FA-45F7-A406-34D73482BBED}" type="slidenum">
              <a:rPr lang="de-DE" smtClean="0"/>
              <a:t>9</a:t>
            </a:fld>
            <a:endParaRPr lang="de-DE"/>
          </a:p>
        </p:txBody>
      </p:sp>
    </p:spTree>
    <p:extLst>
      <p:ext uri="{BB962C8B-B14F-4D97-AF65-F5344CB8AC3E}">
        <p14:creationId xmlns:p14="http://schemas.microsoft.com/office/powerpoint/2010/main" val="1203673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62D27E97-8022-48C2-96F1-7706038DD15B}" type="datetime1">
              <a:rPr lang="de-DE" smtClean="0"/>
              <a:t>08.11.22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26CF8654-AE84-6246-95E5-CBEB35BC1869}" type="slidenum">
              <a:rPr lang="de-DE" smtClean="0"/>
              <a:t>‹Nr.›</a:t>
            </a:fld>
            <a:endParaRPr lang="de-DE" dirty="0"/>
          </a:p>
        </p:txBody>
      </p:sp>
    </p:spTree>
    <p:extLst>
      <p:ext uri="{BB962C8B-B14F-4D97-AF65-F5344CB8AC3E}">
        <p14:creationId xmlns:p14="http://schemas.microsoft.com/office/powerpoint/2010/main" val="1263644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5BE023B-E951-442D-A63D-5375E21EC5D6}" type="datetime1">
              <a:rPr lang="de-DE" smtClean="0"/>
              <a:t>08.11.22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26CF8654-AE84-6246-95E5-CBEB35BC1869}" type="slidenum">
              <a:rPr lang="de-DE" smtClean="0"/>
              <a:t>‹Nr.›</a:t>
            </a:fld>
            <a:endParaRPr lang="de-DE" dirty="0"/>
          </a:p>
        </p:txBody>
      </p:sp>
    </p:spTree>
    <p:extLst>
      <p:ext uri="{BB962C8B-B14F-4D97-AF65-F5344CB8AC3E}">
        <p14:creationId xmlns:p14="http://schemas.microsoft.com/office/powerpoint/2010/main" val="1012047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BA492FC-7B24-4D74-AF8E-9C4D1E2537E4}" type="datetime1">
              <a:rPr lang="de-DE" smtClean="0"/>
              <a:t>08.11.22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26CF8654-AE84-6246-95E5-CBEB35BC1869}" type="slidenum">
              <a:rPr lang="de-DE" smtClean="0"/>
              <a:t>‹Nr.›</a:t>
            </a:fld>
            <a:endParaRPr lang="de-DE" dirty="0"/>
          </a:p>
        </p:txBody>
      </p:sp>
    </p:spTree>
    <p:extLst>
      <p:ext uri="{BB962C8B-B14F-4D97-AF65-F5344CB8AC3E}">
        <p14:creationId xmlns:p14="http://schemas.microsoft.com/office/powerpoint/2010/main" val="3470099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3E18BDF-BD42-4BF0-8B5B-F7DB4FD26263}" type="datetime1">
              <a:rPr lang="de-DE" smtClean="0"/>
              <a:t>08.11.22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26CF8654-AE84-6246-95E5-CBEB35BC1869}" type="slidenum">
              <a:rPr lang="de-DE" smtClean="0"/>
              <a:t>‹Nr.›</a:t>
            </a:fld>
            <a:endParaRPr lang="de-DE" dirty="0"/>
          </a:p>
        </p:txBody>
      </p:sp>
    </p:spTree>
    <p:extLst>
      <p:ext uri="{BB962C8B-B14F-4D97-AF65-F5344CB8AC3E}">
        <p14:creationId xmlns:p14="http://schemas.microsoft.com/office/powerpoint/2010/main" val="1937588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2466BF66-43AB-41F7-81AF-71DEEC6D71F6}" type="datetime1">
              <a:rPr lang="de-DE" smtClean="0"/>
              <a:t>08.11.22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26CF8654-AE84-6246-95E5-CBEB35BC1869}" type="slidenum">
              <a:rPr lang="de-DE" smtClean="0"/>
              <a:t>‹Nr.›</a:t>
            </a:fld>
            <a:endParaRPr lang="de-DE" dirty="0"/>
          </a:p>
        </p:txBody>
      </p:sp>
    </p:spTree>
    <p:extLst>
      <p:ext uri="{BB962C8B-B14F-4D97-AF65-F5344CB8AC3E}">
        <p14:creationId xmlns:p14="http://schemas.microsoft.com/office/powerpoint/2010/main" val="2657125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BD034838-DF84-4E45-BD5A-64FB2F270A19}" type="datetime1">
              <a:rPr lang="de-DE" smtClean="0"/>
              <a:t>08.11.22</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26CF8654-AE84-6246-95E5-CBEB35BC1869}" type="slidenum">
              <a:rPr lang="de-DE" smtClean="0"/>
              <a:t>‹Nr.›</a:t>
            </a:fld>
            <a:endParaRPr lang="de-DE" dirty="0"/>
          </a:p>
        </p:txBody>
      </p:sp>
    </p:spTree>
    <p:extLst>
      <p:ext uri="{BB962C8B-B14F-4D97-AF65-F5344CB8AC3E}">
        <p14:creationId xmlns:p14="http://schemas.microsoft.com/office/powerpoint/2010/main" val="525581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BA688C59-C750-4633-BBE3-F81902E1DF37}" type="datetime1">
              <a:rPr lang="de-DE" smtClean="0"/>
              <a:t>08.11.22</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26CF8654-AE84-6246-95E5-CBEB35BC1869}" type="slidenum">
              <a:rPr lang="de-DE" smtClean="0"/>
              <a:t>‹Nr.›</a:t>
            </a:fld>
            <a:endParaRPr lang="de-DE" dirty="0"/>
          </a:p>
        </p:txBody>
      </p:sp>
    </p:spTree>
    <p:extLst>
      <p:ext uri="{BB962C8B-B14F-4D97-AF65-F5344CB8AC3E}">
        <p14:creationId xmlns:p14="http://schemas.microsoft.com/office/powerpoint/2010/main" val="1781072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A4AB72ED-7DC8-48E2-A5C6-4EE8B0E93033}" type="datetime1">
              <a:rPr lang="de-DE" smtClean="0"/>
              <a:t>08.11.22</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26CF8654-AE84-6246-95E5-CBEB35BC1869}" type="slidenum">
              <a:rPr lang="de-DE" smtClean="0"/>
              <a:t>‹Nr.›</a:t>
            </a:fld>
            <a:endParaRPr lang="de-DE" dirty="0"/>
          </a:p>
        </p:txBody>
      </p:sp>
    </p:spTree>
    <p:extLst>
      <p:ext uri="{BB962C8B-B14F-4D97-AF65-F5344CB8AC3E}">
        <p14:creationId xmlns:p14="http://schemas.microsoft.com/office/powerpoint/2010/main" val="258482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FEDA447-A508-44AE-81D9-D227EC742D07}" type="datetime1">
              <a:rPr lang="de-DE" smtClean="0"/>
              <a:t>08.11.22</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26CF8654-AE84-6246-95E5-CBEB35BC1869}" type="slidenum">
              <a:rPr lang="de-DE" smtClean="0"/>
              <a:t>‹Nr.›</a:t>
            </a:fld>
            <a:endParaRPr lang="de-DE" dirty="0"/>
          </a:p>
        </p:txBody>
      </p:sp>
    </p:spTree>
    <p:extLst>
      <p:ext uri="{BB962C8B-B14F-4D97-AF65-F5344CB8AC3E}">
        <p14:creationId xmlns:p14="http://schemas.microsoft.com/office/powerpoint/2010/main" val="3373263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1E0CA1E1-9AA9-47AD-A534-80BFE22483BC}" type="datetime1">
              <a:rPr lang="de-DE" smtClean="0"/>
              <a:t>08.11.22</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26CF8654-AE84-6246-95E5-CBEB35BC1869}" type="slidenum">
              <a:rPr lang="de-DE" smtClean="0"/>
              <a:t>‹Nr.›</a:t>
            </a:fld>
            <a:endParaRPr lang="de-DE" dirty="0"/>
          </a:p>
        </p:txBody>
      </p:sp>
    </p:spTree>
    <p:extLst>
      <p:ext uri="{BB962C8B-B14F-4D97-AF65-F5344CB8AC3E}">
        <p14:creationId xmlns:p14="http://schemas.microsoft.com/office/powerpoint/2010/main" val="3293690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2E78BECB-413B-4C06-997D-851A4B2C3F14}" type="datetime1">
              <a:rPr lang="de-DE" smtClean="0"/>
              <a:t>08.11.22</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26CF8654-AE84-6246-95E5-CBEB35BC1869}" type="slidenum">
              <a:rPr lang="de-DE" smtClean="0"/>
              <a:t>‹Nr.›</a:t>
            </a:fld>
            <a:endParaRPr lang="de-DE" dirty="0"/>
          </a:p>
        </p:txBody>
      </p:sp>
    </p:spTree>
    <p:extLst>
      <p:ext uri="{BB962C8B-B14F-4D97-AF65-F5344CB8AC3E}">
        <p14:creationId xmlns:p14="http://schemas.microsoft.com/office/powerpoint/2010/main" val="681189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Mastertitelformat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EF51C5-92B1-43CE-92C5-DF30FE3D7E33}" type="datetime1">
              <a:rPr lang="de-DE" smtClean="0"/>
              <a:t>08.11.22</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CF8654-AE84-6246-95E5-CBEB35BC1869}" type="slidenum">
              <a:rPr lang="de-DE" smtClean="0"/>
              <a:t>‹Nr.›</a:t>
            </a:fld>
            <a:endParaRPr lang="de-DE" dirty="0"/>
          </a:p>
        </p:txBody>
      </p:sp>
    </p:spTree>
    <p:extLst>
      <p:ext uri="{BB962C8B-B14F-4D97-AF65-F5344CB8AC3E}">
        <p14:creationId xmlns:p14="http://schemas.microsoft.com/office/powerpoint/2010/main" val="2163496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7" descr="Logo_klei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0838" y="-102411"/>
            <a:ext cx="1912107" cy="1351801"/>
          </a:xfrm>
          <a:prstGeom prst="rect">
            <a:avLst/>
          </a:prstGeom>
        </p:spPr>
      </p:pic>
      <p:sp>
        <p:nvSpPr>
          <p:cNvPr id="3" name="Titel 2"/>
          <p:cNvSpPr>
            <a:spLocks noGrp="1"/>
          </p:cNvSpPr>
          <p:nvPr>
            <p:ph type="ctrTitle"/>
          </p:nvPr>
        </p:nvSpPr>
        <p:spPr>
          <a:xfrm>
            <a:off x="320633" y="4531887"/>
            <a:ext cx="8512081" cy="1470025"/>
          </a:xfrm>
        </p:spPr>
        <p:txBody>
          <a:bodyPr>
            <a:noAutofit/>
          </a:bodyPr>
          <a:lstStyle/>
          <a:p>
            <a:pPr algn="l"/>
            <a:r>
              <a:rPr lang="de-DE" sz="2900" b="1" dirty="0">
                <a:solidFill>
                  <a:srgbClr val="0A274E"/>
                </a:solidFill>
              </a:rPr>
              <a:t>Arbeitsgemeinschaft zu den Vorlesungen „Vertragliche Schuldverhältnisse“/“Mobiliarsachenrecht“</a:t>
            </a:r>
            <a:br>
              <a:rPr lang="de-DE" sz="2900" b="1" dirty="0">
                <a:solidFill>
                  <a:srgbClr val="0A274E"/>
                </a:solidFill>
              </a:rPr>
            </a:br>
            <a:r>
              <a:rPr lang="de-DE" sz="2900" b="1" dirty="0">
                <a:solidFill>
                  <a:srgbClr val="0A274E"/>
                </a:solidFill>
              </a:rPr>
              <a:t>Wintersemester 2022/2023</a:t>
            </a:r>
            <a:br>
              <a:rPr lang="de-DE" sz="2900" b="1" dirty="0">
                <a:solidFill>
                  <a:srgbClr val="0A274E"/>
                </a:solidFill>
              </a:rPr>
            </a:br>
            <a:endParaRPr lang="de-DE" sz="2200" b="1" dirty="0">
              <a:solidFill>
                <a:srgbClr val="0A274E"/>
              </a:solidFill>
            </a:endParaRPr>
          </a:p>
        </p:txBody>
      </p:sp>
      <p:sp>
        <p:nvSpPr>
          <p:cNvPr id="2" name="Foliennummernplatzhalter 1"/>
          <p:cNvSpPr>
            <a:spLocks noGrp="1"/>
          </p:cNvSpPr>
          <p:nvPr>
            <p:ph type="sldNum" sz="quarter" idx="12"/>
          </p:nvPr>
        </p:nvSpPr>
        <p:spPr/>
        <p:txBody>
          <a:bodyPr/>
          <a:lstStyle/>
          <a:p>
            <a:r>
              <a:rPr lang="de-DE" dirty="0"/>
              <a:t> Folie </a:t>
            </a:r>
            <a:fld id="{26CF8654-AE84-6246-95E5-CBEB35BC1869}" type="slidenum">
              <a:rPr lang="de-DE" smtClean="0"/>
              <a:t>1</a:t>
            </a:fld>
            <a:endParaRPr lang="de-DE" dirty="0"/>
          </a:p>
        </p:txBody>
      </p:sp>
      <p:pic>
        <p:nvPicPr>
          <p:cNvPr id="6" name="Bild 5" descr="rublogo.png"/>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2089276" y="1634375"/>
            <a:ext cx="4965648" cy="4997567"/>
          </a:xfrm>
          <a:prstGeom prst="rect">
            <a:avLst/>
          </a:prstGeom>
        </p:spPr>
      </p:pic>
      <p:sp>
        <p:nvSpPr>
          <p:cNvPr id="4" name="Textfeld 3">
            <a:extLst>
              <a:ext uri="{FF2B5EF4-FFF2-40B4-BE49-F238E27FC236}">
                <a16:creationId xmlns:a16="http://schemas.microsoft.com/office/drawing/2014/main" id="{F7D38189-C169-5448-B07B-70419AD76C05}"/>
              </a:ext>
            </a:extLst>
          </p:cNvPr>
          <p:cNvSpPr txBox="1"/>
          <p:nvPr/>
        </p:nvSpPr>
        <p:spPr>
          <a:xfrm>
            <a:off x="320633" y="5940827"/>
            <a:ext cx="4545874" cy="430887"/>
          </a:xfrm>
          <a:prstGeom prst="rect">
            <a:avLst/>
          </a:prstGeom>
          <a:noFill/>
        </p:spPr>
        <p:txBody>
          <a:bodyPr wrap="square" rtlCol="0">
            <a:spAutoFit/>
          </a:bodyPr>
          <a:lstStyle/>
          <a:p>
            <a:r>
              <a:rPr lang="de-DE" sz="2200" b="1" dirty="0">
                <a:solidFill>
                  <a:srgbClr val="0A274E"/>
                </a:solidFill>
              </a:rPr>
              <a:t>Ass. </a:t>
            </a:r>
            <a:r>
              <a:rPr lang="de-DE" sz="2200" b="1" dirty="0" err="1">
                <a:solidFill>
                  <a:srgbClr val="0A274E"/>
                </a:solidFill>
              </a:rPr>
              <a:t>iur</a:t>
            </a:r>
            <a:r>
              <a:rPr lang="de-DE" sz="2200" b="1" dirty="0">
                <a:solidFill>
                  <a:srgbClr val="0A274E"/>
                </a:solidFill>
              </a:rPr>
              <a:t>. Amina Özen</a:t>
            </a:r>
            <a:endParaRPr lang="de-DE" sz="2200" dirty="0"/>
          </a:p>
        </p:txBody>
      </p:sp>
    </p:spTree>
    <p:extLst>
      <p:ext uri="{BB962C8B-B14F-4D97-AF65-F5344CB8AC3E}">
        <p14:creationId xmlns:p14="http://schemas.microsoft.com/office/powerpoint/2010/main" val="25266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462965" y="314315"/>
            <a:ext cx="6090235" cy="646331"/>
          </a:xfrm>
          <a:prstGeom prst="rect">
            <a:avLst/>
          </a:prstGeom>
          <a:noFill/>
        </p:spPr>
        <p:txBody>
          <a:bodyPr wrap="square" rtlCol="0">
            <a:spAutoFit/>
          </a:bodyPr>
          <a:lstStyle/>
          <a:p>
            <a:r>
              <a:rPr lang="de-DE" b="1" dirty="0">
                <a:solidFill>
                  <a:srgbClr val="0A274E"/>
                </a:solidFill>
              </a:rPr>
              <a:t>AG „Vertragliche Schuldverhältnisse“/“Mobiliarsachenrecht“</a:t>
            </a:r>
          </a:p>
          <a:p>
            <a:r>
              <a:rPr lang="de-DE" b="1" dirty="0">
                <a:solidFill>
                  <a:srgbClr val="0A274E"/>
                </a:solidFill>
              </a:rPr>
              <a:t>Wintersemester 2022/2023 | Ass. </a:t>
            </a:r>
            <a:r>
              <a:rPr lang="de-DE" b="1" dirty="0" err="1">
                <a:solidFill>
                  <a:srgbClr val="0A274E"/>
                </a:solidFill>
              </a:rPr>
              <a:t>iur</a:t>
            </a:r>
            <a:r>
              <a:rPr lang="de-DE" b="1" dirty="0">
                <a:solidFill>
                  <a:srgbClr val="0A274E"/>
                </a:solidFill>
              </a:rPr>
              <a:t>. Amina Özen</a:t>
            </a:r>
          </a:p>
        </p:txBody>
      </p:sp>
      <p:pic>
        <p:nvPicPr>
          <p:cNvPr id="8" name="Bild 7" descr="Logo_klei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0838" y="-102411"/>
            <a:ext cx="1912107" cy="1351801"/>
          </a:xfrm>
          <a:prstGeom prst="rect">
            <a:avLst/>
          </a:prstGeom>
        </p:spPr>
      </p:pic>
      <p:sp>
        <p:nvSpPr>
          <p:cNvPr id="5" name="Titel 1"/>
          <p:cNvSpPr>
            <a:spLocks noGrp="1"/>
          </p:cNvSpPr>
          <p:nvPr>
            <p:ph type="title"/>
          </p:nvPr>
        </p:nvSpPr>
        <p:spPr>
          <a:xfrm>
            <a:off x="100" y="999028"/>
            <a:ext cx="9144000" cy="462755"/>
          </a:xfrm>
          <a:solidFill>
            <a:srgbClr val="0A274E"/>
          </a:solidFill>
        </p:spPr>
        <p:txBody>
          <a:bodyPr>
            <a:noAutofit/>
          </a:bodyPr>
          <a:lstStyle/>
          <a:p>
            <a:pPr marL="358775" algn="l">
              <a:tabLst>
                <a:tab pos="358775" algn="l"/>
              </a:tabLst>
            </a:pPr>
            <a:r>
              <a:rPr lang="de-DE" sz="2800" dirty="0">
                <a:solidFill>
                  <a:schemeClr val="bg1"/>
                </a:solidFill>
              </a:rPr>
              <a:t>Lösungsskizze (Fortsetzung)</a:t>
            </a:r>
          </a:p>
        </p:txBody>
      </p:sp>
      <p:sp>
        <p:nvSpPr>
          <p:cNvPr id="2" name="Foliennummernplatzhalter 1"/>
          <p:cNvSpPr>
            <a:spLocks noGrp="1"/>
          </p:cNvSpPr>
          <p:nvPr>
            <p:ph type="sldNum" sz="quarter" idx="12"/>
          </p:nvPr>
        </p:nvSpPr>
        <p:spPr/>
        <p:txBody>
          <a:bodyPr/>
          <a:lstStyle/>
          <a:p>
            <a:r>
              <a:rPr lang="de-DE" dirty="0"/>
              <a:t> Folie </a:t>
            </a:r>
            <a:fld id="{26CF8654-AE84-6246-95E5-CBEB35BC1869}" type="slidenum">
              <a:rPr lang="de-DE" smtClean="0"/>
              <a:t>10</a:t>
            </a:fld>
            <a:endParaRPr lang="de-DE" dirty="0"/>
          </a:p>
        </p:txBody>
      </p:sp>
      <p:sp>
        <p:nvSpPr>
          <p:cNvPr id="3" name="Textfeld 2">
            <a:extLst>
              <a:ext uri="{FF2B5EF4-FFF2-40B4-BE49-F238E27FC236}">
                <a16:creationId xmlns:a16="http://schemas.microsoft.com/office/drawing/2014/main" id="{009F31B3-5401-2A40-8CF4-D5A62580F1DC}"/>
              </a:ext>
            </a:extLst>
          </p:cNvPr>
          <p:cNvSpPr txBox="1"/>
          <p:nvPr/>
        </p:nvSpPr>
        <p:spPr>
          <a:xfrm>
            <a:off x="462965" y="1645920"/>
            <a:ext cx="8223835" cy="5035353"/>
          </a:xfrm>
          <a:prstGeom prst="rect">
            <a:avLst/>
          </a:prstGeom>
          <a:noFill/>
        </p:spPr>
        <p:txBody>
          <a:bodyPr wrap="square" rtlCol="0">
            <a:spAutoFit/>
          </a:bodyPr>
          <a:lstStyle/>
          <a:p>
            <a:pPr algn="just">
              <a:lnSpc>
                <a:spcPct val="150000"/>
              </a:lnSpc>
            </a:pPr>
            <a:r>
              <a:rPr lang="de-DE" b="1" dirty="0">
                <a:sym typeface="Wingdings" pitchFamily="2" charset="2"/>
              </a:rPr>
              <a:t>B. Schildkröte</a:t>
            </a:r>
            <a:endParaRPr lang="de-DE" dirty="0">
              <a:sym typeface="Wingdings" pitchFamily="2" charset="2"/>
            </a:endParaRPr>
          </a:p>
          <a:p>
            <a:pPr algn="just">
              <a:lnSpc>
                <a:spcPct val="150000"/>
              </a:lnSpc>
            </a:pPr>
            <a:r>
              <a:rPr lang="de-DE" dirty="0"/>
              <a:t>K könnte gem. §§ 437 Nr. 2, 441 I BGB ein Recht auf Minderung haben</a:t>
            </a:r>
          </a:p>
          <a:p>
            <a:pPr marL="400050" indent="-400050" algn="just">
              <a:lnSpc>
                <a:spcPct val="150000"/>
              </a:lnSpc>
              <a:buAutoNum type="romanUcPeriod"/>
            </a:pPr>
            <a:r>
              <a:rPr lang="de-DE" dirty="0"/>
              <a:t>Kaufvertrag (+), über den Kauf einer Schildkröte</a:t>
            </a:r>
          </a:p>
          <a:p>
            <a:pPr marL="400050" indent="-400050" algn="just">
              <a:lnSpc>
                <a:spcPct val="150000"/>
              </a:lnSpc>
              <a:buAutoNum type="romanUcPeriod"/>
            </a:pPr>
            <a:r>
              <a:rPr lang="de-DE" dirty="0"/>
              <a:t>Mangel (bei GÜ)</a:t>
            </a:r>
          </a:p>
          <a:p>
            <a:pPr marL="342900" indent="-342900" algn="just">
              <a:lnSpc>
                <a:spcPct val="150000"/>
              </a:lnSpc>
              <a:buFont typeface="+mj-lt"/>
              <a:buAutoNum type="arabicPeriod"/>
            </a:pPr>
            <a:r>
              <a:rPr lang="de-DE" dirty="0"/>
              <a:t>Objektive Anforderungen, § 434 Abs. 3 S. 1 BGB</a:t>
            </a:r>
          </a:p>
          <a:p>
            <a:pPr algn="just">
              <a:lnSpc>
                <a:spcPct val="150000"/>
              </a:lnSpc>
            </a:pPr>
            <a:r>
              <a:rPr lang="de-DE" dirty="0"/>
              <a:t>	(+), Speedy leidet unter einer seltenen Krankheit </a:t>
            </a:r>
            <a:r>
              <a:rPr lang="de-DE" dirty="0">
                <a:sym typeface="Wingdings" pitchFamily="2" charset="2"/>
              </a:rPr>
              <a:t> keine übliche Beschaffenheit</a:t>
            </a:r>
          </a:p>
          <a:p>
            <a:pPr marL="342900" indent="-342900" algn="just">
              <a:lnSpc>
                <a:spcPct val="150000"/>
              </a:lnSpc>
              <a:buFont typeface="+mj-lt"/>
              <a:buAutoNum type="arabicPeriod" startAt="2"/>
            </a:pPr>
            <a:r>
              <a:rPr lang="de-DE" dirty="0"/>
              <a:t>Bei Gefahrübergang, § 446 BGB?</a:t>
            </a:r>
          </a:p>
          <a:p>
            <a:pPr lvl="1" algn="just">
              <a:lnSpc>
                <a:spcPct val="150000"/>
              </a:lnSpc>
            </a:pPr>
            <a:r>
              <a:rPr lang="de-DE" b="1" dirty="0"/>
              <a:t>P:</a:t>
            </a:r>
            <a:r>
              <a:rPr lang="de-DE" dirty="0"/>
              <a:t> Inkubationszeit beträgt ca. 2 Monate, Speedy lebt aber seit 3 Monaten bei K</a:t>
            </a:r>
            <a:endParaRPr lang="de-DE" b="1" dirty="0"/>
          </a:p>
          <a:p>
            <a:pPr marL="342900" indent="-342900" algn="just">
              <a:lnSpc>
                <a:spcPct val="150000"/>
              </a:lnSpc>
              <a:buFont typeface="+mj-lt"/>
              <a:buAutoNum type="alphaLcParenR"/>
            </a:pPr>
            <a:r>
              <a:rPr lang="de-DE" dirty="0"/>
              <a:t>Allg. Beweislastregel: Beweislast bei K</a:t>
            </a:r>
          </a:p>
          <a:p>
            <a:pPr marL="342900" indent="-342900" algn="just">
              <a:lnSpc>
                <a:spcPct val="150000"/>
              </a:lnSpc>
              <a:buFont typeface="+mj-lt"/>
              <a:buAutoNum type="alphaLcParenR"/>
            </a:pPr>
            <a:r>
              <a:rPr lang="de-DE" dirty="0"/>
              <a:t>Ausnahme gem. § 477 BGB (Beweislastumkehr)?</a:t>
            </a:r>
          </a:p>
          <a:p>
            <a:pPr algn="just">
              <a:lnSpc>
                <a:spcPct val="150000"/>
              </a:lnSpc>
            </a:pPr>
            <a:r>
              <a:rPr lang="de-DE" dirty="0" err="1"/>
              <a:t>aa</a:t>
            </a:r>
            <a:r>
              <a:rPr lang="de-DE" dirty="0"/>
              <a:t>) Verbrauchsgüterkauf, § 474 Abs. 1 S. 1 BGB</a:t>
            </a:r>
          </a:p>
          <a:p>
            <a:pPr algn="just">
              <a:lnSpc>
                <a:spcPct val="150000"/>
              </a:lnSpc>
            </a:pPr>
            <a:endParaRPr lang="de-DE" dirty="0">
              <a:sym typeface="Wingdings" pitchFamily="2" charset="2"/>
            </a:endParaRPr>
          </a:p>
        </p:txBody>
      </p:sp>
    </p:spTree>
    <p:extLst>
      <p:ext uri="{BB962C8B-B14F-4D97-AF65-F5344CB8AC3E}">
        <p14:creationId xmlns:p14="http://schemas.microsoft.com/office/powerpoint/2010/main" val="100197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462965" y="314315"/>
            <a:ext cx="6090235" cy="646331"/>
          </a:xfrm>
          <a:prstGeom prst="rect">
            <a:avLst/>
          </a:prstGeom>
          <a:noFill/>
        </p:spPr>
        <p:txBody>
          <a:bodyPr wrap="square" rtlCol="0">
            <a:spAutoFit/>
          </a:bodyPr>
          <a:lstStyle/>
          <a:p>
            <a:r>
              <a:rPr lang="de-DE" b="1" dirty="0">
                <a:solidFill>
                  <a:srgbClr val="0A274E"/>
                </a:solidFill>
              </a:rPr>
              <a:t>AG „Vertragliche Schuldverhältnisse“/“Mobiliarsachenrecht“</a:t>
            </a:r>
          </a:p>
          <a:p>
            <a:r>
              <a:rPr lang="de-DE" b="1" dirty="0">
                <a:solidFill>
                  <a:srgbClr val="0A274E"/>
                </a:solidFill>
              </a:rPr>
              <a:t>Wintersemester 2022/2023 | Ass. </a:t>
            </a:r>
            <a:r>
              <a:rPr lang="de-DE" b="1" dirty="0" err="1">
                <a:solidFill>
                  <a:srgbClr val="0A274E"/>
                </a:solidFill>
              </a:rPr>
              <a:t>iur</a:t>
            </a:r>
            <a:r>
              <a:rPr lang="de-DE" b="1" dirty="0">
                <a:solidFill>
                  <a:srgbClr val="0A274E"/>
                </a:solidFill>
              </a:rPr>
              <a:t>. Amina Özen</a:t>
            </a:r>
          </a:p>
        </p:txBody>
      </p:sp>
      <p:pic>
        <p:nvPicPr>
          <p:cNvPr id="8" name="Bild 7" descr="Logo_klei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0838" y="-102411"/>
            <a:ext cx="1912107" cy="1351801"/>
          </a:xfrm>
          <a:prstGeom prst="rect">
            <a:avLst/>
          </a:prstGeom>
        </p:spPr>
      </p:pic>
      <p:sp>
        <p:nvSpPr>
          <p:cNvPr id="5" name="Titel 1"/>
          <p:cNvSpPr>
            <a:spLocks noGrp="1"/>
          </p:cNvSpPr>
          <p:nvPr>
            <p:ph type="title"/>
          </p:nvPr>
        </p:nvSpPr>
        <p:spPr>
          <a:xfrm>
            <a:off x="100" y="999028"/>
            <a:ext cx="9144000" cy="462755"/>
          </a:xfrm>
          <a:solidFill>
            <a:srgbClr val="0A274E"/>
          </a:solidFill>
        </p:spPr>
        <p:txBody>
          <a:bodyPr>
            <a:noAutofit/>
          </a:bodyPr>
          <a:lstStyle/>
          <a:p>
            <a:pPr marL="358775" algn="l">
              <a:tabLst>
                <a:tab pos="358775" algn="l"/>
              </a:tabLst>
            </a:pPr>
            <a:r>
              <a:rPr lang="de-DE" sz="2800" dirty="0">
                <a:solidFill>
                  <a:schemeClr val="bg1"/>
                </a:solidFill>
              </a:rPr>
              <a:t>Lösungsskizze (Fortsetzung)</a:t>
            </a:r>
          </a:p>
        </p:txBody>
      </p:sp>
      <p:sp>
        <p:nvSpPr>
          <p:cNvPr id="2" name="Foliennummernplatzhalter 1"/>
          <p:cNvSpPr>
            <a:spLocks noGrp="1"/>
          </p:cNvSpPr>
          <p:nvPr>
            <p:ph type="sldNum" sz="quarter" idx="12"/>
          </p:nvPr>
        </p:nvSpPr>
        <p:spPr/>
        <p:txBody>
          <a:bodyPr/>
          <a:lstStyle/>
          <a:p>
            <a:r>
              <a:rPr lang="de-DE" dirty="0"/>
              <a:t> Folie </a:t>
            </a:r>
            <a:fld id="{26CF8654-AE84-6246-95E5-CBEB35BC1869}" type="slidenum">
              <a:rPr lang="de-DE" smtClean="0"/>
              <a:t>11</a:t>
            </a:fld>
            <a:endParaRPr lang="de-DE" dirty="0"/>
          </a:p>
        </p:txBody>
      </p:sp>
      <p:sp>
        <p:nvSpPr>
          <p:cNvPr id="3" name="Textfeld 2">
            <a:extLst>
              <a:ext uri="{FF2B5EF4-FFF2-40B4-BE49-F238E27FC236}">
                <a16:creationId xmlns:a16="http://schemas.microsoft.com/office/drawing/2014/main" id="{009F31B3-5401-2A40-8CF4-D5A62580F1DC}"/>
              </a:ext>
            </a:extLst>
          </p:cNvPr>
          <p:cNvSpPr txBox="1"/>
          <p:nvPr/>
        </p:nvSpPr>
        <p:spPr>
          <a:xfrm>
            <a:off x="462965" y="1645920"/>
            <a:ext cx="8223835" cy="7112845"/>
          </a:xfrm>
          <a:prstGeom prst="rect">
            <a:avLst/>
          </a:prstGeom>
          <a:noFill/>
        </p:spPr>
        <p:txBody>
          <a:bodyPr wrap="square" rtlCol="0">
            <a:spAutoFit/>
          </a:bodyPr>
          <a:lstStyle/>
          <a:p>
            <a:pPr algn="just">
              <a:lnSpc>
                <a:spcPct val="150000"/>
              </a:lnSpc>
            </a:pPr>
            <a:r>
              <a:rPr lang="de-DE" dirty="0" err="1"/>
              <a:t>aa</a:t>
            </a:r>
            <a:r>
              <a:rPr lang="de-DE" dirty="0"/>
              <a:t>) Verbrauchsgüterkauf, § 474 Abs. 1 S. 1 BGB</a:t>
            </a:r>
          </a:p>
          <a:p>
            <a:pPr algn="just">
              <a:lnSpc>
                <a:spcPct val="150000"/>
              </a:lnSpc>
            </a:pPr>
            <a:r>
              <a:rPr lang="de-DE" dirty="0"/>
              <a:t>	(+), K kauft für private Zwecke, ist mithin gem. § 13 BGB Verbraucher und V 	verkauft gewerblich, ist mithin gem. § 14 BGB Unternehmer</a:t>
            </a:r>
          </a:p>
          <a:p>
            <a:pPr algn="just">
              <a:lnSpc>
                <a:spcPct val="150000"/>
              </a:lnSpc>
            </a:pPr>
            <a:r>
              <a:rPr lang="de-DE" dirty="0" err="1"/>
              <a:t>bb</a:t>
            </a:r>
            <a:r>
              <a:rPr lang="de-DE" dirty="0"/>
              <a:t>) Zeitliche Grenze</a:t>
            </a:r>
          </a:p>
          <a:p>
            <a:pPr algn="just">
              <a:lnSpc>
                <a:spcPct val="150000"/>
              </a:lnSpc>
            </a:pPr>
            <a:r>
              <a:rPr lang="de-DE" dirty="0"/>
              <a:t>	(+), der Mangel zeigt sich 3 Monate nach Übergabe, mithin innerhalb von 12 	Monaten seit Gefahrübergang</a:t>
            </a:r>
          </a:p>
          <a:p>
            <a:pPr algn="just">
              <a:lnSpc>
                <a:spcPct val="150000"/>
              </a:lnSpc>
            </a:pPr>
            <a:r>
              <a:rPr lang="de-DE" dirty="0"/>
              <a:t>cc) Ausnahme: Vermutung mit der Art der Sache oder des Mangels unvereinbar</a:t>
            </a:r>
          </a:p>
          <a:p>
            <a:pPr marL="742950" lvl="1" indent="-285750" algn="just">
              <a:lnSpc>
                <a:spcPct val="150000"/>
              </a:lnSpc>
              <a:buFont typeface="Arial" panose="020B0604020202020204" pitchFamily="34" charset="0"/>
              <a:buChar char="•"/>
            </a:pPr>
            <a:r>
              <a:rPr lang="de-DE" dirty="0"/>
              <a:t>Bewertung vorliegend abhängig von der Inkubationszeit</a:t>
            </a:r>
          </a:p>
          <a:p>
            <a:pPr marL="742950" lvl="1" indent="-285750" algn="just">
              <a:lnSpc>
                <a:spcPct val="150000"/>
              </a:lnSpc>
              <a:buFont typeface="Arial" panose="020B0604020202020204" pitchFamily="34" charset="0"/>
              <a:buChar char="•"/>
            </a:pPr>
            <a:r>
              <a:rPr lang="de-DE" dirty="0"/>
              <a:t>Speedy erkrankte 2 Monate nach dem Kauf</a:t>
            </a:r>
          </a:p>
          <a:p>
            <a:pPr marL="742950" lvl="1" indent="-285750" algn="just">
              <a:lnSpc>
                <a:spcPct val="150000"/>
              </a:lnSpc>
              <a:buFont typeface="Arial" panose="020B0604020202020204" pitchFamily="34" charset="0"/>
              <a:buChar char="•"/>
            </a:pPr>
            <a:r>
              <a:rPr lang="de-DE" dirty="0"/>
              <a:t>Inkubationszeit beträgt nur 2 Monate </a:t>
            </a:r>
            <a:r>
              <a:rPr lang="de-DE" dirty="0">
                <a:sym typeface="Wingdings" pitchFamily="2" charset="2"/>
              </a:rPr>
              <a:t> </a:t>
            </a:r>
            <a:r>
              <a:rPr lang="de-DE" dirty="0"/>
              <a:t>aufgrund der Art des Mangels kann nicht mehr vermutet werden, dass Speedy bereits bei Gefahrübergang erkrankt war </a:t>
            </a:r>
            <a:r>
              <a:rPr lang="de-DE" dirty="0">
                <a:sym typeface="Wingdings" pitchFamily="2" charset="2"/>
              </a:rPr>
              <a:t> § 477 BGB (-)</a:t>
            </a:r>
            <a:endParaRPr lang="de-DE" dirty="0"/>
          </a:p>
          <a:p>
            <a:pPr marL="742950" lvl="1" indent="-285750" algn="just">
              <a:lnSpc>
                <a:spcPct val="150000"/>
              </a:lnSpc>
              <a:buFont typeface="Arial" panose="020B0604020202020204" pitchFamily="34" charset="0"/>
              <a:buChar char="•"/>
            </a:pPr>
            <a:endParaRPr lang="de-DE" dirty="0"/>
          </a:p>
          <a:p>
            <a:pPr algn="just">
              <a:lnSpc>
                <a:spcPct val="150000"/>
              </a:lnSpc>
            </a:pPr>
            <a:endParaRPr lang="de-DE" dirty="0"/>
          </a:p>
          <a:p>
            <a:pPr algn="just">
              <a:lnSpc>
                <a:spcPct val="150000"/>
              </a:lnSpc>
            </a:pPr>
            <a:endParaRPr lang="de-DE" dirty="0"/>
          </a:p>
          <a:p>
            <a:pPr marL="400050" indent="-400050" algn="just">
              <a:lnSpc>
                <a:spcPct val="150000"/>
              </a:lnSpc>
              <a:buAutoNum type="romanUcPeriod"/>
            </a:pPr>
            <a:endParaRPr lang="de-DE" dirty="0"/>
          </a:p>
          <a:p>
            <a:pPr algn="just">
              <a:lnSpc>
                <a:spcPct val="150000"/>
              </a:lnSpc>
            </a:pPr>
            <a:endParaRPr lang="de-DE" dirty="0">
              <a:sym typeface="Wingdings" pitchFamily="2" charset="2"/>
            </a:endParaRPr>
          </a:p>
        </p:txBody>
      </p:sp>
    </p:spTree>
    <p:extLst>
      <p:ext uri="{BB962C8B-B14F-4D97-AF65-F5344CB8AC3E}">
        <p14:creationId xmlns:p14="http://schemas.microsoft.com/office/powerpoint/2010/main" val="347149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462965" y="314315"/>
            <a:ext cx="6090235" cy="646331"/>
          </a:xfrm>
          <a:prstGeom prst="rect">
            <a:avLst/>
          </a:prstGeom>
          <a:noFill/>
        </p:spPr>
        <p:txBody>
          <a:bodyPr wrap="square" rtlCol="0">
            <a:spAutoFit/>
          </a:bodyPr>
          <a:lstStyle/>
          <a:p>
            <a:r>
              <a:rPr lang="de-DE" b="1" dirty="0">
                <a:solidFill>
                  <a:srgbClr val="0A274E"/>
                </a:solidFill>
              </a:rPr>
              <a:t>AG „Vertragliche Schuldverhältnisse“/“Mobiliarsachenrecht“</a:t>
            </a:r>
          </a:p>
          <a:p>
            <a:r>
              <a:rPr lang="de-DE" b="1" dirty="0">
                <a:solidFill>
                  <a:srgbClr val="0A274E"/>
                </a:solidFill>
              </a:rPr>
              <a:t>Wintersemester 2022/2023 | Ass. </a:t>
            </a:r>
            <a:r>
              <a:rPr lang="de-DE" b="1" dirty="0" err="1">
                <a:solidFill>
                  <a:srgbClr val="0A274E"/>
                </a:solidFill>
              </a:rPr>
              <a:t>iur</a:t>
            </a:r>
            <a:r>
              <a:rPr lang="de-DE" b="1" dirty="0">
                <a:solidFill>
                  <a:srgbClr val="0A274E"/>
                </a:solidFill>
              </a:rPr>
              <a:t>. Amina Özen</a:t>
            </a:r>
          </a:p>
        </p:txBody>
      </p:sp>
      <p:pic>
        <p:nvPicPr>
          <p:cNvPr id="8" name="Bild 7" descr="Logo_klei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0838" y="-102411"/>
            <a:ext cx="1912107" cy="1351801"/>
          </a:xfrm>
          <a:prstGeom prst="rect">
            <a:avLst/>
          </a:prstGeom>
        </p:spPr>
      </p:pic>
      <p:sp>
        <p:nvSpPr>
          <p:cNvPr id="5" name="Titel 1"/>
          <p:cNvSpPr>
            <a:spLocks noGrp="1"/>
          </p:cNvSpPr>
          <p:nvPr>
            <p:ph type="title"/>
          </p:nvPr>
        </p:nvSpPr>
        <p:spPr>
          <a:xfrm>
            <a:off x="100" y="999028"/>
            <a:ext cx="9144000" cy="462755"/>
          </a:xfrm>
          <a:solidFill>
            <a:srgbClr val="0A274E"/>
          </a:solidFill>
        </p:spPr>
        <p:txBody>
          <a:bodyPr>
            <a:noAutofit/>
          </a:bodyPr>
          <a:lstStyle/>
          <a:p>
            <a:pPr marL="358775" algn="l">
              <a:tabLst>
                <a:tab pos="358775" algn="l"/>
              </a:tabLst>
            </a:pPr>
            <a:r>
              <a:rPr lang="de-DE" sz="2800" dirty="0">
                <a:solidFill>
                  <a:schemeClr val="bg1"/>
                </a:solidFill>
              </a:rPr>
              <a:t>Lösungsskizze (Fortsetzung)</a:t>
            </a:r>
          </a:p>
        </p:txBody>
      </p:sp>
      <p:sp>
        <p:nvSpPr>
          <p:cNvPr id="2" name="Foliennummernplatzhalter 1"/>
          <p:cNvSpPr>
            <a:spLocks noGrp="1"/>
          </p:cNvSpPr>
          <p:nvPr>
            <p:ph type="sldNum" sz="quarter" idx="12"/>
          </p:nvPr>
        </p:nvSpPr>
        <p:spPr/>
        <p:txBody>
          <a:bodyPr/>
          <a:lstStyle/>
          <a:p>
            <a:r>
              <a:rPr lang="de-DE" dirty="0"/>
              <a:t> Folie </a:t>
            </a:r>
            <a:fld id="{26CF8654-AE84-6246-95E5-CBEB35BC1869}" type="slidenum">
              <a:rPr lang="de-DE" smtClean="0"/>
              <a:t>12</a:t>
            </a:fld>
            <a:endParaRPr lang="de-DE" dirty="0"/>
          </a:p>
        </p:txBody>
      </p:sp>
      <p:sp>
        <p:nvSpPr>
          <p:cNvPr id="3" name="Textfeld 2">
            <a:extLst>
              <a:ext uri="{FF2B5EF4-FFF2-40B4-BE49-F238E27FC236}">
                <a16:creationId xmlns:a16="http://schemas.microsoft.com/office/drawing/2014/main" id="{009F31B3-5401-2A40-8CF4-D5A62580F1DC}"/>
              </a:ext>
            </a:extLst>
          </p:cNvPr>
          <p:cNvSpPr txBox="1"/>
          <p:nvPr/>
        </p:nvSpPr>
        <p:spPr>
          <a:xfrm>
            <a:off x="462965" y="1645920"/>
            <a:ext cx="8223835" cy="3788858"/>
          </a:xfrm>
          <a:prstGeom prst="rect">
            <a:avLst/>
          </a:prstGeom>
          <a:noFill/>
        </p:spPr>
        <p:txBody>
          <a:bodyPr wrap="square" rtlCol="0">
            <a:spAutoFit/>
          </a:bodyPr>
          <a:lstStyle/>
          <a:p>
            <a:pPr marL="342900" indent="-342900" algn="just">
              <a:lnSpc>
                <a:spcPct val="150000"/>
              </a:lnSpc>
              <a:buFont typeface="+mj-lt"/>
              <a:buAutoNum type="arabicPeriod" startAt="3"/>
            </a:pPr>
            <a:r>
              <a:rPr lang="de-DE" dirty="0"/>
              <a:t>Zwischenergebnis: Sachmangel gem. § 434 Abs. 3 S. 1 BGB (-)</a:t>
            </a:r>
          </a:p>
          <a:p>
            <a:pPr algn="just">
              <a:lnSpc>
                <a:spcPct val="150000"/>
              </a:lnSpc>
            </a:pPr>
            <a:endParaRPr lang="de-DE" dirty="0"/>
          </a:p>
          <a:p>
            <a:pPr algn="just">
              <a:lnSpc>
                <a:spcPct val="150000"/>
              </a:lnSpc>
            </a:pPr>
            <a:r>
              <a:rPr lang="de-DE" b="1" dirty="0"/>
              <a:t>III. Ergebnis</a:t>
            </a:r>
          </a:p>
          <a:p>
            <a:pPr algn="just">
              <a:lnSpc>
                <a:spcPct val="150000"/>
              </a:lnSpc>
            </a:pPr>
            <a:r>
              <a:rPr lang="de-DE" dirty="0"/>
              <a:t>K hat kein Recht auf Minderung bzgl. der Schildkröte gem. §§ 437 Nr. 2, 441 Abs. 1 BGB</a:t>
            </a:r>
          </a:p>
          <a:p>
            <a:pPr algn="just">
              <a:lnSpc>
                <a:spcPct val="150000"/>
              </a:lnSpc>
            </a:pPr>
            <a:endParaRPr lang="de-DE" dirty="0"/>
          </a:p>
          <a:p>
            <a:pPr algn="just">
              <a:lnSpc>
                <a:spcPct val="150000"/>
              </a:lnSpc>
            </a:pPr>
            <a:endParaRPr lang="de-DE" dirty="0"/>
          </a:p>
          <a:p>
            <a:pPr marL="400050" indent="-400050" algn="just">
              <a:lnSpc>
                <a:spcPct val="150000"/>
              </a:lnSpc>
              <a:buAutoNum type="romanUcPeriod"/>
            </a:pPr>
            <a:endParaRPr lang="de-DE" dirty="0"/>
          </a:p>
          <a:p>
            <a:pPr algn="just">
              <a:lnSpc>
                <a:spcPct val="150000"/>
              </a:lnSpc>
            </a:pPr>
            <a:endParaRPr lang="de-DE" dirty="0">
              <a:sym typeface="Wingdings" pitchFamily="2" charset="2"/>
            </a:endParaRPr>
          </a:p>
        </p:txBody>
      </p:sp>
    </p:spTree>
    <p:extLst>
      <p:ext uri="{BB962C8B-B14F-4D97-AF65-F5344CB8AC3E}">
        <p14:creationId xmlns:p14="http://schemas.microsoft.com/office/powerpoint/2010/main" val="3375349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462965" y="314315"/>
            <a:ext cx="6090235" cy="646331"/>
          </a:xfrm>
          <a:prstGeom prst="rect">
            <a:avLst/>
          </a:prstGeom>
          <a:noFill/>
        </p:spPr>
        <p:txBody>
          <a:bodyPr wrap="square" rtlCol="0">
            <a:spAutoFit/>
          </a:bodyPr>
          <a:lstStyle/>
          <a:p>
            <a:r>
              <a:rPr lang="de-DE" b="1" dirty="0">
                <a:solidFill>
                  <a:srgbClr val="0A274E"/>
                </a:solidFill>
              </a:rPr>
              <a:t>AG „Vertragliche Schuldverhältnisse“/“Mobiliarsachenrecht“</a:t>
            </a:r>
          </a:p>
          <a:p>
            <a:r>
              <a:rPr lang="de-DE" b="1" dirty="0">
                <a:solidFill>
                  <a:srgbClr val="0A274E"/>
                </a:solidFill>
              </a:rPr>
              <a:t>Wintersemester 2022/2023 | Ass. </a:t>
            </a:r>
            <a:r>
              <a:rPr lang="de-DE" b="1" dirty="0" err="1">
                <a:solidFill>
                  <a:srgbClr val="0A274E"/>
                </a:solidFill>
              </a:rPr>
              <a:t>iur</a:t>
            </a:r>
            <a:r>
              <a:rPr lang="de-DE" b="1" dirty="0">
                <a:solidFill>
                  <a:srgbClr val="0A274E"/>
                </a:solidFill>
              </a:rPr>
              <a:t>. Amina Özen</a:t>
            </a:r>
          </a:p>
        </p:txBody>
      </p:sp>
      <p:pic>
        <p:nvPicPr>
          <p:cNvPr id="8" name="Bild 7" descr="Logo_klei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0838" y="-102411"/>
            <a:ext cx="1912107" cy="1351801"/>
          </a:xfrm>
          <a:prstGeom prst="rect">
            <a:avLst/>
          </a:prstGeom>
        </p:spPr>
      </p:pic>
      <p:sp>
        <p:nvSpPr>
          <p:cNvPr id="5" name="Titel 1"/>
          <p:cNvSpPr>
            <a:spLocks noGrp="1"/>
          </p:cNvSpPr>
          <p:nvPr>
            <p:ph type="title"/>
          </p:nvPr>
        </p:nvSpPr>
        <p:spPr>
          <a:xfrm>
            <a:off x="100" y="999028"/>
            <a:ext cx="9144000" cy="462755"/>
          </a:xfrm>
          <a:solidFill>
            <a:srgbClr val="0A274E"/>
          </a:solidFill>
        </p:spPr>
        <p:txBody>
          <a:bodyPr>
            <a:noAutofit/>
          </a:bodyPr>
          <a:lstStyle/>
          <a:p>
            <a:pPr marL="358775" algn="l">
              <a:tabLst>
                <a:tab pos="358775" algn="l"/>
              </a:tabLst>
            </a:pPr>
            <a:r>
              <a:rPr lang="de-DE" sz="2800" dirty="0">
                <a:solidFill>
                  <a:schemeClr val="bg1"/>
                </a:solidFill>
              </a:rPr>
              <a:t>Lösungsskizze (Fortsetzung)</a:t>
            </a:r>
          </a:p>
        </p:txBody>
      </p:sp>
      <p:sp>
        <p:nvSpPr>
          <p:cNvPr id="2" name="Foliennummernplatzhalter 1"/>
          <p:cNvSpPr>
            <a:spLocks noGrp="1"/>
          </p:cNvSpPr>
          <p:nvPr>
            <p:ph type="sldNum" sz="quarter" idx="12"/>
          </p:nvPr>
        </p:nvSpPr>
        <p:spPr/>
        <p:txBody>
          <a:bodyPr/>
          <a:lstStyle/>
          <a:p>
            <a:r>
              <a:rPr lang="de-DE" dirty="0"/>
              <a:t> Folie </a:t>
            </a:r>
            <a:fld id="{26CF8654-AE84-6246-95E5-CBEB35BC1869}" type="slidenum">
              <a:rPr lang="de-DE" smtClean="0"/>
              <a:t>13</a:t>
            </a:fld>
            <a:endParaRPr lang="de-DE" dirty="0"/>
          </a:p>
        </p:txBody>
      </p:sp>
      <p:sp>
        <p:nvSpPr>
          <p:cNvPr id="3" name="Textfeld 2">
            <a:extLst>
              <a:ext uri="{FF2B5EF4-FFF2-40B4-BE49-F238E27FC236}">
                <a16:creationId xmlns:a16="http://schemas.microsoft.com/office/drawing/2014/main" id="{009F31B3-5401-2A40-8CF4-D5A62580F1DC}"/>
              </a:ext>
            </a:extLst>
          </p:cNvPr>
          <p:cNvSpPr txBox="1"/>
          <p:nvPr/>
        </p:nvSpPr>
        <p:spPr>
          <a:xfrm>
            <a:off x="462965" y="1645920"/>
            <a:ext cx="8223835" cy="5035353"/>
          </a:xfrm>
          <a:prstGeom prst="rect">
            <a:avLst/>
          </a:prstGeom>
          <a:noFill/>
        </p:spPr>
        <p:txBody>
          <a:bodyPr wrap="square" rtlCol="0">
            <a:spAutoFit/>
          </a:bodyPr>
          <a:lstStyle/>
          <a:p>
            <a:pPr algn="just">
              <a:lnSpc>
                <a:spcPct val="150000"/>
              </a:lnSpc>
            </a:pPr>
            <a:r>
              <a:rPr lang="de-DE" b="1" dirty="0">
                <a:sym typeface="Wingdings" pitchFamily="2" charset="2"/>
              </a:rPr>
              <a:t>C. Radio</a:t>
            </a:r>
            <a:endParaRPr lang="de-DE" dirty="0">
              <a:sym typeface="Wingdings" pitchFamily="2" charset="2"/>
            </a:endParaRPr>
          </a:p>
          <a:p>
            <a:pPr algn="just">
              <a:lnSpc>
                <a:spcPct val="150000"/>
              </a:lnSpc>
            </a:pPr>
            <a:r>
              <a:rPr lang="de-DE" b="1" dirty="0">
                <a:sym typeface="Wingdings" pitchFamily="2" charset="2"/>
              </a:rPr>
              <a:t>K  V Reparatur des Radios gem. §§ 437 Nr. 1, 439 Abs. 1 BGB</a:t>
            </a:r>
          </a:p>
          <a:p>
            <a:pPr marL="400050" indent="-400050" algn="just">
              <a:lnSpc>
                <a:spcPct val="150000"/>
              </a:lnSpc>
              <a:buFont typeface="+mj-lt"/>
              <a:buAutoNum type="romanUcPeriod"/>
            </a:pPr>
            <a:r>
              <a:rPr lang="de-DE" dirty="0">
                <a:sym typeface="Wingdings" pitchFamily="2" charset="2"/>
              </a:rPr>
              <a:t>Kaufvertrag (+)</a:t>
            </a:r>
          </a:p>
          <a:p>
            <a:pPr marL="400050" indent="-400050" algn="just">
              <a:lnSpc>
                <a:spcPct val="150000"/>
              </a:lnSpc>
              <a:buFont typeface="+mj-lt"/>
              <a:buAutoNum type="romanUcPeriod"/>
            </a:pPr>
            <a:r>
              <a:rPr lang="de-DE" dirty="0">
                <a:sym typeface="Wingdings" pitchFamily="2" charset="2"/>
              </a:rPr>
              <a:t>Mangel (bei GÜ) (+)</a:t>
            </a:r>
          </a:p>
          <a:p>
            <a:pPr marL="400050" indent="-400050" algn="just">
              <a:lnSpc>
                <a:spcPct val="150000"/>
              </a:lnSpc>
              <a:buFont typeface="+mj-lt"/>
              <a:buAutoNum type="romanUcPeriod"/>
            </a:pPr>
            <a:r>
              <a:rPr lang="de-DE" dirty="0">
                <a:sym typeface="Wingdings" pitchFamily="2" charset="2"/>
              </a:rPr>
              <a:t>Wahlrecht</a:t>
            </a:r>
          </a:p>
          <a:p>
            <a:pPr algn="just">
              <a:lnSpc>
                <a:spcPct val="150000"/>
              </a:lnSpc>
            </a:pPr>
            <a:r>
              <a:rPr lang="de-DE" dirty="0">
                <a:sym typeface="Wingdings" pitchFamily="2" charset="2"/>
              </a:rPr>
              <a:t>	Gem. § 439 Abs. 1 BGB Wahlrecht beim Käufer  K will Reparatur/Beseitigung 	des Mangels</a:t>
            </a:r>
          </a:p>
          <a:p>
            <a:pPr marL="400050" indent="-400050" algn="just">
              <a:lnSpc>
                <a:spcPct val="150000"/>
              </a:lnSpc>
              <a:buFont typeface="+mj-lt"/>
              <a:buAutoNum type="romanUcPeriod" startAt="4"/>
            </a:pPr>
            <a:r>
              <a:rPr lang="de-DE" dirty="0">
                <a:sym typeface="Wingdings" pitchFamily="2" charset="2"/>
              </a:rPr>
              <a:t>Verweigerung wegen Unverhältnismäßigkeit gem. § 439 Abs. 4 BGB</a:t>
            </a:r>
          </a:p>
          <a:p>
            <a:pPr marL="857250" lvl="1" indent="-400050" algn="just">
              <a:lnSpc>
                <a:spcPct val="150000"/>
              </a:lnSpc>
              <a:buFont typeface="Arial" panose="020B0604020202020204" pitchFamily="34" charset="0"/>
              <a:buChar char="•"/>
            </a:pPr>
            <a:r>
              <a:rPr lang="de-DE" dirty="0">
                <a:sym typeface="Wingdings" pitchFamily="2" charset="2"/>
              </a:rPr>
              <a:t>Wert des Radios 5 €</a:t>
            </a:r>
          </a:p>
          <a:p>
            <a:pPr marL="857250" lvl="1" indent="-400050" algn="just">
              <a:lnSpc>
                <a:spcPct val="150000"/>
              </a:lnSpc>
              <a:buFont typeface="Arial" panose="020B0604020202020204" pitchFamily="34" charset="0"/>
              <a:buChar char="•"/>
            </a:pPr>
            <a:r>
              <a:rPr lang="de-DE" dirty="0">
                <a:sym typeface="Wingdings" pitchFamily="2" charset="2"/>
              </a:rPr>
              <a:t>Ersatzlieferung keine erkennbaren Nachteile für K</a:t>
            </a:r>
          </a:p>
          <a:p>
            <a:pPr marL="857250" lvl="1" indent="-400050" algn="just">
              <a:lnSpc>
                <a:spcPct val="150000"/>
              </a:lnSpc>
              <a:buFont typeface="Arial" panose="020B0604020202020204" pitchFamily="34" charset="0"/>
              <a:buChar char="•"/>
            </a:pPr>
            <a:r>
              <a:rPr lang="de-DE" dirty="0">
                <a:sym typeface="Wingdings" pitchFamily="2" charset="2"/>
              </a:rPr>
              <a:t>Reparaturkosten wesentlich teurer</a:t>
            </a:r>
          </a:p>
          <a:p>
            <a:pPr marL="857250" lvl="1" indent="-400050" algn="just">
              <a:lnSpc>
                <a:spcPct val="150000"/>
              </a:lnSpc>
              <a:buFont typeface="Arial" panose="020B0604020202020204" pitchFamily="34" charset="0"/>
              <a:buChar char="•"/>
            </a:pPr>
            <a:r>
              <a:rPr lang="de-DE" dirty="0">
                <a:sym typeface="Wingdings" pitchFamily="2" charset="2"/>
              </a:rPr>
              <a:t>§ 439 Abs. 4 BGB (+)</a:t>
            </a:r>
          </a:p>
        </p:txBody>
      </p:sp>
    </p:spTree>
    <p:extLst>
      <p:ext uri="{BB962C8B-B14F-4D97-AF65-F5344CB8AC3E}">
        <p14:creationId xmlns:p14="http://schemas.microsoft.com/office/powerpoint/2010/main" val="2874370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462965" y="314315"/>
            <a:ext cx="6090235" cy="646331"/>
          </a:xfrm>
          <a:prstGeom prst="rect">
            <a:avLst/>
          </a:prstGeom>
          <a:noFill/>
        </p:spPr>
        <p:txBody>
          <a:bodyPr wrap="square" rtlCol="0">
            <a:spAutoFit/>
          </a:bodyPr>
          <a:lstStyle/>
          <a:p>
            <a:r>
              <a:rPr lang="de-DE" b="1" dirty="0">
                <a:solidFill>
                  <a:srgbClr val="0A274E"/>
                </a:solidFill>
              </a:rPr>
              <a:t>AG „Vertragliche Schuldverhältnisse“/“Mobiliarsachenrecht“</a:t>
            </a:r>
          </a:p>
          <a:p>
            <a:r>
              <a:rPr lang="de-DE" b="1" dirty="0">
                <a:solidFill>
                  <a:srgbClr val="0A274E"/>
                </a:solidFill>
              </a:rPr>
              <a:t>Wintersemester 2022/2023 | Ass. </a:t>
            </a:r>
            <a:r>
              <a:rPr lang="de-DE" b="1" dirty="0" err="1">
                <a:solidFill>
                  <a:srgbClr val="0A274E"/>
                </a:solidFill>
              </a:rPr>
              <a:t>iur</a:t>
            </a:r>
            <a:r>
              <a:rPr lang="de-DE" b="1" dirty="0">
                <a:solidFill>
                  <a:srgbClr val="0A274E"/>
                </a:solidFill>
              </a:rPr>
              <a:t>. Amina Özen</a:t>
            </a:r>
          </a:p>
        </p:txBody>
      </p:sp>
      <p:pic>
        <p:nvPicPr>
          <p:cNvPr id="8" name="Bild 7" descr="Logo_klei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0838" y="-102411"/>
            <a:ext cx="1912107" cy="1351801"/>
          </a:xfrm>
          <a:prstGeom prst="rect">
            <a:avLst/>
          </a:prstGeom>
        </p:spPr>
      </p:pic>
      <p:sp>
        <p:nvSpPr>
          <p:cNvPr id="5" name="Titel 1"/>
          <p:cNvSpPr>
            <a:spLocks noGrp="1"/>
          </p:cNvSpPr>
          <p:nvPr>
            <p:ph type="title"/>
          </p:nvPr>
        </p:nvSpPr>
        <p:spPr>
          <a:xfrm>
            <a:off x="100" y="999028"/>
            <a:ext cx="9144000" cy="462755"/>
          </a:xfrm>
          <a:solidFill>
            <a:srgbClr val="0A274E"/>
          </a:solidFill>
        </p:spPr>
        <p:txBody>
          <a:bodyPr>
            <a:noAutofit/>
          </a:bodyPr>
          <a:lstStyle/>
          <a:p>
            <a:pPr marL="358775" algn="l">
              <a:tabLst>
                <a:tab pos="358775" algn="l"/>
              </a:tabLst>
            </a:pPr>
            <a:r>
              <a:rPr lang="de-DE" sz="2800" dirty="0">
                <a:solidFill>
                  <a:schemeClr val="bg1"/>
                </a:solidFill>
              </a:rPr>
              <a:t>Lösungsskizze (Fortsetzung)</a:t>
            </a:r>
          </a:p>
        </p:txBody>
      </p:sp>
      <p:sp>
        <p:nvSpPr>
          <p:cNvPr id="2" name="Foliennummernplatzhalter 1"/>
          <p:cNvSpPr>
            <a:spLocks noGrp="1"/>
          </p:cNvSpPr>
          <p:nvPr>
            <p:ph type="sldNum" sz="quarter" idx="12"/>
          </p:nvPr>
        </p:nvSpPr>
        <p:spPr/>
        <p:txBody>
          <a:bodyPr/>
          <a:lstStyle/>
          <a:p>
            <a:r>
              <a:rPr lang="de-DE" dirty="0"/>
              <a:t> Folie </a:t>
            </a:r>
            <a:fld id="{26CF8654-AE84-6246-95E5-CBEB35BC1869}" type="slidenum">
              <a:rPr lang="de-DE" smtClean="0"/>
              <a:t>14</a:t>
            </a:fld>
            <a:endParaRPr lang="de-DE" dirty="0"/>
          </a:p>
        </p:txBody>
      </p:sp>
      <p:sp>
        <p:nvSpPr>
          <p:cNvPr id="3" name="Textfeld 2">
            <a:extLst>
              <a:ext uri="{FF2B5EF4-FFF2-40B4-BE49-F238E27FC236}">
                <a16:creationId xmlns:a16="http://schemas.microsoft.com/office/drawing/2014/main" id="{009F31B3-5401-2A40-8CF4-D5A62580F1DC}"/>
              </a:ext>
            </a:extLst>
          </p:cNvPr>
          <p:cNvSpPr txBox="1"/>
          <p:nvPr/>
        </p:nvSpPr>
        <p:spPr>
          <a:xfrm>
            <a:off x="462965" y="1645920"/>
            <a:ext cx="8223835" cy="3373359"/>
          </a:xfrm>
          <a:prstGeom prst="rect">
            <a:avLst/>
          </a:prstGeom>
          <a:noFill/>
        </p:spPr>
        <p:txBody>
          <a:bodyPr wrap="square" rtlCol="0">
            <a:spAutoFit/>
          </a:bodyPr>
          <a:lstStyle/>
          <a:p>
            <a:pPr algn="just">
              <a:lnSpc>
                <a:spcPct val="150000"/>
              </a:lnSpc>
            </a:pPr>
            <a:r>
              <a:rPr lang="de-DE" sz="1800" b="1" dirty="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rPr>
              <a:t>Merke:</a:t>
            </a:r>
            <a:r>
              <a:rPr lang="de-DE"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I.d.R. anzunehmen, wenn die gewählte Arte der NE die andere hinsichtlich der Kosten um mehr als 20 % übersteigt (relative Unverhältnismäßigkeit). Entscheidend ist jedoch der Einzelfall</a:t>
            </a:r>
          </a:p>
          <a:p>
            <a:pPr algn="just">
              <a:lnSpc>
                <a:spcPct val="150000"/>
              </a:lnSpc>
            </a:pPr>
            <a:endParaRPr lang="de-DE" dirty="0">
              <a:solidFill>
                <a:srgbClr val="000000"/>
              </a:solidFill>
              <a:latin typeface="Calibri" panose="020F0502020204030204" pitchFamily="34" charset="0"/>
              <a:ea typeface="MS Mincho" panose="02020609040205080304" pitchFamily="49" charset="-128"/>
              <a:cs typeface="Times New Roman" panose="02020603050405020304" pitchFamily="18" charset="0"/>
            </a:endParaRPr>
          </a:p>
          <a:p>
            <a:pPr algn="just">
              <a:lnSpc>
                <a:spcPct val="150000"/>
              </a:lnSpc>
            </a:pPr>
            <a:r>
              <a:rPr lang="de-DE" sz="1800" b="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Ergebnis:</a:t>
            </a:r>
          </a:p>
          <a:p>
            <a:pPr algn="just">
              <a:lnSpc>
                <a:spcPct val="150000"/>
              </a:lnSpc>
            </a:pPr>
            <a:r>
              <a:rPr lang="de-DE" b="1" dirty="0">
                <a:solidFill>
                  <a:srgbClr val="000000"/>
                </a:solidFill>
                <a:ea typeface="MS Mincho" panose="02020609040205080304" pitchFamily="49" charset="-128"/>
                <a:cs typeface="Times New Roman" panose="02020603050405020304" pitchFamily="18" charset="0"/>
              </a:rPr>
              <a:t>K </a:t>
            </a:r>
            <a:r>
              <a:rPr lang="de-DE" b="1" dirty="0">
                <a:solidFill>
                  <a:srgbClr val="000000"/>
                </a:solidFill>
                <a:ea typeface="MS Mincho" panose="02020609040205080304" pitchFamily="49" charset="-128"/>
                <a:cs typeface="Times New Roman" panose="02020603050405020304" pitchFamily="18" charset="0"/>
                <a:sym typeface="Wingdings" pitchFamily="2" charset="2"/>
              </a:rPr>
              <a:t> V Reparatur des Radios gem. </a:t>
            </a:r>
            <a:r>
              <a:rPr lang="de-DE" b="1" dirty="0">
                <a:sym typeface="Wingdings" pitchFamily="2" charset="2"/>
              </a:rPr>
              <a:t>§§ 437 Nr. 1, 439 Abs. 1 BGB (-),</a:t>
            </a:r>
          </a:p>
          <a:p>
            <a:pPr algn="just">
              <a:lnSpc>
                <a:spcPct val="150000"/>
              </a:lnSpc>
            </a:pPr>
            <a:r>
              <a:rPr lang="de-DE" sz="1800" b="1" dirty="0">
                <a:effectLst/>
                <a:ea typeface="MS Mincho" panose="02020609040205080304" pitchFamily="49" charset="-128"/>
                <a:cs typeface="Times New Roman" panose="02020603050405020304" pitchFamily="18" charset="0"/>
                <a:sym typeface="Wingdings" pitchFamily="2" charset="2"/>
              </a:rPr>
              <a:t>aber: Anspruch auf Lieferung eines mangelfreien Radios (+)</a:t>
            </a:r>
            <a:endParaRPr lang="de-DE" sz="1800" b="1" dirty="0">
              <a:effectLst/>
              <a:ea typeface="MS Mincho" panose="02020609040205080304" pitchFamily="49" charset="-128"/>
              <a:cs typeface="Times New Roman" panose="02020603050405020304" pitchFamily="18" charset="0"/>
            </a:endParaRPr>
          </a:p>
          <a:p>
            <a:pPr algn="just">
              <a:lnSpc>
                <a:spcPct val="150000"/>
              </a:lnSpc>
            </a:pPr>
            <a:endParaRPr lang="de-DE" dirty="0">
              <a:sym typeface="Wingdings" pitchFamily="2" charset="2"/>
            </a:endParaRPr>
          </a:p>
        </p:txBody>
      </p:sp>
    </p:spTree>
    <p:extLst>
      <p:ext uri="{BB962C8B-B14F-4D97-AF65-F5344CB8AC3E}">
        <p14:creationId xmlns:p14="http://schemas.microsoft.com/office/powerpoint/2010/main" val="3883961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462965" y="314315"/>
            <a:ext cx="6090235" cy="646331"/>
          </a:xfrm>
          <a:prstGeom prst="rect">
            <a:avLst/>
          </a:prstGeom>
          <a:noFill/>
        </p:spPr>
        <p:txBody>
          <a:bodyPr wrap="square" rtlCol="0">
            <a:spAutoFit/>
          </a:bodyPr>
          <a:lstStyle/>
          <a:p>
            <a:r>
              <a:rPr lang="de-DE" b="1" dirty="0">
                <a:solidFill>
                  <a:srgbClr val="0A274E"/>
                </a:solidFill>
              </a:rPr>
              <a:t>AG „Vertragliche Schuldverhältnisse“/“Mobiliarsachenrecht“</a:t>
            </a:r>
          </a:p>
          <a:p>
            <a:r>
              <a:rPr lang="de-DE" b="1" dirty="0">
                <a:solidFill>
                  <a:srgbClr val="0A274E"/>
                </a:solidFill>
              </a:rPr>
              <a:t>Wintersemester 2022/2023 | Ass. </a:t>
            </a:r>
            <a:r>
              <a:rPr lang="de-DE" b="1" dirty="0" err="1">
                <a:solidFill>
                  <a:srgbClr val="0A274E"/>
                </a:solidFill>
              </a:rPr>
              <a:t>iur</a:t>
            </a:r>
            <a:r>
              <a:rPr lang="de-DE" b="1" dirty="0">
                <a:solidFill>
                  <a:srgbClr val="0A274E"/>
                </a:solidFill>
              </a:rPr>
              <a:t>. Amina Özen</a:t>
            </a:r>
          </a:p>
        </p:txBody>
      </p:sp>
      <p:pic>
        <p:nvPicPr>
          <p:cNvPr id="8" name="Bild 7" descr="Logo_klei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0838" y="-102411"/>
            <a:ext cx="1912107" cy="1351801"/>
          </a:xfrm>
          <a:prstGeom prst="rect">
            <a:avLst/>
          </a:prstGeom>
        </p:spPr>
      </p:pic>
      <p:sp>
        <p:nvSpPr>
          <p:cNvPr id="5" name="Titel 1"/>
          <p:cNvSpPr>
            <a:spLocks noGrp="1"/>
          </p:cNvSpPr>
          <p:nvPr>
            <p:ph type="title"/>
          </p:nvPr>
        </p:nvSpPr>
        <p:spPr>
          <a:xfrm>
            <a:off x="100" y="999028"/>
            <a:ext cx="9144000" cy="462755"/>
          </a:xfrm>
          <a:solidFill>
            <a:srgbClr val="0A274E"/>
          </a:solidFill>
        </p:spPr>
        <p:txBody>
          <a:bodyPr>
            <a:noAutofit/>
          </a:bodyPr>
          <a:lstStyle/>
          <a:p>
            <a:pPr marL="358775" algn="l">
              <a:tabLst>
                <a:tab pos="358775" algn="l"/>
              </a:tabLst>
            </a:pPr>
            <a:r>
              <a:rPr lang="de-DE" sz="2800" dirty="0">
                <a:solidFill>
                  <a:schemeClr val="bg1"/>
                </a:solidFill>
              </a:rPr>
              <a:t>Lösungsskizze (Fortsetzung)</a:t>
            </a:r>
          </a:p>
        </p:txBody>
      </p:sp>
      <p:sp>
        <p:nvSpPr>
          <p:cNvPr id="2" name="Foliennummernplatzhalter 1"/>
          <p:cNvSpPr>
            <a:spLocks noGrp="1"/>
          </p:cNvSpPr>
          <p:nvPr>
            <p:ph type="sldNum" sz="quarter" idx="12"/>
          </p:nvPr>
        </p:nvSpPr>
        <p:spPr/>
        <p:txBody>
          <a:bodyPr/>
          <a:lstStyle/>
          <a:p>
            <a:r>
              <a:rPr lang="de-DE" dirty="0"/>
              <a:t> Folie </a:t>
            </a:r>
            <a:fld id="{26CF8654-AE84-6246-95E5-CBEB35BC1869}" type="slidenum">
              <a:rPr lang="de-DE" smtClean="0"/>
              <a:t>15</a:t>
            </a:fld>
            <a:endParaRPr lang="de-DE" dirty="0"/>
          </a:p>
        </p:txBody>
      </p:sp>
      <p:sp>
        <p:nvSpPr>
          <p:cNvPr id="3" name="Textfeld 2">
            <a:extLst>
              <a:ext uri="{FF2B5EF4-FFF2-40B4-BE49-F238E27FC236}">
                <a16:creationId xmlns:a16="http://schemas.microsoft.com/office/drawing/2014/main" id="{009F31B3-5401-2A40-8CF4-D5A62580F1DC}"/>
              </a:ext>
            </a:extLst>
          </p:cNvPr>
          <p:cNvSpPr txBox="1"/>
          <p:nvPr/>
        </p:nvSpPr>
        <p:spPr>
          <a:xfrm>
            <a:off x="462965" y="1645920"/>
            <a:ext cx="8223835" cy="5442452"/>
          </a:xfrm>
          <a:prstGeom prst="rect">
            <a:avLst/>
          </a:prstGeom>
          <a:noFill/>
        </p:spPr>
        <p:txBody>
          <a:bodyPr wrap="square" rtlCol="0">
            <a:spAutoFit/>
          </a:bodyPr>
          <a:lstStyle/>
          <a:p>
            <a:pPr algn="just">
              <a:lnSpc>
                <a:spcPct val="150000"/>
              </a:lnSpc>
            </a:pPr>
            <a:r>
              <a:rPr lang="de-DE" sz="1800" b="1" dirty="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rPr>
              <a:t>D. Toaster</a:t>
            </a:r>
            <a:endParaRPr lang="de-DE" sz="1800" dirty="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endParaRPr>
          </a:p>
          <a:p>
            <a:pPr algn="just">
              <a:lnSpc>
                <a:spcPct val="150000"/>
              </a:lnSpc>
            </a:pPr>
            <a:r>
              <a:rPr lang="de-DE" b="1" dirty="0">
                <a:solidFill>
                  <a:srgbClr val="000000"/>
                </a:solidFill>
                <a:latin typeface="Calibri" panose="020F0502020204030204" pitchFamily="34" charset="0"/>
                <a:ea typeface="MS Gothic" panose="020B0609070205080204" pitchFamily="49" charset="-128"/>
                <a:cs typeface="Times New Roman" panose="02020603050405020304" pitchFamily="18" charset="0"/>
                <a:sym typeface="Wingdings" pitchFamily="2" charset="2"/>
              </a:rPr>
              <a:t>K  V Lieferung eines mangelfreien Toasters gem. </a:t>
            </a:r>
            <a:r>
              <a:rPr lang="de-DE" b="1" dirty="0">
                <a:sym typeface="Wingdings" pitchFamily="2" charset="2"/>
              </a:rPr>
              <a:t>§§ 437 Nr. 1, 439 Abs. 1 BGB</a:t>
            </a:r>
            <a:endParaRPr lang="de-DE" b="1" dirty="0">
              <a:solidFill>
                <a:srgbClr val="000000"/>
              </a:solidFill>
              <a:latin typeface="Calibri" panose="020F0502020204030204" pitchFamily="34" charset="0"/>
              <a:ea typeface="MS Gothic" panose="020B0609070205080204" pitchFamily="49" charset="-128"/>
              <a:cs typeface="Times New Roman" panose="02020603050405020304" pitchFamily="18" charset="0"/>
              <a:sym typeface="Wingdings" pitchFamily="2" charset="2"/>
            </a:endParaRPr>
          </a:p>
          <a:p>
            <a:pPr marL="400050" indent="-400050" algn="just">
              <a:lnSpc>
                <a:spcPct val="150000"/>
              </a:lnSpc>
              <a:buAutoNum type="romanUcPeriod"/>
            </a:pPr>
            <a:r>
              <a:rPr lang="de-DE" dirty="0">
                <a:solidFill>
                  <a:srgbClr val="000000"/>
                </a:solidFill>
                <a:latin typeface="Calibri" panose="020F0502020204030204" pitchFamily="34" charset="0"/>
                <a:ea typeface="MS Gothic" panose="020B0609070205080204" pitchFamily="49" charset="-128"/>
                <a:cs typeface="Times New Roman" panose="02020603050405020304" pitchFamily="18" charset="0"/>
                <a:sym typeface="Wingdings" pitchFamily="2" charset="2"/>
              </a:rPr>
              <a:t>Kaufvertrag (+)</a:t>
            </a:r>
          </a:p>
          <a:p>
            <a:pPr marL="400050" indent="-400050" algn="just">
              <a:lnSpc>
                <a:spcPct val="150000"/>
              </a:lnSpc>
              <a:buAutoNum type="romanUcPeriod"/>
            </a:pPr>
            <a:r>
              <a:rPr lang="de-DE" dirty="0">
                <a:solidFill>
                  <a:srgbClr val="000000"/>
                </a:solidFill>
                <a:latin typeface="Calibri" panose="020F0502020204030204" pitchFamily="34" charset="0"/>
                <a:ea typeface="MS Gothic" panose="020B0609070205080204" pitchFamily="49" charset="-128"/>
                <a:cs typeface="Times New Roman" panose="02020603050405020304" pitchFamily="18" charset="0"/>
                <a:sym typeface="Wingdings" pitchFamily="2" charset="2"/>
              </a:rPr>
              <a:t>Mangel (bei GÜ)</a:t>
            </a:r>
          </a:p>
          <a:p>
            <a:pPr marL="742950" lvl="1" indent="-285750" algn="just">
              <a:lnSpc>
                <a:spcPct val="150000"/>
              </a:lnSpc>
              <a:buFont typeface="Arial" panose="020B0604020202020204" pitchFamily="34" charset="0"/>
              <a:buChar char="•"/>
            </a:pPr>
            <a:r>
              <a:rPr lang="de-DE" dirty="0">
                <a:solidFill>
                  <a:srgbClr val="000000"/>
                </a:solidFill>
                <a:latin typeface="Calibri" panose="020F0502020204030204" pitchFamily="34" charset="0"/>
                <a:ea typeface="MS Gothic" panose="020B0609070205080204" pitchFamily="49" charset="-128"/>
                <a:cs typeface="Times New Roman" panose="02020603050405020304" pitchFamily="18" charset="0"/>
                <a:sym typeface="Wingdings" pitchFamily="2" charset="2"/>
              </a:rPr>
              <a:t>Zweifel an der Mangelhaftigkeit  Toaster funktioniert anscheinend einwandfrei</a:t>
            </a:r>
          </a:p>
          <a:p>
            <a:pPr marL="742950" lvl="1" indent="-285750" algn="just">
              <a:lnSpc>
                <a:spcPct val="150000"/>
              </a:lnSpc>
              <a:buFont typeface="Arial" panose="020B0604020202020204" pitchFamily="34" charset="0"/>
              <a:buChar char="•"/>
            </a:pPr>
            <a:r>
              <a:rPr lang="de-DE" dirty="0">
                <a:solidFill>
                  <a:srgbClr val="000000"/>
                </a:solidFill>
                <a:latin typeface="Calibri" panose="020F0502020204030204" pitchFamily="34" charset="0"/>
                <a:ea typeface="MS Gothic" panose="020B0609070205080204" pitchFamily="49" charset="-128"/>
                <a:cs typeface="Times New Roman" panose="02020603050405020304" pitchFamily="18" charset="0"/>
                <a:sym typeface="Wingdings" pitchFamily="2" charset="2"/>
              </a:rPr>
              <a:t>Nach allg. Beweisregel Beweislast bei K</a:t>
            </a:r>
          </a:p>
          <a:p>
            <a:pPr marL="742950" lvl="1" indent="-285750" algn="just">
              <a:lnSpc>
                <a:spcPct val="150000"/>
              </a:lnSpc>
              <a:buFont typeface="Arial" panose="020B0604020202020204" pitchFamily="34" charset="0"/>
              <a:buChar char="•"/>
            </a:pPr>
            <a:r>
              <a:rPr lang="de-DE" dirty="0">
                <a:sym typeface="Wingdings" pitchFamily="2" charset="2"/>
              </a:rPr>
              <a:t>§ 477 BGB greift nur in zeitlicher Hinsicht </a:t>
            </a:r>
          </a:p>
          <a:p>
            <a:pPr marL="742950" lvl="1" indent="-285750" algn="just">
              <a:lnSpc>
                <a:spcPct val="150000"/>
              </a:lnSpc>
              <a:buFont typeface="Arial" panose="020B0604020202020204" pitchFamily="34" charset="0"/>
              <a:buChar char="•"/>
            </a:pPr>
            <a:r>
              <a:rPr lang="de-DE" dirty="0">
                <a:solidFill>
                  <a:srgbClr val="000000"/>
                </a:solidFill>
                <a:latin typeface="Calibri" panose="020F0502020204030204" pitchFamily="34" charset="0"/>
                <a:ea typeface="MS Gothic" panose="020B0609070205080204" pitchFamily="49" charset="-128"/>
                <a:cs typeface="Times New Roman" panose="02020603050405020304" pitchFamily="18" charset="0"/>
                <a:sym typeface="Wingdings" pitchFamily="2" charset="2"/>
              </a:rPr>
              <a:t>Das Vorliegen eines Mangels als solchen muss der Käufer nach wie vor beweisen</a:t>
            </a:r>
          </a:p>
          <a:p>
            <a:pPr marL="285750" indent="-285750" algn="just">
              <a:lnSpc>
                <a:spcPct val="150000"/>
              </a:lnSpc>
              <a:buFont typeface="Wingdings" pitchFamily="2" charset="2"/>
              <a:buChar char="à"/>
            </a:pPr>
            <a:r>
              <a:rPr lang="de-DE" dirty="0">
                <a:solidFill>
                  <a:srgbClr val="000000"/>
                </a:solidFill>
                <a:latin typeface="Calibri" panose="020F0502020204030204" pitchFamily="34" charset="0"/>
                <a:ea typeface="MS Gothic" panose="020B0609070205080204" pitchFamily="49" charset="-128"/>
                <a:cs typeface="Times New Roman" panose="02020603050405020304" pitchFamily="18" charset="0"/>
                <a:sym typeface="Wingdings" pitchFamily="2" charset="2"/>
              </a:rPr>
              <a:t>Mangel (-)</a:t>
            </a:r>
          </a:p>
          <a:p>
            <a:pPr algn="just">
              <a:lnSpc>
                <a:spcPct val="150000"/>
              </a:lnSpc>
            </a:pPr>
            <a:r>
              <a:rPr lang="de-DE" b="1" dirty="0">
                <a:solidFill>
                  <a:srgbClr val="000000"/>
                </a:solidFill>
                <a:latin typeface="Calibri" panose="020F0502020204030204" pitchFamily="34" charset="0"/>
                <a:ea typeface="MS Gothic" panose="020B0609070205080204" pitchFamily="49" charset="-128"/>
                <a:cs typeface="Times New Roman" panose="02020603050405020304" pitchFamily="18" charset="0"/>
                <a:sym typeface="Wingdings" pitchFamily="2" charset="2"/>
              </a:rPr>
              <a:t>Ergebnis: K  V </a:t>
            </a:r>
            <a:r>
              <a:rPr lang="de-DE" b="1" dirty="0">
                <a:sym typeface="Wingdings" pitchFamily="2" charset="2"/>
              </a:rPr>
              <a:t>§§ 437 Nr. 1, 439 Abs. 1 BGB (-)</a:t>
            </a:r>
            <a:endParaRPr lang="de-DE" b="1" dirty="0">
              <a:solidFill>
                <a:srgbClr val="000000"/>
              </a:solidFill>
              <a:latin typeface="Calibri" panose="020F0502020204030204" pitchFamily="34" charset="0"/>
              <a:ea typeface="MS Gothic" panose="020B0609070205080204" pitchFamily="49" charset="-128"/>
              <a:cs typeface="Times New Roman" panose="02020603050405020304" pitchFamily="18" charset="0"/>
              <a:sym typeface="Wingdings" pitchFamily="2" charset="2"/>
            </a:endParaRPr>
          </a:p>
          <a:p>
            <a:pPr algn="just">
              <a:lnSpc>
                <a:spcPct val="150000"/>
              </a:lnSpc>
            </a:pPr>
            <a:endParaRPr lang="de-DE" b="1"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250195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462965" y="314315"/>
            <a:ext cx="6090235" cy="646331"/>
          </a:xfrm>
          <a:prstGeom prst="rect">
            <a:avLst/>
          </a:prstGeom>
          <a:noFill/>
        </p:spPr>
        <p:txBody>
          <a:bodyPr wrap="square" rtlCol="0">
            <a:spAutoFit/>
          </a:bodyPr>
          <a:lstStyle/>
          <a:p>
            <a:r>
              <a:rPr lang="de-DE" b="1" dirty="0">
                <a:solidFill>
                  <a:srgbClr val="0A274E"/>
                </a:solidFill>
              </a:rPr>
              <a:t>AG „Vertragliche Schuldverhältnisse“/“Mobiliarsachenrecht“</a:t>
            </a:r>
          </a:p>
          <a:p>
            <a:r>
              <a:rPr lang="de-DE" b="1" dirty="0">
                <a:solidFill>
                  <a:srgbClr val="0A274E"/>
                </a:solidFill>
              </a:rPr>
              <a:t>Wintersemester 2022/2023 | Ass. </a:t>
            </a:r>
            <a:r>
              <a:rPr lang="de-DE" b="1" dirty="0" err="1">
                <a:solidFill>
                  <a:srgbClr val="0A274E"/>
                </a:solidFill>
              </a:rPr>
              <a:t>iur</a:t>
            </a:r>
            <a:r>
              <a:rPr lang="de-DE" b="1" dirty="0">
                <a:solidFill>
                  <a:srgbClr val="0A274E"/>
                </a:solidFill>
              </a:rPr>
              <a:t>. Amina Özen</a:t>
            </a:r>
          </a:p>
        </p:txBody>
      </p:sp>
      <p:pic>
        <p:nvPicPr>
          <p:cNvPr id="8" name="Bild 7" descr="Logo_klei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0838" y="-102411"/>
            <a:ext cx="1912107" cy="1351801"/>
          </a:xfrm>
          <a:prstGeom prst="rect">
            <a:avLst/>
          </a:prstGeom>
        </p:spPr>
      </p:pic>
      <p:sp>
        <p:nvSpPr>
          <p:cNvPr id="5" name="Titel 1"/>
          <p:cNvSpPr>
            <a:spLocks noGrp="1"/>
          </p:cNvSpPr>
          <p:nvPr>
            <p:ph type="title"/>
          </p:nvPr>
        </p:nvSpPr>
        <p:spPr>
          <a:xfrm>
            <a:off x="100" y="999028"/>
            <a:ext cx="9144000" cy="462755"/>
          </a:xfrm>
          <a:solidFill>
            <a:srgbClr val="0A274E"/>
          </a:solidFill>
        </p:spPr>
        <p:txBody>
          <a:bodyPr>
            <a:noAutofit/>
          </a:bodyPr>
          <a:lstStyle/>
          <a:p>
            <a:pPr marL="358775" algn="l">
              <a:tabLst>
                <a:tab pos="358775" algn="l"/>
              </a:tabLst>
            </a:pPr>
            <a:r>
              <a:rPr lang="de-DE" sz="2800" dirty="0">
                <a:solidFill>
                  <a:schemeClr val="bg1"/>
                </a:solidFill>
              </a:rPr>
              <a:t>Lösungsskizze (Fortsetzung)</a:t>
            </a:r>
          </a:p>
        </p:txBody>
      </p:sp>
      <p:sp>
        <p:nvSpPr>
          <p:cNvPr id="2" name="Foliennummernplatzhalter 1"/>
          <p:cNvSpPr>
            <a:spLocks noGrp="1"/>
          </p:cNvSpPr>
          <p:nvPr>
            <p:ph type="sldNum" sz="quarter" idx="12"/>
          </p:nvPr>
        </p:nvSpPr>
        <p:spPr/>
        <p:txBody>
          <a:bodyPr/>
          <a:lstStyle/>
          <a:p>
            <a:r>
              <a:rPr lang="de-DE" dirty="0"/>
              <a:t> Folie </a:t>
            </a:r>
            <a:fld id="{26CF8654-AE84-6246-95E5-CBEB35BC1869}" type="slidenum">
              <a:rPr lang="de-DE" smtClean="0"/>
              <a:t>16</a:t>
            </a:fld>
            <a:endParaRPr lang="de-DE" dirty="0"/>
          </a:p>
        </p:txBody>
      </p:sp>
      <p:sp>
        <p:nvSpPr>
          <p:cNvPr id="3" name="Textfeld 2">
            <a:extLst>
              <a:ext uri="{FF2B5EF4-FFF2-40B4-BE49-F238E27FC236}">
                <a16:creationId xmlns:a16="http://schemas.microsoft.com/office/drawing/2014/main" id="{009F31B3-5401-2A40-8CF4-D5A62580F1DC}"/>
              </a:ext>
            </a:extLst>
          </p:cNvPr>
          <p:cNvSpPr txBox="1"/>
          <p:nvPr/>
        </p:nvSpPr>
        <p:spPr>
          <a:xfrm>
            <a:off x="462965" y="1645920"/>
            <a:ext cx="8223835" cy="6273449"/>
          </a:xfrm>
          <a:prstGeom prst="rect">
            <a:avLst/>
          </a:prstGeom>
          <a:noFill/>
        </p:spPr>
        <p:txBody>
          <a:bodyPr wrap="square" rtlCol="0">
            <a:spAutoFit/>
          </a:bodyPr>
          <a:lstStyle/>
          <a:p>
            <a:pPr algn="just">
              <a:lnSpc>
                <a:spcPct val="150000"/>
              </a:lnSpc>
            </a:pPr>
            <a:r>
              <a:rPr lang="de-DE" sz="1800" b="1" dirty="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rPr>
              <a:t>2. Teil: Anspruch V </a:t>
            </a:r>
            <a:r>
              <a:rPr lang="de-DE" sz="1800" b="1" dirty="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sym typeface="Wingdings" pitchFamily="2" charset="2"/>
              </a:rPr>
              <a:t> P (Rückgriff)</a:t>
            </a:r>
          </a:p>
          <a:p>
            <a:pPr algn="just">
              <a:lnSpc>
                <a:spcPct val="150000"/>
              </a:lnSpc>
            </a:pPr>
            <a:r>
              <a:rPr lang="de-DE" b="1" dirty="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sym typeface="Wingdings" pitchFamily="2" charset="2"/>
              </a:rPr>
              <a:t>V  P </a:t>
            </a:r>
            <a:r>
              <a:rPr lang="de-DE" b="1" dirty="0">
                <a:solidFill>
                  <a:srgbClr val="000000"/>
                </a:solidFill>
                <a:latin typeface="Calibri" panose="020F0502020204030204" pitchFamily="34" charset="0"/>
                <a:ea typeface="MS Gothic" panose="020B0609070205080204" pitchFamily="49" charset="-128"/>
                <a:cs typeface="Times New Roman" panose="02020603050405020304" pitchFamily="18" charset="0"/>
                <a:sym typeface="Wingdings" pitchFamily="2" charset="2"/>
              </a:rPr>
              <a:t>Lieferung eines mangelfreien Radios gem. </a:t>
            </a:r>
            <a:r>
              <a:rPr lang="de-DE" b="1" dirty="0">
                <a:sym typeface="Wingdings" pitchFamily="2" charset="2"/>
              </a:rPr>
              <a:t>§§ 437 Nr. 1, 439 Abs. 1 BGB</a:t>
            </a:r>
          </a:p>
          <a:p>
            <a:pPr marL="400050" indent="-400050" algn="just">
              <a:lnSpc>
                <a:spcPct val="150000"/>
              </a:lnSpc>
              <a:buFont typeface="+mj-lt"/>
              <a:buAutoNum type="romanUcPeriod"/>
            </a:pPr>
            <a:r>
              <a:rPr lang="de-DE" dirty="0">
                <a:solidFill>
                  <a:srgbClr val="000000"/>
                </a:solidFill>
                <a:latin typeface="Calibri" panose="020F0502020204030204" pitchFamily="34" charset="0"/>
                <a:ea typeface="MS Gothic" panose="020B0609070205080204" pitchFamily="49" charset="-128"/>
                <a:cs typeface="Times New Roman" panose="02020603050405020304" pitchFamily="18" charset="0"/>
                <a:sym typeface="Wingdings" pitchFamily="2" charset="2"/>
              </a:rPr>
              <a:t>Kaufvertrag (+)</a:t>
            </a:r>
          </a:p>
          <a:p>
            <a:pPr marL="400050" indent="-400050" algn="just">
              <a:lnSpc>
                <a:spcPct val="150000"/>
              </a:lnSpc>
              <a:buFont typeface="+mj-lt"/>
              <a:buAutoNum type="romanUcPeriod"/>
            </a:pPr>
            <a:r>
              <a:rPr lang="de-DE" dirty="0">
                <a:solidFill>
                  <a:srgbClr val="000000"/>
                </a:solidFill>
                <a:latin typeface="Calibri" panose="020F0502020204030204" pitchFamily="34" charset="0"/>
                <a:ea typeface="MS Gothic" panose="020B0609070205080204" pitchFamily="49" charset="-128"/>
                <a:cs typeface="Times New Roman" panose="02020603050405020304" pitchFamily="18" charset="0"/>
                <a:sym typeface="Wingdings" pitchFamily="2" charset="2"/>
              </a:rPr>
              <a:t>Mangel</a:t>
            </a:r>
          </a:p>
          <a:p>
            <a:pPr marL="342900" indent="-342900" algn="just">
              <a:lnSpc>
                <a:spcPct val="150000"/>
              </a:lnSpc>
              <a:buAutoNum type="arabicPeriod"/>
            </a:pPr>
            <a:r>
              <a:rPr lang="de-DE" dirty="0">
                <a:sym typeface="Wingdings" pitchFamily="2" charset="2"/>
              </a:rPr>
              <a:t>§ 434 Abs. 3 S. 1 BGB (+), s.o.</a:t>
            </a:r>
          </a:p>
          <a:p>
            <a:pPr marL="342900" indent="-342900" algn="just">
              <a:lnSpc>
                <a:spcPct val="150000"/>
              </a:lnSpc>
              <a:buAutoNum type="arabicPeriod"/>
            </a:pPr>
            <a:r>
              <a:rPr lang="de-DE" dirty="0">
                <a:solidFill>
                  <a:srgbClr val="000000"/>
                </a:solidFill>
                <a:ea typeface="MS Gothic" panose="020B0609070205080204" pitchFamily="49" charset="-128"/>
                <a:cs typeface="Times New Roman" panose="02020603050405020304" pitchFamily="18" charset="0"/>
                <a:sym typeface="Wingdings" pitchFamily="2" charset="2"/>
              </a:rPr>
              <a:t>Bei GÜ?</a:t>
            </a:r>
          </a:p>
          <a:p>
            <a:pPr marL="800100" lvl="1" indent="-342900" algn="just">
              <a:lnSpc>
                <a:spcPct val="150000"/>
              </a:lnSpc>
              <a:buFont typeface="Arial" panose="020B0604020202020204" pitchFamily="34" charset="0"/>
              <a:buChar char="•"/>
            </a:pPr>
            <a:r>
              <a:rPr lang="de-DE" dirty="0">
                <a:solidFill>
                  <a:srgbClr val="000000"/>
                </a:solidFill>
                <a:ea typeface="MS Gothic" panose="020B0609070205080204" pitchFamily="49" charset="-128"/>
                <a:cs typeface="Times New Roman" panose="02020603050405020304" pitchFamily="18" charset="0"/>
                <a:sym typeface="Wingdings" pitchFamily="2" charset="2"/>
              </a:rPr>
              <a:t>Defekt müsste im </a:t>
            </a:r>
            <a:r>
              <a:rPr lang="de-DE" dirty="0" err="1">
                <a:solidFill>
                  <a:srgbClr val="000000"/>
                </a:solidFill>
                <a:ea typeface="MS Gothic" panose="020B0609070205080204" pitchFamily="49" charset="-128"/>
                <a:cs typeface="Times New Roman" panose="02020603050405020304" pitchFamily="18" charset="0"/>
                <a:sym typeface="Wingdings" pitchFamily="2" charset="2"/>
              </a:rPr>
              <a:t>Ztp</a:t>
            </a:r>
            <a:r>
              <a:rPr lang="de-DE" dirty="0">
                <a:solidFill>
                  <a:srgbClr val="000000"/>
                </a:solidFill>
                <a:ea typeface="MS Gothic" panose="020B0609070205080204" pitchFamily="49" charset="-128"/>
                <a:cs typeface="Times New Roman" panose="02020603050405020304" pitchFamily="18" charset="0"/>
                <a:sym typeface="Wingdings" pitchFamily="2" charset="2"/>
              </a:rPr>
              <a:t>. des GÜ (hier: Übergabe P  V) vorgelegen haben</a:t>
            </a:r>
          </a:p>
          <a:p>
            <a:pPr marL="800100" lvl="1" indent="-342900" algn="just">
              <a:lnSpc>
                <a:spcPct val="150000"/>
              </a:lnSpc>
              <a:buFont typeface="Arial" panose="020B0604020202020204" pitchFamily="34" charset="0"/>
              <a:buChar char="•"/>
            </a:pPr>
            <a:r>
              <a:rPr lang="de-DE" dirty="0">
                <a:solidFill>
                  <a:srgbClr val="000000"/>
                </a:solidFill>
                <a:ea typeface="MS Gothic" panose="020B0609070205080204" pitchFamily="49" charset="-128"/>
                <a:cs typeface="Times New Roman" panose="02020603050405020304" pitchFamily="18" charset="0"/>
                <a:sym typeface="Wingdings" pitchFamily="2" charset="2"/>
              </a:rPr>
              <a:t>Unklar, ob das der Fall ist</a:t>
            </a:r>
          </a:p>
          <a:p>
            <a:pPr marL="800100" lvl="1" indent="-342900" algn="just">
              <a:lnSpc>
                <a:spcPct val="150000"/>
              </a:lnSpc>
              <a:buFont typeface="Arial" panose="020B0604020202020204" pitchFamily="34" charset="0"/>
              <a:buChar char="•"/>
            </a:pPr>
            <a:r>
              <a:rPr lang="de-DE" dirty="0">
                <a:solidFill>
                  <a:srgbClr val="000000"/>
                </a:solidFill>
                <a:ea typeface="MS Gothic" panose="020B0609070205080204" pitchFamily="49" charset="-128"/>
                <a:cs typeface="Times New Roman" panose="02020603050405020304" pitchFamily="18" charset="0"/>
                <a:sym typeface="Wingdings" pitchFamily="2" charset="2"/>
              </a:rPr>
              <a:t>Wen trifft die Beweislast?</a:t>
            </a:r>
          </a:p>
          <a:p>
            <a:pPr marL="342900" indent="-342900" algn="just">
              <a:lnSpc>
                <a:spcPct val="150000"/>
              </a:lnSpc>
              <a:buAutoNum type="alphaLcParenR"/>
            </a:pPr>
            <a:r>
              <a:rPr lang="de-DE" dirty="0">
                <a:solidFill>
                  <a:srgbClr val="000000"/>
                </a:solidFill>
                <a:ea typeface="MS Gothic" panose="020B0609070205080204" pitchFamily="49" charset="-128"/>
                <a:cs typeface="Times New Roman" panose="02020603050405020304" pitchFamily="18" charset="0"/>
                <a:sym typeface="Wingdings" pitchFamily="2" charset="2"/>
              </a:rPr>
              <a:t>Allg. Beweislastregel  Beweislast bei V</a:t>
            </a:r>
          </a:p>
          <a:p>
            <a:pPr marL="342900" indent="-342900" algn="just">
              <a:lnSpc>
                <a:spcPct val="150000"/>
              </a:lnSpc>
              <a:buAutoNum type="alphaLcParenR"/>
            </a:pPr>
            <a:r>
              <a:rPr lang="de-DE" dirty="0">
                <a:solidFill>
                  <a:srgbClr val="000000"/>
                </a:solidFill>
                <a:ea typeface="MS Gothic" panose="020B0609070205080204" pitchFamily="49" charset="-128"/>
                <a:cs typeface="Times New Roman" panose="02020603050405020304" pitchFamily="18" charset="0"/>
                <a:sym typeface="Wingdings" pitchFamily="2" charset="2"/>
              </a:rPr>
              <a:t>Beweislastumkehr, </a:t>
            </a:r>
            <a:r>
              <a:rPr lang="de-DE" dirty="0">
                <a:sym typeface="Wingdings" pitchFamily="2" charset="2"/>
              </a:rPr>
              <a:t>§ 477 BGB</a:t>
            </a:r>
          </a:p>
          <a:p>
            <a:pPr algn="just">
              <a:lnSpc>
                <a:spcPct val="150000"/>
              </a:lnSpc>
            </a:pPr>
            <a:r>
              <a:rPr lang="de-DE" dirty="0">
                <a:solidFill>
                  <a:srgbClr val="000000"/>
                </a:solidFill>
                <a:ea typeface="MS Gothic" panose="020B0609070205080204" pitchFamily="49" charset="-128"/>
                <a:cs typeface="Times New Roman" panose="02020603050405020304" pitchFamily="18" charset="0"/>
                <a:sym typeface="Wingdings" pitchFamily="2" charset="2"/>
              </a:rPr>
              <a:t>	(-), V ist nicht Verbraucher </a:t>
            </a:r>
            <a:r>
              <a:rPr lang="de-DE" dirty="0" err="1">
                <a:solidFill>
                  <a:srgbClr val="000000"/>
                </a:solidFill>
                <a:ea typeface="MS Gothic" panose="020B0609070205080204" pitchFamily="49" charset="-128"/>
                <a:cs typeface="Times New Roman" panose="02020603050405020304" pitchFamily="18" charset="0"/>
                <a:sym typeface="Wingdings" pitchFamily="2" charset="2"/>
              </a:rPr>
              <a:t>iSd</a:t>
            </a:r>
            <a:r>
              <a:rPr lang="de-DE" dirty="0">
                <a:solidFill>
                  <a:srgbClr val="000000"/>
                </a:solidFill>
                <a:ea typeface="MS Gothic" panose="020B0609070205080204" pitchFamily="49" charset="-128"/>
                <a:cs typeface="Times New Roman" panose="02020603050405020304" pitchFamily="18" charset="0"/>
                <a:sym typeface="Wingdings" pitchFamily="2" charset="2"/>
              </a:rPr>
              <a:t>. </a:t>
            </a:r>
            <a:r>
              <a:rPr lang="de-DE" dirty="0">
                <a:sym typeface="Wingdings" pitchFamily="2" charset="2"/>
              </a:rPr>
              <a:t>§</a:t>
            </a:r>
            <a:r>
              <a:rPr lang="de-DE" dirty="0">
                <a:solidFill>
                  <a:srgbClr val="000000"/>
                </a:solidFill>
                <a:ea typeface="MS Gothic" panose="020B0609070205080204" pitchFamily="49" charset="-128"/>
                <a:cs typeface="Times New Roman" panose="02020603050405020304" pitchFamily="18" charset="0"/>
                <a:sym typeface="Wingdings" pitchFamily="2" charset="2"/>
              </a:rPr>
              <a:t> 13 BGB</a:t>
            </a:r>
          </a:p>
          <a:p>
            <a:pPr algn="just">
              <a:lnSpc>
                <a:spcPct val="150000"/>
              </a:lnSpc>
            </a:pPr>
            <a:endParaRPr lang="de-DE" dirty="0">
              <a:solidFill>
                <a:srgbClr val="000000"/>
              </a:solidFill>
              <a:latin typeface="Calibri" panose="020F0502020204030204" pitchFamily="34" charset="0"/>
              <a:ea typeface="MS Gothic" panose="020B0609070205080204" pitchFamily="49" charset="-128"/>
              <a:cs typeface="Times New Roman" panose="02020603050405020304" pitchFamily="18" charset="0"/>
              <a:sym typeface="Wingdings" pitchFamily="2" charset="2"/>
            </a:endParaRPr>
          </a:p>
          <a:p>
            <a:pPr algn="just">
              <a:lnSpc>
                <a:spcPct val="150000"/>
              </a:lnSpc>
            </a:pPr>
            <a:endParaRPr lang="de-DE" dirty="0">
              <a:solidFill>
                <a:srgbClr val="000000"/>
              </a:solidFill>
              <a:latin typeface="Calibri" panose="020F0502020204030204" pitchFamily="34" charset="0"/>
              <a:ea typeface="MS Gothic" panose="020B0609070205080204" pitchFamily="49" charset="-128"/>
              <a:cs typeface="Times New Roman" panose="02020603050405020304" pitchFamily="18" charset="0"/>
              <a:sym typeface="Wingdings" pitchFamily="2" charset="2"/>
            </a:endParaRPr>
          </a:p>
          <a:p>
            <a:pPr algn="just">
              <a:lnSpc>
                <a:spcPct val="150000"/>
              </a:lnSpc>
            </a:pPr>
            <a:endParaRPr lang="de-DE" b="1"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673131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462965" y="314315"/>
            <a:ext cx="6090235" cy="646331"/>
          </a:xfrm>
          <a:prstGeom prst="rect">
            <a:avLst/>
          </a:prstGeom>
          <a:noFill/>
        </p:spPr>
        <p:txBody>
          <a:bodyPr wrap="square" rtlCol="0">
            <a:spAutoFit/>
          </a:bodyPr>
          <a:lstStyle/>
          <a:p>
            <a:r>
              <a:rPr lang="de-DE" b="1" dirty="0">
                <a:solidFill>
                  <a:srgbClr val="0A274E"/>
                </a:solidFill>
              </a:rPr>
              <a:t>AG „Vertragliche Schuldverhältnisse“/“Mobiliarsachenrecht“</a:t>
            </a:r>
          </a:p>
          <a:p>
            <a:r>
              <a:rPr lang="de-DE" b="1" dirty="0">
                <a:solidFill>
                  <a:srgbClr val="0A274E"/>
                </a:solidFill>
              </a:rPr>
              <a:t>Wintersemester 2022/2023 | Ass. </a:t>
            </a:r>
            <a:r>
              <a:rPr lang="de-DE" b="1" dirty="0" err="1">
                <a:solidFill>
                  <a:srgbClr val="0A274E"/>
                </a:solidFill>
              </a:rPr>
              <a:t>iur</a:t>
            </a:r>
            <a:r>
              <a:rPr lang="de-DE" b="1" dirty="0">
                <a:solidFill>
                  <a:srgbClr val="0A274E"/>
                </a:solidFill>
              </a:rPr>
              <a:t>. Amina Özen</a:t>
            </a:r>
          </a:p>
        </p:txBody>
      </p:sp>
      <p:pic>
        <p:nvPicPr>
          <p:cNvPr id="8" name="Bild 7" descr="Logo_klei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0838" y="-102411"/>
            <a:ext cx="1912107" cy="1351801"/>
          </a:xfrm>
          <a:prstGeom prst="rect">
            <a:avLst/>
          </a:prstGeom>
        </p:spPr>
      </p:pic>
      <p:sp>
        <p:nvSpPr>
          <p:cNvPr id="5" name="Titel 1"/>
          <p:cNvSpPr>
            <a:spLocks noGrp="1"/>
          </p:cNvSpPr>
          <p:nvPr>
            <p:ph type="title"/>
          </p:nvPr>
        </p:nvSpPr>
        <p:spPr>
          <a:xfrm>
            <a:off x="100" y="999028"/>
            <a:ext cx="9144000" cy="462755"/>
          </a:xfrm>
          <a:solidFill>
            <a:srgbClr val="0A274E"/>
          </a:solidFill>
        </p:spPr>
        <p:txBody>
          <a:bodyPr>
            <a:noAutofit/>
          </a:bodyPr>
          <a:lstStyle/>
          <a:p>
            <a:pPr marL="358775" algn="l">
              <a:tabLst>
                <a:tab pos="358775" algn="l"/>
              </a:tabLst>
            </a:pPr>
            <a:r>
              <a:rPr lang="de-DE" sz="2800" dirty="0">
                <a:solidFill>
                  <a:schemeClr val="bg1"/>
                </a:solidFill>
              </a:rPr>
              <a:t>Lösungsskizze (Fortsetzung)</a:t>
            </a:r>
          </a:p>
        </p:txBody>
      </p:sp>
      <p:sp>
        <p:nvSpPr>
          <p:cNvPr id="2" name="Foliennummernplatzhalter 1"/>
          <p:cNvSpPr>
            <a:spLocks noGrp="1"/>
          </p:cNvSpPr>
          <p:nvPr>
            <p:ph type="sldNum" sz="quarter" idx="12"/>
          </p:nvPr>
        </p:nvSpPr>
        <p:spPr/>
        <p:txBody>
          <a:bodyPr/>
          <a:lstStyle/>
          <a:p>
            <a:r>
              <a:rPr lang="de-DE" dirty="0"/>
              <a:t> Folie </a:t>
            </a:r>
            <a:fld id="{26CF8654-AE84-6246-95E5-CBEB35BC1869}" type="slidenum">
              <a:rPr lang="de-DE" smtClean="0"/>
              <a:t>17</a:t>
            </a:fld>
            <a:endParaRPr lang="de-DE" dirty="0"/>
          </a:p>
        </p:txBody>
      </p:sp>
      <p:sp>
        <p:nvSpPr>
          <p:cNvPr id="3" name="Textfeld 2">
            <a:extLst>
              <a:ext uri="{FF2B5EF4-FFF2-40B4-BE49-F238E27FC236}">
                <a16:creationId xmlns:a16="http://schemas.microsoft.com/office/drawing/2014/main" id="{009F31B3-5401-2A40-8CF4-D5A62580F1DC}"/>
              </a:ext>
            </a:extLst>
          </p:cNvPr>
          <p:cNvSpPr txBox="1"/>
          <p:nvPr/>
        </p:nvSpPr>
        <p:spPr>
          <a:xfrm>
            <a:off x="462965" y="1645920"/>
            <a:ext cx="8223835" cy="4618059"/>
          </a:xfrm>
          <a:prstGeom prst="rect">
            <a:avLst/>
          </a:prstGeom>
          <a:noFill/>
        </p:spPr>
        <p:txBody>
          <a:bodyPr wrap="square" rtlCol="0">
            <a:spAutoFit/>
          </a:bodyPr>
          <a:lstStyle/>
          <a:p>
            <a:pPr algn="just">
              <a:lnSpc>
                <a:spcPct val="150000"/>
              </a:lnSpc>
            </a:pPr>
            <a:r>
              <a:rPr lang="de-DE" dirty="0">
                <a:solidFill>
                  <a:srgbClr val="000000"/>
                </a:solidFill>
                <a:ea typeface="MS Gothic" panose="020B0609070205080204" pitchFamily="49" charset="-128"/>
                <a:cs typeface="Times New Roman" panose="02020603050405020304" pitchFamily="18" charset="0"/>
                <a:sym typeface="Wingdings" pitchFamily="2" charset="2"/>
              </a:rPr>
              <a:t>c) Beweislastumkehr gem. </a:t>
            </a:r>
            <a:r>
              <a:rPr lang="de-DE" dirty="0">
                <a:sym typeface="Wingdings" pitchFamily="2" charset="2"/>
              </a:rPr>
              <a:t>§§ 477, 478 Abs. 1, 445a Abs. 2 BGB?</a:t>
            </a:r>
          </a:p>
          <a:p>
            <a:pPr marL="742950" lvl="1" indent="-285750" algn="just">
              <a:lnSpc>
                <a:spcPct val="150000"/>
              </a:lnSpc>
              <a:buFont typeface="Arial" panose="020B0604020202020204" pitchFamily="34" charset="0"/>
              <a:buChar char="•"/>
            </a:pPr>
            <a:r>
              <a:rPr lang="de-DE" dirty="0">
                <a:sym typeface="Wingdings" pitchFamily="2" charset="2"/>
              </a:rPr>
              <a:t>V musste gem. § 445a Abs. 2 BGB das von P gelieferte neu hergestellte Radio zurücknehmen</a:t>
            </a:r>
          </a:p>
          <a:p>
            <a:pPr marL="742950" lvl="1" indent="-285750" algn="just">
              <a:lnSpc>
                <a:spcPct val="150000"/>
              </a:lnSpc>
              <a:buFont typeface="Arial" panose="020B0604020202020204" pitchFamily="34" charset="0"/>
              <a:buChar char="•"/>
            </a:pPr>
            <a:r>
              <a:rPr lang="de-DE" dirty="0">
                <a:sym typeface="Wingdings" pitchFamily="2" charset="2"/>
              </a:rPr>
              <a:t>Über § 478 Abs. 1 BGB  Beweislastumkehr gem. § 477 BGB zugunsten des V</a:t>
            </a:r>
          </a:p>
          <a:p>
            <a:pPr marL="742950" lvl="1" indent="-285750" algn="just">
              <a:lnSpc>
                <a:spcPct val="150000"/>
              </a:lnSpc>
              <a:buFont typeface="Arial" panose="020B0604020202020204" pitchFamily="34" charset="0"/>
              <a:buChar char="•"/>
            </a:pPr>
            <a:r>
              <a:rPr lang="de-DE" dirty="0">
                <a:sym typeface="Wingdings" pitchFamily="2" charset="2"/>
              </a:rPr>
              <a:t>Frist beginnt gem. § 478 Abs. 1 BGB mit Übergang der Gefahr auf Verbraucher</a:t>
            </a:r>
          </a:p>
          <a:p>
            <a:pPr marL="742950" lvl="1" indent="-285750" algn="just">
              <a:lnSpc>
                <a:spcPct val="150000"/>
              </a:lnSpc>
              <a:buFont typeface="Arial" panose="020B0604020202020204" pitchFamily="34" charset="0"/>
              <a:buChar char="•"/>
            </a:pPr>
            <a:r>
              <a:rPr lang="de-DE" dirty="0">
                <a:sym typeface="Wingdings" pitchFamily="2" charset="2"/>
              </a:rPr>
              <a:t>K reklamierte das Radio sofort (innerhalb eines Jahres) </a:t>
            </a:r>
          </a:p>
          <a:p>
            <a:pPr marL="742950" lvl="1" indent="-285750" algn="just">
              <a:lnSpc>
                <a:spcPct val="150000"/>
              </a:lnSpc>
              <a:buFont typeface="Wingdings" pitchFamily="2" charset="2"/>
              <a:buChar char="à"/>
            </a:pPr>
            <a:r>
              <a:rPr lang="de-DE" dirty="0">
                <a:sym typeface="Wingdings" pitchFamily="2" charset="2"/>
              </a:rPr>
              <a:t>Zugunsten des V kann vermutet werden, dass Sache zum Zeitpunkt des Übergangs der Gefahr auf V mangelhaft war</a:t>
            </a:r>
          </a:p>
          <a:p>
            <a:pPr marL="342900" indent="-342900" algn="just">
              <a:lnSpc>
                <a:spcPct val="150000"/>
              </a:lnSpc>
              <a:buFont typeface="+mj-lt"/>
              <a:buAutoNum type="arabicPeriod" startAt="3"/>
            </a:pPr>
            <a:r>
              <a:rPr lang="de-DE" dirty="0">
                <a:sym typeface="Wingdings" pitchFamily="2" charset="2"/>
              </a:rPr>
              <a:t>Genehmigung gem. § 377 HGB</a:t>
            </a:r>
          </a:p>
          <a:p>
            <a:pPr algn="just">
              <a:lnSpc>
                <a:spcPct val="150000"/>
              </a:lnSpc>
            </a:pPr>
            <a:r>
              <a:rPr lang="de-DE" dirty="0">
                <a:sym typeface="Wingdings" pitchFamily="2" charset="2"/>
              </a:rPr>
              <a:t>	V hat Dysfunktionalität trotz gründlichem Untersuchens nicht erkannt  Ware 	gilt nicht als genehmigt gem. § 377 Abs. 2 HGB </a:t>
            </a:r>
            <a:endParaRPr lang="de-DE" b="1"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45908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462965" y="314315"/>
            <a:ext cx="6090235" cy="646331"/>
          </a:xfrm>
          <a:prstGeom prst="rect">
            <a:avLst/>
          </a:prstGeom>
          <a:noFill/>
        </p:spPr>
        <p:txBody>
          <a:bodyPr wrap="square" rtlCol="0">
            <a:spAutoFit/>
          </a:bodyPr>
          <a:lstStyle/>
          <a:p>
            <a:r>
              <a:rPr lang="de-DE" b="1" dirty="0">
                <a:solidFill>
                  <a:srgbClr val="0A274E"/>
                </a:solidFill>
              </a:rPr>
              <a:t>AG „Vertragliche Schuldverhältnisse“/“Mobiliarsachenrecht“</a:t>
            </a:r>
          </a:p>
          <a:p>
            <a:r>
              <a:rPr lang="de-DE" b="1" dirty="0">
                <a:solidFill>
                  <a:srgbClr val="0A274E"/>
                </a:solidFill>
              </a:rPr>
              <a:t>Wintersemester 2022/2023 | Ass. </a:t>
            </a:r>
            <a:r>
              <a:rPr lang="de-DE" b="1" dirty="0" err="1">
                <a:solidFill>
                  <a:srgbClr val="0A274E"/>
                </a:solidFill>
              </a:rPr>
              <a:t>iur</a:t>
            </a:r>
            <a:r>
              <a:rPr lang="de-DE" b="1" dirty="0">
                <a:solidFill>
                  <a:srgbClr val="0A274E"/>
                </a:solidFill>
              </a:rPr>
              <a:t>. Amina Özen</a:t>
            </a:r>
          </a:p>
        </p:txBody>
      </p:sp>
      <p:pic>
        <p:nvPicPr>
          <p:cNvPr id="8" name="Bild 7" descr="Logo_klei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0838" y="-102411"/>
            <a:ext cx="1912107" cy="1351801"/>
          </a:xfrm>
          <a:prstGeom prst="rect">
            <a:avLst/>
          </a:prstGeom>
        </p:spPr>
      </p:pic>
      <p:sp>
        <p:nvSpPr>
          <p:cNvPr id="5" name="Titel 1"/>
          <p:cNvSpPr>
            <a:spLocks noGrp="1"/>
          </p:cNvSpPr>
          <p:nvPr>
            <p:ph type="title"/>
          </p:nvPr>
        </p:nvSpPr>
        <p:spPr>
          <a:xfrm>
            <a:off x="100" y="999028"/>
            <a:ext cx="9144000" cy="462755"/>
          </a:xfrm>
          <a:solidFill>
            <a:srgbClr val="0A274E"/>
          </a:solidFill>
        </p:spPr>
        <p:txBody>
          <a:bodyPr>
            <a:noAutofit/>
          </a:bodyPr>
          <a:lstStyle/>
          <a:p>
            <a:pPr marL="358775" algn="l">
              <a:tabLst>
                <a:tab pos="358775" algn="l"/>
              </a:tabLst>
            </a:pPr>
            <a:r>
              <a:rPr lang="de-DE" sz="2800" dirty="0">
                <a:solidFill>
                  <a:schemeClr val="bg1"/>
                </a:solidFill>
              </a:rPr>
              <a:t>Lösungsskizze (Fortsetzung)</a:t>
            </a:r>
          </a:p>
        </p:txBody>
      </p:sp>
      <p:sp>
        <p:nvSpPr>
          <p:cNvPr id="2" name="Foliennummernplatzhalter 1"/>
          <p:cNvSpPr>
            <a:spLocks noGrp="1"/>
          </p:cNvSpPr>
          <p:nvPr>
            <p:ph type="sldNum" sz="quarter" idx="12"/>
          </p:nvPr>
        </p:nvSpPr>
        <p:spPr/>
        <p:txBody>
          <a:bodyPr/>
          <a:lstStyle/>
          <a:p>
            <a:r>
              <a:rPr lang="de-DE" dirty="0"/>
              <a:t> Folie </a:t>
            </a:r>
            <a:fld id="{26CF8654-AE84-6246-95E5-CBEB35BC1869}" type="slidenum">
              <a:rPr lang="de-DE" smtClean="0"/>
              <a:t>18</a:t>
            </a:fld>
            <a:endParaRPr lang="de-DE" dirty="0"/>
          </a:p>
        </p:txBody>
      </p:sp>
      <p:sp>
        <p:nvSpPr>
          <p:cNvPr id="3" name="Textfeld 2">
            <a:extLst>
              <a:ext uri="{FF2B5EF4-FFF2-40B4-BE49-F238E27FC236}">
                <a16:creationId xmlns:a16="http://schemas.microsoft.com/office/drawing/2014/main" id="{009F31B3-5401-2A40-8CF4-D5A62580F1DC}"/>
              </a:ext>
            </a:extLst>
          </p:cNvPr>
          <p:cNvSpPr txBox="1"/>
          <p:nvPr/>
        </p:nvSpPr>
        <p:spPr>
          <a:xfrm>
            <a:off x="462965" y="1645920"/>
            <a:ext cx="8223835" cy="5035353"/>
          </a:xfrm>
          <a:prstGeom prst="rect">
            <a:avLst/>
          </a:prstGeom>
          <a:noFill/>
        </p:spPr>
        <p:txBody>
          <a:bodyPr wrap="square" rtlCol="0">
            <a:spAutoFit/>
          </a:bodyPr>
          <a:lstStyle/>
          <a:p>
            <a:pPr algn="just">
              <a:lnSpc>
                <a:spcPct val="150000"/>
              </a:lnSpc>
            </a:pPr>
            <a:r>
              <a:rPr lang="de-DE" dirty="0">
                <a:effectLst/>
                <a:latin typeface="Calibri" panose="020F0502020204030204" pitchFamily="34" charset="0"/>
                <a:ea typeface="MS Mincho" panose="02020609040205080304" pitchFamily="49" charset="-128"/>
                <a:cs typeface="Calibri" panose="020F0502020204030204" pitchFamily="34" charset="0"/>
              </a:rPr>
              <a:t>III. </a:t>
            </a:r>
            <a:r>
              <a:rPr lang="de-DE" dirty="0">
                <a:latin typeface="Calibri" panose="020F0502020204030204" pitchFamily="34" charset="0"/>
                <a:ea typeface="MS Mincho" panose="02020609040205080304" pitchFamily="49" charset="-128"/>
                <a:cs typeface="Calibri" panose="020F0502020204030204" pitchFamily="34" charset="0"/>
              </a:rPr>
              <a:t>Anspruch durchsetzbar?</a:t>
            </a:r>
          </a:p>
          <a:p>
            <a:pPr algn="just">
              <a:lnSpc>
                <a:spcPct val="150000"/>
              </a:lnSpc>
            </a:pPr>
            <a:r>
              <a:rPr lang="de-DE" dirty="0">
                <a:latin typeface="Calibri" panose="020F0502020204030204" pitchFamily="34" charset="0"/>
                <a:ea typeface="MS Mincho" panose="02020609040205080304" pitchFamily="49" charset="-128"/>
                <a:cs typeface="Calibri" panose="020F0502020204030204" pitchFamily="34" charset="0"/>
              </a:rPr>
              <a:t>1. </a:t>
            </a:r>
            <a:r>
              <a:rPr lang="de-DE" dirty="0">
                <a:sym typeface="Wingdings" pitchFamily="2" charset="2"/>
              </a:rPr>
              <a:t>§ 438 Abs. 1 Nr. 3, Abs. 2 BGB</a:t>
            </a:r>
          </a:p>
          <a:p>
            <a:pPr marL="742950" lvl="1" indent="-285750" algn="just">
              <a:lnSpc>
                <a:spcPct val="150000"/>
              </a:lnSpc>
              <a:buFont typeface="Arial" panose="020B0604020202020204" pitchFamily="34" charset="0"/>
              <a:buChar char="•"/>
            </a:pPr>
            <a:r>
              <a:rPr lang="de-DE" dirty="0">
                <a:latin typeface="Calibri" panose="020F0502020204030204" pitchFamily="34" charset="0"/>
                <a:ea typeface="MS Mincho" panose="02020609040205080304" pitchFamily="49" charset="-128"/>
                <a:cs typeface="Calibri" panose="020F0502020204030204" pitchFamily="34" charset="0"/>
                <a:sym typeface="Wingdings" pitchFamily="2" charset="2"/>
              </a:rPr>
              <a:t>Zwei Jahre ab Ablieferung</a:t>
            </a:r>
          </a:p>
          <a:p>
            <a:pPr marL="742950" lvl="1" indent="-285750" algn="just">
              <a:lnSpc>
                <a:spcPct val="150000"/>
              </a:lnSpc>
              <a:buFont typeface="Arial" panose="020B0604020202020204" pitchFamily="34" charset="0"/>
              <a:buChar char="•"/>
            </a:pPr>
            <a:r>
              <a:rPr lang="de-DE" dirty="0">
                <a:latin typeface="Calibri" panose="020F0502020204030204" pitchFamily="34" charset="0"/>
                <a:ea typeface="MS Mincho" panose="02020609040205080304" pitchFamily="49" charset="-128"/>
                <a:cs typeface="Calibri" panose="020F0502020204030204" pitchFamily="34" charset="0"/>
                <a:sym typeface="Wingdings" pitchFamily="2" charset="2"/>
              </a:rPr>
              <a:t>V hat das Radio vor zweieinhalb Jahren gekauft und erhalten </a:t>
            </a:r>
          </a:p>
          <a:p>
            <a:pPr marL="742950" lvl="1" indent="-285750" algn="just">
              <a:lnSpc>
                <a:spcPct val="150000"/>
              </a:lnSpc>
              <a:buFont typeface="Arial" panose="020B0604020202020204" pitchFamily="34" charset="0"/>
              <a:buChar char="•"/>
            </a:pPr>
            <a:r>
              <a:rPr lang="de-DE" dirty="0">
                <a:latin typeface="Calibri" panose="020F0502020204030204" pitchFamily="34" charset="0"/>
                <a:ea typeface="MS Mincho" panose="02020609040205080304" pitchFamily="49" charset="-128"/>
                <a:cs typeface="Calibri" panose="020F0502020204030204" pitchFamily="34" charset="0"/>
                <a:sym typeface="Wingdings" pitchFamily="2" charset="2"/>
              </a:rPr>
              <a:t>Verjährung eigentlich (+)</a:t>
            </a:r>
          </a:p>
          <a:p>
            <a:pPr marL="342900" indent="-342900" algn="just">
              <a:lnSpc>
                <a:spcPct val="150000"/>
              </a:lnSpc>
              <a:buFont typeface="+mj-lt"/>
              <a:buAutoNum type="arabicPeriod" startAt="2"/>
            </a:pPr>
            <a:r>
              <a:rPr lang="de-DE" dirty="0">
                <a:latin typeface="Calibri" panose="020F0502020204030204" pitchFamily="34" charset="0"/>
                <a:ea typeface="MS Mincho" panose="02020609040205080304" pitchFamily="49" charset="-128"/>
                <a:cs typeface="Calibri" panose="020F0502020204030204" pitchFamily="34" charset="0"/>
                <a:sym typeface="Wingdings" pitchFamily="2" charset="2"/>
              </a:rPr>
              <a:t>Ablaufhemmung gem. </a:t>
            </a:r>
            <a:r>
              <a:rPr lang="de-DE" dirty="0">
                <a:sym typeface="Wingdings" pitchFamily="2" charset="2"/>
              </a:rPr>
              <a:t>§ 445 b Abs. 2 S. 1 BGB</a:t>
            </a:r>
          </a:p>
          <a:p>
            <a:pPr marL="800100" lvl="1" indent="-342900" algn="just">
              <a:lnSpc>
                <a:spcPct val="150000"/>
              </a:lnSpc>
              <a:buFont typeface="Arial" panose="020B0604020202020204" pitchFamily="34" charset="0"/>
              <a:buChar char="•"/>
            </a:pPr>
            <a:r>
              <a:rPr lang="de-DE" dirty="0">
                <a:latin typeface="Calibri" panose="020F0502020204030204" pitchFamily="34" charset="0"/>
                <a:ea typeface="MS Mincho" panose="02020609040205080304" pitchFamily="49" charset="-128"/>
                <a:cs typeface="Calibri" panose="020F0502020204030204" pitchFamily="34" charset="0"/>
                <a:sym typeface="Wingdings" pitchFamily="2" charset="2"/>
              </a:rPr>
              <a:t>Verjährung frühestens 2 Monate nach dem </a:t>
            </a:r>
            <a:r>
              <a:rPr lang="de-DE" dirty="0" err="1">
                <a:latin typeface="Calibri" panose="020F0502020204030204" pitchFamily="34" charset="0"/>
                <a:ea typeface="MS Mincho" panose="02020609040205080304" pitchFamily="49" charset="-128"/>
                <a:cs typeface="Calibri" panose="020F0502020204030204" pitchFamily="34" charset="0"/>
                <a:sym typeface="Wingdings" pitchFamily="2" charset="2"/>
              </a:rPr>
              <a:t>Ztp</a:t>
            </a:r>
            <a:r>
              <a:rPr lang="de-DE" dirty="0">
                <a:latin typeface="Calibri" panose="020F0502020204030204" pitchFamily="34" charset="0"/>
                <a:ea typeface="MS Mincho" panose="02020609040205080304" pitchFamily="49" charset="-128"/>
                <a:cs typeface="Calibri" panose="020F0502020204030204" pitchFamily="34" charset="0"/>
                <a:sym typeface="Wingdings" pitchFamily="2" charset="2"/>
              </a:rPr>
              <a:t>., in dem Unternehmer die Ansprüche des Verbrauchers erfüllt hat</a:t>
            </a:r>
          </a:p>
          <a:p>
            <a:pPr marL="800100" lvl="1" indent="-342900" algn="just">
              <a:lnSpc>
                <a:spcPct val="150000"/>
              </a:lnSpc>
              <a:buFont typeface="Arial" panose="020B0604020202020204" pitchFamily="34" charset="0"/>
              <a:buChar char="•"/>
            </a:pPr>
            <a:r>
              <a:rPr lang="de-DE" dirty="0">
                <a:latin typeface="Calibri" panose="020F0502020204030204" pitchFamily="34" charset="0"/>
                <a:ea typeface="MS Mincho" panose="02020609040205080304" pitchFamily="49" charset="-128"/>
                <a:cs typeface="Calibri" panose="020F0502020204030204" pitchFamily="34" charset="0"/>
                <a:sym typeface="Wingdings" pitchFamily="2" charset="2"/>
              </a:rPr>
              <a:t>Hier ist davon auszugehen, dass Zwei-Monatsfrist eingehalten ist</a:t>
            </a:r>
          </a:p>
          <a:p>
            <a:pPr marL="285750" indent="-285750" algn="just">
              <a:lnSpc>
                <a:spcPct val="150000"/>
              </a:lnSpc>
              <a:buFont typeface="Wingdings" pitchFamily="2" charset="2"/>
              <a:buChar char="à"/>
            </a:pPr>
            <a:r>
              <a:rPr lang="de-DE" dirty="0">
                <a:latin typeface="Calibri" panose="020F0502020204030204" pitchFamily="34" charset="0"/>
                <a:ea typeface="MS Mincho" panose="02020609040205080304" pitchFamily="49" charset="-128"/>
                <a:cs typeface="Calibri" panose="020F0502020204030204" pitchFamily="34" charset="0"/>
                <a:sym typeface="Wingdings" pitchFamily="2" charset="2"/>
              </a:rPr>
              <a:t>Verjährung (-)</a:t>
            </a:r>
          </a:p>
          <a:p>
            <a:pPr algn="just">
              <a:lnSpc>
                <a:spcPct val="150000"/>
              </a:lnSpc>
            </a:pPr>
            <a:r>
              <a:rPr lang="de-DE" b="1" dirty="0">
                <a:latin typeface="Calibri" panose="020F0502020204030204" pitchFamily="34" charset="0"/>
                <a:ea typeface="MS Mincho" panose="02020609040205080304" pitchFamily="49" charset="-128"/>
                <a:cs typeface="Calibri" panose="020F0502020204030204" pitchFamily="34" charset="0"/>
                <a:sym typeface="Wingdings" pitchFamily="2" charset="2"/>
              </a:rPr>
              <a:t>Ergebnis: V  P Lieferung eines mangelfreien Radios gem. </a:t>
            </a:r>
            <a:r>
              <a:rPr lang="de-DE" b="1" dirty="0">
                <a:sym typeface="Wingdings" pitchFamily="2" charset="2"/>
              </a:rPr>
              <a:t>§§ 437 Nr. 1, 439 Abs. 1 BGB (+)</a:t>
            </a:r>
            <a:endParaRPr lang="de-DE" b="1" dirty="0">
              <a:latin typeface="Calibri" panose="020F0502020204030204" pitchFamily="34" charset="0"/>
              <a:ea typeface="MS Mincho" panose="02020609040205080304" pitchFamily="49" charset="-128"/>
              <a:cs typeface="Calibri" panose="020F0502020204030204" pitchFamily="34" charset="0"/>
              <a:sym typeface="Wingdings" pitchFamily="2" charset="2"/>
            </a:endParaRPr>
          </a:p>
        </p:txBody>
      </p:sp>
    </p:spTree>
    <p:extLst>
      <p:ext uri="{BB962C8B-B14F-4D97-AF65-F5344CB8AC3E}">
        <p14:creationId xmlns:p14="http://schemas.microsoft.com/office/powerpoint/2010/main" val="3466960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462965" y="314315"/>
            <a:ext cx="6090235" cy="646331"/>
          </a:xfrm>
          <a:prstGeom prst="rect">
            <a:avLst/>
          </a:prstGeom>
          <a:noFill/>
        </p:spPr>
        <p:txBody>
          <a:bodyPr wrap="square" rtlCol="0">
            <a:spAutoFit/>
          </a:bodyPr>
          <a:lstStyle/>
          <a:p>
            <a:r>
              <a:rPr lang="de-DE" b="1" dirty="0">
                <a:solidFill>
                  <a:srgbClr val="0A274E"/>
                </a:solidFill>
              </a:rPr>
              <a:t>AG „Vertragliche Schuldverhältnisse“/“Mobiliarsachenrecht“</a:t>
            </a:r>
          </a:p>
          <a:p>
            <a:r>
              <a:rPr lang="de-DE" b="1" dirty="0">
                <a:solidFill>
                  <a:srgbClr val="0A274E"/>
                </a:solidFill>
              </a:rPr>
              <a:t>Wintersemester 2022/2023 | Ass. </a:t>
            </a:r>
            <a:r>
              <a:rPr lang="de-DE" b="1" dirty="0" err="1">
                <a:solidFill>
                  <a:srgbClr val="0A274E"/>
                </a:solidFill>
              </a:rPr>
              <a:t>iur</a:t>
            </a:r>
            <a:r>
              <a:rPr lang="de-DE" b="1" dirty="0">
                <a:solidFill>
                  <a:srgbClr val="0A274E"/>
                </a:solidFill>
              </a:rPr>
              <a:t>. Amina Özen</a:t>
            </a:r>
          </a:p>
        </p:txBody>
      </p:sp>
      <p:pic>
        <p:nvPicPr>
          <p:cNvPr id="8" name="Bild 7" descr="Logo_klei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0838" y="-102411"/>
            <a:ext cx="1912107" cy="1351801"/>
          </a:xfrm>
          <a:prstGeom prst="rect">
            <a:avLst/>
          </a:prstGeom>
        </p:spPr>
      </p:pic>
      <p:sp>
        <p:nvSpPr>
          <p:cNvPr id="5" name="Titel 1"/>
          <p:cNvSpPr>
            <a:spLocks noGrp="1"/>
          </p:cNvSpPr>
          <p:nvPr>
            <p:ph type="title"/>
          </p:nvPr>
        </p:nvSpPr>
        <p:spPr>
          <a:xfrm>
            <a:off x="100" y="999028"/>
            <a:ext cx="9144000" cy="462755"/>
          </a:xfrm>
          <a:solidFill>
            <a:srgbClr val="0A274E"/>
          </a:solidFill>
        </p:spPr>
        <p:txBody>
          <a:bodyPr>
            <a:noAutofit/>
          </a:bodyPr>
          <a:lstStyle/>
          <a:p>
            <a:pPr marL="358775" algn="l">
              <a:tabLst>
                <a:tab pos="358775" algn="l"/>
              </a:tabLst>
            </a:pPr>
            <a:r>
              <a:rPr lang="de-DE" sz="2800" dirty="0">
                <a:solidFill>
                  <a:schemeClr val="bg1"/>
                </a:solidFill>
              </a:rPr>
              <a:t>Sachverhalt</a:t>
            </a:r>
          </a:p>
        </p:txBody>
      </p:sp>
      <p:sp>
        <p:nvSpPr>
          <p:cNvPr id="2" name="Foliennummernplatzhalter 1"/>
          <p:cNvSpPr>
            <a:spLocks noGrp="1"/>
          </p:cNvSpPr>
          <p:nvPr>
            <p:ph type="sldNum" sz="quarter" idx="12"/>
          </p:nvPr>
        </p:nvSpPr>
        <p:spPr/>
        <p:txBody>
          <a:bodyPr/>
          <a:lstStyle/>
          <a:p>
            <a:r>
              <a:rPr lang="de-DE" dirty="0"/>
              <a:t> Folie </a:t>
            </a:r>
            <a:fld id="{26CF8654-AE84-6246-95E5-CBEB35BC1869}" type="slidenum">
              <a:rPr lang="de-DE" smtClean="0"/>
              <a:t>2</a:t>
            </a:fld>
            <a:endParaRPr lang="de-DE" dirty="0"/>
          </a:p>
        </p:txBody>
      </p:sp>
      <p:sp>
        <p:nvSpPr>
          <p:cNvPr id="3" name="Textfeld 2">
            <a:extLst>
              <a:ext uri="{FF2B5EF4-FFF2-40B4-BE49-F238E27FC236}">
                <a16:creationId xmlns:a16="http://schemas.microsoft.com/office/drawing/2014/main" id="{009F31B3-5401-2A40-8CF4-D5A62580F1DC}"/>
              </a:ext>
            </a:extLst>
          </p:cNvPr>
          <p:cNvSpPr txBox="1"/>
          <p:nvPr/>
        </p:nvSpPr>
        <p:spPr>
          <a:xfrm>
            <a:off x="450574" y="1461783"/>
            <a:ext cx="8223835" cy="4202561"/>
          </a:xfrm>
          <a:prstGeom prst="rect">
            <a:avLst/>
          </a:prstGeom>
          <a:noFill/>
        </p:spPr>
        <p:txBody>
          <a:bodyPr wrap="square" rtlCol="0">
            <a:spAutoFit/>
          </a:bodyPr>
          <a:lstStyle/>
          <a:p>
            <a:pPr algn="just">
              <a:lnSpc>
                <a:spcPct val="150000"/>
              </a:lnSpc>
            </a:pPr>
            <a:r>
              <a:rPr lang="de-DE" sz="1800" dirty="0">
                <a:effectLst/>
                <a:latin typeface="Calibri" panose="020F0502020204030204" pitchFamily="34" charset="0"/>
                <a:ea typeface="MS Mincho" panose="02020609040205080304" pitchFamily="49" charset="-128"/>
                <a:cs typeface="Times New Roman" panose="02020603050405020304" pitchFamily="18" charset="0"/>
              </a:rPr>
              <a:t>Klaus (K) kauft im Universalkaufhaus des Viktor (V) („Wir sind Fachhändler für ALLES!“) für private Zwecke eine niedliche Schildkröte, ein UKW-Radio für 5,- € sowie einen Toaster. Für seinen Limousinenservice kauft er zusätzlich ein Cabrio. </a:t>
            </a:r>
            <a:endParaRPr lang="de-DE"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lnSpc>
                <a:spcPct val="150000"/>
              </a:lnSpc>
            </a:pPr>
            <a:r>
              <a:rPr lang="de-DE" sz="1800" dirty="0">
                <a:effectLst/>
                <a:latin typeface="Calibri" panose="020F0502020204030204" pitchFamily="34" charset="0"/>
                <a:ea typeface="MS Mincho" panose="02020609040205080304" pitchFamily="49" charset="-128"/>
                <a:cs typeface="Times New Roman" panose="02020603050405020304" pitchFamily="18" charset="0"/>
              </a:rPr>
              <a:t>Das Cabrio hat einen für den Experten schon am Motorengeräusch erkennbaren Motorschaden. Bis zur Beendigung der Reparatur muss K einige Kundenaufträge ablehnen und deshalb auf Gewinne </a:t>
            </a:r>
            <a:r>
              <a:rPr lang="de-DE" sz="1800" dirty="0" err="1">
                <a:effectLst/>
                <a:latin typeface="Calibri" panose="020F0502020204030204" pitchFamily="34" charset="0"/>
                <a:ea typeface="MS Mincho" panose="02020609040205080304" pitchFamily="49" charset="-128"/>
                <a:cs typeface="Times New Roman" panose="02020603050405020304" pitchFamily="18" charset="0"/>
              </a:rPr>
              <a:t>i.H.v</a:t>
            </a:r>
            <a:r>
              <a:rPr lang="de-DE" sz="1800" dirty="0">
                <a:effectLst/>
                <a:latin typeface="Calibri" panose="020F0502020204030204" pitchFamily="34" charset="0"/>
                <a:ea typeface="MS Mincho" panose="02020609040205080304" pitchFamily="49" charset="-128"/>
                <a:cs typeface="Times New Roman" panose="02020603050405020304" pitchFamily="18" charset="0"/>
              </a:rPr>
              <a:t>. 450,- € verzichten. </a:t>
            </a:r>
            <a:endParaRPr lang="de-DE"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lnSpc>
                <a:spcPct val="150000"/>
              </a:lnSpc>
            </a:pPr>
            <a:r>
              <a:rPr lang="de-DE" sz="1800" dirty="0">
                <a:effectLst/>
                <a:latin typeface="Calibri" panose="020F0502020204030204" pitchFamily="34" charset="0"/>
                <a:ea typeface="MS Mincho" panose="02020609040205080304" pitchFamily="49" charset="-128"/>
                <a:cs typeface="Times New Roman" panose="02020603050405020304" pitchFamily="18" charset="0"/>
              </a:rPr>
              <a:t>Drei Monate nachdem K ‚Speedy’ in seinem Haushalt aufgenommen hat, stellt sich heraus, dass die Schildkröte eine seltene unheilbare Krankheit hat, die zwar ungefährlich ist, aber zu merkwürdigen rosa Flecken führt. Die Inkubationszeit (Zeit zwischen Infektion und Ausbruch) beträgt etwa zwei Monate. </a:t>
            </a:r>
            <a:endParaRPr lang="de-DE"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4246094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462965" y="314315"/>
            <a:ext cx="6090235" cy="646331"/>
          </a:xfrm>
          <a:prstGeom prst="rect">
            <a:avLst/>
          </a:prstGeom>
          <a:noFill/>
        </p:spPr>
        <p:txBody>
          <a:bodyPr wrap="square" rtlCol="0">
            <a:spAutoFit/>
          </a:bodyPr>
          <a:lstStyle/>
          <a:p>
            <a:r>
              <a:rPr lang="de-DE" b="1" dirty="0">
                <a:solidFill>
                  <a:srgbClr val="0A274E"/>
                </a:solidFill>
              </a:rPr>
              <a:t>AG „Vertragliche Schuldverhältnisse“/“Mobiliarsachenrecht“</a:t>
            </a:r>
          </a:p>
          <a:p>
            <a:r>
              <a:rPr lang="de-DE" b="1" dirty="0">
                <a:solidFill>
                  <a:srgbClr val="0A274E"/>
                </a:solidFill>
              </a:rPr>
              <a:t>Wintersemester 2022/2023 | Ass. </a:t>
            </a:r>
            <a:r>
              <a:rPr lang="de-DE" b="1" dirty="0" err="1">
                <a:solidFill>
                  <a:srgbClr val="0A274E"/>
                </a:solidFill>
              </a:rPr>
              <a:t>iur</a:t>
            </a:r>
            <a:r>
              <a:rPr lang="de-DE" b="1" dirty="0">
                <a:solidFill>
                  <a:srgbClr val="0A274E"/>
                </a:solidFill>
              </a:rPr>
              <a:t>. Amina Özen</a:t>
            </a:r>
          </a:p>
        </p:txBody>
      </p:sp>
      <p:pic>
        <p:nvPicPr>
          <p:cNvPr id="8" name="Bild 7" descr="Logo_klei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0838" y="-102411"/>
            <a:ext cx="1912107" cy="1351801"/>
          </a:xfrm>
          <a:prstGeom prst="rect">
            <a:avLst/>
          </a:prstGeom>
        </p:spPr>
      </p:pic>
      <p:sp>
        <p:nvSpPr>
          <p:cNvPr id="5" name="Titel 1"/>
          <p:cNvSpPr>
            <a:spLocks noGrp="1"/>
          </p:cNvSpPr>
          <p:nvPr>
            <p:ph type="title"/>
          </p:nvPr>
        </p:nvSpPr>
        <p:spPr>
          <a:xfrm>
            <a:off x="100" y="999028"/>
            <a:ext cx="9144000" cy="462755"/>
          </a:xfrm>
          <a:solidFill>
            <a:srgbClr val="0A274E"/>
          </a:solidFill>
        </p:spPr>
        <p:txBody>
          <a:bodyPr>
            <a:noAutofit/>
          </a:bodyPr>
          <a:lstStyle/>
          <a:p>
            <a:pPr marL="358775" algn="l">
              <a:tabLst>
                <a:tab pos="358775" algn="l"/>
              </a:tabLst>
            </a:pPr>
            <a:r>
              <a:rPr lang="de-DE" sz="2800" dirty="0">
                <a:solidFill>
                  <a:schemeClr val="bg1"/>
                </a:solidFill>
              </a:rPr>
              <a:t>Sachverhalt (Fortsetzung)</a:t>
            </a:r>
          </a:p>
        </p:txBody>
      </p:sp>
      <p:sp>
        <p:nvSpPr>
          <p:cNvPr id="2" name="Foliennummernplatzhalter 1"/>
          <p:cNvSpPr>
            <a:spLocks noGrp="1"/>
          </p:cNvSpPr>
          <p:nvPr>
            <p:ph type="sldNum" sz="quarter" idx="12"/>
          </p:nvPr>
        </p:nvSpPr>
        <p:spPr/>
        <p:txBody>
          <a:bodyPr/>
          <a:lstStyle/>
          <a:p>
            <a:r>
              <a:rPr lang="de-DE" dirty="0"/>
              <a:t> Folie </a:t>
            </a:r>
            <a:fld id="{26CF8654-AE84-6246-95E5-CBEB35BC1869}" type="slidenum">
              <a:rPr lang="de-DE" smtClean="0"/>
              <a:t>3</a:t>
            </a:fld>
            <a:endParaRPr lang="de-DE" dirty="0"/>
          </a:p>
        </p:txBody>
      </p:sp>
      <p:sp>
        <p:nvSpPr>
          <p:cNvPr id="3" name="Textfeld 2">
            <a:extLst>
              <a:ext uri="{FF2B5EF4-FFF2-40B4-BE49-F238E27FC236}">
                <a16:creationId xmlns:a16="http://schemas.microsoft.com/office/drawing/2014/main" id="{009F31B3-5401-2A40-8CF4-D5A62580F1DC}"/>
              </a:ext>
            </a:extLst>
          </p:cNvPr>
          <p:cNvSpPr txBox="1"/>
          <p:nvPr/>
        </p:nvSpPr>
        <p:spPr>
          <a:xfrm>
            <a:off x="450574" y="1461783"/>
            <a:ext cx="8223835" cy="4202561"/>
          </a:xfrm>
          <a:prstGeom prst="rect">
            <a:avLst/>
          </a:prstGeom>
          <a:noFill/>
        </p:spPr>
        <p:txBody>
          <a:bodyPr wrap="square" rtlCol="0">
            <a:spAutoFit/>
          </a:bodyPr>
          <a:lstStyle/>
          <a:p>
            <a:pPr algn="just">
              <a:lnSpc>
                <a:spcPct val="150000"/>
              </a:lnSpc>
            </a:pPr>
            <a:r>
              <a:rPr lang="de-DE" sz="1800" dirty="0">
                <a:effectLst/>
                <a:latin typeface="Calibri" panose="020F0502020204030204" pitchFamily="34" charset="0"/>
                <a:ea typeface="MS Mincho" panose="02020609040205080304" pitchFamily="49" charset="-128"/>
                <a:cs typeface="Times New Roman" panose="02020603050405020304" pitchFamily="18" charset="0"/>
              </a:rPr>
              <a:t>Das UKW-Radio für 5,- € ist ebenfalls defekt: Aus unerklärlichen Gründen spielt es ausschließlich WDR 4. K verlangt angesichts der grässlichen Kakophonie bereits einen Tag nach dem Kauf eine Reparatur; V weigert sich mit Hinweis darauf, dass eine solche viel zu teuer wäre, und bietet K ein anderes, baugleiches Radio an. Das Radio hatte V beim Produzenten (P) vor zweieinhalb Jahren gekauft und erhalten und die Dysfunktionalität trotz gründlicher Untersuchung nicht erkannt. Es ist fraglich, ob der Mangel zu dem Zeitpunkt überhaupt schon bestand.</a:t>
            </a:r>
            <a:endParaRPr lang="de-DE"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lnSpc>
                <a:spcPct val="150000"/>
              </a:lnSpc>
            </a:pPr>
            <a:r>
              <a:rPr lang="de-DE" sz="1800" dirty="0">
                <a:effectLst/>
                <a:latin typeface="Calibri" panose="020F0502020204030204" pitchFamily="34" charset="0"/>
                <a:ea typeface="MS Mincho" panose="02020609040205080304" pitchFamily="49" charset="-128"/>
                <a:cs typeface="Times New Roman" panose="02020603050405020304" pitchFamily="18" charset="0"/>
              </a:rPr>
              <a:t>Der Toaster des K soll ebenfalls, so behauptet er, nicht richtig funktionieren. Aber im Geschäft des V folgt das Gerät einwandfrei seiner Bestimmung. K ist frustriert, murmelt etwas vom „Vorführeffekt“ und will einen anderen Toaster.</a:t>
            </a:r>
            <a:endParaRPr lang="de-DE"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414471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462965" y="314315"/>
            <a:ext cx="6090235" cy="646331"/>
          </a:xfrm>
          <a:prstGeom prst="rect">
            <a:avLst/>
          </a:prstGeom>
          <a:noFill/>
        </p:spPr>
        <p:txBody>
          <a:bodyPr wrap="square" rtlCol="0">
            <a:spAutoFit/>
          </a:bodyPr>
          <a:lstStyle/>
          <a:p>
            <a:r>
              <a:rPr lang="de-DE" b="1" dirty="0">
                <a:solidFill>
                  <a:srgbClr val="0A274E"/>
                </a:solidFill>
              </a:rPr>
              <a:t>AG „Vertragliche Schuldverhältnisse“/“Mobiliarsachenrecht“</a:t>
            </a:r>
          </a:p>
          <a:p>
            <a:r>
              <a:rPr lang="de-DE" b="1" dirty="0">
                <a:solidFill>
                  <a:srgbClr val="0A274E"/>
                </a:solidFill>
              </a:rPr>
              <a:t>Wintersemester 2022/2023 | Ass. </a:t>
            </a:r>
            <a:r>
              <a:rPr lang="de-DE" b="1" dirty="0" err="1">
                <a:solidFill>
                  <a:srgbClr val="0A274E"/>
                </a:solidFill>
              </a:rPr>
              <a:t>iur</a:t>
            </a:r>
            <a:r>
              <a:rPr lang="de-DE" b="1" dirty="0">
                <a:solidFill>
                  <a:srgbClr val="0A274E"/>
                </a:solidFill>
              </a:rPr>
              <a:t>. Amina Özen</a:t>
            </a:r>
          </a:p>
        </p:txBody>
      </p:sp>
      <p:pic>
        <p:nvPicPr>
          <p:cNvPr id="8" name="Bild 7" descr="Logo_klei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0838" y="-102411"/>
            <a:ext cx="1912107" cy="1351801"/>
          </a:xfrm>
          <a:prstGeom prst="rect">
            <a:avLst/>
          </a:prstGeom>
        </p:spPr>
      </p:pic>
      <p:sp>
        <p:nvSpPr>
          <p:cNvPr id="5" name="Titel 1"/>
          <p:cNvSpPr>
            <a:spLocks noGrp="1"/>
          </p:cNvSpPr>
          <p:nvPr>
            <p:ph type="title"/>
          </p:nvPr>
        </p:nvSpPr>
        <p:spPr>
          <a:xfrm>
            <a:off x="100" y="999028"/>
            <a:ext cx="9144000" cy="462755"/>
          </a:xfrm>
          <a:solidFill>
            <a:srgbClr val="0A274E"/>
          </a:solidFill>
        </p:spPr>
        <p:txBody>
          <a:bodyPr>
            <a:noAutofit/>
          </a:bodyPr>
          <a:lstStyle/>
          <a:p>
            <a:pPr marL="358775" algn="l">
              <a:tabLst>
                <a:tab pos="358775" algn="l"/>
              </a:tabLst>
            </a:pPr>
            <a:r>
              <a:rPr lang="de-DE" sz="2800" dirty="0">
                <a:solidFill>
                  <a:schemeClr val="bg1"/>
                </a:solidFill>
              </a:rPr>
              <a:t>Sachverhalt (Fortsetzung)</a:t>
            </a:r>
          </a:p>
        </p:txBody>
      </p:sp>
      <p:sp>
        <p:nvSpPr>
          <p:cNvPr id="2" name="Foliennummernplatzhalter 1"/>
          <p:cNvSpPr>
            <a:spLocks noGrp="1"/>
          </p:cNvSpPr>
          <p:nvPr>
            <p:ph type="sldNum" sz="quarter" idx="12"/>
          </p:nvPr>
        </p:nvSpPr>
        <p:spPr/>
        <p:txBody>
          <a:bodyPr/>
          <a:lstStyle/>
          <a:p>
            <a:r>
              <a:rPr lang="de-DE" dirty="0"/>
              <a:t> Folie </a:t>
            </a:r>
            <a:fld id="{26CF8654-AE84-6246-95E5-CBEB35BC1869}" type="slidenum">
              <a:rPr lang="de-DE" smtClean="0"/>
              <a:t>4</a:t>
            </a:fld>
            <a:endParaRPr lang="de-DE" dirty="0"/>
          </a:p>
        </p:txBody>
      </p:sp>
      <p:sp>
        <p:nvSpPr>
          <p:cNvPr id="3" name="Textfeld 2">
            <a:extLst>
              <a:ext uri="{FF2B5EF4-FFF2-40B4-BE49-F238E27FC236}">
                <a16:creationId xmlns:a16="http://schemas.microsoft.com/office/drawing/2014/main" id="{009F31B3-5401-2A40-8CF4-D5A62580F1DC}"/>
              </a:ext>
            </a:extLst>
          </p:cNvPr>
          <p:cNvSpPr txBox="1"/>
          <p:nvPr/>
        </p:nvSpPr>
        <p:spPr>
          <a:xfrm>
            <a:off x="450574" y="1461783"/>
            <a:ext cx="8223835" cy="2540567"/>
          </a:xfrm>
          <a:prstGeom prst="rect">
            <a:avLst/>
          </a:prstGeom>
          <a:noFill/>
        </p:spPr>
        <p:txBody>
          <a:bodyPr wrap="square" rtlCol="0">
            <a:spAutoFit/>
          </a:bodyPr>
          <a:lstStyle/>
          <a:p>
            <a:pPr algn="just">
              <a:lnSpc>
                <a:spcPct val="150000"/>
              </a:lnSpc>
            </a:pPr>
            <a:r>
              <a:rPr lang="de-DE" sz="1800" dirty="0">
                <a:effectLst/>
                <a:latin typeface="Calibri" panose="020F0502020204030204" pitchFamily="34" charset="0"/>
                <a:ea typeface="MS Mincho" panose="02020609040205080304" pitchFamily="49" charset="-128"/>
                <a:cs typeface="Times New Roman" panose="02020603050405020304" pitchFamily="18" charset="0"/>
              </a:rPr>
              <a:t>K verlangt „Schadensersatz“ für entgangenen Gewinn, will bzgl. der Schildkröte mindern, eine Reparatur des Radios sowie einen anderen Toaster. </a:t>
            </a:r>
            <a:endParaRPr lang="de-DE"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lnSpc>
                <a:spcPct val="150000"/>
              </a:lnSpc>
            </a:pPr>
            <a:r>
              <a:rPr lang="de-DE" sz="1800" dirty="0">
                <a:effectLst/>
                <a:latin typeface="Calibri" panose="020F0502020204030204" pitchFamily="34" charset="0"/>
                <a:ea typeface="MS Mincho" panose="02020609040205080304" pitchFamily="49" charset="-128"/>
                <a:cs typeface="Times New Roman" panose="02020603050405020304" pitchFamily="18" charset="0"/>
              </a:rPr>
              <a:t>V seinerseits verlangt vom Produzenten P die Lieferung eines einwandfrei funktionierenden Radios.</a:t>
            </a:r>
            <a:endParaRPr lang="de-DE"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lnSpc>
                <a:spcPct val="150000"/>
              </a:lnSpc>
            </a:pPr>
            <a:r>
              <a:rPr lang="de-DE"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de-DE"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lnSpc>
                <a:spcPct val="150000"/>
              </a:lnSpc>
            </a:pPr>
            <a:r>
              <a:rPr lang="de-DE" sz="1800" b="1" dirty="0">
                <a:effectLst/>
                <a:latin typeface="Calibri" panose="020F0502020204030204" pitchFamily="34" charset="0"/>
                <a:ea typeface="MS Mincho" panose="02020609040205080304" pitchFamily="49" charset="-128"/>
                <a:cs typeface="Times New Roman" panose="02020603050405020304" pitchFamily="18" charset="0"/>
              </a:rPr>
              <a:t>Bearbeitungsvermerk</a:t>
            </a:r>
            <a:r>
              <a:rPr lang="de-DE" sz="1800" dirty="0">
                <a:effectLst/>
                <a:latin typeface="Calibri" panose="020F0502020204030204" pitchFamily="34" charset="0"/>
                <a:ea typeface="MS Mincho" panose="02020609040205080304" pitchFamily="49" charset="-128"/>
                <a:cs typeface="Times New Roman" panose="02020603050405020304" pitchFamily="18" charset="0"/>
              </a:rPr>
              <a:t>: Deliktische Ansprüche sind nicht zu prüfen.</a:t>
            </a:r>
            <a:endParaRPr lang="de-DE"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25065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462965" y="314315"/>
            <a:ext cx="6090235" cy="646331"/>
          </a:xfrm>
          <a:prstGeom prst="rect">
            <a:avLst/>
          </a:prstGeom>
          <a:noFill/>
        </p:spPr>
        <p:txBody>
          <a:bodyPr wrap="square" rtlCol="0">
            <a:spAutoFit/>
          </a:bodyPr>
          <a:lstStyle/>
          <a:p>
            <a:r>
              <a:rPr lang="de-DE" b="1" dirty="0">
                <a:solidFill>
                  <a:srgbClr val="0A274E"/>
                </a:solidFill>
              </a:rPr>
              <a:t>AG „Vertragliche Schuldverhältnisse“/“Mobiliarsachenrecht“</a:t>
            </a:r>
          </a:p>
          <a:p>
            <a:r>
              <a:rPr lang="de-DE" b="1" dirty="0">
                <a:solidFill>
                  <a:srgbClr val="0A274E"/>
                </a:solidFill>
              </a:rPr>
              <a:t>Wintersemester 2022/2023 | Ass. </a:t>
            </a:r>
            <a:r>
              <a:rPr lang="de-DE" b="1" dirty="0" err="1">
                <a:solidFill>
                  <a:srgbClr val="0A274E"/>
                </a:solidFill>
              </a:rPr>
              <a:t>iur</a:t>
            </a:r>
            <a:r>
              <a:rPr lang="de-DE" b="1" dirty="0">
                <a:solidFill>
                  <a:srgbClr val="0A274E"/>
                </a:solidFill>
              </a:rPr>
              <a:t>. Amina Özen</a:t>
            </a:r>
          </a:p>
        </p:txBody>
      </p:sp>
      <p:pic>
        <p:nvPicPr>
          <p:cNvPr id="8" name="Bild 7" descr="Logo_klei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0838" y="-102411"/>
            <a:ext cx="1912107" cy="1351801"/>
          </a:xfrm>
          <a:prstGeom prst="rect">
            <a:avLst/>
          </a:prstGeom>
        </p:spPr>
      </p:pic>
      <p:sp>
        <p:nvSpPr>
          <p:cNvPr id="5" name="Titel 1"/>
          <p:cNvSpPr>
            <a:spLocks noGrp="1"/>
          </p:cNvSpPr>
          <p:nvPr>
            <p:ph type="title"/>
          </p:nvPr>
        </p:nvSpPr>
        <p:spPr>
          <a:xfrm>
            <a:off x="100" y="999028"/>
            <a:ext cx="9144000" cy="462755"/>
          </a:xfrm>
          <a:solidFill>
            <a:srgbClr val="0A274E"/>
          </a:solidFill>
        </p:spPr>
        <p:txBody>
          <a:bodyPr>
            <a:noAutofit/>
          </a:bodyPr>
          <a:lstStyle/>
          <a:p>
            <a:pPr marL="358775" algn="l">
              <a:tabLst>
                <a:tab pos="358775" algn="l"/>
              </a:tabLst>
            </a:pPr>
            <a:r>
              <a:rPr lang="de-DE" sz="2800" dirty="0">
                <a:solidFill>
                  <a:schemeClr val="bg1"/>
                </a:solidFill>
              </a:rPr>
              <a:t>Lösungsskizze</a:t>
            </a:r>
          </a:p>
        </p:txBody>
      </p:sp>
      <p:sp>
        <p:nvSpPr>
          <p:cNvPr id="2" name="Foliennummernplatzhalter 1"/>
          <p:cNvSpPr>
            <a:spLocks noGrp="1"/>
          </p:cNvSpPr>
          <p:nvPr>
            <p:ph type="sldNum" sz="quarter" idx="12"/>
          </p:nvPr>
        </p:nvSpPr>
        <p:spPr/>
        <p:txBody>
          <a:bodyPr/>
          <a:lstStyle/>
          <a:p>
            <a:r>
              <a:rPr lang="de-DE" dirty="0"/>
              <a:t> Folie </a:t>
            </a:r>
            <a:fld id="{26CF8654-AE84-6246-95E5-CBEB35BC1869}" type="slidenum">
              <a:rPr lang="de-DE" smtClean="0"/>
              <a:t>5</a:t>
            </a:fld>
            <a:endParaRPr lang="de-DE" dirty="0"/>
          </a:p>
        </p:txBody>
      </p:sp>
      <p:sp>
        <p:nvSpPr>
          <p:cNvPr id="3" name="Textfeld 2">
            <a:extLst>
              <a:ext uri="{FF2B5EF4-FFF2-40B4-BE49-F238E27FC236}">
                <a16:creationId xmlns:a16="http://schemas.microsoft.com/office/drawing/2014/main" id="{009F31B3-5401-2A40-8CF4-D5A62580F1DC}"/>
              </a:ext>
            </a:extLst>
          </p:cNvPr>
          <p:cNvSpPr txBox="1"/>
          <p:nvPr/>
        </p:nvSpPr>
        <p:spPr>
          <a:xfrm>
            <a:off x="462965" y="1645920"/>
            <a:ext cx="8223835" cy="5450851"/>
          </a:xfrm>
          <a:prstGeom prst="rect">
            <a:avLst/>
          </a:prstGeom>
          <a:noFill/>
        </p:spPr>
        <p:txBody>
          <a:bodyPr wrap="square" rtlCol="0">
            <a:spAutoFit/>
          </a:bodyPr>
          <a:lstStyle/>
          <a:p>
            <a:pPr algn="just">
              <a:lnSpc>
                <a:spcPct val="150000"/>
              </a:lnSpc>
            </a:pPr>
            <a:r>
              <a:rPr lang="de-DE" b="1" u="sng" dirty="0">
                <a:sym typeface="Wingdings" pitchFamily="2" charset="2"/>
              </a:rPr>
              <a:t>Teil 1:</a:t>
            </a:r>
            <a:endParaRPr lang="de-DE" dirty="0">
              <a:sym typeface="Wingdings" pitchFamily="2" charset="2"/>
            </a:endParaRPr>
          </a:p>
          <a:p>
            <a:pPr marL="342900" indent="-342900" algn="just">
              <a:lnSpc>
                <a:spcPct val="150000"/>
              </a:lnSpc>
              <a:buAutoNum type="alphaUcPeriod"/>
            </a:pPr>
            <a:r>
              <a:rPr lang="de-DE" b="1" dirty="0">
                <a:sym typeface="Wingdings" pitchFamily="2" charset="2"/>
              </a:rPr>
              <a:t>Cabrio</a:t>
            </a:r>
          </a:p>
          <a:p>
            <a:pPr algn="just">
              <a:lnSpc>
                <a:spcPct val="150000"/>
              </a:lnSpc>
            </a:pPr>
            <a:r>
              <a:rPr lang="de-DE" b="1" dirty="0">
                <a:sym typeface="Wingdings" pitchFamily="2" charset="2"/>
              </a:rPr>
              <a:t>K  V </a:t>
            </a:r>
            <a:r>
              <a:rPr lang="de-DE" b="1" dirty="0" err="1">
                <a:sym typeface="Wingdings" pitchFamily="2" charset="2"/>
              </a:rPr>
              <a:t>SchE</a:t>
            </a:r>
            <a:r>
              <a:rPr lang="de-DE" b="1" dirty="0">
                <a:sym typeface="Wingdings" pitchFamily="2" charset="2"/>
              </a:rPr>
              <a:t> wegen Nutzungsausfall </a:t>
            </a:r>
            <a:r>
              <a:rPr lang="de-DE" b="1" dirty="0" err="1">
                <a:sym typeface="Wingdings" pitchFamily="2" charset="2"/>
              </a:rPr>
              <a:t>iHv</a:t>
            </a:r>
            <a:r>
              <a:rPr lang="de-DE" b="1" dirty="0">
                <a:sym typeface="Wingdings" pitchFamily="2" charset="2"/>
              </a:rPr>
              <a:t>. 450 € gem. §§ 437 Nr. 3, 280 Abs. 1 BGB</a:t>
            </a:r>
          </a:p>
          <a:p>
            <a:pPr marL="400050" indent="-400050" algn="just">
              <a:lnSpc>
                <a:spcPct val="150000"/>
              </a:lnSpc>
              <a:buAutoNum type="romanUcPeriod"/>
            </a:pPr>
            <a:r>
              <a:rPr lang="de-DE" dirty="0">
                <a:sym typeface="Wingdings" pitchFamily="2" charset="2"/>
              </a:rPr>
              <a:t>Kaufvertrag (+), über den Kauf des Cabrios</a:t>
            </a:r>
          </a:p>
          <a:p>
            <a:pPr marL="400050" indent="-400050" algn="just">
              <a:lnSpc>
                <a:spcPct val="150000"/>
              </a:lnSpc>
              <a:buAutoNum type="romanUcPeriod"/>
            </a:pPr>
            <a:r>
              <a:rPr lang="de-DE" dirty="0">
                <a:sym typeface="Wingdings" pitchFamily="2" charset="2"/>
              </a:rPr>
              <a:t>Mangel, § 434 BGB</a:t>
            </a:r>
          </a:p>
          <a:p>
            <a:pPr marL="342900" indent="-342900" algn="just">
              <a:lnSpc>
                <a:spcPct val="150000"/>
              </a:lnSpc>
              <a:buAutoNum type="arabicPeriod"/>
            </a:pPr>
            <a:r>
              <a:rPr lang="de-DE" dirty="0">
                <a:sym typeface="Wingdings" pitchFamily="2" charset="2"/>
              </a:rPr>
              <a:t>Subjektive Anforderungen, § 434 II 1 BGB</a:t>
            </a:r>
          </a:p>
          <a:p>
            <a:pPr algn="just">
              <a:lnSpc>
                <a:spcPct val="150000"/>
              </a:lnSpc>
            </a:pPr>
            <a:r>
              <a:rPr lang="de-DE" dirty="0">
                <a:sym typeface="Wingdings" pitchFamily="2" charset="2"/>
              </a:rPr>
              <a:t>	(+), da K und V keine bestimmte Beschaffenheit des Cabrios vereinbart haben </a:t>
            </a:r>
          </a:p>
          <a:p>
            <a:pPr algn="just">
              <a:lnSpc>
                <a:spcPct val="150000"/>
              </a:lnSpc>
            </a:pPr>
            <a:r>
              <a:rPr lang="de-DE" dirty="0">
                <a:sym typeface="Wingdings" pitchFamily="2" charset="2"/>
              </a:rPr>
              <a:t>	 keine Abweichung, zudem keine spezielle Verwendung festgelegt</a:t>
            </a:r>
          </a:p>
          <a:p>
            <a:pPr marL="342900" indent="-342900" algn="just">
              <a:lnSpc>
                <a:spcPct val="150000"/>
              </a:lnSpc>
              <a:buFont typeface="+mj-lt"/>
              <a:buAutoNum type="arabicPeriod" startAt="2"/>
            </a:pPr>
            <a:r>
              <a:rPr lang="de-DE" dirty="0">
                <a:sym typeface="Wingdings" pitchFamily="2" charset="2"/>
              </a:rPr>
              <a:t>Objektive Anforderungen, § 434 III 1 BGB</a:t>
            </a:r>
          </a:p>
          <a:p>
            <a:pPr algn="just">
              <a:lnSpc>
                <a:spcPct val="150000"/>
              </a:lnSpc>
            </a:pPr>
            <a:r>
              <a:rPr lang="de-DE" dirty="0">
                <a:sym typeface="Wingdings" pitchFamily="2" charset="2"/>
              </a:rPr>
              <a:t>	(-), Cabrio eignet sich wg. Motorschaden für gewöhnliche Verwendung zum 	Zwecke der Fortbewegung </a:t>
            </a:r>
          </a:p>
          <a:p>
            <a:pPr algn="just">
              <a:lnSpc>
                <a:spcPct val="150000"/>
              </a:lnSpc>
            </a:pPr>
            <a:r>
              <a:rPr lang="de-DE" dirty="0">
                <a:sym typeface="Wingdings" pitchFamily="2" charset="2"/>
              </a:rPr>
              <a:t>III. Bei GÜ, § 446 BGB (+)</a:t>
            </a:r>
          </a:p>
          <a:p>
            <a:pPr algn="just">
              <a:lnSpc>
                <a:spcPct val="150000"/>
              </a:lnSpc>
            </a:pPr>
            <a:endParaRPr lang="de-DE" dirty="0">
              <a:sym typeface="Wingdings" pitchFamily="2" charset="2"/>
            </a:endParaRPr>
          </a:p>
        </p:txBody>
      </p:sp>
    </p:spTree>
    <p:extLst>
      <p:ext uri="{BB962C8B-B14F-4D97-AF65-F5344CB8AC3E}">
        <p14:creationId xmlns:p14="http://schemas.microsoft.com/office/powerpoint/2010/main" val="118145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462965" y="314315"/>
            <a:ext cx="6090235" cy="646331"/>
          </a:xfrm>
          <a:prstGeom prst="rect">
            <a:avLst/>
          </a:prstGeom>
          <a:noFill/>
        </p:spPr>
        <p:txBody>
          <a:bodyPr wrap="square" rtlCol="0">
            <a:spAutoFit/>
          </a:bodyPr>
          <a:lstStyle/>
          <a:p>
            <a:r>
              <a:rPr lang="de-DE" b="1" dirty="0">
                <a:solidFill>
                  <a:srgbClr val="0A274E"/>
                </a:solidFill>
              </a:rPr>
              <a:t>AG „Vertragliche Schuldverhältnisse“/“Mobiliarsachenrecht“</a:t>
            </a:r>
          </a:p>
          <a:p>
            <a:r>
              <a:rPr lang="de-DE" b="1" dirty="0">
                <a:solidFill>
                  <a:srgbClr val="0A274E"/>
                </a:solidFill>
              </a:rPr>
              <a:t>Wintersemester 2022/2023 | Ass. </a:t>
            </a:r>
            <a:r>
              <a:rPr lang="de-DE" b="1" dirty="0" err="1">
                <a:solidFill>
                  <a:srgbClr val="0A274E"/>
                </a:solidFill>
              </a:rPr>
              <a:t>iur</a:t>
            </a:r>
            <a:r>
              <a:rPr lang="de-DE" b="1" dirty="0">
                <a:solidFill>
                  <a:srgbClr val="0A274E"/>
                </a:solidFill>
              </a:rPr>
              <a:t>. Amina Özen</a:t>
            </a:r>
          </a:p>
        </p:txBody>
      </p:sp>
      <p:pic>
        <p:nvPicPr>
          <p:cNvPr id="8" name="Bild 7" descr="Logo_klei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0838" y="-102411"/>
            <a:ext cx="1912107" cy="1351801"/>
          </a:xfrm>
          <a:prstGeom prst="rect">
            <a:avLst/>
          </a:prstGeom>
        </p:spPr>
      </p:pic>
      <p:sp>
        <p:nvSpPr>
          <p:cNvPr id="5" name="Titel 1"/>
          <p:cNvSpPr>
            <a:spLocks noGrp="1"/>
          </p:cNvSpPr>
          <p:nvPr>
            <p:ph type="title"/>
          </p:nvPr>
        </p:nvSpPr>
        <p:spPr>
          <a:xfrm>
            <a:off x="100" y="999028"/>
            <a:ext cx="9144000" cy="462755"/>
          </a:xfrm>
          <a:solidFill>
            <a:srgbClr val="0A274E"/>
          </a:solidFill>
        </p:spPr>
        <p:txBody>
          <a:bodyPr>
            <a:noAutofit/>
          </a:bodyPr>
          <a:lstStyle/>
          <a:p>
            <a:pPr marL="358775" algn="l">
              <a:tabLst>
                <a:tab pos="358775" algn="l"/>
              </a:tabLst>
            </a:pPr>
            <a:r>
              <a:rPr lang="de-DE" sz="2800" dirty="0">
                <a:solidFill>
                  <a:schemeClr val="bg1"/>
                </a:solidFill>
              </a:rPr>
              <a:t>Lösungsskizze (Fortsetzung)</a:t>
            </a:r>
          </a:p>
        </p:txBody>
      </p:sp>
      <p:sp>
        <p:nvSpPr>
          <p:cNvPr id="2" name="Foliennummernplatzhalter 1"/>
          <p:cNvSpPr>
            <a:spLocks noGrp="1"/>
          </p:cNvSpPr>
          <p:nvPr>
            <p:ph type="sldNum" sz="quarter" idx="12"/>
          </p:nvPr>
        </p:nvSpPr>
        <p:spPr/>
        <p:txBody>
          <a:bodyPr/>
          <a:lstStyle/>
          <a:p>
            <a:r>
              <a:rPr lang="de-DE" dirty="0"/>
              <a:t> Folie </a:t>
            </a:r>
            <a:fld id="{26CF8654-AE84-6246-95E5-CBEB35BC1869}" type="slidenum">
              <a:rPr lang="de-DE" smtClean="0"/>
              <a:t>6</a:t>
            </a:fld>
            <a:endParaRPr lang="de-DE" dirty="0"/>
          </a:p>
        </p:txBody>
      </p:sp>
      <p:sp>
        <p:nvSpPr>
          <p:cNvPr id="3" name="Textfeld 2">
            <a:extLst>
              <a:ext uri="{FF2B5EF4-FFF2-40B4-BE49-F238E27FC236}">
                <a16:creationId xmlns:a16="http://schemas.microsoft.com/office/drawing/2014/main" id="{009F31B3-5401-2A40-8CF4-D5A62580F1DC}"/>
              </a:ext>
            </a:extLst>
          </p:cNvPr>
          <p:cNvSpPr txBox="1"/>
          <p:nvPr/>
        </p:nvSpPr>
        <p:spPr>
          <a:xfrm>
            <a:off x="462965" y="1645920"/>
            <a:ext cx="8223835" cy="5035353"/>
          </a:xfrm>
          <a:prstGeom prst="rect">
            <a:avLst/>
          </a:prstGeom>
          <a:noFill/>
        </p:spPr>
        <p:txBody>
          <a:bodyPr wrap="square" rtlCol="0">
            <a:spAutoFit/>
          </a:bodyPr>
          <a:lstStyle/>
          <a:p>
            <a:pPr marL="400050" indent="-400050" algn="just">
              <a:lnSpc>
                <a:spcPct val="150000"/>
              </a:lnSpc>
              <a:buFont typeface="+mj-lt"/>
              <a:buAutoNum type="romanUcPeriod" startAt="4"/>
            </a:pPr>
            <a:r>
              <a:rPr lang="de-DE" dirty="0" err="1">
                <a:sym typeface="Wingdings" pitchFamily="2" charset="2"/>
              </a:rPr>
              <a:t>Vertretenmüssen</a:t>
            </a:r>
            <a:endParaRPr lang="de-DE" dirty="0">
              <a:sym typeface="Wingdings" pitchFamily="2" charset="2"/>
            </a:endParaRPr>
          </a:p>
          <a:p>
            <a:pPr algn="just">
              <a:lnSpc>
                <a:spcPct val="150000"/>
              </a:lnSpc>
            </a:pPr>
            <a:r>
              <a:rPr lang="de-DE" dirty="0">
                <a:sym typeface="Wingdings" pitchFamily="2" charset="2"/>
              </a:rPr>
              <a:t>	Cabrio hatte einen für einen Experten am Motorengeräusch erkennbaren 	Motorgeräusch  diesen hätte V als Fachhändler erkennen können  (+)</a:t>
            </a:r>
          </a:p>
          <a:p>
            <a:pPr marL="400050" indent="-400050" algn="just">
              <a:lnSpc>
                <a:spcPct val="150000"/>
              </a:lnSpc>
              <a:buFont typeface="+mj-lt"/>
              <a:buAutoNum type="romanUcPeriod" startAt="5"/>
            </a:pPr>
            <a:r>
              <a:rPr lang="de-DE" dirty="0">
                <a:sym typeface="Wingdings" pitchFamily="2" charset="2"/>
              </a:rPr>
              <a:t>Ersatzfähiger Schaden</a:t>
            </a:r>
          </a:p>
          <a:p>
            <a:pPr algn="just">
              <a:lnSpc>
                <a:spcPct val="150000"/>
              </a:lnSpc>
            </a:pPr>
            <a:r>
              <a:rPr lang="de-DE" dirty="0">
                <a:sym typeface="Wingdings" pitchFamily="2" charset="2"/>
              </a:rPr>
              <a:t>	</a:t>
            </a:r>
            <a:r>
              <a:rPr lang="de-DE" dirty="0"/>
              <a:t>Erfasst wird der Schaden, der auf der mangelhaften Lieferung beruht und weder 	Schadensersatz statt der Leistung noch Verzögerungsschaden ist</a:t>
            </a:r>
          </a:p>
          <a:p>
            <a:pPr algn="just">
              <a:lnSpc>
                <a:spcPct val="150000"/>
              </a:lnSpc>
            </a:pPr>
            <a:endParaRPr lang="de-DE" dirty="0"/>
          </a:p>
          <a:p>
            <a:pPr algn="just">
              <a:lnSpc>
                <a:spcPct val="150000"/>
              </a:lnSpc>
            </a:pPr>
            <a:r>
              <a:rPr lang="de-DE" b="1" dirty="0">
                <a:solidFill>
                  <a:srgbClr val="9A0000"/>
                </a:solidFill>
              </a:rPr>
              <a:t>P: Ist der Betriebsausfallschaden nach § 280 Abs. 1 BGB ersatzfähig oder handelt es sich um einen Verzögerungsschaden, der nur unter den </a:t>
            </a:r>
            <a:r>
              <a:rPr lang="de-DE" b="1" dirty="0" err="1">
                <a:solidFill>
                  <a:srgbClr val="9A0000"/>
                </a:solidFill>
              </a:rPr>
              <a:t>zusätzl</a:t>
            </a:r>
            <a:r>
              <a:rPr lang="de-DE" b="1" dirty="0">
                <a:solidFill>
                  <a:srgbClr val="9A0000"/>
                </a:solidFill>
              </a:rPr>
              <a:t>. VSS des § 286 BGB ersatzfähig ist?</a:t>
            </a:r>
            <a:endParaRPr lang="de-DE" dirty="0"/>
          </a:p>
          <a:p>
            <a:pPr algn="just">
              <a:lnSpc>
                <a:spcPct val="150000"/>
              </a:lnSpc>
            </a:pPr>
            <a:endParaRPr lang="de-DE" dirty="0">
              <a:sym typeface="Wingdings" pitchFamily="2" charset="2"/>
            </a:endParaRPr>
          </a:p>
          <a:p>
            <a:pPr algn="just">
              <a:lnSpc>
                <a:spcPct val="150000"/>
              </a:lnSpc>
            </a:pPr>
            <a:endParaRPr lang="de-DE" dirty="0">
              <a:sym typeface="Wingdings" pitchFamily="2" charset="2"/>
            </a:endParaRPr>
          </a:p>
        </p:txBody>
      </p:sp>
    </p:spTree>
    <p:extLst>
      <p:ext uri="{BB962C8B-B14F-4D97-AF65-F5344CB8AC3E}">
        <p14:creationId xmlns:p14="http://schemas.microsoft.com/office/powerpoint/2010/main" val="134714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462965" y="314315"/>
            <a:ext cx="6090235" cy="646331"/>
          </a:xfrm>
          <a:prstGeom prst="rect">
            <a:avLst/>
          </a:prstGeom>
          <a:noFill/>
        </p:spPr>
        <p:txBody>
          <a:bodyPr wrap="square" rtlCol="0">
            <a:spAutoFit/>
          </a:bodyPr>
          <a:lstStyle/>
          <a:p>
            <a:r>
              <a:rPr lang="de-DE" b="1" dirty="0">
                <a:solidFill>
                  <a:srgbClr val="0A274E"/>
                </a:solidFill>
              </a:rPr>
              <a:t>AG „Vertragliche Schuldverhältnisse“/“Mobiliarsachenrecht“</a:t>
            </a:r>
          </a:p>
          <a:p>
            <a:r>
              <a:rPr lang="de-DE" b="1" dirty="0">
                <a:solidFill>
                  <a:srgbClr val="0A274E"/>
                </a:solidFill>
              </a:rPr>
              <a:t>Wintersemester 2022/2023 | Ass. </a:t>
            </a:r>
            <a:r>
              <a:rPr lang="de-DE" b="1" dirty="0" err="1">
                <a:solidFill>
                  <a:srgbClr val="0A274E"/>
                </a:solidFill>
              </a:rPr>
              <a:t>iur</a:t>
            </a:r>
            <a:r>
              <a:rPr lang="de-DE" b="1" dirty="0">
                <a:solidFill>
                  <a:srgbClr val="0A274E"/>
                </a:solidFill>
              </a:rPr>
              <a:t>. Amina Özen</a:t>
            </a:r>
          </a:p>
        </p:txBody>
      </p:sp>
      <p:pic>
        <p:nvPicPr>
          <p:cNvPr id="8" name="Bild 7" descr="Logo_klei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0838" y="-102411"/>
            <a:ext cx="1912107" cy="1351801"/>
          </a:xfrm>
          <a:prstGeom prst="rect">
            <a:avLst/>
          </a:prstGeom>
        </p:spPr>
      </p:pic>
      <p:sp>
        <p:nvSpPr>
          <p:cNvPr id="5" name="Titel 1"/>
          <p:cNvSpPr>
            <a:spLocks noGrp="1"/>
          </p:cNvSpPr>
          <p:nvPr>
            <p:ph type="title"/>
          </p:nvPr>
        </p:nvSpPr>
        <p:spPr>
          <a:xfrm>
            <a:off x="100" y="999028"/>
            <a:ext cx="9144000" cy="462755"/>
          </a:xfrm>
          <a:solidFill>
            <a:srgbClr val="0A274E"/>
          </a:solidFill>
        </p:spPr>
        <p:txBody>
          <a:bodyPr>
            <a:noAutofit/>
          </a:bodyPr>
          <a:lstStyle/>
          <a:p>
            <a:pPr marL="358775" algn="l">
              <a:tabLst>
                <a:tab pos="358775" algn="l"/>
              </a:tabLst>
            </a:pPr>
            <a:r>
              <a:rPr lang="de-DE" sz="2800" dirty="0">
                <a:solidFill>
                  <a:schemeClr val="bg1"/>
                </a:solidFill>
              </a:rPr>
              <a:t>Lösungsskizze (Fortsetzung)</a:t>
            </a:r>
          </a:p>
        </p:txBody>
      </p:sp>
      <p:sp>
        <p:nvSpPr>
          <p:cNvPr id="2" name="Foliennummernplatzhalter 1"/>
          <p:cNvSpPr>
            <a:spLocks noGrp="1"/>
          </p:cNvSpPr>
          <p:nvPr>
            <p:ph type="sldNum" sz="quarter" idx="12"/>
          </p:nvPr>
        </p:nvSpPr>
        <p:spPr/>
        <p:txBody>
          <a:bodyPr/>
          <a:lstStyle/>
          <a:p>
            <a:r>
              <a:rPr lang="de-DE" dirty="0"/>
              <a:t> Folie </a:t>
            </a:r>
            <a:fld id="{26CF8654-AE84-6246-95E5-CBEB35BC1869}" type="slidenum">
              <a:rPr lang="de-DE" smtClean="0"/>
              <a:t>7</a:t>
            </a:fld>
            <a:endParaRPr lang="de-DE" dirty="0"/>
          </a:p>
        </p:txBody>
      </p:sp>
      <p:sp>
        <p:nvSpPr>
          <p:cNvPr id="3" name="Textfeld 2">
            <a:extLst>
              <a:ext uri="{FF2B5EF4-FFF2-40B4-BE49-F238E27FC236}">
                <a16:creationId xmlns:a16="http://schemas.microsoft.com/office/drawing/2014/main" id="{009F31B3-5401-2A40-8CF4-D5A62580F1DC}"/>
              </a:ext>
            </a:extLst>
          </p:cNvPr>
          <p:cNvSpPr txBox="1"/>
          <p:nvPr/>
        </p:nvSpPr>
        <p:spPr>
          <a:xfrm>
            <a:off x="462965" y="1645920"/>
            <a:ext cx="8223835" cy="5035353"/>
          </a:xfrm>
          <a:prstGeom prst="rect">
            <a:avLst/>
          </a:prstGeom>
          <a:noFill/>
        </p:spPr>
        <p:txBody>
          <a:bodyPr wrap="square" rtlCol="0">
            <a:spAutoFit/>
          </a:bodyPr>
          <a:lstStyle/>
          <a:p>
            <a:pPr algn="just">
              <a:lnSpc>
                <a:spcPct val="150000"/>
              </a:lnSpc>
            </a:pPr>
            <a:r>
              <a:rPr lang="de-DE" b="1" dirty="0">
                <a:solidFill>
                  <a:srgbClr val="9A0000"/>
                </a:solidFill>
              </a:rPr>
              <a:t>P: Ist der Betriebsausfallschaden nach § 280 Abs. 1 BGB ersatzfähig oder handelt es sich um einen Verzögerungsschaden, der nur unter den </a:t>
            </a:r>
            <a:r>
              <a:rPr lang="de-DE" b="1" dirty="0" err="1">
                <a:solidFill>
                  <a:srgbClr val="9A0000"/>
                </a:solidFill>
              </a:rPr>
              <a:t>zusätzl</a:t>
            </a:r>
            <a:r>
              <a:rPr lang="de-DE" b="1" dirty="0">
                <a:solidFill>
                  <a:srgbClr val="9A0000"/>
                </a:solidFill>
              </a:rPr>
              <a:t>. VSS des § 286 BGB ersatzfähig ist?</a:t>
            </a:r>
            <a:endParaRPr lang="de-DE" dirty="0">
              <a:solidFill>
                <a:srgbClr val="9A0000"/>
              </a:solidFill>
            </a:endParaRPr>
          </a:p>
          <a:p>
            <a:pPr marL="285750" indent="-285750" algn="just">
              <a:lnSpc>
                <a:spcPct val="150000"/>
              </a:lnSpc>
              <a:buFont typeface="Arial" panose="020B0604020202020204" pitchFamily="34" charset="0"/>
              <a:buChar char="•"/>
            </a:pPr>
            <a:r>
              <a:rPr lang="de-DE" dirty="0" err="1"/>
              <a:t>m.M.</a:t>
            </a:r>
            <a:r>
              <a:rPr lang="de-DE" dirty="0"/>
              <a:t>: Betriebsausfallschäden sind gem. §§ 437 Nr. 3, 280 I, II, 286 BGB ersatzfähig</a:t>
            </a:r>
          </a:p>
          <a:p>
            <a:pPr marL="742950" lvl="1" indent="-285750" algn="just">
              <a:lnSpc>
                <a:spcPct val="150000"/>
              </a:lnSpc>
              <a:buFont typeface="Arial" panose="020B0604020202020204" pitchFamily="34" charset="0"/>
              <a:buChar char="•"/>
            </a:pPr>
            <a:r>
              <a:rPr lang="de-DE" dirty="0"/>
              <a:t>Schaden beruht nicht auf mangelhafter Lieferung, sondern auf der nicht rechtzeitigen Lieferung einer mangelfreien Sache</a:t>
            </a:r>
          </a:p>
          <a:p>
            <a:pPr marL="742950" lvl="1" indent="-285750" algn="just">
              <a:lnSpc>
                <a:spcPct val="150000"/>
              </a:lnSpc>
              <a:buFont typeface="Arial" panose="020B0604020202020204" pitchFamily="34" charset="0"/>
              <a:buChar char="•"/>
            </a:pPr>
            <a:r>
              <a:rPr lang="de-DE" dirty="0"/>
              <a:t>Sonst stünde Verkäufer, der schuldhaft mangelhaft leistet, schlechter als derjenige, der schuldhaft nicht leistet</a:t>
            </a:r>
          </a:p>
          <a:p>
            <a:pPr marL="285750" indent="-285750" algn="just">
              <a:lnSpc>
                <a:spcPct val="150000"/>
              </a:lnSpc>
              <a:buFont typeface="Arial" panose="020B0604020202020204" pitchFamily="34" charset="0"/>
              <a:buChar char="•"/>
            </a:pPr>
            <a:r>
              <a:rPr lang="de-DE" dirty="0" err="1"/>
              <a:t>h.M</a:t>
            </a:r>
            <a:r>
              <a:rPr lang="de-DE" dirty="0"/>
              <a:t>.: Betriebsausfallschäden sind als allg. Vermögensschaden nur unter den VSS des § 280 Abs. 1 BGB ersatzfähig</a:t>
            </a:r>
          </a:p>
          <a:p>
            <a:pPr marL="742950" lvl="1" indent="-285750" algn="just">
              <a:lnSpc>
                <a:spcPct val="150000"/>
              </a:lnSpc>
              <a:buFont typeface="Arial" panose="020B0604020202020204" pitchFamily="34" charset="0"/>
              <a:buChar char="•"/>
            </a:pPr>
            <a:r>
              <a:rPr lang="de-DE" dirty="0"/>
              <a:t>Schaden beruht auf Lieferung der mangelhaften Sache und somit auf Schlechtleistung</a:t>
            </a:r>
            <a:endParaRPr lang="de-DE" dirty="0">
              <a:sym typeface="Wingdings" pitchFamily="2" charset="2"/>
            </a:endParaRPr>
          </a:p>
        </p:txBody>
      </p:sp>
    </p:spTree>
    <p:extLst>
      <p:ext uri="{BB962C8B-B14F-4D97-AF65-F5344CB8AC3E}">
        <p14:creationId xmlns:p14="http://schemas.microsoft.com/office/powerpoint/2010/main" val="224611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462965" y="314315"/>
            <a:ext cx="6090235" cy="646331"/>
          </a:xfrm>
          <a:prstGeom prst="rect">
            <a:avLst/>
          </a:prstGeom>
          <a:noFill/>
        </p:spPr>
        <p:txBody>
          <a:bodyPr wrap="square" rtlCol="0">
            <a:spAutoFit/>
          </a:bodyPr>
          <a:lstStyle/>
          <a:p>
            <a:r>
              <a:rPr lang="de-DE" b="1" dirty="0">
                <a:solidFill>
                  <a:srgbClr val="0A274E"/>
                </a:solidFill>
              </a:rPr>
              <a:t>AG „Vertragliche Schuldverhältnisse“/“Mobiliarsachenrecht“</a:t>
            </a:r>
          </a:p>
          <a:p>
            <a:r>
              <a:rPr lang="de-DE" b="1" dirty="0">
                <a:solidFill>
                  <a:srgbClr val="0A274E"/>
                </a:solidFill>
              </a:rPr>
              <a:t>Wintersemester 2022/2023 | Ass. </a:t>
            </a:r>
            <a:r>
              <a:rPr lang="de-DE" b="1" dirty="0" err="1">
                <a:solidFill>
                  <a:srgbClr val="0A274E"/>
                </a:solidFill>
              </a:rPr>
              <a:t>iur</a:t>
            </a:r>
            <a:r>
              <a:rPr lang="de-DE" b="1" dirty="0">
                <a:solidFill>
                  <a:srgbClr val="0A274E"/>
                </a:solidFill>
              </a:rPr>
              <a:t>. Amina Özen</a:t>
            </a:r>
          </a:p>
        </p:txBody>
      </p:sp>
      <p:pic>
        <p:nvPicPr>
          <p:cNvPr id="8" name="Bild 7" descr="Logo_klei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0838" y="-102411"/>
            <a:ext cx="1912107" cy="1351801"/>
          </a:xfrm>
          <a:prstGeom prst="rect">
            <a:avLst/>
          </a:prstGeom>
        </p:spPr>
      </p:pic>
      <p:sp>
        <p:nvSpPr>
          <p:cNvPr id="5" name="Titel 1"/>
          <p:cNvSpPr>
            <a:spLocks noGrp="1"/>
          </p:cNvSpPr>
          <p:nvPr>
            <p:ph type="title"/>
          </p:nvPr>
        </p:nvSpPr>
        <p:spPr>
          <a:xfrm>
            <a:off x="100" y="999028"/>
            <a:ext cx="9144000" cy="462755"/>
          </a:xfrm>
          <a:solidFill>
            <a:srgbClr val="0A274E"/>
          </a:solidFill>
        </p:spPr>
        <p:txBody>
          <a:bodyPr>
            <a:noAutofit/>
          </a:bodyPr>
          <a:lstStyle/>
          <a:p>
            <a:pPr marL="358775" algn="l">
              <a:tabLst>
                <a:tab pos="358775" algn="l"/>
              </a:tabLst>
            </a:pPr>
            <a:r>
              <a:rPr lang="de-DE" sz="2800" dirty="0">
                <a:solidFill>
                  <a:schemeClr val="bg1"/>
                </a:solidFill>
              </a:rPr>
              <a:t>Lösungsskizze (Fortsetzung)</a:t>
            </a:r>
          </a:p>
        </p:txBody>
      </p:sp>
      <p:sp>
        <p:nvSpPr>
          <p:cNvPr id="2" name="Foliennummernplatzhalter 1"/>
          <p:cNvSpPr>
            <a:spLocks noGrp="1"/>
          </p:cNvSpPr>
          <p:nvPr>
            <p:ph type="sldNum" sz="quarter" idx="12"/>
          </p:nvPr>
        </p:nvSpPr>
        <p:spPr/>
        <p:txBody>
          <a:bodyPr/>
          <a:lstStyle/>
          <a:p>
            <a:r>
              <a:rPr lang="de-DE" dirty="0"/>
              <a:t> Folie </a:t>
            </a:r>
            <a:fld id="{26CF8654-AE84-6246-95E5-CBEB35BC1869}" type="slidenum">
              <a:rPr lang="de-DE" smtClean="0"/>
              <a:t>8</a:t>
            </a:fld>
            <a:endParaRPr lang="de-DE" dirty="0"/>
          </a:p>
        </p:txBody>
      </p:sp>
      <p:sp>
        <p:nvSpPr>
          <p:cNvPr id="3" name="Textfeld 2">
            <a:extLst>
              <a:ext uri="{FF2B5EF4-FFF2-40B4-BE49-F238E27FC236}">
                <a16:creationId xmlns:a16="http://schemas.microsoft.com/office/drawing/2014/main" id="{009F31B3-5401-2A40-8CF4-D5A62580F1DC}"/>
              </a:ext>
            </a:extLst>
          </p:cNvPr>
          <p:cNvSpPr txBox="1"/>
          <p:nvPr/>
        </p:nvSpPr>
        <p:spPr>
          <a:xfrm>
            <a:off x="462965" y="1645920"/>
            <a:ext cx="8223835" cy="5866350"/>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de-DE" dirty="0" err="1"/>
              <a:t>h.M</a:t>
            </a:r>
            <a:r>
              <a:rPr lang="de-DE" dirty="0"/>
              <a:t>.: Betriebsausfallschäden sind als allg. Vermögensschaden nur unter den VSS des § 280 Abs. 1 BGB ersatzfähig</a:t>
            </a:r>
          </a:p>
          <a:p>
            <a:pPr marL="742950" lvl="1" indent="-285750" algn="just">
              <a:lnSpc>
                <a:spcPct val="150000"/>
              </a:lnSpc>
              <a:buFont typeface="Arial" panose="020B0604020202020204" pitchFamily="34" charset="0"/>
              <a:buChar char="•"/>
            </a:pPr>
            <a:r>
              <a:rPr lang="de-DE" dirty="0"/>
              <a:t>Schaden beruht auf Lieferung der mangelhaften Sache und somit auf Schlechtleistung</a:t>
            </a:r>
          </a:p>
          <a:p>
            <a:pPr marL="742950" lvl="1" indent="-285750" algn="just">
              <a:lnSpc>
                <a:spcPct val="150000"/>
              </a:lnSpc>
              <a:buFont typeface="Arial" panose="020B0604020202020204" pitchFamily="34" charset="0"/>
              <a:buChar char="•"/>
            </a:pPr>
            <a:r>
              <a:rPr lang="de-DE" dirty="0"/>
              <a:t>Entspricht Willen des Gesetzgebers, der solche Schäden unabhängig von den VSS des § 286 BGB ersetzen will</a:t>
            </a:r>
          </a:p>
          <a:p>
            <a:pPr marL="742950" lvl="1" indent="-285750" algn="just">
              <a:lnSpc>
                <a:spcPct val="150000"/>
              </a:lnSpc>
              <a:buFont typeface="Arial" panose="020B0604020202020204" pitchFamily="34" charset="0"/>
              <a:buChar char="•"/>
            </a:pPr>
            <a:r>
              <a:rPr lang="de-DE" dirty="0"/>
              <a:t>§ 437 BGB verweist nicht auf § 286 BGB</a:t>
            </a:r>
          </a:p>
          <a:p>
            <a:pPr marL="285750" indent="-285750" algn="just">
              <a:lnSpc>
                <a:spcPct val="150000"/>
              </a:lnSpc>
              <a:buFont typeface="Arial" panose="020B0604020202020204" pitchFamily="34" charset="0"/>
              <a:buChar char="•"/>
            </a:pPr>
            <a:r>
              <a:rPr lang="de-DE" dirty="0"/>
              <a:t>Stellungnahme:</a:t>
            </a:r>
          </a:p>
          <a:p>
            <a:pPr marL="742950" lvl="1" indent="-285750" algn="just">
              <a:lnSpc>
                <a:spcPct val="150000"/>
              </a:lnSpc>
              <a:buFont typeface="Arial" panose="020B0604020202020204" pitchFamily="34" charset="0"/>
              <a:buChar char="•"/>
            </a:pPr>
            <a:r>
              <a:rPr lang="de-DE" dirty="0" err="1"/>
              <a:t>m.M.</a:t>
            </a:r>
            <a:r>
              <a:rPr lang="de-DE" dirty="0"/>
              <a:t> würde zu erheblicher Einschränkung der Ersatzfähigkeit führen, die vom Gesetzgeber nicht gewollt ist</a:t>
            </a:r>
          </a:p>
          <a:p>
            <a:pPr marL="742950" lvl="1" indent="-285750" algn="just">
              <a:lnSpc>
                <a:spcPct val="150000"/>
              </a:lnSpc>
              <a:buFont typeface="Arial" panose="020B0604020202020204" pitchFamily="34" charset="0"/>
              <a:buChar char="•"/>
            </a:pPr>
            <a:r>
              <a:rPr lang="de-DE" dirty="0"/>
              <a:t>Schlechtleistung </a:t>
            </a:r>
            <a:r>
              <a:rPr lang="de-DE" dirty="0" err="1"/>
              <a:t>kannn</a:t>
            </a:r>
            <a:r>
              <a:rPr lang="de-DE" dirty="0"/>
              <a:t> für Käufer gefährlicher sein als eine Nichtleistung, was eine schärfere Haftung rechtfertigt</a:t>
            </a:r>
          </a:p>
          <a:p>
            <a:pPr algn="just">
              <a:lnSpc>
                <a:spcPct val="150000"/>
              </a:lnSpc>
            </a:pPr>
            <a:endParaRPr lang="de-DE" dirty="0">
              <a:sym typeface="Wingdings" pitchFamily="2" charset="2"/>
            </a:endParaRPr>
          </a:p>
          <a:p>
            <a:pPr algn="just">
              <a:lnSpc>
                <a:spcPct val="150000"/>
              </a:lnSpc>
            </a:pPr>
            <a:endParaRPr lang="de-DE" dirty="0">
              <a:sym typeface="Wingdings" pitchFamily="2" charset="2"/>
            </a:endParaRPr>
          </a:p>
        </p:txBody>
      </p:sp>
    </p:spTree>
    <p:extLst>
      <p:ext uri="{BB962C8B-B14F-4D97-AF65-F5344CB8AC3E}">
        <p14:creationId xmlns:p14="http://schemas.microsoft.com/office/powerpoint/2010/main" val="402007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462965" y="314315"/>
            <a:ext cx="6090235" cy="646331"/>
          </a:xfrm>
          <a:prstGeom prst="rect">
            <a:avLst/>
          </a:prstGeom>
          <a:noFill/>
        </p:spPr>
        <p:txBody>
          <a:bodyPr wrap="square" rtlCol="0">
            <a:spAutoFit/>
          </a:bodyPr>
          <a:lstStyle/>
          <a:p>
            <a:r>
              <a:rPr lang="de-DE" b="1" dirty="0">
                <a:solidFill>
                  <a:srgbClr val="0A274E"/>
                </a:solidFill>
              </a:rPr>
              <a:t>AG „Vertragliche Schuldverhältnisse“/“Mobiliarsachenrecht“</a:t>
            </a:r>
          </a:p>
          <a:p>
            <a:r>
              <a:rPr lang="de-DE" b="1" dirty="0">
                <a:solidFill>
                  <a:srgbClr val="0A274E"/>
                </a:solidFill>
              </a:rPr>
              <a:t>Wintersemester 2022/2023 | Ass. </a:t>
            </a:r>
            <a:r>
              <a:rPr lang="de-DE" b="1" dirty="0" err="1">
                <a:solidFill>
                  <a:srgbClr val="0A274E"/>
                </a:solidFill>
              </a:rPr>
              <a:t>iur</a:t>
            </a:r>
            <a:r>
              <a:rPr lang="de-DE" b="1" dirty="0">
                <a:solidFill>
                  <a:srgbClr val="0A274E"/>
                </a:solidFill>
              </a:rPr>
              <a:t>. Amina Özen</a:t>
            </a:r>
          </a:p>
        </p:txBody>
      </p:sp>
      <p:pic>
        <p:nvPicPr>
          <p:cNvPr id="8" name="Bild 7" descr="Logo_klei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0838" y="-102411"/>
            <a:ext cx="1912107" cy="1351801"/>
          </a:xfrm>
          <a:prstGeom prst="rect">
            <a:avLst/>
          </a:prstGeom>
        </p:spPr>
      </p:pic>
      <p:sp>
        <p:nvSpPr>
          <p:cNvPr id="5" name="Titel 1"/>
          <p:cNvSpPr>
            <a:spLocks noGrp="1"/>
          </p:cNvSpPr>
          <p:nvPr>
            <p:ph type="title"/>
          </p:nvPr>
        </p:nvSpPr>
        <p:spPr>
          <a:xfrm>
            <a:off x="100" y="999028"/>
            <a:ext cx="9144000" cy="462755"/>
          </a:xfrm>
          <a:solidFill>
            <a:srgbClr val="0A274E"/>
          </a:solidFill>
        </p:spPr>
        <p:txBody>
          <a:bodyPr>
            <a:noAutofit/>
          </a:bodyPr>
          <a:lstStyle/>
          <a:p>
            <a:pPr marL="358775" algn="l">
              <a:tabLst>
                <a:tab pos="358775" algn="l"/>
              </a:tabLst>
            </a:pPr>
            <a:r>
              <a:rPr lang="de-DE" sz="2800" dirty="0">
                <a:solidFill>
                  <a:schemeClr val="bg1"/>
                </a:solidFill>
              </a:rPr>
              <a:t>Lösungsskizze (Fortsetzung)</a:t>
            </a:r>
          </a:p>
        </p:txBody>
      </p:sp>
      <p:sp>
        <p:nvSpPr>
          <p:cNvPr id="2" name="Foliennummernplatzhalter 1"/>
          <p:cNvSpPr>
            <a:spLocks noGrp="1"/>
          </p:cNvSpPr>
          <p:nvPr>
            <p:ph type="sldNum" sz="quarter" idx="12"/>
          </p:nvPr>
        </p:nvSpPr>
        <p:spPr/>
        <p:txBody>
          <a:bodyPr/>
          <a:lstStyle/>
          <a:p>
            <a:r>
              <a:rPr lang="de-DE" dirty="0"/>
              <a:t> Folie </a:t>
            </a:r>
            <a:fld id="{26CF8654-AE84-6246-95E5-CBEB35BC1869}" type="slidenum">
              <a:rPr lang="de-DE" smtClean="0"/>
              <a:t>9</a:t>
            </a:fld>
            <a:endParaRPr lang="de-DE" dirty="0"/>
          </a:p>
        </p:txBody>
      </p:sp>
      <p:sp>
        <p:nvSpPr>
          <p:cNvPr id="3" name="Textfeld 2">
            <a:extLst>
              <a:ext uri="{FF2B5EF4-FFF2-40B4-BE49-F238E27FC236}">
                <a16:creationId xmlns:a16="http://schemas.microsoft.com/office/drawing/2014/main" id="{009F31B3-5401-2A40-8CF4-D5A62580F1DC}"/>
              </a:ext>
            </a:extLst>
          </p:cNvPr>
          <p:cNvSpPr txBox="1"/>
          <p:nvPr/>
        </p:nvSpPr>
        <p:spPr>
          <a:xfrm>
            <a:off x="462965" y="1645920"/>
            <a:ext cx="8223835" cy="3717043"/>
          </a:xfrm>
          <a:prstGeom prst="rect">
            <a:avLst/>
          </a:prstGeom>
          <a:noFill/>
        </p:spPr>
        <p:txBody>
          <a:bodyPr wrap="square" rtlCol="0">
            <a:spAutoFit/>
          </a:bodyPr>
          <a:lstStyle/>
          <a:p>
            <a:pPr marL="285750" indent="-285750" algn="just">
              <a:lnSpc>
                <a:spcPct val="150000"/>
              </a:lnSpc>
              <a:buFont typeface="Wingdings" pitchFamily="2" charset="2"/>
              <a:buChar char="à"/>
            </a:pPr>
            <a:r>
              <a:rPr lang="de-DE" dirty="0">
                <a:sym typeface="Wingdings" pitchFamily="2" charset="2"/>
              </a:rPr>
              <a:t>Nutzungsausfallschaden nur unter den VSS des § 280 Abs. 1 BGB zu ersetzen </a:t>
            </a:r>
          </a:p>
          <a:p>
            <a:pPr marL="285750" indent="-285750" algn="just">
              <a:lnSpc>
                <a:spcPct val="150000"/>
              </a:lnSpc>
              <a:buFont typeface="Wingdings" pitchFamily="2" charset="2"/>
              <a:buChar char="à"/>
            </a:pPr>
            <a:r>
              <a:rPr lang="de-DE" dirty="0">
                <a:sym typeface="Wingdings" pitchFamily="2" charset="2"/>
              </a:rPr>
              <a:t>Als entgangener Gewinn gem. § 252 BGB </a:t>
            </a:r>
            <a:r>
              <a:rPr lang="de-DE" dirty="0" err="1">
                <a:sym typeface="Wingdings" pitchFamily="2" charset="2"/>
              </a:rPr>
              <a:t>iRd</a:t>
            </a:r>
            <a:r>
              <a:rPr lang="de-DE" dirty="0">
                <a:sym typeface="Wingdings" pitchFamily="2" charset="2"/>
              </a:rPr>
              <a:t>. § 280 Abs. 1 BGB ersetzbar</a:t>
            </a:r>
          </a:p>
          <a:p>
            <a:r>
              <a:rPr lang="de-DE" dirty="0"/>
              <a:t> </a:t>
            </a:r>
          </a:p>
          <a:p>
            <a:pPr>
              <a:spcBef>
                <a:spcPts val="200"/>
              </a:spcBef>
              <a:spcAft>
                <a:spcPts val="200"/>
              </a:spcAft>
            </a:pPr>
            <a:r>
              <a:rPr lang="de-DE" b="1" dirty="0"/>
              <a:t>Merke: </a:t>
            </a:r>
          </a:p>
          <a:p>
            <a:pPr marL="285750" lvl="0" indent="-285750">
              <a:spcBef>
                <a:spcPts val="200"/>
              </a:spcBef>
              <a:spcAft>
                <a:spcPts val="200"/>
              </a:spcAft>
              <a:buFont typeface="Arial" panose="020B0604020202020204" pitchFamily="34" charset="0"/>
              <a:buChar char="•"/>
            </a:pPr>
            <a:r>
              <a:rPr lang="de-DE" dirty="0"/>
              <a:t>Der </a:t>
            </a:r>
            <a:r>
              <a:rPr lang="de-DE" dirty="0" err="1"/>
              <a:t>SchE</a:t>
            </a:r>
            <a:r>
              <a:rPr lang="de-DE" dirty="0"/>
              <a:t> statt der Leistung §§ 280 I, III, 281, 283 BGB erfasst Schäden, die auf dem endgültigen Ausbleiben der Leistung beruhen</a:t>
            </a:r>
          </a:p>
          <a:p>
            <a:pPr marL="285750" indent="-285750">
              <a:spcBef>
                <a:spcPts val="200"/>
              </a:spcBef>
              <a:spcAft>
                <a:spcPts val="200"/>
              </a:spcAft>
              <a:buFont typeface="Arial" panose="020B0604020202020204" pitchFamily="34" charset="0"/>
              <a:buChar char="•"/>
            </a:pPr>
            <a:r>
              <a:rPr lang="de-DE" dirty="0"/>
              <a:t>§ 280 I BGB erfasst Schäden, die auf der mangelhaften Lieferung beruhen und durch eine Nacherfüllung nicht beseitigt worden wären (Mangelfolgeschäden)</a:t>
            </a:r>
          </a:p>
          <a:p>
            <a:pPr marL="285750" indent="-285750">
              <a:spcBef>
                <a:spcPts val="200"/>
              </a:spcBef>
              <a:spcAft>
                <a:spcPts val="200"/>
              </a:spcAft>
              <a:buFont typeface="Arial" panose="020B0604020202020204" pitchFamily="34" charset="0"/>
              <a:buChar char="•"/>
            </a:pPr>
            <a:r>
              <a:rPr lang="de-DE" dirty="0"/>
              <a:t>§ 280 I, II, 286 BGB betrifft nur Schäden, die aufgrund der Verzögerung der Leistung entstanden sind.</a:t>
            </a:r>
          </a:p>
          <a:p>
            <a:pPr algn="just">
              <a:lnSpc>
                <a:spcPct val="150000"/>
              </a:lnSpc>
            </a:pPr>
            <a:endParaRPr lang="de-DE" dirty="0">
              <a:sym typeface="Wingdings" pitchFamily="2" charset="2"/>
            </a:endParaRPr>
          </a:p>
        </p:txBody>
      </p:sp>
    </p:spTree>
    <p:extLst>
      <p:ext uri="{BB962C8B-B14F-4D97-AF65-F5344CB8AC3E}">
        <p14:creationId xmlns:p14="http://schemas.microsoft.com/office/powerpoint/2010/main" val="37145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äsentation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2100</Words>
  <Application>Microsoft Macintosh PowerPoint</Application>
  <PresentationFormat>Bildschirmpräsentation (4:3)</PresentationFormat>
  <Paragraphs>220</Paragraphs>
  <Slides>18</Slides>
  <Notes>18</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18</vt:i4>
      </vt:variant>
    </vt:vector>
  </HeadingPairs>
  <TitlesOfParts>
    <vt:vector size="23" baseType="lpstr">
      <vt:lpstr>Arial</vt:lpstr>
      <vt:lpstr>Calibri</vt:lpstr>
      <vt:lpstr>Cambria</vt:lpstr>
      <vt:lpstr>Wingdings</vt:lpstr>
      <vt:lpstr>Präsentation2</vt:lpstr>
      <vt:lpstr>Arbeitsgemeinschaft zu den Vorlesungen „Vertragliche Schuldverhältnisse“/“Mobiliarsachenrecht“ Wintersemester 2022/2023 </vt:lpstr>
      <vt:lpstr>Sachverhalt</vt:lpstr>
      <vt:lpstr>Sachverhalt (Fortsetzung)</vt:lpstr>
      <vt:lpstr>Sachverhalt (Fortsetzung)</vt:lpstr>
      <vt:lpstr>Lösungsskizze</vt:lpstr>
      <vt:lpstr>Lösungsskizze (Fortsetzung)</vt:lpstr>
      <vt:lpstr>Lösungsskizze (Fortsetzung)</vt:lpstr>
      <vt:lpstr>Lösungsskizze (Fortsetzung)</vt:lpstr>
      <vt:lpstr>Lösungsskizze (Fortsetzung)</vt:lpstr>
      <vt:lpstr>Lösungsskizze (Fortsetzung)</vt:lpstr>
      <vt:lpstr>Lösungsskizze (Fortsetzung)</vt:lpstr>
      <vt:lpstr>Lösungsskizze (Fortsetzung)</vt:lpstr>
      <vt:lpstr>Lösungsskizze (Fortsetzung)</vt:lpstr>
      <vt:lpstr>Lösungsskizze (Fortsetzung)</vt:lpstr>
      <vt:lpstr>Lösungsskizze (Fortsetzung)</vt:lpstr>
      <vt:lpstr>Lösungsskizze (Fortsetzung)</vt:lpstr>
      <vt:lpstr>Lösungsskizze (Fortsetzung)</vt:lpstr>
      <vt:lpstr>Lösungsskizze (Fortsetzung)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Arbeitsgemeinschaft zur Vorlesung  „Grundlehren des Bürgerlichen Rechts II“ Sommersemester 2019 Amina Siedo</dc:title>
  <dc:creator>Amina Siedo</dc:creator>
  <cp:lastModifiedBy>Özen, Amina</cp:lastModifiedBy>
  <cp:revision>262</cp:revision>
  <cp:lastPrinted>2019-10-30T15:51:06Z</cp:lastPrinted>
  <dcterms:created xsi:type="dcterms:W3CDTF">2019-04-13T19:31:12Z</dcterms:created>
  <dcterms:modified xsi:type="dcterms:W3CDTF">2022-11-09T08:56:25Z</dcterms:modified>
</cp:coreProperties>
</file>