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3"/>
  </p:sldMasterIdLst>
  <p:notesMasterIdLst>
    <p:notesMasterId r:id="rId24"/>
  </p:notesMasterIdLst>
  <p:handoutMasterIdLst>
    <p:handoutMasterId r:id="rId25"/>
  </p:handoutMasterIdLst>
  <p:sldIdLst>
    <p:sldId id="266" r:id="rId4"/>
    <p:sldId id="320" r:id="rId5"/>
    <p:sldId id="267" r:id="rId6"/>
    <p:sldId id="321" r:id="rId7"/>
    <p:sldId id="319" r:id="rId8"/>
    <p:sldId id="326" r:id="rId9"/>
    <p:sldId id="323" r:id="rId10"/>
    <p:sldId id="322" r:id="rId11"/>
    <p:sldId id="324" r:id="rId12"/>
    <p:sldId id="325" r:id="rId13"/>
    <p:sldId id="302" r:id="rId14"/>
    <p:sldId id="336" r:id="rId15"/>
    <p:sldId id="335" r:id="rId16"/>
    <p:sldId id="337" r:id="rId17"/>
    <p:sldId id="338" r:id="rId18"/>
    <p:sldId id="339" r:id="rId19"/>
    <p:sldId id="342" r:id="rId20"/>
    <p:sldId id="343" r:id="rId21"/>
    <p:sldId id="345" r:id="rId22"/>
    <p:sldId id="340" r:id="rId23"/>
  </p:sldIdLst>
  <p:sldSz cx="9144000" cy="6858000" type="letter"/>
  <p:notesSz cx="6808788" cy="994092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0093"/>
    <a:srgbClr val="FFCC00"/>
    <a:srgbClr val="009900"/>
    <a:srgbClr val="33CC33"/>
    <a:srgbClr val="CC330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17FBB-D7F9-4425-B8D1-71A69E0E0CA0}" v="7" dt="2023-01-17T13:46:1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4" autoAdjust="0"/>
    <p:restoredTop sz="81137" autoAdjust="0"/>
  </p:normalViewPr>
  <p:slideViewPr>
    <p:cSldViewPr>
      <p:cViewPr varScale="1">
        <p:scale>
          <a:sx n="78" d="100"/>
          <a:sy n="78" d="100"/>
        </p:scale>
        <p:origin x="11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
    </p:cViewPr>
  </p:sorterViewPr>
  <p:notesViewPr>
    <p:cSldViewPr>
      <p:cViewPr varScale="1">
        <p:scale>
          <a:sx n="81" d="100"/>
          <a:sy n="81" d="100"/>
        </p:scale>
        <p:origin x="40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7AA0ED8A-6A88-4714-F232-DC5ECC58BDD0}"/>
              </a:ext>
            </a:extLst>
          </p:cNvPr>
          <p:cNvSpPr>
            <a:spLocks noChangeArrowheads="1"/>
          </p:cNvSpPr>
          <p:nvPr/>
        </p:nvSpPr>
        <p:spPr bwMode="auto">
          <a:xfrm>
            <a:off x="69850" y="9534525"/>
            <a:ext cx="10795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01" tIns="44997" rIns="91601" bIns="44997"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8961A611-60C7-45AC-8494-1A5482BFFAF5}" type="datetime1">
              <a:rPr lang="en-US" altLang="en-US" sz="1400"/>
              <a:pPr>
                <a:defRPr/>
              </a:pPr>
              <a:t>1/16/2023</a:t>
            </a:fld>
            <a:endParaRPr lang="en-US" altLang="en-US" sz="1400" dirty="0"/>
          </a:p>
        </p:txBody>
      </p:sp>
      <p:sp>
        <p:nvSpPr>
          <p:cNvPr id="26628" name="Rectangle 4">
            <a:extLst>
              <a:ext uri="{FF2B5EF4-FFF2-40B4-BE49-F238E27FC236}">
                <a16:creationId xmlns:a16="http://schemas.microsoft.com/office/drawing/2014/main" id="{925F1E97-5CCB-2ACF-BA3C-9B8FC2962085}"/>
              </a:ext>
            </a:extLst>
          </p:cNvPr>
          <p:cNvSpPr>
            <a:spLocks noChangeArrowheads="1"/>
          </p:cNvSpPr>
          <p:nvPr/>
        </p:nvSpPr>
        <p:spPr bwMode="auto">
          <a:xfrm>
            <a:off x="6330950" y="9532938"/>
            <a:ext cx="40798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01" tIns="44997" rIns="91601" bIns="44997"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A9187772-EAB7-4BA9-A3A4-A28C826355F9}" type="slidenum">
              <a:rPr lang="en-US" altLang="en-US" sz="1400"/>
              <a:pPr algn="r"/>
              <a:t>‹#›</a:t>
            </a:fld>
            <a:endParaRPr lang="en-US" altLang="en-US" sz="1400"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C191B04-1057-FEE6-40BF-9049527B8AE1}"/>
              </a:ext>
            </a:extLst>
          </p:cNvPr>
          <p:cNvSpPr>
            <a:spLocks noGrp="1" noChangeArrowheads="1"/>
          </p:cNvSpPr>
          <p:nvPr>
            <p:ph type="body" sz="quarter" idx="3"/>
          </p:nvPr>
        </p:nvSpPr>
        <p:spPr bwMode="auto">
          <a:xfrm>
            <a:off x="908050" y="4724400"/>
            <a:ext cx="4992688" cy="4194175"/>
          </a:xfrm>
          <a:prstGeom prst="rect">
            <a:avLst/>
          </a:prstGeom>
          <a:noFill/>
          <a:ln w="12700">
            <a:noFill/>
            <a:miter lim="800000"/>
            <a:headEnd/>
            <a:tailEnd/>
          </a:ln>
          <a:effectLst/>
        </p:spPr>
        <p:txBody>
          <a:bodyPr vert="horz" wrap="square" lIns="91601" tIns="44997" rIns="91601" bIns="44997"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5" name="Rectangle 3">
            <a:extLst>
              <a:ext uri="{FF2B5EF4-FFF2-40B4-BE49-F238E27FC236}">
                <a16:creationId xmlns:a16="http://schemas.microsoft.com/office/drawing/2014/main" id="{FC35D7A9-DFD3-BA25-61EC-D761C80D94B4}"/>
              </a:ext>
            </a:extLst>
          </p:cNvPr>
          <p:cNvSpPr>
            <a:spLocks noGrp="1" noRot="1" noChangeAspect="1" noChangeArrowheads="1" noTextEdit="1"/>
          </p:cNvSpPr>
          <p:nvPr>
            <p:ph type="sldImg" idx="2"/>
          </p:nvPr>
        </p:nvSpPr>
        <p:spPr bwMode="auto">
          <a:xfrm>
            <a:off x="1076325" y="863600"/>
            <a:ext cx="4656138" cy="34909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a:extLst>
              <a:ext uri="{FF2B5EF4-FFF2-40B4-BE49-F238E27FC236}">
                <a16:creationId xmlns:a16="http://schemas.microsoft.com/office/drawing/2014/main" id="{8C626243-D2CB-F40F-1F7D-A273945041A9}"/>
              </a:ext>
            </a:extLst>
          </p:cNvPr>
          <p:cNvSpPr>
            <a:spLocks noChangeArrowheads="1"/>
          </p:cNvSpPr>
          <p:nvPr/>
        </p:nvSpPr>
        <p:spPr bwMode="auto">
          <a:xfrm>
            <a:off x="69850" y="9534525"/>
            <a:ext cx="10795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01" tIns="44997" rIns="91601" bIns="44997"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AD9A7649-E00D-49F0-AEEE-C18E5E389406}" type="datetime1">
              <a:rPr lang="en-US" altLang="en-US" sz="1400" smtClean="0"/>
              <a:pPr>
                <a:defRPr/>
              </a:pPr>
              <a:t>1/16/2023</a:t>
            </a:fld>
            <a:endParaRPr lang="en-US" altLang="en-US" sz="1400" dirty="0"/>
          </a:p>
        </p:txBody>
      </p:sp>
      <p:sp>
        <p:nvSpPr>
          <p:cNvPr id="24582" name="Rectangle 6">
            <a:extLst>
              <a:ext uri="{FF2B5EF4-FFF2-40B4-BE49-F238E27FC236}">
                <a16:creationId xmlns:a16="http://schemas.microsoft.com/office/drawing/2014/main" id="{47AAF1AF-91F1-076E-A01F-FCAA31CEBBFC}"/>
              </a:ext>
            </a:extLst>
          </p:cNvPr>
          <p:cNvSpPr>
            <a:spLocks noChangeArrowheads="1"/>
          </p:cNvSpPr>
          <p:nvPr/>
        </p:nvSpPr>
        <p:spPr bwMode="auto">
          <a:xfrm>
            <a:off x="6330950" y="9532938"/>
            <a:ext cx="407988"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01" tIns="44997" rIns="91601" bIns="44997"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F36F9B87-5A17-499D-8896-690A647BFF0C}" type="slidenum">
              <a:rPr lang="en-US" altLang="en-US" sz="1400"/>
              <a:pPr algn="r"/>
              <a:t>‹#›</a:t>
            </a:fld>
            <a:endParaRPr lang="en-US" altLang="en-US" sz="1400"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inknews.co.uk/2021/01/06/kathleen-stock-obe-transphobia-open-letter/"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DBFD85D-2503-516B-9218-160AD9614498}"/>
              </a:ext>
            </a:extLst>
          </p:cNvPr>
          <p:cNvSpPr>
            <a:spLocks noGrp="1" noRot="1" noChangeAspect="1" noTextEdit="1"/>
          </p:cNvSpPr>
          <p:nvPr>
            <p:ph type="sldImg"/>
          </p:nvPr>
        </p:nvSpPr>
        <p:spPr>
          <a:ln/>
        </p:spPr>
      </p:sp>
      <p:sp>
        <p:nvSpPr>
          <p:cNvPr id="6147" name="Notes Placeholder 2">
            <a:extLst>
              <a:ext uri="{FF2B5EF4-FFF2-40B4-BE49-F238E27FC236}">
                <a16:creationId xmlns:a16="http://schemas.microsoft.com/office/drawing/2014/main" id="{ED37F24E-92AE-BB7E-BEF2-9F4258DB9B1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Cf privacy</a:t>
            </a:r>
          </a:p>
          <a:p>
            <a:pPr marL="228600" indent="-228600">
              <a:buAutoNum type="arabicPeriod"/>
            </a:pPr>
            <a:r>
              <a:rPr lang="en-GB" dirty="0"/>
              <a:t>2, Cf Sedley… </a:t>
            </a:r>
          </a:p>
        </p:txBody>
      </p:sp>
    </p:spTree>
    <p:extLst>
      <p:ext uri="{BB962C8B-B14F-4D97-AF65-F5344CB8AC3E}">
        <p14:creationId xmlns:p14="http://schemas.microsoft.com/office/powerpoint/2010/main" val="2026942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C31293D1-A199-2151-0C30-ED28C04A7307}"/>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F83EFACD-D81B-0698-39AE-043D9510F936}"/>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buAutoNum type="arabicPeriod"/>
            </a:pPr>
            <a:r>
              <a:rPr lang="en-GB" altLang="en-US" dirty="0"/>
              <a:t>Education is a devolve matter. 4 separate education regimes.</a:t>
            </a:r>
          </a:p>
          <a:p>
            <a:pPr marL="228600" indent="-228600">
              <a:buAutoNum type="arabicPeriod"/>
            </a:pPr>
            <a:r>
              <a:rPr lang="en-GB" altLang="en-US" dirty="0"/>
              <a:t>2017 Act – institutional autonomy. OfS – wide ranging and increasing powers.</a:t>
            </a:r>
          </a:p>
          <a:p>
            <a:pPr marL="228600" indent="-228600">
              <a:buAutoNum type="arabicPeriod"/>
            </a:pPr>
            <a:r>
              <a:rPr lang="en-GB" altLang="en-US" dirty="0"/>
              <a:t>Charity Law – Universities are charities but they are regulated  by OfS rather than the Charity Commission; SU’s are charities</a:t>
            </a:r>
          </a:p>
          <a:p>
            <a:pPr marL="228600" indent="-228600">
              <a:buAutoNum type="arabicPeriod"/>
            </a:pPr>
            <a:r>
              <a:rPr lang="en-GB" altLang="en-US" dirty="0"/>
              <a:t>Charity law -  </a:t>
            </a:r>
          </a:p>
          <a:p>
            <a:pPr marL="228600" indent="-228600">
              <a:buAutoNum type="arabicPeriod"/>
            </a:pPr>
            <a:r>
              <a:rPr lang="en-GB" altLang="en-US" dirty="0"/>
              <a:t>Eq Act - non-discrimination; harassment – defined; PSED = duty to take account ... [fostering good relations]</a:t>
            </a:r>
          </a:p>
          <a:p>
            <a:pPr marL="228600" indent="-228600">
              <a:buAutoNum type="arabicPeriod"/>
            </a:pPr>
            <a:r>
              <a:rPr lang="en-GB" altLang="en-US" dirty="0"/>
              <a:t>HRA 1998 – s. 19 statement of compatibility; Convention rights – Art 10; </a:t>
            </a:r>
          </a:p>
          <a:p>
            <a:pPr marL="228600" indent="-228600">
              <a:buAutoNum type="arabicPeriod"/>
            </a:pPr>
            <a:r>
              <a:rPr lang="en-GB" altLang="en-US" dirty="0"/>
              <a:t>FoS policies – Nottingham has one.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Honours list: </a:t>
            </a:r>
            <a:r>
              <a:rPr lang="en-GB" b="0" i="0" dirty="0">
                <a:solidFill>
                  <a:srgbClr val="121212"/>
                </a:solidFill>
                <a:effectLst/>
                <a:latin typeface="GuardianTextEgyptian"/>
              </a:rPr>
              <a:t>But more than 600 academics </a:t>
            </a:r>
            <a:r>
              <a:rPr lang="en-GB" b="0" i="0" u="none" strike="noStrike" dirty="0">
                <a:solidFill>
                  <a:srgbClr val="C70000"/>
                </a:solidFill>
                <a:effectLst/>
                <a:latin typeface="GuardianTextEgyptian"/>
                <a:hlinkClick r:id="rId3"/>
              </a:rPr>
              <a:t>criticised the decision</a:t>
            </a:r>
            <a:r>
              <a:rPr lang="en-GB" b="0" i="0" dirty="0">
                <a:solidFill>
                  <a:srgbClr val="121212"/>
                </a:solidFill>
                <a:effectLst/>
                <a:latin typeface="GuardianTextEgyptian"/>
              </a:rPr>
              <a:t>, signing an open letter that criticised Stock’s comments on trans and gender non-conforming people. The letter said her “harmful rhetoric” reinforced “the patriarchal status quo”. 6 from Univ Nottingham. 5 from </a:t>
            </a:r>
            <a:r>
              <a:rPr lang="en-GB" b="0" i="0" dirty="0">
                <a:solidFill>
                  <a:srgbClr val="000000"/>
                </a:solidFill>
                <a:effectLst/>
                <a:latin typeface="Arial" panose="020B0604020202020204" pitchFamily="34" charset="0"/>
              </a:rPr>
              <a:t>Ruhr-Universität Bochum</a:t>
            </a:r>
          </a:p>
          <a:p>
            <a:endParaRPr lang="en-GB" b="0" i="0" dirty="0">
              <a:solidFill>
                <a:srgbClr val="000000"/>
              </a:solidFill>
              <a:effectLst/>
              <a:latin typeface="Arial" panose="020B0604020202020204" pitchFamily="34" charset="0"/>
            </a:endParaRPr>
          </a:p>
          <a:p>
            <a:r>
              <a:rPr lang="en-GB" b="0" i="0" dirty="0">
                <a:solidFill>
                  <a:srgbClr val="000000"/>
                </a:solidFill>
                <a:effectLst/>
                <a:latin typeface="Arial" panose="020B0604020202020204" pitchFamily="34" charset="0"/>
              </a:rPr>
              <a:t>Goodwin: </a:t>
            </a:r>
            <a:r>
              <a:rPr lang="en-GB" dirty="0"/>
              <a:t>For every Kathleen Stock, there are 50 other gender-critical academics.</a:t>
            </a:r>
          </a:p>
        </p:txBody>
      </p:sp>
    </p:spTree>
    <p:extLst>
      <p:ext uri="{BB962C8B-B14F-4D97-AF65-F5344CB8AC3E}">
        <p14:creationId xmlns:p14="http://schemas.microsoft.com/office/powerpoint/2010/main" val="368211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57200" fontAlgn="base"/>
            <a:r>
              <a:rPr lang="en-GB" sz="1800" b="1" dirty="0">
                <a:solidFill>
                  <a:srgbClr val="000000"/>
                </a:solidFill>
                <a:effectLst/>
                <a:latin typeface="Times New Roman" panose="02020603050405020304" pitchFamily="18" charset="0"/>
                <a:ea typeface="Times New Roman" panose="02020603050405020304" pitchFamily="18" charset="0"/>
              </a:rPr>
              <a:t>.  It is of particular interest because it exemplifies the power on online campaigns against academies, the lengthy periods required for investigation of complaints, the significant impact on the individual concerned (again a senior academic in this case), and the desire of Universities to be respectful of the sensitivities of students.   </a:t>
            </a:r>
          </a:p>
          <a:p>
            <a:pPr indent="457200" fontAlgn="base"/>
            <a:r>
              <a:rPr lang="en-GB" sz="4400" dirty="0"/>
              <a:t>allowing a level of flexibility in the development of new teaching material to match students' current interests, the specialisms of the course's new conveners and their wish to deliver the material </a:t>
            </a:r>
            <a:r>
              <a:rPr lang="en-GB" sz="4400" b="1" dirty="0"/>
              <a:t>in a context that was both broad-reaching and respectful of sensitivities of students on the cour</a:t>
            </a:r>
            <a:r>
              <a:rPr lang="en-GB" sz="4400" dirty="0"/>
              <a:t>se</a:t>
            </a:r>
            <a:r>
              <a:rPr lang="en-GB" sz="1800" b="1" dirty="0">
                <a:solidFill>
                  <a:srgbClr val="000000"/>
                </a:solidFill>
                <a:effectLst/>
                <a:latin typeface="Times New Roman" panose="02020603050405020304" pitchFamily="18" charset="0"/>
                <a:ea typeface="Times New Roman" panose="02020603050405020304" pitchFamily="18" charset="0"/>
              </a:rPr>
              <a:t> [MEANS]</a:t>
            </a:r>
            <a:endParaRPr lang="en-GB"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81817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241EB991-8BF4-20C9-F2D5-D42A61B085B5}"/>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2925A230-338C-90B7-112E-FD69D8B9ED00}"/>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477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7C2B7D5-A41A-DA89-4846-18B19B890BBC}"/>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n-GB" altLang="en-US" dirty="0">
              <a:latin typeface="Arial" charset="0"/>
            </a:endParaRPr>
          </a:p>
        </p:txBody>
      </p:sp>
      <p:sp>
        <p:nvSpPr>
          <p:cNvPr id="3" name="Freeform 3">
            <a:extLst>
              <a:ext uri="{FF2B5EF4-FFF2-40B4-BE49-F238E27FC236}">
                <a16:creationId xmlns:a16="http://schemas.microsoft.com/office/drawing/2014/main" id="{64F711A1-AE99-94E0-762F-F794D70B787C}"/>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GB" dirty="0"/>
          </a:p>
        </p:txBody>
      </p:sp>
      <p:sp>
        <p:nvSpPr>
          <p:cNvPr id="4" name="Freeform 4">
            <a:extLst>
              <a:ext uri="{FF2B5EF4-FFF2-40B4-BE49-F238E27FC236}">
                <a16:creationId xmlns:a16="http://schemas.microsoft.com/office/drawing/2014/main" id="{C759AB5B-EA3A-2045-B57B-F60C96B90B7B}"/>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5" name="Freeform 5">
            <a:extLst>
              <a:ext uri="{FF2B5EF4-FFF2-40B4-BE49-F238E27FC236}">
                <a16:creationId xmlns:a16="http://schemas.microsoft.com/office/drawing/2014/main" id="{28A219FF-FDA5-62DB-767F-6B8B35EC08FE}"/>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6" name="Freeform 6">
            <a:extLst>
              <a:ext uri="{FF2B5EF4-FFF2-40B4-BE49-F238E27FC236}">
                <a16:creationId xmlns:a16="http://schemas.microsoft.com/office/drawing/2014/main" id="{97AE7101-B7C7-2F65-BD13-5B8F51C12FAC}"/>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7" name="Freeform 7">
            <a:extLst>
              <a:ext uri="{FF2B5EF4-FFF2-40B4-BE49-F238E27FC236}">
                <a16:creationId xmlns:a16="http://schemas.microsoft.com/office/drawing/2014/main" id="{D89057EF-A90A-2AD5-865C-A554396F7262}"/>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8" name="Freeform 8">
            <a:extLst>
              <a:ext uri="{FF2B5EF4-FFF2-40B4-BE49-F238E27FC236}">
                <a16:creationId xmlns:a16="http://schemas.microsoft.com/office/drawing/2014/main" id="{247EF36F-2EED-1B39-E436-7D8FBF7EA80C}"/>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9" name="Freeform 9">
            <a:extLst>
              <a:ext uri="{FF2B5EF4-FFF2-40B4-BE49-F238E27FC236}">
                <a16:creationId xmlns:a16="http://schemas.microsoft.com/office/drawing/2014/main" id="{97084BE5-B1A4-AD4F-9ACB-EB2FC7728194}"/>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 name="Freeform 10">
            <a:extLst>
              <a:ext uri="{FF2B5EF4-FFF2-40B4-BE49-F238E27FC236}">
                <a16:creationId xmlns:a16="http://schemas.microsoft.com/office/drawing/2014/main" id="{CC85114F-C764-1C67-0385-4E1955D328C8}"/>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GB" dirty="0"/>
          </a:p>
        </p:txBody>
      </p:sp>
      <p:sp>
        <p:nvSpPr>
          <p:cNvPr id="60427"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042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1" name="Rectangle 13">
            <a:extLst>
              <a:ext uri="{FF2B5EF4-FFF2-40B4-BE49-F238E27FC236}">
                <a16:creationId xmlns:a16="http://schemas.microsoft.com/office/drawing/2014/main" id="{1E10EA27-36E5-01B7-097A-F88B583A4D61}"/>
              </a:ext>
            </a:extLst>
          </p:cNvPr>
          <p:cNvSpPr>
            <a:spLocks noGrp="1" noChangeArrowheads="1"/>
          </p:cNvSpPr>
          <p:nvPr>
            <p:ph type="dt" sz="half" idx="10"/>
          </p:nvPr>
        </p:nvSpPr>
        <p:spPr/>
        <p:txBody>
          <a:bodyPr/>
          <a:lstStyle>
            <a:lvl1pPr>
              <a:defRPr/>
            </a:lvl1pPr>
          </a:lstStyle>
          <a:p>
            <a:pPr>
              <a:defRPr/>
            </a:pPr>
            <a:endParaRPr lang="en-US" altLang="en-US" dirty="0"/>
          </a:p>
        </p:txBody>
      </p:sp>
      <p:sp>
        <p:nvSpPr>
          <p:cNvPr id="12" name="Rectangle 14">
            <a:extLst>
              <a:ext uri="{FF2B5EF4-FFF2-40B4-BE49-F238E27FC236}">
                <a16:creationId xmlns:a16="http://schemas.microsoft.com/office/drawing/2014/main" id="{57CF2BBC-8223-E421-23FF-36422554001B}"/>
              </a:ext>
            </a:extLst>
          </p:cNvPr>
          <p:cNvSpPr>
            <a:spLocks noGrp="1" noChangeArrowheads="1"/>
          </p:cNvSpPr>
          <p:nvPr>
            <p:ph type="ftr" sz="quarter" idx="11"/>
          </p:nvPr>
        </p:nvSpPr>
        <p:spPr/>
        <p:txBody>
          <a:bodyPr/>
          <a:lstStyle>
            <a:lvl1pPr>
              <a:defRPr/>
            </a:lvl1pPr>
          </a:lstStyle>
          <a:p>
            <a:pPr>
              <a:defRPr/>
            </a:pPr>
            <a:endParaRPr lang="en-US" altLang="en-US" dirty="0"/>
          </a:p>
        </p:txBody>
      </p:sp>
      <p:sp>
        <p:nvSpPr>
          <p:cNvPr id="13" name="Rectangle 15">
            <a:extLst>
              <a:ext uri="{FF2B5EF4-FFF2-40B4-BE49-F238E27FC236}">
                <a16:creationId xmlns:a16="http://schemas.microsoft.com/office/drawing/2014/main" id="{2E296538-65F2-D5B6-BDE2-17E4ED732D17}"/>
              </a:ext>
            </a:extLst>
          </p:cNvPr>
          <p:cNvSpPr>
            <a:spLocks noGrp="1" noChangeArrowheads="1"/>
          </p:cNvSpPr>
          <p:nvPr>
            <p:ph type="sldNum" sz="quarter" idx="12"/>
          </p:nvPr>
        </p:nvSpPr>
        <p:spPr/>
        <p:txBody>
          <a:bodyPr/>
          <a:lstStyle>
            <a:lvl1pPr>
              <a:defRPr/>
            </a:lvl1pPr>
          </a:lstStyle>
          <a:p>
            <a:fld id="{F97B0C1A-7CEE-436C-BE08-34C703E9D86A}" type="slidenum">
              <a:rPr lang="en-US" altLang="en-US"/>
              <a:pPr/>
              <a:t>‹#›</a:t>
            </a:fld>
            <a:endParaRPr lang="en-US" altLang="en-US" dirty="0"/>
          </a:p>
        </p:txBody>
      </p:sp>
    </p:spTree>
    <p:extLst>
      <p:ext uri="{BB962C8B-B14F-4D97-AF65-F5344CB8AC3E}">
        <p14:creationId xmlns:p14="http://schemas.microsoft.com/office/powerpoint/2010/main" val="252827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B909F1BD-4849-252C-345C-68E49CCDB5B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4">
            <a:extLst>
              <a:ext uri="{FF2B5EF4-FFF2-40B4-BE49-F238E27FC236}">
                <a16:creationId xmlns:a16="http://schemas.microsoft.com/office/drawing/2014/main" id="{B394F1F0-7436-6F77-3908-E2466DDF775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5">
            <a:extLst>
              <a:ext uri="{FF2B5EF4-FFF2-40B4-BE49-F238E27FC236}">
                <a16:creationId xmlns:a16="http://schemas.microsoft.com/office/drawing/2014/main" id="{9B7490F3-141D-1239-D2EF-077B6CE3DD2F}"/>
              </a:ext>
            </a:extLst>
          </p:cNvPr>
          <p:cNvSpPr>
            <a:spLocks noGrp="1" noChangeArrowheads="1"/>
          </p:cNvSpPr>
          <p:nvPr>
            <p:ph type="sldNum" sz="quarter" idx="12"/>
          </p:nvPr>
        </p:nvSpPr>
        <p:spPr>
          <a:ln/>
        </p:spPr>
        <p:txBody>
          <a:bodyPr/>
          <a:lstStyle>
            <a:lvl1pPr>
              <a:defRPr/>
            </a:lvl1pPr>
          </a:lstStyle>
          <a:p>
            <a:fld id="{2BA182DC-9C72-4974-A8CD-67941CEF4DCB}" type="slidenum">
              <a:rPr lang="en-US" altLang="en-US"/>
              <a:pPr/>
              <a:t>‹#›</a:t>
            </a:fld>
            <a:endParaRPr lang="en-US" altLang="en-US" dirty="0"/>
          </a:p>
        </p:txBody>
      </p:sp>
    </p:spTree>
    <p:extLst>
      <p:ext uri="{BB962C8B-B14F-4D97-AF65-F5344CB8AC3E}">
        <p14:creationId xmlns:p14="http://schemas.microsoft.com/office/powerpoint/2010/main" val="91044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C8142C31-1513-062D-8294-E7B54345659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4">
            <a:extLst>
              <a:ext uri="{FF2B5EF4-FFF2-40B4-BE49-F238E27FC236}">
                <a16:creationId xmlns:a16="http://schemas.microsoft.com/office/drawing/2014/main" id="{A6631AC3-37A7-458B-DBF9-0BC2611F8CD5}"/>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5">
            <a:extLst>
              <a:ext uri="{FF2B5EF4-FFF2-40B4-BE49-F238E27FC236}">
                <a16:creationId xmlns:a16="http://schemas.microsoft.com/office/drawing/2014/main" id="{B606C630-3563-AA58-02B6-F22C2B90556F}"/>
              </a:ext>
            </a:extLst>
          </p:cNvPr>
          <p:cNvSpPr>
            <a:spLocks noGrp="1" noChangeArrowheads="1"/>
          </p:cNvSpPr>
          <p:nvPr>
            <p:ph type="sldNum" sz="quarter" idx="12"/>
          </p:nvPr>
        </p:nvSpPr>
        <p:spPr>
          <a:ln/>
        </p:spPr>
        <p:txBody>
          <a:bodyPr/>
          <a:lstStyle>
            <a:lvl1pPr>
              <a:defRPr/>
            </a:lvl1pPr>
          </a:lstStyle>
          <a:p>
            <a:fld id="{55B0BF59-E17C-4012-807C-F51C94195E3B}" type="slidenum">
              <a:rPr lang="en-US" altLang="en-US"/>
              <a:pPr/>
              <a:t>‹#›</a:t>
            </a:fld>
            <a:endParaRPr lang="en-US" altLang="en-US" dirty="0"/>
          </a:p>
        </p:txBody>
      </p:sp>
    </p:spTree>
    <p:extLst>
      <p:ext uri="{BB962C8B-B14F-4D97-AF65-F5344CB8AC3E}">
        <p14:creationId xmlns:p14="http://schemas.microsoft.com/office/powerpoint/2010/main" val="349725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A77E8EA0-EF34-1B87-C838-171D2756DF5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4">
            <a:extLst>
              <a:ext uri="{FF2B5EF4-FFF2-40B4-BE49-F238E27FC236}">
                <a16:creationId xmlns:a16="http://schemas.microsoft.com/office/drawing/2014/main" id="{D194F64E-DD0F-4B8E-090E-C7918E983E9A}"/>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5">
            <a:extLst>
              <a:ext uri="{FF2B5EF4-FFF2-40B4-BE49-F238E27FC236}">
                <a16:creationId xmlns:a16="http://schemas.microsoft.com/office/drawing/2014/main" id="{CCD58C6C-664A-B401-FFB4-3BE6B9956D16}"/>
              </a:ext>
            </a:extLst>
          </p:cNvPr>
          <p:cNvSpPr>
            <a:spLocks noGrp="1" noChangeArrowheads="1"/>
          </p:cNvSpPr>
          <p:nvPr>
            <p:ph type="sldNum" sz="quarter" idx="12"/>
          </p:nvPr>
        </p:nvSpPr>
        <p:spPr>
          <a:ln/>
        </p:spPr>
        <p:txBody>
          <a:bodyPr/>
          <a:lstStyle>
            <a:lvl1pPr>
              <a:defRPr/>
            </a:lvl1pPr>
          </a:lstStyle>
          <a:p>
            <a:fld id="{7A808E52-21E6-41CD-B987-794CC2A245EC}" type="slidenum">
              <a:rPr lang="en-US" altLang="en-US"/>
              <a:pPr/>
              <a:t>‹#›</a:t>
            </a:fld>
            <a:endParaRPr lang="en-US" altLang="en-US" dirty="0"/>
          </a:p>
        </p:txBody>
      </p:sp>
    </p:spTree>
    <p:extLst>
      <p:ext uri="{BB962C8B-B14F-4D97-AF65-F5344CB8AC3E}">
        <p14:creationId xmlns:p14="http://schemas.microsoft.com/office/powerpoint/2010/main" val="7567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D0BF35FA-436C-D947-E0A1-EBA5575B077E}"/>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4">
            <a:extLst>
              <a:ext uri="{FF2B5EF4-FFF2-40B4-BE49-F238E27FC236}">
                <a16:creationId xmlns:a16="http://schemas.microsoft.com/office/drawing/2014/main" id="{4B6418D9-D15F-EA97-00BF-2333187D38ED}"/>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5">
            <a:extLst>
              <a:ext uri="{FF2B5EF4-FFF2-40B4-BE49-F238E27FC236}">
                <a16:creationId xmlns:a16="http://schemas.microsoft.com/office/drawing/2014/main" id="{7AFAF403-F7F6-D917-EE2E-E387C1304718}"/>
              </a:ext>
            </a:extLst>
          </p:cNvPr>
          <p:cNvSpPr>
            <a:spLocks noGrp="1" noChangeArrowheads="1"/>
          </p:cNvSpPr>
          <p:nvPr>
            <p:ph type="sldNum" sz="quarter" idx="12"/>
          </p:nvPr>
        </p:nvSpPr>
        <p:spPr>
          <a:ln/>
        </p:spPr>
        <p:txBody>
          <a:bodyPr/>
          <a:lstStyle>
            <a:lvl1pPr>
              <a:defRPr/>
            </a:lvl1pPr>
          </a:lstStyle>
          <a:p>
            <a:fld id="{87A9C6F8-7470-4D9B-97C1-90545C74C37D}" type="slidenum">
              <a:rPr lang="en-US" altLang="en-US"/>
              <a:pPr/>
              <a:t>‹#›</a:t>
            </a:fld>
            <a:endParaRPr lang="en-US" altLang="en-US" dirty="0"/>
          </a:p>
        </p:txBody>
      </p:sp>
    </p:spTree>
    <p:extLst>
      <p:ext uri="{BB962C8B-B14F-4D97-AF65-F5344CB8AC3E}">
        <p14:creationId xmlns:p14="http://schemas.microsoft.com/office/powerpoint/2010/main" val="37997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3">
            <a:extLst>
              <a:ext uri="{FF2B5EF4-FFF2-40B4-BE49-F238E27FC236}">
                <a16:creationId xmlns:a16="http://schemas.microsoft.com/office/drawing/2014/main" id="{71635A5B-E7AC-8A01-9345-34B496D5233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4">
            <a:extLst>
              <a:ext uri="{FF2B5EF4-FFF2-40B4-BE49-F238E27FC236}">
                <a16:creationId xmlns:a16="http://schemas.microsoft.com/office/drawing/2014/main" id="{45E4F969-BD8D-06E1-CE3E-331D11685CBF}"/>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5">
            <a:extLst>
              <a:ext uri="{FF2B5EF4-FFF2-40B4-BE49-F238E27FC236}">
                <a16:creationId xmlns:a16="http://schemas.microsoft.com/office/drawing/2014/main" id="{173E7E91-0950-1269-9ABD-CB54B3BDDF54}"/>
              </a:ext>
            </a:extLst>
          </p:cNvPr>
          <p:cNvSpPr>
            <a:spLocks noGrp="1" noChangeArrowheads="1"/>
          </p:cNvSpPr>
          <p:nvPr>
            <p:ph type="sldNum" sz="quarter" idx="12"/>
          </p:nvPr>
        </p:nvSpPr>
        <p:spPr>
          <a:ln/>
        </p:spPr>
        <p:txBody>
          <a:bodyPr/>
          <a:lstStyle>
            <a:lvl1pPr>
              <a:defRPr/>
            </a:lvl1pPr>
          </a:lstStyle>
          <a:p>
            <a:fld id="{095C5B09-B17F-4ADE-A224-32D1CAFA0FD4}" type="slidenum">
              <a:rPr lang="en-US" altLang="en-US"/>
              <a:pPr/>
              <a:t>‹#›</a:t>
            </a:fld>
            <a:endParaRPr lang="en-US" altLang="en-US" dirty="0"/>
          </a:p>
        </p:txBody>
      </p:sp>
    </p:spTree>
    <p:extLst>
      <p:ext uri="{BB962C8B-B14F-4D97-AF65-F5344CB8AC3E}">
        <p14:creationId xmlns:p14="http://schemas.microsoft.com/office/powerpoint/2010/main" val="25261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3">
            <a:extLst>
              <a:ext uri="{FF2B5EF4-FFF2-40B4-BE49-F238E27FC236}">
                <a16:creationId xmlns:a16="http://schemas.microsoft.com/office/drawing/2014/main" id="{F7280F83-7D35-C210-2F21-3C45B7E313CE}"/>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4">
            <a:extLst>
              <a:ext uri="{FF2B5EF4-FFF2-40B4-BE49-F238E27FC236}">
                <a16:creationId xmlns:a16="http://schemas.microsoft.com/office/drawing/2014/main" id="{A11E16DE-A8BC-D9C9-9286-4F82A6AF6C28}"/>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5">
            <a:extLst>
              <a:ext uri="{FF2B5EF4-FFF2-40B4-BE49-F238E27FC236}">
                <a16:creationId xmlns:a16="http://schemas.microsoft.com/office/drawing/2014/main" id="{A286E06E-97D0-6F66-8564-662ACB095437}"/>
              </a:ext>
            </a:extLst>
          </p:cNvPr>
          <p:cNvSpPr>
            <a:spLocks noGrp="1" noChangeArrowheads="1"/>
          </p:cNvSpPr>
          <p:nvPr>
            <p:ph type="sldNum" sz="quarter" idx="12"/>
          </p:nvPr>
        </p:nvSpPr>
        <p:spPr>
          <a:ln/>
        </p:spPr>
        <p:txBody>
          <a:bodyPr/>
          <a:lstStyle>
            <a:lvl1pPr>
              <a:defRPr/>
            </a:lvl1pPr>
          </a:lstStyle>
          <a:p>
            <a:fld id="{E63D5771-FAAF-4AF9-B18E-A77758E619A0}" type="slidenum">
              <a:rPr lang="en-US" altLang="en-US"/>
              <a:pPr/>
              <a:t>‹#›</a:t>
            </a:fld>
            <a:endParaRPr lang="en-US" altLang="en-US" dirty="0"/>
          </a:p>
        </p:txBody>
      </p:sp>
    </p:spTree>
    <p:extLst>
      <p:ext uri="{BB962C8B-B14F-4D97-AF65-F5344CB8AC3E}">
        <p14:creationId xmlns:p14="http://schemas.microsoft.com/office/powerpoint/2010/main" val="20865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3">
            <a:extLst>
              <a:ext uri="{FF2B5EF4-FFF2-40B4-BE49-F238E27FC236}">
                <a16:creationId xmlns:a16="http://schemas.microsoft.com/office/drawing/2014/main" id="{CD1C0523-B568-E24B-C997-3409EEA7DD9C}"/>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4">
            <a:extLst>
              <a:ext uri="{FF2B5EF4-FFF2-40B4-BE49-F238E27FC236}">
                <a16:creationId xmlns:a16="http://schemas.microsoft.com/office/drawing/2014/main" id="{9D9ACE48-421B-8622-D514-FFA1B54116F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5">
            <a:extLst>
              <a:ext uri="{FF2B5EF4-FFF2-40B4-BE49-F238E27FC236}">
                <a16:creationId xmlns:a16="http://schemas.microsoft.com/office/drawing/2014/main" id="{39EEE115-C949-29E6-D090-8AF9E066B2D8}"/>
              </a:ext>
            </a:extLst>
          </p:cNvPr>
          <p:cNvSpPr>
            <a:spLocks noGrp="1" noChangeArrowheads="1"/>
          </p:cNvSpPr>
          <p:nvPr>
            <p:ph type="sldNum" sz="quarter" idx="12"/>
          </p:nvPr>
        </p:nvSpPr>
        <p:spPr>
          <a:ln/>
        </p:spPr>
        <p:txBody>
          <a:bodyPr/>
          <a:lstStyle>
            <a:lvl1pPr>
              <a:defRPr/>
            </a:lvl1pPr>
          </a:lstStyle>
          <a:p>
            <a:fld id="{3FC77C3D-43B8-4118-A79B-596395903C0A}" type="slidenum">
              <a:rPr lang="en-US" altLang="en-US"/>
              <a:pPr/>
              <a:t>‹#›</a:t>
            </a:fld>
            <a:endParaRPr lang="en-US" altLang="en-US" dirty="0"/>
          </a:p>
        </p:txBody>
      </p:sp>
    </p:spTree>
    <p:extLst>
      <p:ext uri="{BB962C8B-B14F-4D97-AF65-F5344CB8AC3E}">
        <p14:creationId xmlns:p14="http://schemas.microsoft.com/office/powerpoint/2010/main" val="41295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4321B7AE-13CC-0F3E-E6DB-386156F56FA0}"/>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4">
            <a:extLst>
              <a:ext uri="{FF2B5EF4-FFF2-40B4-BE49-F238E27FC236}">
                <a16:creationId xmlns:a16="http://schemas.microsoft.com/office/drawing/2014/main" id="{C96F94BF-CF50-0706-80B6-FF58EECDB1B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5">
            <a:extLst>
              <a:ext uri="{FF2B5EF4-FFF2-40B4-BE49-F238E27FC236}">
                <a16:creationId xmlns:a16="http://schemas.microsoft.com/office/drawing/2014/main" id="{F4CD713B-8086-5EE5-85EF-98CA18C9C7BB}"/>
              </a:ext>
            </a:extLst>
          </p:cNvPr>
          <p:cNvSpPr>
            <a:spLocks noGrp="1" noChangeArrowheads="1"/>
          </p:cNvSpPr>
          <p:nvPr>
            <p:ph type="sldNum" sz="quarter" idx="12"/>
          </p:nvPr>
        </p:nvSpPr>
        <p:spPr>
          <a:ln/>
        </p:spPr>
        <p:txBody>
          <a:bodyPr/>
          <a:lstStyle>
            <a:lvl1pPr>
              <a:defRPr/>
            </a:lvl1pPr>
          </a:lstStyle>
          <a:p>
            <a:fld id="{754FBB03-1C54-4B70-8CC8-ECCB672E8B20}" type="slidenum">
              <a:rPr lang="en-US" altLang="en-US"/>
              <a:pPr/>
              <a:t>‹#›</a:t>
            </a:fld>
            <a:endParaRPr lang="en-US" altLang="en-US" dirty="0"/>
          </a:p>
        </p:txBody>
      </p:sp>
    </p:spTree>
    <p:extLst>
      <p:ext uri="{BB962C8B-B14F-4D97-AF65-F5344CB8AC3E}">
        <p14:creationId xmlns:p14="http://schemas.microsoft.com/office/powerpoint/2010/main" val="807934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12C4E43D-66EF-4C26-0ED3-6430C5BC8BD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4">
            <a:extLst>
              <a:ext uri="{FF2B5EF4-FFF2-40B4-BE49-F238E27FC236}">
                <a16:creationId xmlns:a16="http://schemas.microsoft.com/office/drawing/2014/main" id="{B9AC39D5-6EC4-D328-D732-6D9DB9B6343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5">
            <a:extLst>
              <a:ext uri="{FF2B5EF4-FFF2-40B4-BE49-F238E27FC236}">
                <a16:creationId xmlns:a16="http://schemas.microsoft.com/office/drawing/2014/main" id="{A435EED6-099F-762C-B345-6B1B215DB8F4}"/>
              </a:ext>
            </a:extLst>
          </p:cNvPr>
          <p:cNvSpPr>
            <a:spLocks noGrp="1" noChangeArrowheads="1"/>
          </p:cNvSpPr>
          <p:nvPr>
            <p:ph type="sldNum" sz="quarter" idx="12"/>
          </p:nvPr>
        </p:nvSpPr>
        <p:spPr>
          <a:ln/>
        </p:spPr>
        <p:txBody>
          <a:bodyPr/>
          <a:lstStyle>
            <a:lvl1pPr>
              <a:defRPr/>
            </a:lvl1pPr>
          </a:lstStyle>
          <a:p>
            <a:fld id="{B72FC22A-2E90-487C-8CC8-728F5E1C75C3}" type="slidenum">
              <a:rPr lang="en-US" altLang="en-US"/>
              <a:pPr/>
              <a:t>‹#›</a:t>
            </a:fld>
            <a:endParaRPr lang="en-US" altLang="en-US" dirty="0"/>
          </a:p>
        </p:txBody>
      </p:sp>
    </p:spTree>
    <p:extLst>
      <p:ext uri="{BB962C8B-B14F-4D97-AF65-F5344CB8AC3E}">
        <p14:creationId xmlns:p14="http://schemas.microsoft.com/office/powerpoint/2010/main" val="1601868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25F3F16C-65BC-C7D6-DB4B-DB880DE63250}"/>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4">
            <a:extLst>
              <a:ext uri="{FF2B5EF4-FFF2-40B4-BE49-F238E27FC236}">
                <a16:creationId xmlns:a16="http://schemas.microsoft.com/office/drawing/2014/main" id="{D9CBF459-5165-14E2-13CE-845E58AFDFBE}"/>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5">
            <a:extLst>
              <a:ext uri="{FF2B5EF4-FFF2-40B4-BE49-F238E27FC236}">
                <a16:creationId xmlns:a16="http://schemas.microsoft.com/office/drawing/2014/main" id="{F53E5BD1-11AC-7C2D-1D03-3E1D566F93B5}"/>
              </a:ext>
            </a:extLst>
          </p:cNvPr>
          <p:cNvSpPr>
            <a:spLocks noGrp="1" noChangeArrowheads="1"/>
          </p:cNvSpPr>
          <p:nvPr>
            <p:ph type="sldNum" sz="quarter" idx="12"/>
          </p:nvPr>
        </p:nvSpPr>
        <p:spPr>
          <a:ln/>
        </p:spPr>
        <p:txBody>
          <a:bodyPr/>
          <a:lstStyle>
            <a:lvl1pPr>
              <a:defRPr/>
            </a:lvl1pPr>
          </a:lstStyle>
          <a:p>
            <a:fld id="{43EC000E-D7E3-4984-8FF7-F83C6516D121}" type="slidenum">
              <a:rPr lang="en-US" altLang="en-US"/>
              <a:pPr/>
              <a:t>‹#›</a:t>
            </a:fld>
            <a:endParaRPr lang="en-US" altLang="en-US" dirty="0"/>
          </a:p>
        </p:txBody>
      </p:sp>
    </p:spTree>
    <p:extLst>
      <p:ext uri="{BB962C8B-B14F-4D97-AF65-F5344CB8AC3E}">
        <p14:creationId xmlns:p14="http://schemas.microsoft.com/office/powerpoint/2010/main" val="2789725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36767A7-5441-BAB2-0A74-C4306D8B87E6}"/>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defRPr/>
            </a:pPr>
            <a:endParaRPr lang="en-GB" altLang="en-US" dirty="0">
              <a:latin typeface="Arial" charset="0"/>
            </a:endParaRPr>
          </a:p>
        </p:txBody>
      </p:sp>
      <p:sp>
        <p:nvSpPr>
          <p:cNvPr id="1027" name="Freeform 3">
            <a:extLst>
              <a:ext uri="{FF2B5EF4-FFF2-40B4-BE49-F238E27FC236}">
                <a16:creationId xmlns:a16="http://schemas.microsoft.com/office/drawing/2014/main" id="{0AC19D14-52AD-20ED-B046-BFCEDF9E99E4}"/>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en-GB" dirty="0"/>
          </a:p>
        </p:txBody>
      </p:sp>
      <p:sp>
        <p:nvSpPr>
          <p:cNvPr id="1028" name="Freeform 4">
            <a:extLst>
              <a:ext uri="{FF2B5EF4-FFF2-40B4-BE49-F238E27FC236}">
                <a16:creationId xmlns:a16="http://schemas.microsoft.com/office/drawing/2014/main" id="{7C72F715-54EE-1C2C-355F-ED51AA9AAC26}"/>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29" name="Freeform 5">
            <a:extLst>
              <a:ext uri="{FF2B5EF4-FFF2-40B4-BE49-F238E27FC236}">
                <a16:creationId xmlns:a16="http://schemas.microsoft.com/office/drawing/2014/main" id="{2284BCEF-B9DC-72EF-1B6F-36BC3D1696FA}"/>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30" name="Freeform 6">
            <a:extLst>
              <a:ext uri="{FF2B5EF4-FFF2-40B4-BE49-F238E27FC236}">
                <a16:creationId xmlns:a16="http://schemas.microsoft.com/office/drawing/2014/main" id="{5D1ADA10-4DDE-43A8-6AD0-6186F34C633B}"/>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31" name="Freeform 7">
            <a:extLst>
              <a:ext uri="{FF2B5EF4-FFF2-40B4-BE49-F238E27FC236}">
                <a16:creationId xmlns:a16="http://schemas.microsoft.com/office/drawing/2014/main" id="{795828CF-65AB-6D23-DBEF-924B631F6971}"/>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32" name="Freeform 8">
            <a:extLst>
              <a:ext uri="{FF2B5EF4-FFF2-40B4-BE49-F238E27FC236}">
                <a16:creationId xmlns:a16="http://schemas.microsoft.com/office/drawing/2014/main" id="{BE981D44-EA6F-E9E2-A4AC-C22C24CA5590}"/>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33" name="Freeform 9">
            <a:extLst>
              <a:ext uri="{FF2B5EF4-FFF2-40B4-BE49-F238E27FC236}">
                <a16:creationId xmlns:a16="http://schemas.microsoft.com/office/drawing/2014/main" id="{1D3300EA-8779-2440-C8AC-43CEECFBE066}"/>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en-GB" dirty="0"/>
          </a:p>
        </p:txBody>
      </p:sp>
      <p:sp>
        <p:nvSpPr>
          <p:cNvPr id="1034" name="Freeform 10">
            <a:extLst>
              <a:ext uri="{FF2B5EF4-FFF2-40B4-BE49-F238E27FC236}">
                <a16:creationId xmlns:a16="http://schemas.microsoft.com/office/drawing/2014/main" id="{5C8385AC-22D5-5A1A-37E3-2C2E5017408C}"/>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GB" dirty="0"/>
          </a:p>
        </p:txBody>
      </p:sp>
      <p:sp>
        <p:nvSpPr>
          <p:cNvPr id="1035" name="Rectangle 11">
            <a:extLst>
              <a:ext uri="{FF2B5EF4-FFF2-40B4-BE49-F238E27FC236}">
                <a16:creationId xmlns:a16="http://schemas.microsoft.com/office/drawing/2014/main" id="{1565BAB0-4E64-45E9-1291-E8C93FFD2E6F}"/>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6" name="Rectangle 12">
            <a:extLst>
              <a:ext uri="{FF2B5EF4-FFF2-40B4-BE49-F238E27FC236}">
                <a16:creationId xmlns:a16="http://schemas.microsoft.com/office/drawing/2014/main" id="{F80E6CEC-3FCB-33D4-7ACE-845D626F89F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9405" name="Rectangle 13">
            <a:extLst>
              <a:ext uri="{FF2B5EF4-FFF2-40B4-BE49-F238E27FC236}">
                <a16:creationId xmlns:a16="http://schemas.microsoft.com/office/drawing/2014/main" id="{AA366508-867B-8342-C2FA-85615AECBF1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ltLang="en-US" dirty="0"/>
          </a:p>
        </p:txBody>
      </p:sp>
      <p:sp>
        <p:nvSpPr>
          <p:cNvPr id="59406" name="Rectangle 14">
            <a:extLst>
              <a:ext uri="{FF2B5EF4-FFF2-40B4-BE49-F238E27FC236}">
                <a16:creationId xmlns:a16="http://schemas.microsoft.com/office/drawing/2014/main" id="{584484EA-DC83-7921-58B5-49E8584A4102}"/>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ltLang="en-US" dirty="0"/>
          </a:p>
        </p:txBody>
      </p:sp>
      <p:sp>
        <p:nvSpPr>
          <p:cNvPr id="59407" name="Rectangle 15">
            <a:extLst>
              <a:ext uri="{FF2B5EF4-FFF2-40B4-BE49-F238E27FC236}">
                <a16:creationId xmlns:a16="http://schemas.microsoft.com/office/drawing/2014/main" id="{A48D9548-2AB2-330A-725F-0BA88CADA68A}"/>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2E2B34BC-CF60-41C7-ABA5-4E13B3EDC193}"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865"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59394"/>
                                        </p:tgtEl>
                                        <p:attrNameLst>
                                          <p:attrName>style.visibility</p:attrName>
                                        </p:attrNameLst>
                                      </p:cBhvr>
                                      <p:to>
                                        <p:strVal val="visible"/>
                                      </p:to>
                                    </p:set>
                                    <p:anim calcmode="lin" valueType="num">
                                      <p:cBhvr additive="base">
                                        <p:cTn id="7" dur="500" fill="hold"/>
                                        <p:tgtEl>
                                          <p:spTgt spid="59394"/>
                                        </p:tgtEl>
                                        <p:attrNameLst>
                                          <p:attrName>ppt_x</p:attrName>
                                        </p:attrNameLst>
                                      </p:cBhvr>
                                      <p:tavLst>
                                        <p:tav tm="0">
                                          <p:val>
                                            <p:strVal val="0-#ppt_w/2"/>
                                          </p:val>
                                        </p:tav>
                                        <p:tav tm="100000">
                                          <p:val>
                                            <p:strVal val="#ppt_x"/>
                                          </p:val>
                                        </p:tav>
                                      </p:tavLst>
                                    </p:anim>
                                    <p:anim calcmode="lin" valueType="num">
                                      <p:cBhvr additive="base">
                                        <p:cTn id="8" dur="500" fill="hold"/>
                                        <p:tgtEl>
                                          <p:spTgt spid="5939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5939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03F03E1-6056-CEBA-EAEE-A1592312325C}"/>
              </a:ext>
            </a:extLst>
          </p:cNvPr>
          <p:cNvSpPr>
            <a:spLocks noGrp="1" noChangeArrowheads="1"/>
          </p:cNvSpPr>
          <p:nvPr>
            <p:ph type="ctrTitle"/>
          </p:nvPr>
        </p:nvSpPr>
        <p:spPr/>
        <p:txBody>
          <a:bodyPr/>
          <a:lstStyle/>
          <a:p>
            <a:r>
              <a:rPr lang="en-GB" altLang="en-US" dirty="0"/>
              <a:t>Freedom of Speech in Higher Education </a:t>
            </a:r>
            <a:br>
              <a:rPr lang="en-GB" altLang="en-US" dirty="0"/>
            </a:br>
            <a:endParaRPr lang="en-GB" altLang="en-US" dirty="0"/>
          </a:p>
        </p:txBody>
      </p:sp>
      <p:sp>
        <p:nvSpPr>
          <p:cNvPr id="5123" name="Rectangle 3">
            <a:extLst>
              <a:ext uri="{FF2B5EF4-FFF2-40B4-BE49-F238E27FC236}">
                <a16:creationId xmlns:a16="http://schemas.microsoft.com/office/drawing/2014/main" id="{2026E4DB-D224-0FDF-E365-92D78FA6AE9A}"/>
              </a:ext>
            </a:extLst>
          </p:cNvPr>
          <p:cNvSpPr>
            <a:spLocks noGrp="1" noChangeArrowheads="1"/>
          </p:cNvSpPr>
          <p:nvPr>
            <p:ph type="subTitle" idx="1"/>
          </p:nvPr>
        </p:nvSpPr>
        <p:spPr/>
        <p:txBody>
          <a:bodyPr/>
          <a:lstStyle/>
          <a:p>
            <a:r>
              <a:rPr lang="en-US" altLang="en-US" dirty="0"/>
              <a:t>Professor Dominic McGoldrick</a:t>
            </a:r>
          </a:p>
          <a:p>
            <a:r>
              <a:rPr lang="en-US" altLang="en-US" dirty="0"/>
              <a:t>University of Nottingham</a:t>
            </a:r>
          </a:p>
          <a:p>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0F78-0D37-D37F-1BE7-CEA2515858A2}"/>
              </a:ext>
            </a:extLst>
          </p:cNvPr>
          <p:cNvSpPr>
            <a:spLocks noGrp="1"/>
          </p:cNvSpPr>
          <p:nvPr>
            <p:ph type="ctrTitle"/>
          </p:nvPr>
        </p:nvSpPr>
        <p:spPr>
          <a:xfrm>
            <a:off x="685800" y="369726"/>
            <a:ext cx="7772400" cy="1143000"/>
          </a:xfrm>
        </p:spPr>
        <p:txBody>
          <a:bodyPr/>
          <a:lstStyle/>
          <a:p>
            <a:r>
              <a:rPr lang="en-GB" dirty="0"/>
              <a:t>Evaluating the Evidence</a:t>
            </a:r>
          </a:p>
        </p:txBody>
      </p:sp>
      <p:sp>
        <p:nvSpPr>
          <p:cNvPr id="3" name="Subtitle 2">
            <a:extLst>
              <a:ext uri="{FF2B5EF4-FFF2-40B4-BE49-F238E27FC236}">
                <a16:creationId xmlns:a16="http://schemas.microsoft.com/office/drawing/2014/main" id="{5692ECC1-6AE1-CB3F-EC6B-04B2203D3924}"/>
              </a:ext>
            </a:extLst>
          </p:cNvPr>
          <p:cNvSpPr>
            <a:spLocks noGrp="1"/>
          </p:cNvSpPr>
          <p:nvPr>
            <p:ph type="subTitle" idx="1"/>
          </p:nvPr>
        </p:nvSpPr>
        <p:spPr>
          <a:xfrm>
            <a:off x="1371600" y="1700808"/>
            <a:ext cx="6400800" cy="4824536"/>
          </a:xfrm>
        </p:spPr>
        <p:txBody>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OfS. Only 0.002% of events were cancelled—that is under 100 of the 43,000 events </a:t>
            </a:r>
          </a:p>
          <a:p>
            <a:r>
              <a:rPr lang="en-GB" dirty="0">
                <a:latin typeface="Calibri" panose="020F0502020204030204" pitchFamily="34" charset="0"/>
                <a:cs typeface="Times New Roman" panose="02020603050405020304" pitchFamily="18" charset="0"/>
              </a:rPr>
              <a:t>But OfS supported the Act, Thought it was necessary.</a:t>
            </a:r>
            <a:endParaRPr lang="en-GB" dirty="0"/>
          </a:p>
          <a:p>
            <a:endParaRPr lang="en-GB" dirty="0"/>
          </a:p>
        </p:txBody>
      </p:sp>
    </p:spTree>
    <p:extLst>
      <p:ext uri="{BB962C8B-B14F-4D97-AF65-F5344CB8AC3E}">
        <p14:creationId xmlns:p14="http://schemas.microsoft.com/office/powerpoint/2010/main" val="1996800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CC9A832-8D94-B706-1745-0B2111717244}"/>
              </a:ext>
            </a:extLst>
          </p:cNvPr>
          <p:cNvSpPr>
            <a:spLocks noGrp="1" noChangeArrowheads="1"/>
          </p:cNvSpPr>
          <p:nvPr>
            <p:ph type="title"/>
          </p:nvPr>
        </p:nvSpPr>
        <p:spPr>
          <a:xfrm>
            <a:off x="684213" y="115888"/>
            <a:ext cx="7772400" cy="1143000"/>
          </a:xfrm>
        </p:spPr>
        <p:txBody>
          <a:bodyPr/>
          <a:lstStyle/>
          <a:p>
            <a:r>
              <a:rPr lang="en-GB" altLang="en-US" dirty="0"/>
              <a:t>What the Act Does: </a:t>
            </a:r>
            <a:r>
              <a:rPr lang="en-GB" dirty="0"/>
              <a:t>Duty to take steps to secure freedom of speech</a:t>
            </a:r>
            <a:endParaRPr lang="en-GB" altLang="en-US" dirty="0"/>
          </a:p>
        </p:txBody>
      </p:sp>
      <p:sp>
        <p:nvSpPr>
          <p:cNvPr id="10243" name="Rectangle 3">
            <a:extLst>
              <a:ext uri="{FF2B5EF4-FFF2-40B4-BE49-F238E27FC236}">
                <a16:creationId xmlns:a16="http://schemas.microsoft.com/office/drawing/2014/main" id="{37494266-3DAE-CF9A-DF30-78581F0C0494}"/>
              </a:ext>
            </a:extLst>
          </p:cNvPr>
          <p:cNvSpPr>
            <a:spLocks noGrp="1" noChangeArrowheads="1"/>
          </p:cNvSpPr>
          <p:nvPr>
            <p:ph type="body" idx="1"/>
          </p:nvPr>
        </p:nvSpPr>
        <p:spPr>
          <a:xfrm>
            <a:off x="685800" y="1125538"/>
            <a:ext cx="7772400" cy="4970462"/>
          </a:xfrm>
        </p:spPr>
        <p:txBody>
          <a:bodyPr/>
          <a:lstStyle/>
          <a:p>
            <a:endParaRPr lang="en-GB" altLang="en-US" sz="4000" dirty="0"/>
          </a:p>
          <a:p>
            <a:endParaRPr lang="en-GB" altLang="en-US" sz="5400" dirty="0"/>
          </a:p>
        </p:txBody>
      </p:sp>
      <p:sp>
        <p:nvSpPr>
          <p:cNvPr id="3" name="TextBox 2">
            <a:extLst>
              <a:ext uri="{FF2B5EF4-FFF2-40B4-BE49-F238E27FC236}">
                <a16:creationId xmlns:a16="http://schemas.microsoft.com/office/drawing/2014/main" id="{252A2C9E-0184-301C-E395-40C429C9978C}"/>
              </a:ext>
            </a:extLst>
          </p:cNvPr>
          <p:cNvSpPr txBox="1"/>
          <p:nvPr/>
        </p:nvSpPr>
        <p:spPr>
          <a:xfrm>
            <a:off x="971600" y="2247092"/>
            <a:ext cx="7416824" cy="3539430"/>
          </a:xfrm>
          <a:prstGeom prst="rect">
            <a:avLst/>
          </a:prstGeom>
          <a:noFill/>
        </p:spPr>
        <p:txBody>
          <a:bodyPr wrap="square">
            <a:spAutoFit/>
          </a:bodyPr>
          <a:lstStyle/>
          <a:p>
            <a:r>
              <a:rPr lang="en-GB" sz="2800" dirty="0">
                <a:effectLst/>
                <a:latin typeface="BookAntiquaParliamentary"/>
                <a:ea typeface="Calibri" panose="020F0502020204030204" pitchFamily="34" charset="0"/>
                <a:cs typeface="BookAntiquaParliamentary"/>
              </a:rPr>
              <a:t>The governing body of a registered higher education provider must take the steps that, having </a:t>
            </a:r>
            <a:r>
              <a:rPr lang="en-GB" sz="2800" i="1" dirty="0">
                <a:effectLst/>
                <a:latin typeface="BookAntiquaParliamentary"/>
                <a:ea typeface="Calibri" panose="020F0502020204030204" pitchFamily="34" charset="0"/>
                <a:cs typeface="BookAntiquaParliamentary"/>
              </a:rPr>
              <a:t>particular regard to the importance of freedom of speech</a:t>
            </a:r>
            <a:r>
              <a:rPr lang="en-GB" sz="2800" dirty="0">
                <a:effectLst/>
                <a:latin typeface="BookAntiquaParliamentary"/>
                <a:ea typeface="Calibri" panose="020F0502020204030204" pitchFamily="34" charset="0"/>
                <a:cs typeface="BookAntiquaParliamentary"/>
              </a:rPr>
              <a:t>, are </a:t>
            </a:r>
            <a:r>
              <a:rPr lang="en-GB" sz="2800" i="1" dirty="0">
                <a:effectLst/>
                <a:latin typeface="BookAntiquaParliamentary"/>
                <a:ea typeface="Calibri" panose="020F0502020204030204" pitchFamily="34" charset="0"/>
                <a:cs typeface="BookAntiquaParliamentary"/>
              </a:rPr>
              <a:t>reasonably practicable</a:t>
            </a:r>
            <a:r>
              <a:rPr lang="en-GB" sz="2800" dirty="0">
                <a:effectLst/>
                <a:latin typeface="BookAntiquaParliamentary"/>
                <a:ea typeface="Calibri" panose="020F0502020204030204" pitchFamily="34" charset="0"/>
                <a:cs typeface="BookAntiquaParliamentary"/>
              </a:rPr>
              <a:t> for it to take in order to achieve the objective in s. A1(2), namely </a:t>
            </a:r>
            <a:r>
              <a:rPr lang="en-GB" sz="2800" i="1" dirty="0">
                <a:effectLst/>
                <a:latin typeface="BookAntiquaParliamentary"/>
                <a:ea typeface="Calibri" panose="020F0502020204030204" pitchFamily="34" charset="0"/>
                <a:cs typeface="BookAntiquaParliamentary"/>
              </a:rPr>
              <a:t>‘securing freedom of speech within the law</a:t>
            </a:r>
            <a:r>
              <a:rPr lang="en-GB" sz="2800" dirty="0">
                <a:effectLst/>
                <a:latin typeface="BookAntiquaParliamentary"/>
                <a:ea typeface="Calibri" panose="020F0502020204030204" pitchFamily="34" charset="0"/>
                <a:cs typeface="BookAntiquaParliamentary"/>
              </a:rPr>
              <a:t>’ for staff, members and students of the provider, and visiting speakers.</a:t>
            </a: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AFD7D-4140-992D-7053-3685C7F7B47F}"/>
              </a:ext>
            </a:extLst>
          </p:cNvPr>
          <p:cNvSpPr>
            <a:spLocks noGrp="1"/>
          </p:cNvSpPr>
          <p:nvPr>
            <p:ph type="ctrTitle"/>
          </p:nvPr>
        </p:nvSpPr>
        <p:spPr>
          <a:xfrm>
            <a:off x="685800" y="188640"/>
            <a:ext cx="7772400" cy="792088"/>
          </a:xfrm>
        </p:spPr>
        <p:txBody>
          <a:bodyPr/>
          <a:lstStyle/>
          <a:p>
            <a:r>
              <a:rPr lang="en-GB" dirty="0"/>
              <a:t>Freedom of Speech?</a:t>
            </a:r>
          </a:p>
        </p:txBody>
      </p:sp>
      <p:sp>
        <p:nvSpPr>
          <p:cNvPr id="3" name="Subtitle 2">
            <a:extLst>
              <a:ext uri="{FF2B5EF4-FFF2-40B4-BE49-F238E27FC236}">
                <a16:creationId xmlns:a16="http://schemas.microsoft.com/office/drawing/2014/main" id="{2F957137-BCCF-9DAA-76E6-BB4906FABADC}"/>
              </a:ext>
            </a:extLst>
          </p:cNvPr>
          <p:cNvSpPr>
            <a:spLocks noGrp="1"/>
          </p:cNvSpPr>
          <p:nvPr>
            <p:ph type="subTitle" idx="1"/>
          </p:nvPr>
        </p:nvSpPr>
        <p:spPr>
          <a:xfrm>
            <a:off x="323528" y="980728"/>
            <a:ext cx="8352928" cy="4658072"/>
          </a:xfrm>
        </p:spPr>
        <p:txBody>
          <a:bodyPr/>
          <a:lstStyle/>
          <a:p>
            <a:pPr marL="457200">
              <a:lnSpc>
                <a:spcPct val="107000"/>
              </a:lnSpc>
              <a:spcAft>
                <a:spcPts val="800"/>
              </a:spcAft>
            </a:pPr>
            <a:r>
              <a:rPr lang="en-GB" sz="3200" dirty="0">
                <a:effectLst/>
                <a:latin typeface="BookAntiquaParliamentary"/>
                <a:ea typeface="Calibri" panose="020F0502020204030204" pitchFamily="34" charset="0"/>
                <a:cs typeface="BookAntiquaParliamentary"/>
              </a:rPr>
              <a:t>In this Part, references to freedom of speech are to the freedom to impart ideas,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3200" dirty="0">
                <a:effectLst/>
                <a:latin typeface="BookAntiquaParliamentary"/>
                <a:ea typeface="Calibri" panose="020F0502020204030204" pitchFamily="34" charset="0"/>
                <a:cs typeface="BookAntiquaParliamentary"/>
              </a:rPr>
              <a:t>opinions or information (referred to in Article 10(1) of the Convention as it has effect for the purposes of the Human Rights Act 1998) by means of speech, writing or images (including in electronic form).</a:t>
            </a:r>
          </a:p>
          <a:p>
            <a:pPr marL="457200">
              <a:lnSpc>
                <a:spcPct val="107000"/>
              </a:lnSpc>
              <a:spcAft>
                <a:spcPts val="800"/>
              </a:spcAft>
            </a:pPr>
            <a:r>
              <a:rPr lang="en-GB" dirty="0">
                <a:latin typeface="BookAntiquaParliamentary"/>
                <a:ea typeface="Calibri" panose="020F0502020204030204" pitchFamily="34" charset="0"/>
                <a:cs typeface="Times New Roman" panose="02020603050405020304" pitchFamily="18" charset="0"/>
              </a:rPr>
              <a:t>Hate Speech?</a:t>
            </a:r>
          </a:p>
          <a:p>
            <a:pPr marL="457200">
              <a:lnSpc>
                <a:spcPct val="107000"/>
              </a:lnSpc>
              <a:spcAft>
                <a:spcPts val="800"/>
              </a:spcAft>
            </a:pPr>
            <a:r>
              <a:rPr lang="en-GB" sz="3200" dirty="0">
                <a:effectLst/>
                <a:latin typeface="BookAntiquaParliamentary"/>
                <a:ea typeface="Calibri" panose="020F0502020204030204" pitchFamily="34" charset="0"/>
                <a:cs typeface="Times New Roman" panose="02020603050405020304" pitchFamily="18" charset="0"/>
              </a:rPr>
              <a:t>Speech on Trans rights?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9282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EC50-9A71-644A-E079-53319227F836}"/>
              </a:ext>
            </a:extLst>
          </p:cNvPr>
          <p:cNvSpPr>
            <a:spLocks noGrp="1"/>
          </p:cNvSpPr>
          <p:nvPr>
            <p:ph type="ctrTitle"/>
          </p:nvPr>
        </p:nvSpPr>
        <p:spPr>
          <a:xfrm>
            <a:off x="685800" y="188640"/>
            <a:ext cx="7772400" cy="1368152"/>
          </a:xfrm>
        </p:spPr>
        <p:txBody>
          <a:bodyPr/>
          <a:lstStyle/>
          <a:p>
            <a:r>
              <a:rPr lang="en-GB" dirty="0"/>
              <a:t>‘Within the Law’</a:t>
            </a:r>
          </a:p>
        </p:txBody>
      </p:sp>
      <p:sp>
        <p:nvSpPr>
          <p:cNvPr id="3" name="Subtitle 2">
            <a:extLst>
              <a:ext uri="{FF2B5EF4-FFF2-40B4-BE49-F238E27FC236}">
                <a16:creationId xmlns:a16="http://schemas.microsoft.com/office/drawing/2014/main" id="{C0498322-D297-8F2B-547F-6BDA810934EF}"/>
              </a:ext>
            </a:extLst>
          </p:cNvPr>
          <p:cNvSpPr>
            <a:spLocks noGrp="1"/>
          </p:cNvSpPr>
          <p:nvPr>
            <p:ph type="subTitle" idx="1"/>
          </p:nvPr>
        </p:nvSpPr>
        <p:spPr>
          <a:xfrm>
            <a:off x="685800" y="1556792"/>
            <a:ext cx="7990656" cy="4680520"/>
          </a:xfrm>
        </p:spPr>
        <p:txBody>
          <a:bodyPr/>
          <a:lstStyle/>
          <a:p>
            <a:r>
              <a:rPr lang="en-GB" dirty="0"/>
              <a:t>Residual common law system</a:t>
            </a:r>
          </a:p>
          <a:p>
            <a:r>
              <a:rPr lang="en-GB" dirty="0"/>
              <a:t>Article 10 ECHR under HRA</a:t>
            </a:r>
          </a:p>
          <a:p>
            <a:r>
              <a:rPr lang="en-GB" dirty="0"/>
              <a:t>Criminal Prohibitions</a:t>
            </a:r>
          </a:p>
          <a:p>
            <a:r>
              <a:rPr lang="en-GB" dirty="0"/>
              <a:t>Civil Prohibitions</a:t>
            </a:r>
          </a:p>
          <a:p>
            <a:r>
              <a:rPr lang="en-GB" dirty="0"/>
              <a:t>Equality Act: Harassment</a:t>
            </a:r>
          </a:p>
        </p:txBody>
      </p:sp>
    </p:spTree>
    <p:extLst>
      <p:ext uri="{BB962C8B-B14F-4D97-AF65-F5344CB8AC3E}">
        <p14:creationId xmlns:p14="http://schemas.microsoft.com/office/powerpoint/2010/main" val="1470361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E6122-DA56-8181-D53B-9393BA372B53}"/>
              </a:ext>
            </a:extLst>
          </p:cNvPr>
          <p:cNvSpPr>
            <a:spLocks noGrp="1"/>
          </p:cNvSpPr>
          <p:nvPr>
            <p:ph type="ctrTitle"/>
          </p:nvPr>
        </p:nvSpPr>
        <p:spPr>
          <a:xfrm>
            <a:off x="685800" y="476672"/>
            <a:ext cx="7772400" cy="1296144"/>
          </a:xfrm>
        </p:spPr>
        <p:txBody>
          <a:bodyPr/>
          <a:lstStyle/>
          <a:p>
            <a:r>
              <a:rPr lang="en-GB" dirty="0"/>
              <a:t>Duty on HE provider</a:t>
            </a:r>
          </a:p>
        </p:txBody>
      </p:sp>
      <p:sp>
        <p:nvSpPr>
          <p:cNvPr id="3" name="Subtitle 2">
            <a:extLst>
              <a:ext uri="{FF2B5EF4-FFF2-40B4-BE49-F238E27FC236}">
                <a16:creationId xmlns:a16="http://schemas.microsoft.com/office/drawing/2014/main" id="{FB68562A-7FC8-6AB4-CC06-A7DF893A63A8}"/>
              </a:ext>
            </a:extLst>
          </p:cNvPr>
          <p:cNvSpPr>
            <a:spLocks noGrp="1"/>
          </p:cNvSpPr>
          <p:nvPr>
            <p:ph type="subTitle" idx="1"/>
          </p:nvPr>
        </p:nvSpPr>
        <p:spPr>
          <a:xfrm>
            <a:off x="1371600" y="1772816"/>
            <a:ext cx="6400800" cy="3865984"/>
          </a:xfrm>
        </p:spPr>
        <p:txBody>
          <a:bodyPr/>
          <a:lstStyle/>
          <a:p>
            <a:r>
              <a:rPr lang="en-GB" dirty="0">
                <a:latin typeface="BookAntiquaParliamentary"/>
              </a:rPr>
              <a:t>having </a:t>
            </a:r>
            <a:r>
              <a:rPr lang="en-GB" i="1" dirty="0">
                <a:latin typeface="BookAntiquaParliamentary"/>
              </a:rPr>
              <a:t>particular regard </a:t>
            </a:r>
            <a:r>
              <a:rPr lang="en-GB" dirty="0">
                <a:latin typeface="BookAntiquaParliamentary"/>
              </a:rPr>
              <a:t>to the importance of freedom of speech</a:t>
            </a:r>
          </a:p>
          <a:p>
            <a:r>
              <a:rPr lang="en-GB" dirty="0">
                <a:latin typeface="BookAntiquaParliamentary"/>
              </a:rPr>
              <a:t>steps that, …. are </a:t>
            </a:r>
            <a:r>
              <a:rPr lang="en-GB" i="1" dirty="0">
                <a:latin typeface="BookAntiquaParliamentary"/>
              </a:rPr>
              <a:t>reasonably practicable </a:t>
            </a:r>
            <a:r>
              <a:rPr lang="en-GB" dirty="0">
                <a:latin typeface="BookAntiquaParliamentary"/>
              </a:rPr>
              <a:t>for it to take [to secure objective of freedom of speech]</a:t>
            </a:r>
          </a:p>
          <a:p>
            <a:endParaRPr lang="en-GB" dirty="0"/>
          </a:p>
        </p:txBody>
      </p:sp>
    </p:spTree>
    <p:extLst>
      <p:ext uri="{BB962C8B-B14F-4D97-AF65-F5344CB8AC3E}">
        <p14:creationId xmlns:p14="http://schemas.microsoft.com/office/powerpoint/2010/main" val="288972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7796B-9B1F-39E4-C2AC-76F9BBE95F64}"/>
              </a:ext>
            </a:extLst>
          </p:cNvPr>
          <p:cNvSpPr>
            <a:spLocks noGrp="1"/>
          </p:cNvSpPr>
          <p:nvPr>
            <p:ph type="ctrTitle"/>
          </p:nvPr>
        </p:nvSpPr>
        <p:spPr>
          <a:xfrm>
            <a:off x="685800" y="404664"/>
            <a:ext cx="7772400" cy="936104"/>
          </a:xfrm>
        </p:spPr>
        <p:txBody>
          <a:bodyPr/>
          <a:lstStyle/>
          <a:p>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A2 Code of practice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55C89ADA-7246-C808-005B-4D3E938FF642}"/>
              </a:ext>
            </a:extLst>
          </p:cNvPr>
          <p:cNvSpPr>
            <a:spLocks noGrp="1"/>
          </p:cNvSpPr>
          <p:nvPr>
            <p:ph type="subTitle" idx="1"/>
          </p:nvPr>
        </p:nvSpPr>
        <p:spPr>
          <a:xfrm>
            <a:off x="827584" y="1348640"/>
            <a:ext cx="6400800" cy="4298032"/>
          </a:xfrm>
        </p:spPr>
        <p:txBody>
          <a:bodyPr/>
          <a:lstStyle/>
          <a:p>
            <a:pPr algn="l">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governing body of a registered higher education provider must,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maintain a code of practice setting out:</a:t>
            </a:r>
          </a:p>
          <a:p>
            <a:pPr algn="l"/>
            <a:r>
              <a:rPr lang="en-GB" sz="1800" b="0" i="0" u="none" strike="noStrike" baseline="0" dirty="0">
                <a:latin typeface="BookAntiquaParliamentary"/>
              </a:rPr>
              <a:t>(a) the provider’s values relating to freedom of speech and an</a:t>
            </a:r>
          </a:p>
          <a:p>
            <a:pPr algn="l"/>
            <a:r>
              <a:rPr lang="en-GB" sz="1800" b="0" i="0" u="none" strike="noStrike" baseline="0" dirty="0">
                <a:latin typeface="BookAntiquaParliamentary"/>
              </a:rPr>
              <a:t>explanation of how those values uphold freedom of speech,</a:t>
            </a:r>
          </a:p>
          <a:p>
            <a:pPr algn="l"/>
            <a:r>
              <a:rPr lang="en-GB" sz="1800" b="0" i="0" u="none" strike="noStrike" baseline="0" dirty="0">
                <a:latin typeface="BookAntiquaParliamentary"/>
              </a:rPr>
              <a:t>(b) the procedures to be followed by staff and students / students’ union for students at the provider in connection with the organisation of—</a:t>
            </a:r>
          </a:p>
          <a:p>
            <a:pPr algn="l"/>
            <a:r>
              <a:rPr lang="en-GB" sz="1800" b="0" i="0" u="none" strike="noStrike" baseline="0" dirty="0">
                <a:latin typeface="BookAntiquaParliamentary"/>
              </a:rPr>
              <a:t>(i) meetings/ activities/ conduct/ criteria on use of premises (d) the criteria to be used by the provider in making decisions about</a:t>
            </a:r>
          </a:p>
          <a:p>
            <a:pPr algn="l"/>
            <a:r>
              <a:rPr lang="en-GB" sz="1800" b="0" i="0" u="none" strike="noStrike" baseline="0" dirty="0">
                <a:latin typeface="BookAntiquaParliamentary"/>
              </a:rPr>
              <a:t>whether to allow the use of premises / the initiation of disciplinary measures in order to secure compliance with its code of practice.</a:t>
            </a:r>
          </a:p>
          <a:p>
            <a:pPr algn="l"/>
            <a:r>
              <a:rPr lang="en-GB" sz="1800" b="0" i="0" u="none" strike="noStrike" baseline="0" dirty="0">
                <a:latin typeface="BookAntiquaParliamentary"/>
              </a:rPr>
              <a:t>The governing body must, at least once a year, bring—</a:t>
            </a:r>
          </a:p>
          <a:p>
            <a:pPr algn="l"/>
            <a:r>
              <a:rPr lang="en-GB" sz="1800" b="0" i="0" u="none" strike="noStrike" baseline="0" dirty="0">
                <a:latin typeface="BookAntiquaParliamentary"/>
              </a:rPr>
              <a:t>(a) the provisions of section A1, and (b) its code of practice under this section, to the attention of all of its students.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224550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FC0FAF-BCF7-3718-D345-1CCC8CA3EA53}"/>
              </a:ext>
            </a:extLst>
          </p:cNvPr>
          <p:cNvSpPr>
            <a:spLocks noGrp="1"/>
          </p:cNvSpPr>
          <p:nvPr>
            <p:ph type="subTitle" idx="1"/>
          </p:nvPr>
        </p:nvSpPr>
        <p:spPr>
          <a:xfrm>
            <a:off x="1371600" y="3068960"/>
            <a:ext cx="6400800" cy="2569840"/>
          </a:xfrm>
        </p:spPr>
        <p:txBody>
          <a:bodyPr/>
          <a:lstStyle/>
          <a:p>
            <a:endParaRPr lang="en-GB" dirty="0"/>
          </a:p>
        </p:txBody>
      </p:sp>
      <p:sp>
        <p:nvSpPr>
          <p:cNvPr id="4" name="Title 3">
            <a:extLst>
              <a:ext uri="{FF2B5EF4-FFF2-40B4-BE49-F238E27FC236}">
                <a16:creationId xmlns:a16="http://schemas.microsoft.com/office/drawing/2014/main" id="{8B11F866-86F3-8B3B-2029-E04905E841F7}"/>
              </a:ext>
            </a:extLst>
          </p:cNvPr>
          <p:cNvSpPr txBox="1">
            <a:spLocks noGrp="1"/>
          </p:cNvSpPr>
          <p:nvPr>
            <p:ph type="ctrTitle"/>
          </p:nvPr>
        </p:nvSpPr>
        <p:spPr>
          <a:xfrm>
            <a:off x="685800" y="602665"/>
            <a:ext cx="7772400" cy="2123658"/>
          </a:xfrm>
          <a:prstGeom prst="rect">
            <a:avLst/>
          </a:prstGeom>
          <a:noFill/>
        </p:spPr>
        <p:txBody>
          <a:bodyPr wrap="square">
            <a:spAutoFit/>
          </a:bodyPr>
          <a:lstStyle/>
          <a:p>
            <a:r>
              <a:rPr lang="en-GB" b="1" dirty="0">
                <a:latin typeface="BookAntiquaParliamentary-Bold"/>
              </a:rPr>
              <a:t>A3 Duty to promote the importance of freedom of speech and academic freedom </a:t>
            </a:r>
          </a:p>
        </p:txBody>
      </p:sp>
    </p:spTree>
    <p:extLst>
      <p:ext uri="{BB962C8B-B14F-4D97-AF65-F5344CB8AC3E}">
        <p14:creationId xmlns:p14="http://schemas.microsoft.com/office/powerpoint/2010/main" val="2453634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2272-36E0-FD3C-7F11-CC9331A7421D}"/>
              </a:ext>
            </a:extLst>
          </p:cNvPr>
          <p:cNvSpPr>
            <a:spLocks noGrp="1"/>
          </p:cNvSpPr>
          <p:nvPr>
            <p:ph type="ctrTitle"/>
          </p:nvPr>
        </p:nvSpPr>
        <p:spPr>
          <a:xfrm>
            <a:off x="685800" y="476672"/>
            <a:ext cx="7772400" cy="2952328"/>
          </a:xfrm>
        </p:spPr>
        <p:txBody>
          <a:bodyPr/>
          <a:lstStyle/>
          <a:p>
            <a:r>
              <a:rPr lang="en-GB" sz="4400" b="1" i="0" u="none" strike="noStrike" baseline="0" dirty="0">
                <a:latin typeface="BookAntiquaParliamentary-Bold"/>
              </a:rPr>
              <a:t>Other Key Provisions</a:t>
            </a:r>
            <a:br>
              <a:rPr lang="en-GB" dirty="0"/>
            </a:br>
            <a:endParaRPr lang="en-GB" dirty="0"/>
          </a:p>
        </p:txBody>
      </p:sp>
      <p:sp>
        <p:nvSpPr>
          <p:cNvPr id="3" name="Subtitle 2">
            <a:extLst>
              <a:ext uri="{FF2B5EF4-FFF2-40B4-BE49-F238E27FC236}">
                <a16:creationId xmlns:a16="http://schemas.microsoft.com/office/drawing/2014/main" id="{0F930312-F2AA-4A4B-137D-8B4B660BE61E}"/>
              </a:ext>
            </a:extLst>
          </p:cNvPr>
          <p:cNvSpPr>
            <a:spLocks noGrp="1"/>
          </p:cNvSpPr>
          <p:nvPr>
            <p:ph type="subTitle" idx="1"/>
          </p:nvPr>
        </p:nvSpPr>
        <p:spPr>
          <a:xfrm>
            <a:off x="1371600" y="2060848"/>
            <a:ext cx="6400800" cy="3577952"/>
          </a:xfrm>
        </p:spPr>
        <p:txBody>
          <a:bodyPr/>
          <a:lstStyle/>
          <a:p>
            <a:r>
              <a:rPr lang="en-GB" b="1" dirty="0">
                <a:latin typeface="Times New Roman" panose="02020603050405020304" pitchFamily="18" charset="0"/>
                <a:cs typeface="Times New Roman" panose="02020603050405020304" pitchFamily="18" charset="0"/>
              </a:rPr>
              <a:t>Duties of constituent institutions</a:t>
            </a:r>
          </a:p>
          <a:p>
            <a:r>
              <a:rPr lang="en-GB" sz="3200" b="1" i="0" u="none" strike="noStrike" baseline="0" dirty="0">
                <a:latin typeface="BookAntiquaParliamentary-Bold"/>
              </a:rPr>
              <a:t>Duties of students’ unions</a:t>
            </a:r>
          </a:p>
          <a:p>
            <a:r>
              <a:rPr lang="en-GB" sz="3200" b="1" dirty="0">
                <a:effectLst/>
                <a:latin typeface="Times New Roman" panose="02020603050405020304" pitchFamily="18" charset="0"/>
                <a:ea typeface="Calibri" panose="020F0502020204030204" pitchFamily="34" charset="0"/>
                <a:cs typeface="Times New Roman" panose="02020603050405020304" pitchFamily="18" charset="0"/>
              </a:rPr>
              <a:t>Non-Disclosure agreements</a:t>
            </a:r>
            <a:endParaRPr lang="en-GB" dirty="0"/>
          </a:p>
        </p:txBody>
      </p:sp>
    </p:spTree>
    <p:extLst>
      <p:ext uri="{BB962C8B-B14F-4D97-AF65-F5344CB8AC3E}">
        <p14:creationId xmlns:p14="http://schemas.microsoft.com/office/powerpoint/2010/main" val="1232949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E2272-36E0-FD3C-7F11-CC9331A7421D}"/>
              </a:ext>
            </a:extLst>
          </p:cNvPr>
          <p:cNvSpPr>
            <a:spLocks noGrp="1"/>
          </p:cNvSpPr>
          <p:nvPr>
            <p:ph type="ctrTitle"/>
          </p:nvPr>
        </p:nvSpPr>
        <p:spPr>
          <a:xfrm>
            <a:off x="685800" y="476672"/>
            <a:ext cx="7772400" cy="936104"/>
          </a:xfrm>
        </p:spPr>
        <p:txBody>
          <a:bodyPr/>
          <a:lstStyle/>
          <a:p>
            <a:r>
              <a:rPr lang="en-GB" sz="4400" b="1" i="0" u="none" strike="noStrike" baseline="0" dirty="0">
                <a:latin typeface="BookAntiquaParliamentary-Bold"/>
              </a:rPr>
              <a:t>Increased functions for OfS</a:t>
            </a:r>
            <a:br>
              <a:rPr lang="en-GB" dirty="0"/>
            </a:br>
            <a:endParaRPr lang="en-GB" dirty="0"/>
          </a:p>
        </p:txBody>
      </p:sp>
      <p:sp>
        <p:nvSpPr>
          <p:cNvPr id="3" name="Subtitle 2">
            <a:extLst>
              <a:ext uri="{FF2B5EF4-FFF2-40B4-BE49-F238E27FC236}">
                <a16:creationId xmlns:a16="http://schemas.microsoft.com/office/drawing/2014/main" id="{0F930312-F2AA-4A4B-137D-8B4B660BE61E}"/>
              </a:ext>
            </a:extLst>
          </p:cNvPr>
          <p:cNvSpPr>
            <a:spLocks noGrp="1"/>
          </p:cNvSpPr>
          <p:nvPr>
            <p:ph type="subTitle" idx="1"/>
          </p:nvPr>
        </p:nvSpPr>
        <p:spPr>
          <a:xfrm>
            <a:off x="251520" y="1124744"/>
            <a:ext cx="8206680" cy="5112568"/>
          </a:xfrm>
        </p:spPr>
        <p:txBody>
          <a:bodyPr/>
          <a:lstStyle/>
          <a:p>
            <a:pPr marL="457200" indent="-457200" algn="l">
              <a:buFont typeface="Arial" panose="020B0604020202020204" pitchFamily="34" charset="0"/>
              <a:buChar char="•"/>
            </a:pPr>
            <a:r>
              <a:rPr lang="en-GB" b="1" dirty="0">
                <a:latin typeface="Times New Roman" panose="02020603050405020304" pitchFamily="18" charset="0"/>
                <a:cs typeface="Times New Roman" panose="02020603050405020304" pitchFamily="18" charset="0"/>
              </a:rPr>
              <a:t>The OfS must promote the importance of— (a) freedom of speech within the law, and (b) academic freedom for academic staff</a:t>
            </a:r>
          </a:p>
          <a:p>
            <a:pPr marL="457200" indent="-457200" algn="l">
              <a:buFont typeface="Arial" panose="020B0604020202020204" pitchFamily="34" charset="0"/>
              <a:buChar char="•"/>
            </a:pPr>
            <a:r>
              <a:rPr lang="en-GB" b="1" dirty="0">
                <a:latin typeface="Times New Roman" panose="02020603050405020304" pitchFamily="18" charset="0"/>
                <a:cs typeface="Times New Roman" panose="02020603050405020304" pitchFamily="18" charset="0"/>
              </a:rPr>
              <a:t>Regulation of duties of registered higher education providers and student unions  (can impose monetary penalties on them)</a:t>
            </a:r>
          </a:p>
          <a:p>
            <a:pPr marL="457200" indent="-457200" algn="l">
              <a:buFont typeface="Arial" panose="020B0604020202020204" pitchFamily="34" charset="0"/>
              <a:buChar char="•"/>
            </a:pPr>
            <a:r>
              <a:rPr lang="en-GB" sz="3200" b="1" i="0" u="none" strike="noStrike" baseline="0" dirty="0">
                <a:latin typeface="BookAntiquaParliamentary-Bold"/>
              </a:rPr>
              <a:t>Free Speech Complaints Scheme (free to sue)</a:t>
            </a:r>
          </a:p>
          <a:p>
            <a:pPr marL="457200" indent="-457200" algn="l">
              <a:buFont typeface="Arial" panose="020B0604020202020204" pitchFamily="34" charset="0"/>
              <a:buChar char="•"/>
            </a:pPr>
            <a:r>
              <a:rPr lang="en-GB" b="1" dirty="0">
                <a:latin typeface="Times New Roman" panose="02020603050405020304" pitchFamily="18" charset="0"/>
                <a:cs typeface="Times New Roman" panose="02020603050405020304" pitchFamily="18" charset="0"/>
              </a:rPr>
              <a:t>Monitoring of risks to freedom of speech and academic freedom from overseas funding</a:t>
            </a:r>
            <a:endParaRPr lang="en-GB" dirty="0"/>
          </a:p>
        </p:txBody>
      </p:sp>
    </p:spTree>
    <p:extLst>
      <p:ext uri="{BB962C8B-B14F-4D97-AF65-F5344CB8AC3E}">
        <p14:creationId xmlns:p14="http://schemas.microsoft.com/office/powerpoint/2010/main" val="1036684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7CCC-D148-EC06-C51E-3CBDB990104E}"/>
              </a:ext>
            </a:extLst>
          </p:cNvPr>
          <p:cNvSpPr>
            <a:spLocks noGrp="1"/>
          </p:cNvSpPr>
          <p:nvPr>
            <p:ph type="ctrTitle"/>
          </p:nvPr>
        </p:nvSpPr>
        <p:spPr>
          <a:xfrm>
            <a:off x="685800" y="188640"/>
            <a:ext cx="7772400" cy="2016224"/>
          </a:xfrm>
        </p:spPr>
        <p:txBody>
          <a:bodyPr/>
          <a:lstStyle/>
          <a:p>
            <a:r>
              <a:rPr lang="en-GB" sz="4000" b="0" i="1" u="none" strike="noStrike" baseline="0" dirty="0">
                <a:latin typeface="BookAntiquaParliamentary-Italic"/>
              </a:rPr>
              <a:t>‘The Director for Freedom of Speech and Academic Freedom’</a:t>
            </a:r>
            <a:endParaRPr lang="en-GB" sz="4000" dirty="0"/>
          </a:p>
        </p:txBody>
      </p:sp>
      <p:sp>
        <p:nvSpPr>
          <p:cNvPr id="3" name="Subtitle 2">
            <a:extLst>
              <a:ext uri="{FF2B5EF4-FFF2-40B4-BE49-F238E27FC236}">
                <a16:creationId xmlns:a16="http://schemas.microsoft.com/office/drawing/2014/main" id="{A05495E0-E131-5DED-E11F-04BC4AEE92C3}"/>
              </a:ext>
            </a:extLst>
          </p:cNvPr>
          <p:cNvSpPr>
            <a:spLocks noGrp="1"/>
          </p:cNvSpPr>
          <p:nvPr>
            <p:ph type="subTitle" idx="1"/>
          </p:nvPr>
        </p:nvSpPr>
        <p:spPr>
          <a:xfrm>
            <a:off x="1371600" y="2492896"/>
            <a:ext cx="6400800" cy="3145904"/>
          </a:xfrm>
        </p:spPr>
        <p:txBody>
          <a:bodyPr/>
          <a:lstStyle/>
          <a:p>
            <a:pPr algn="l"/>
            <a:r>
              <a:rPr lang="en-GB" dirty="0"/>
              <a:t>Includes overseeing the performance of the OfS’s free speech functions</a:t>
            </a:r>
          </a:p>
        </p:txBody>
      </p:sp>
    </p:spTree>
    <p:extLst>
      <p:ext uri="{BB962C8B-B14F-4D97-AF65-F5344CB8AC3E}">
        <p14:creationId xmlns:p14="http://schemas.microsoft.com/office/powerpoint/2010/main" val="192767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98C7-03AC-3EFD-9092-0C74BA1AE135}"/>
              </a:ext>
            </a:extLst>
          </p:cNvPr>
          <p:cNvSpPr>
            <a:spLocks noGrp="1"/>
          </p:cNvSpPr>
          <p:nvPr>
            <p:ph type="ctrTitle"/>
          </p:nvPr>
        </p:nvSpPr>
        <p:spPr>
          <a:xfrm>
            <a:off x="685800" y="404664"/>
            <a:ext cx="7772400" cy="1152128"/>
          </a:xfrm>
        </p:spPr>
        <p:txBody>
          <a:bodyPr/>
          <a:lstStyle/>
          <a:p>
            <a:r>
              <a:rPr lang="en-GB" dirty="0"/>
              <a:t>Freedom of Expression/ Speech in the UK</a:t>
            </a:r>
          </a:p>
        </p:txBody>
      </p:sp>
      <p:sp>
        <p:nvSpPr>
          <p:cNvPr id="3" name="Subtitle 2">
            <a:extLst>
              <a:ext uri="{FF2B5EF4-FFF2-40B4-BE49-F238E27FC236}">
                <a16:creationId xmlns:a16="http://schemas.microsoft.com/office/drawing/2014/main" id="{57769739-502E-C738-1D1F-3A7A6BF30D04}"/>
              </a:ext>
            </a:extLst>
          </p:cNvPr>
          <p:cNvSpPr>
            <a:spLocks noGrp="1"/>
          </p:cNvSpPr>
          <p:nvPr>
            <p:ph type="subTitle" idx="1"/>
          </p:nvPr>
        </p:nvSpPr>
        <p:spPr>
          <a:xfrm>
            <a:off x="1371600" y="1700808"/>
            <a:ext cx="6400800" cy="3937992"/>
          </a:xfrm>
        </p:spPr>
        <p:txBody>
          <a:bodyPr/>
          <a:lstStyle/>
          <a:p>
            <a:r>
              <a:rPr lang="en-GB" dirty="0"/>
              <a:t>Fundamental common law right</a:t>
            </a:r>
          </a:p>
          <a:p>
            <a:r>
              <a:rPr lang="en-GB" dirty="0"/>
              <a:t>Can say anything unless it is prohibited</a:t>
            </a:r>
          </a:p>
          <a:p>
            <a:r>
              <a:rPr lang="en-GB" dirty="0"/>
              <a:t>Article 10 ECHR</a:t>
            </a:r>
          </a:p>
          <a:p>
            <a:r>
              <a:rPr lang="en-GB" dirty="0"/>
              <a:t>Human Right Act 1998</a:t>
            </a:r>
          </a:p>
        </p:txBody>
      </p:sp>
    </p:spTree>
    <p:extLst>
      <p:ext uri="{BB962C8B-B14F-4D97-AF65-F5344CB8AC3E}">
        <p14:creationId xmlns:p14="http://schemas.microsoft.com/office/powerpoint/2010/main" val="3219903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15E43-6B90-FD6C-953F-36A059AE7909}"/>
              </a:ext>
            </a:extLst>
          </p:cNvPr>
          <p:cNvSpPr>
            <a:spLocks noGrp="1"/>
          </p:cNvSpPr>
          <p:nvPr>
            <p:ph type="ctrTitle"/>
          </p:nvPr>
        </p:nvSpPr>
        <p:spPr>
          <a:xfrm>
            <a:off x="685800" y="188640"/>
            <a:ext cx="7772400" cy="792088"/>
          </a:xfrm>
        </p:spPr>
        <p:txBody>
          <a:bodyPr/>
          <a:lstStyle/>
          <a:p>
            <a:r>
              <a:rPr lang="en-GB" dirty="0"/>
              <a:t>Thematic issues</a:t>
            </a:r>
          </a:p>
        </p:txBody>
      </p:sp>
      <p:sp>
        <p:nvSpPr>
          <p:cNvPr id="3" name="Subtitle 2">
            <a:extLst>
              <a:ext uri="{FF2B5EF4-FFF2-40B4-BE49-F238E27FC236}">
                <a16:creationId xmlns:a16="http://schemas.microsoft.com/office/drawing/2014/main" id="{0F22478F-BB61-9E5B-7A25-F58F9FA017D5}"/>
              </a:ext>
            </a:extLst>
          </p:cNvPr>
          <p:cNvSpPr>
            <a:spLocks noGrp="1"/>
          </p:cNvSpPr>
          <p:nvPr>
            <p:ph type="subTitle" idx="1"/>
          </p:nvPr>
        </p:nvSpPr>
        <p:spPr>
          <a:xfrm>
            <a:off x="827584" y="1268760"/>
            <a:ext cx="7630616" cy="4824536"/>
          </a:xfrm>
        </p:spPr>
        <p:txBody>
          <a:bodyPr/>
          <a:lstStyle/>
          <a:p>
            <a:r>
              <a:rPr lang="en-GB" dirty="0"/>
              <a:t>Changing the Culture?</a:t>
            </a:r>
          </a:p>
          <a:p>
            <a:r>
              <a:rPr lang="en-GB" dirty="0"/>
              <a:t>New Civil action for Tort – Backstop; Risks?</a:t>
            </a:r>
          </a:p>
          <a:p>
            <a:r>
              <a:rPr lang="en-GB" dirty="0"/>
              <a:t>Important Role of Codes of Practice and OfS Guidance</a:t>
            </a:r>
          </a:p>
          <a:p>
            <a:r>
              <a:rPr lang="en-GB" dirty="0"/>
              <a:t>Enhanced Role for OfS – implications for institutional autonomy?</a:t>
            </a:r>
          </a:p>
          <a:p>
            <a:r>
              <a:rPr lang="en-GB" dirty="0"/>
              <a:t>Next Big Issue: University ideologies?</a:t>
            </a:r>
          </a:p>
        </p:txBody>
      </p:sp>
    </p:spTree>
    <p:extLst>
      <p:ext uri="{BB962C8B-B14F-4D97-AF65-F5344CB8AC3E}">
        <p14:creationId xmlns:p14="http://schemas.microsoft.com/office/powerpoint/2010/main" val="75521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074D5A1-47C3-4039-86EE-4B51180C6479}"/>
              </a:ext>
            </a:extLst>
          </p:cNvPr>
          <p:cNvSpPr>
            <a:spLocks noGrp="1" noChangeArrowheads="1"/>
          </p:cNvSpPr>
          <p:nvPr>
            <p:ph type="title"/>
          </p:nvPr>
        </p:nvSpPr>
        <p:spPr/>
        <p:txBody>
          <a:bodyPr/>
          <a:lstStyle/>
          <a:p>
            <a:r>
              <a:rPr lang="en-GB" altLang="en-US" dirty="0"/>
              <a:t>Applicable Law in Higher Education: Complexity </a:t>
            </a:r>
          </a:p>
        </p:txBody>
      </p:sp>
      <p:sp>
        <p:nvSpPr>
          <p:cNvPr id="7171" name="Rectangle 3">
            <a:extLst>
              <a:ext uri="{FF2B5EF4-FFF2-40B4-BE49-F238E27FC236}">
                <a16:creationId xmlns:a16="http://schemas.microsoft.com/office/drawing/2014/main" id="{268D1CAF-53F4-C324-E297-52A0804AE4AD}"/>
              </a:ext>
            </a:extLst>
          </p:cNvPr>
          <p:cNvSpPr>
            <a:spLocks noGrp="1" noChangeArrowheads="1"/>
          </p:cNvSpPr>
          <p:nvPr>
            <p:ph type="body" idx="1"/>
          </p:nvPr>
        </p:nvSpPr>
        <p:spPr/>
        <p:txBody>
          <a:bodyPr/>
          <a:lstStyle/>
          <a:p>
            <a:r>
              <a:rPr lang="en-GB" altLang="en-US" dirty="0"/>
              <a:t>Devolution</a:t>
            </a:r>
          </a:p>
          <a:p>
            <a:r>
              <a:rPr lang="en-GB" altLang="en-US" dirty="0"/>
              <a:t>2017 Act – Office for Students (OfS)</a:t>
            </a:r>
          </a:p>
          <a:p>
            <a:r>
              <a:rPr lang="en-GB" altLang="en-US" dirty="0"/>
              <a:t>Charity Law – Students Unions</a:t>
            </a:r>
          </a:p>
          <a:p>
            <a:r>
              <a:rPr lang="en-GB" altLang="en-US" dirty="0"/>
              <a:t>Equality Act 2006… non-discrimination; harassment; public sector equality duties</a:t>
            </a:r>
          </a:p>
          <a:p>
            <a:r>
              <a:rPr lang="en-GB" altLang="en-US" dirty="0"/>
              <a:t>Human Rights Act 1998</a:t>
            </a:r>
          </a:p>
          <a:p>
            <a:r>
              <a:rPr lang="en-GB" altLang="en-US" dirty="0"/>
              <a:t>Universities’ FoS Policies</a:t>
            </a:r>
          </a:p>
          <a:p>
            <a:pPr>
              <a:buFontTx/>
              <a:buNone/>
            </a:pP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B2A5-845B-A7E1-C2F0-2DFF5FCA503A}"/>
              </a:ext>
            </a:extLst>
          </p:cNvPr>
          <p:cNvSpPr>
            <a:spLocks noGrp="1"/>
          </p:cNvSpPr>
          <p:nvPr>
            <p:ph type="ctrTitle"/>
          </p:nvPr>
        </p:nvSpPr>
        <p:spPr>
          <a:xfrm>
            <a:off x="685800" y="476672"/>
            <a:ext cx="7772400" cy="742528"/>
          </a:xfrm>
        </p:spPr>
        <p:txBody>
          <a:bodyPr/>
          <a:lstStyle/>
          <a:p>
            <a:r>
              <a:rPr lang="en-GB" dirty="0"/>
              <a:t>The Issue?</a:t>
            </a:r>
          </a:p>
        </p:txBody>
      </p:sp>
      <p:sp>
        <p:nvSpPr>
          <p:cNvPr id="3" name="Subtitle 2">
            <a:extLst>
              <a:ext uri="{FF2B5EF4-FFF2-40B4-BE49-F238E27FC236}">
                <a16:creationId xmlns:a16="http://schemas.microsoft.com/office/drawing/2014/main" id="{ABCDB09A-C86F-21C5-1D2B-D34A77408D2A}"/>
              </a:ext>
            </a:extLst>
          </p:cNvPr>
          <p:cNvSpPr>
            <a:spLocks noGrp="1"/>
          </p:cNvSpPr>
          <p:nvPr>
            <p:ph type="subTitle" idx="1"/>
          </p:nvPr>
        </p:nvSpPr>
        <p:spPr>
          <a:xfrm>
            <a:off x="539552" y="1484784"/>
            <a:ext cx="8280920" cy="4154016"/>
          </a:xfrm>
        </p:spPr>
        <p:txBody>
          <a:bodyPr/>
          <a:lstStyle/>
          <a:p>
            <a:r>
              <a:rPr lang="en-GB" dirty="0"/>
              <a:t>FS in Universities being chilled/ restricted</a:t>
            </a:r>
          </a:p>
        </p:txBody>
      </p:sp>
    </p:spTree>
    <p:extLst>
      <p:ext uri="{BB962C8B-B14F-4D97-AF65-F5344CB8AC3E}">
        <p14:creationId xmlns:p14="http://schemas.microsoft.com/office/powerpoint/2010/main" val="1558282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8106A764-E579-1F09-E6D7-C76EDAB12561}"/>
              </a:ext>
            </a:extLst>
          </p:cNvPr>
          <p:cNvSpPr>
            <a:spLocks noGrp="1"/>
          </p:cNvSpPr>
          <p:nvPr>
            <p:ph type="ctrTitle"/>
          </p:nvPr>
        </p:nvSpPr>
        <p:spPr>
          <a:xfrm>
            <a:off x="706438" y="260350"/>
            <a:ext cx="7772400" cy="1143000"/>
          </a:xfrm>
        </p:spPr>
        <p:txBody>
          <a:bodyPr/>
          <a:lstStyle/>
          <a:p>
            <a:r>
              <a:rPr lang="en-GB" sz="3600" dirty="0"/>
              <a:t>Professor Kathleen Stock, University of Sussex </a:t>
            </a:r>
            <a:endParaRPr lang="en-GB" altLang="en-US" sz="3600" dirty="0"/>
          </a:p>
        </p:txBody>
      </p:sp>
      <p:sp>
        <p:nvSpPr>
          <p:cNvPr id="9219" name="Subtitle 2">
            <a:extLst>
              <a:ext uri="{FF2B5EF4-FFF2-40B4-BE49-F238E27FC236}">
                <a16:creationId xmlns:a16="http://schemas.microsoft.com/office/drawing/2014/main" id="{08EBD85B-6C35-A0D7-B859-6AD838F25AB1}"/>
              </a:ext>
            </a:extLst>
          </p:cNvPr>
          <p:cNvSpPr>
            <a:spLocks noGrp="1"/>
          </p:cNvSpPr>
          <p:nvPr>
            <p:ph type="subTitle" idx="1"/>
          </p:nvPr>
        </p:nvSpPr>
        <p:spPr>
          <a:xfrm>
            <a:off x="2474913" y="8802688"/>
            <a:ext cx="6400800" cy="1752600"/>
          </a:xfrm>
        </p:spPr>
        <p:txBody>
          <a:bodyPr/>
          <a:lstStyle/>
          <a:p>
            <a:endParaRPr lang="en-GB" altLang="en-US" dirty="0"/>
          </a:p>
        </p:txBody>
      </p:sp>
      <p:pic>
        <p:nvPicPr>
          <p:cNvPr id="9222" name="Picture 6" descr="Kathleen Stock">
            <a:extLst>
              <a:ext uri="{FF2B5EF4-FFF2-40B4-BE49-F238E27FC236}">
                <a16:creationId xmlns:a16="http://schemas.microsoft.com/office/drawing/2014/main" id="{42E4603E-261A-A64D-52B1-FBDD770C06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196752"/>
            <a:ext cx="3483868" cy="41044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7A0EEC0-82C2-BAB7-EDA2-F9CF3072549E}"/>
              </a:ext>
            </a:extLst>
          </p:cNvPr>
          <p:cNvSpPr txBox="1"/>
          <p:nvPr/>
        </p:nvSpPr>
        <p:spPr>
          <a:xfrm>
            <a:off x="323528" y="1700808"/>
            <a:ext cx="4176464" cy="8094524"/>
          </a:xfrm>
          <a:prstGeom prst="rect">
            <a:avLst/>
          </a:prstGeom>
          <a:noFill/>
        </p:spPr>
        <p:txBody>
          <a:bodyPr wrap="square">
            <a:spAutoFit/>
          </a:bodyPr>
          <a:lstStyle/>
          <a:p>
            <a:pPr marL="285750" indent="-285750" algn="l">
              <a:buFont typeface="Arial" panose="020B0604020202020204" pitchFamily="34" charset="0"/>
              <a:buChar char="•"/>
            </a:pPr>
            <a:r>
              <a:rPr lang="en-GB" sz="1600" b="0" i="0" u="none" strike="noStrike" baseline="0" dirty="0">
                <a:latin typeface="AdvOT1ef757c0"/>
              </a:rPr>
              <a:t>gender critical feminist </a:t>
            </a:r>
          </a:p>
          <a:p>
            <a:pPr marL="285750" indent="-285750" algn="l">
              <a:buFont typeface="Arial" panose="020B0604020202020204" pitchFamily="34" charset="0"/>
              <a:buChar char="•"/>
            </a:pPr>
            <a:r>
              <a:rPr lang="en-GB" sz="1600" b="0" i="0" u="none" strike="noStrike" baseline="0" dirty="0">
                <a:latin typeface="AdvOT1ef757c0"/>
              </a:rPr>
              <a:t>seeks to exclude trans women from the category </a:t>
            </a:r>
            <a:r>
              <a:rPr lang="en-GB" sz="1600" b="0" i="0" u="none" strike="noStrike" baseline="0" dirty="0">
                <a:latin typeface="AdvOT1ef757c0+20"/>
              </a:rPr>
              <a:t>‘</a:t>
            </a:r>
            <a:r>
              <a:rPr lang="en-GB" sz="1600" b="0" i="0" u="none" strike="noStrike" baseline="0" dirty="0">
                <a:latin typeface="AdvOT1ef757c0"/>
              </a:rPr>
              <a:t>woman</a:t>
            </a:r>
            <a:r>
              <a:rPr lang="en-GB" sz="1600" b="0" i="0" u="none" strike="noStrike" baseline="0" dirty="0">
                <a:latin typeface="AdvOT1ef757c0+20"/>
              </a:rPr>
              <a:t>’ </a:t>
            </a:r>
            <a:r>
              <a:rPr lang="en-GB" sz="1600" b="0" i="0" u="none" strike="noStrike" baseline="0" dirty="0">
                <a:latin typeface="AdvOT1ef757c0"/>
              </a:rPr>
              <a:t>and advocates for single sex spaces that would exclude trans women</a:t>
            </a:r>
          </a:p>
          <a:p>
            <a:pPr marL="285750" indent="-285750" algn="l">
              <a:buFont typeface="Arial" panose="020B0604020202020204" pitchFamily="34" charset="0"/>
              <a:buChar char="•"/>
            </a:pPr>
            <a:r>
              <a:rPr lang="en-GB" sz="1600" dirty="0">
                <a:latin typeface="AdvOT1ef757c0"/>
              </a:rPr>
              <a:t>Opposed by (majority) </a:t>
            </a:r>
            <a:r>
              <a:rPr lang="en-GB" sz="1600" b="0" i="0" u="none" strike="noStrike" baseline="0" dirty="0">
                <a:latin typeface="AdvOT1ef757c0"/>
              </a:rPr>
              <a:t>Trans inclusive academic feminists</a:t>
            </a:r>
          </a:p>
          <a:p>
            <a:pPr marL="285750" indent="-285750" algn="l">
              <a:buFont typeface="Arial" panose="020B0604020202020204" pitchFamily="34" charset="0"/>
              <a:buChar char="•"/>
            </a:pPr>
            <a:r>
              <a:rPr lang="en-GB" sz="1600" dirty="0">
                <a:latin typeface="AdvOT1ef757c0"/>
              </a:rPr>
              <a:t>Her views met with protests (and death threats) from students and criticisms from other academics</a:t>
            </a:r>
          </a:p>
          <a:p>
            <a:pPr marL="285750" indent="-285750" algn="l">
              <a:buFont typeface="Arial" panose="020B0604020202020204" pitchFamily="34" charset="0"/>
              <a:buChar char="•"/>
            </a:pPr>
            <a:r>
              <a:rPr lang="en-GB" sz="1600" dirty="0">
                <a:latin typeface="AdvOT1ef757c0"/>
              </a:rPr>
              <a:t>Union </a:t>
            </a:r>
            <a:r>
              <a:rPr lang="en-GB" sz="1600" b="0" i="0" u="none" strike="noStrike" baseline="0" dirty="0">
                <a:latin typeface="AdvOT1ef757c0"/>
              </a:rPr>
              <a:t>Declared support for trans students </a:t>
            </a:r>
            <a:endParaRPr lang="en-GB" sz="1600" dirty="0">
              <a:latin typeface="AdvOT1ef757c0"/>
            </a:endParaRPr>
          </a:p>
          <a:p>
            <a:pPr marL="285750" indent="-285750" algn="l">
              <a:buFont typeface="Arial" panose="020B0604020202020204" pitchFamily="34" charset="0"/>
              <a:buChar char="•"/>
            </a:pPr>
            <a:r>
              <a:rPr lang="en-GB" sz="1600" dirty="0"/>
              <a:t>Other academics supported her.</a:t>
            </a:r>
          </a:p>
          <a:p>
            <a:pPr marL="285750" indent="-285750">
              <a:buFont typeface="Arial" panose="020B0604020202020204" pitchFamily="34" charset="0"/>
              <a:buChar char="•"/>
            </a:pPr>
            <a:r>
              <a:rPr lang="en-GB" sz="1600" dirty="0"/>
              <a:t>University ‘vigorously and unequivocally defended her right to exercise her academic freedom and lawful freedom of speech, free from bullying and harassment of any kind’.</a:t>
            </a:r>
          </a:p>
          <a:p>
            <a:pPr marL="285750" indent="-285750">
              <a:buFont typeface="Arial" panose="020B0604020202020204" pitchFamily="34" charset="0"/>
              <a:buChar char="•"/>
            </a:pPr>
            <a:r>
              <a:rPr lang="en-GB" sz="1600" dirty="0"/>
              <a:t>Awarded an Honour in New Years List 2021 for ‘services to higher education’</a:t>
            </a:r>
          </a:p>
          <a:p>
            <a:pPr marL="285750" indent="-285750" algn="l">
              <a:buFont typeface="Arial" panose="020B0604020202020204" pitchFamily="34" charset="0"/>
              <a:buChar char="•"/>
            </a:pPr>
            <a:r>
              <a:rPr lang="en-GB" sz="1600" dirty="0"/>
              <a:t>Eventually she resigned in 2021.</a:t>
            </a:r>
          </a:p>
          <a:p>
            <a:endParaRPr lang="en-GB" sz="1800" dirty="0"/>
          </a:p>
          <a:p>
            <a:endParaRPr lang="en-GB" dirty="0"/>
          </a:p>
          <a:p>
            <a:endParaRPr lang="en-GB" sz="1800" dirty="0"/>
          </a:p>
          <a:p>
            <a:endParaRPr lang="en-GB" dirty="0"/>
          </a:p>
          <a:p>
            <a:endParaRPr lang="en-GB" sz="1800" dirty="0"/>
          </a:p>
          <a:p>
            <a:endParaRPr lang="en-GB" dirty="0"/>
          </a:p>
          <a:p>
            <a:endParaRPr lang="en-GB" sz="1800" dirty="0"/>
          </a:p>
          <a:p>
            <a:endParaRPr lang="en-GB" dirty="0"/>
          </a:p>
          <a:p>
            <a:endParaRPr lang="en-GB" sz="1800" dirty="0"/>
          </a:p>
          <a:p>
            <a:endParaRPr lang="en-GB" dirty="0"/>
          </a:p>
          <a:p>
            <a:endParaRPr lang="en-GB" sz="1800" dirty="0"/>
          </a:p>
          <a:p>
            <a:r>
              <a:rPr lang="en-GB" sz="1800" dirty="0"/>
              <a:t>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Signs have been put up in the pedestrian tunnel connecting Falmer train station to the university's campus under the A27">
            <a:extLst>
              <a:ext uri="{FF2B5EF4-FFF2-40B4-BE49-F238E27FC236}">
                <a16:creationId xmlns:a16="http://schemas.microsoft.com/office/drawing/2014/main" id="{B759E733-EBBB-C38F-274E-6BF850CF4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975"/>
            <a:ext cx="9144000" cy="674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39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601F6-7D02-DF9C-FCFA-45702E6612EA}"/>
              </a:ext>
            </a:extLst>
          </p:cNvPr>
          <p:cNvSpPr>
            <a:spLocks noGrp="1"/>
          </p:cNvSpPr>
          <p:nvPr>
            <p:ph type="title"/>
          </p:nvPr>
        </p:nvSpPr>
        <p:spPr>
          <a:xfrm>
            <a:off x="685800" y="609600"/>
            <a:ext cx="7772400" cy="1143000"/>
          </a:xfrm>
        </p:spPr>
        <p:txBody>
          <a:bodyPr wrap="square" anchor="ctr">
            <a:normAutofit/>
          </a:bodyPr>
          <a:lstStyle/>
          <a:p>
            <a:r>
              <a:rPr lang="en-GB" dirty="0"/>
              <a:t>Professor Rosa Freedman</a:t>
            </a:r>
          </a:p>
        </p:txBody>
      </p:sp>
      <p:pic>
        <p:nvPicPr>
          <p:cNvPr id="54274" name="Picture 2" descr="Rosa Freedman">
            <a:extLst>
              <a:ext uri="{FF2B5EF4-FFF2-40B4-BE49-F238E27FC236}">
                <a16:creationId xmlns:a16="http://schemas.microsoft.com/office/drawing/2014/main" id="{59A22B04-49C2-742F-A23C-D8AEE4160F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55" r="2" b="24957"/>
          <a:stretch/>
        </p:blipFill>
        <p:spPr bwMode="auto">
          <a:xfrm>
            <a:off x="685800" y="1981200"/>
            <a:ext cx="3810000" cy="4114800"/>
          </a:xfrm>
          <a:prstGeom prst="rect">
            <a:avLst/>
          </a:prstGeom>
          <a:solidFill>
            <a:srgbClr val="FFFFFF"/>
          </a:solidFill>
        </p:spPr>
      </p:pic>
      <p:sp>
        <p:nvSpPr>
          <p:cNvPr id="3" name="Subtitle 2">
            <a:extLst>
              <a:ext uri="{FF2B5EF4-FFF2-40B4-BE49-F238E27FC236}">
                <a16:creationId xmlns:a16="http://schemas.microsoft.com/office/drawing/2014/main" id="{AF50C6E4-7DA7-6D3D-C9B3-1CEF733AFB37}"/>
              </a:ext>
            </a:extLst>
          </p:cNvPr>
          <p:cNvSpPr>
            <a:spLocks noGrp="1"/>
          </p:cNvSpPr>
          <p:nvPr>
            <p:ph sz="half" idx="2"/>
          </p:nvPr>
        </p:nvSpPr>
        <p:spPr>
          <a:xfrm>
            <a:off x="4648200" y="1981200"/>
            <a:ext cx="3810000" cy="4114800"/>
          </a:xfrm>
        </p:spPr>
        <p:txBody>
          <a:bodyPr wrap="square" anchor="t">
            <a:normAutofit/>
          </a:bodyPr>
          <a:lstStyle/>
          <a:p>
            <a:pPr marL="285750" indent="-285750">
              <a:lnSpc>
                <a:spcPct val="90000"/>
              </a:lnSpc>
              <a:spcBef>
                <a:spcPct val="0"/>
              </a:spcBef>
              <a:buFont typeface="Arial" panose="020B0604020202020204" pitchFamily="34" charset="0"/>
              <a:buChar char="•"/>
            </a:pPr>
            <a:r>
              <a:rPr lang="en-GB" sz="1800" kern="1200" dirty="0"/>
              <a:t>Was invited to talk about anti-semitism at The Holocaust Memorial Week event  at University of Essex in 2020</a:t>
            </a:r>
          </a:p>
          <a:p>
            <a:pPr marL="285750" indent="-285750">
              <a:lnSpc>
                <a:spcPct val="90000"/>
              </a:lnSpc>
              <a:spcBef>
                <a:spcPct val="0"/>
              </a:spcBef>
              <a:buFont typeface="Arial" panose="020B0604020202020204" pitchFamily="34" charset="0"/>
              <a:buChar char="•"/>
            </a:pPr>
            <a:r>
              <a:rPr lang="en-GB" sz="1800" kern="1200" dirty="0"/>
              <a:t>Complaints had been made to the effect that she had published viewpoints which were “hate speech”, </a:t>
            </a:r>
          </a:p>
          <a:p>
            <a:pPr marL="285750" indent="-285750">
              <a:lnSpc>
                <a:spcPct val="90000"/>
              </a:lnSpc>
              <a:spcBef>
                <a:spcPct val="0"/>
              </a:spcBef>
              <a:buFont typeface="Arial" panose="020B0604020202020204" pitchFamily="34" charset="0"/>
              <a:buChar char="•"/>
            </a:pPr>
            <a:r>
              <a:rPr lang="en-GB" sz="1800" kern="1200" dirty="0"/>
              <a:t>Invitation was rescinded  - deciding factor was her views on gender identity</a:t>
            </a:r>
          </a:p>
          <a:p>
            <a:pPr marL="285750" indent="-285750">
              <a:lnSpc>
                <a:spcPct val="90000"/>
              </a:lnSpc>
              <a:spcBef>
                <a:spcPct val="0"/>
              </a:spcBef>
              <a:buFont typeface="Arial" panose="020B0604020202020204" pitchFamily="34" charset="0"/>
              <a:buChar char="•"/>
            </a:pPr>
            <a:r>
              <a:rPr lang="en-GB" sz="1800" kern="1200" dirty="0"/>
              <a:t>She complained to Universities minister and her Member of Parliament</a:t>
            </a:r>
          </a:p>
          <a:p>
            <a:pPr marL="285750" indent="-285750">
              <a:lnSpc>
                <a:spcPct val="90000"/>
              </a:lnSpc>
              <a:spcBef>
                <a:spcPct val="0"/>
              </a:spcBef>
              <a:buFont typeface="Arial" panose="020B0604020202020204" pitchFamily="34" charset="0"/>
              <a:buChar char="•"/>
            </a:pPr>
            <a:r>
              <a:rPr lang="en-GB" sz="1800" kern="1200" dirty="0"/>
              <a:t>Invitation was re-instated – event took place.</a:t>
            </a:r>
          </a:p>
          <a:p>
            <a:pPr marL="285750" indent="-285750">
              <a:lnSpc>
                <a:spcPct val="90000"/>
              </a:lnSpc>
              <a:spcBef>
                <a:spcPct val="0"/>
              </a:spcBef>
              <a:buFont typeface="Arial" panose="020B0604020202020204" pitchFamily="34" charset="0"/>
              <a:buChar char="•"/>
            </a:pPr>
            <a:endParaRPr lang="en-GB" sz="1800" kern="1200" dirty="0"/>
          </a:p>
          <a:p>
            <a:pPr>
              <a:lnSpc>
                <a:spcPct val="90000"/>
              </a:lnSpc>
            </a:pPr>
            <a:endParaRPr lang="en-GB" sz="1800" dirty="0"/>
          </a:p>
        </p:txBody>
      </p:sp>
    </p:spTree>
    <p:extLst>
      <p:ext uri="{BB962C8B-B14F-4D97-AF65-F5344CB8AC3E}">
        <p14:creationId xmlns:p14="http://schemas.microsoft.com/office/powerpoint/2010/main" val="49181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B39C3-EB03-798D-5F71-8FFC1E1D0156}"/>
              </a:ext>
            </a:extLst>
          </p:cNvPr>
          <p:cNvSpPr>
            <a:spLocks noGrp="1"/>
          </p:cNvSpPr>
          <p:nvPr>
            <p:ph type="ctrTitle"/>
          </p:nvPr>
        </p:nvSpPr>
        <p:spPr>
          <a:xfrm>
            <a:off x="179512" y="260648"/>
            <a:ext cx="8278688" cy="958552"/>
          </a:xfrm>
        </p:spPr>
        <p:txBody>
          <a:bodyPr/>
          <a:lstStyle/>
          <a:p>
            <a:r>
              <a:rPr lang="en-GB" dirty="0"/>
              <a:t>Professor Greer, Bristol University</a:t>
            </a:r>
          </a:p>
        </p:txBody>
      </p:sp>
      <p:sp>
        <p:nvSpPr>
          <p:cNvPr id="3" name="Subtitle 2">
            <a:extLst>
              <a:ext uri="{FF2B5EF4-FFF2-40B4-BE49-F238E27FC236}">
                <a16:creationId xmlns:a16="http://schemas.microsoft.com/office/drawing/2014/main" id="{26E4D765-3D6F-2F0F-7A1C-E4AF2728C87E}"/>
              </a:ext>
            </a:extLst>
          </p:cNvPr>
          <p:cNvSpPr>
            <a:spLocks noGrp="1"/>
          </p:cNvSpPr>
          <p:nvPr>
            <p:ph type="subTitle" idx="1"/>
          </p:nvPr>
        </p:nvSpPr>
        <p:spPr>
          <a:xfrm>
            <a:off x="179512" y="1340768"/>
            <a:ext cx="6408712" cy="4298032"/>
          </a:xfrm>
        </p:spPr>
        <p:txBody>
          <a:bodyPr/>
          <a:lstStyle/>
          <a:p>
            <a:r>
              <a:rPr lang="en-GB" dirty="0"/>
              <a:t>Accused by Bristol Islamic Student Society of being Islamophobic in his teaching.</a:t>
            </a:r>
          </a:p>
          <a:p>
            <a:r>
              <a:rPr lang="en-GB" dirty="0"/>
              <a:t>Independent review - 8 month inquiry</a:t>
            </a:r>
          </a:p>
          <a:p>
            <a:r>
              <a:rPr lang="en-GB" dirty="0"/>
              <a:t>Exonnerated</a:t>
            </a:r>
          </a:p>
          <a:p>
            <a:r>
              <a:rPr lang="en-GB" dirty="0"/>
              <a:t>Module - changes made - new conveners wished to deliver the material in a context that was both broad-reaching and respectful of sensitivities of students on the course</a:t>
            </a:r>
          </a:p>
        </p:txBody>
      </p:sp>
      <p:pic>
        <p:nvPicPr>
          <p:cNvPr id="1026" name="Picture 2">
            <a:extLst>
              <a:ext uri="{FF2B5EF4-FFF2-40B4-BE49-F238E27FC236}">
                <a16:creationId xmlns:a16="http://schemas.microsoft.com/office/drawing/2014/main" id="{E8F371B6-8ED6-5F48-31F8-DF5BE1030E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1812" y="1340768"/>
            <a:ext cx="17811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47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6089-9DF6-228C-DDDC-FD14BB981B64}"/>
              </a:ext>
            </a:extLst>
          </p:cNvPr>
          <p:cNvSpPr>
            <a:spLocks noGrp="1"/>
          </p:cNvSpPr>
          <p:nvPr>
            <p:ph type="ctrTitle"/>
          </p:nvPr>
        </p:nvSpPr>
        <p:spPr>
          <a:xfrm>
            <a:off x="685800" y="116632"/>
            <a:ext cx="7772400" cy="792088"/>
          </a:xfrm>
        </p:spPr>
        <p:txBody>
          <a:bodyPr/>
          <a:lstStyle/>
          <a:p>
            <a:r>
              <a:rPr lang="en-GB" dirty="0"/>
              <a:t>Systemic Evidence</a:t>
            </a:r>
          </a:p>
        </p:txBody>
      </p:sp>
      <p:sp>
        <p:nvSpPr>
          <p:cNvPr id="3" name="Subtitle 2">
            <a:extLst>
              <a:ext uri="{FF2B5EF4-FFF2-40B4-BE49-F238E27FC236}">
                <a16:creationId xmlns:a16="http://schemas.microsoft.com/office/drawing/2014/main" id="{52CA8E21-0B29-20D5-3174-CB6702C00324}"/>
              </a:ext>
            </a:extLst>
          </p:cNvPr>
          <p:cNvSpPr>
            <a:spLocks noGrp="1"/>
          </p:cNvSpPr>
          <p:nvPr>
            <p:ph type="subTitle" idx="1"/>
          </p:nvPr>
        </p:nvSpPr>
        <p:spPr>
          <a:xfrm>
            <a:off x="1371600" y="1268760"/>
            <a:ext cx="6400800" cy="4370040"/>
          </a:xfrm>
        </p:spPr>
        <p:txBody>
          <a:bodyPr/>
          <a:lstStyle/>
          <a:p>
            <a:r>
              <a:rPr lang="en-GB" dirty="0"/>
              <a:t>Chilling effect: (2017) UCU survey says that 35% of academics self-censor. versus 19% in the EU.</a:t>
            </a:r>
          </a:p>
          <a:p>
            <a:r>
              <a:rPr lang="en-GB" dirty="0"/>
              <a:t>a King’s study, 25% of students claim that they will not say what they believe</a:t>
            </a:r>
          </a:p>
          <a:p>
            <a:r>
              <a:rPr lang="en-GB" dirty="0"/>
              <a:t>Policy Exchange (2020): Many academics choose to self-censor. </a:t>
            </a:r>
          </a:p>
        </p:txBody>
      </p:sp>
    </p:spTree>
    <p:extLst>
      <p:ext uri="{BB962C8B-B14F-4D97-AF65-F5344CB8AC3E}">
        <p14:creationId xmlns:p14="http://schemas.microsoft.com/office/powerpoint/2010/main" val="969183139"/>
      </p:ext>
    </p:extLst>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EA13023E75B94FB4E236E5EF4ED356" ma:contentTypeVersion="13" ma:contentTypeDescription="Create a new document." ma:contentTypeScope="" ma:versionID="057e8d6106b7a4385b60f48f83b672e4">
  <xsd:schema xmlns:xsd="http://www.w3.org/2001/XMLSchema" xmlns:xs="http://www.w3.org/2001/XMLSchema" xmlns:p="http://schemas.microsoft.com/office/2006/metadata/properties" xmlns:ns3="26dade36-14ca-4890-8dfe-98e90156b7de" xmlns:ns4="1cfe8061-82c7-4184-9117-9f627f073f1f" targetNamespace="http://schemas.microsoft.com/office/2006/metadata/properties" ma:root="true" ma:fieldsID="12933bafa6d3f103677fc0f7c8f75e9c" ns3:_="" ns4:_="">
    <xsd:import namespace="26dade36-14ca-4890-8dfe-98e90156b7de"/>
    <xsd:import namespace="1cfe8061-82c7-4184-9117-9f627f073f1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ade36-14ca-4890-8dfe-98e90156b7d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fe8061-82c7-4184-9117-9f627f073f1f"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6D1E7-493B-4904-8BDA-43C7D3D1B171}">
  <ds:schemaRefs>
    <ds:schemaRef ds:uri="http://schemas.microsoft.com/sharepoint/v3/contenttype/forms"/>
  </ds:schemaRefs>
</ds:datastoreItem>
</file>

<file path=customXml/itemProps2.xml><?xml version="1.0" encoding="utf-8"?>
<ds:datastoreItem xmlns:ds="http://schemas.openxmlformats.org/officeDocument/2006/customXml" ds:itemID="{58ED085C-0669-468A-A444-0CA204BFB6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dade36-14ca-4890-8dfe-98e90156b7de"/>
    <ds:schemaRef ds:uri="1cfe8061-82c7-4184-9117-9f627f073f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15391</TotalTime>
  <Pages>6</Pages>
  <Words>1234</Words>
  <Application>Microsoft Office PowerPoint</Application>
  <PresentationFormat>Letter Paper (8.5x11 in)</PresentationFormat>
  <Paragraphs>115</Paragraphs>
  <Slides>20</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AdvOT1ef757c0</vt:lpstr>
      <vt:lpstr>AdvOT1ef757c0+20</vt:lpstr>
      <vt:lpstr>Arial</vt:lpstr>
      <vt:lpstr>BookAntiquaParliamentary</vt:lpstr>
      <vt:lpstr>BookAntiquaParliamentary-Bold</vt:lpstr>
      <vt:lpstr>BookAntiquaParliamentary-Italic</vt:lpstr>
      <vt:lpstr>Calibri</vt:lpstr>
      <vt:lpstr>GuardianTextEgyptian</vt:lpstr>
      <vt:lpstr>Times New Roman</vt:lpstr>
      <vt:lpstr>Pulse</vt:lpstr>
      <vt:lpstr>Freedom of Speech in Higher Education  </vt:lpstr>
      <vt:lpstr>Freedom of Expression/ Speech in the UK</vt:lpstr>
      <vt:lpstr>Applicable Law in Higher Education: Complexity </vt:lpstr>
      <vt:lpstr>The Issue?</vt:lpstr>
      <vt:lpstr>Professor Kathleen Stock, University of Sussex </vt:lpstr>
      <vt:lpstr>PowerPoint Presentation</vt:lpstr>
      <vt:lpstr>Professor Rosa Freedman</vt:lpstr>
      <vt:lpstr>Professor Greer, Bristol University</vt:lpstr>
      <vt:lpstr>Systemic Evidence</vt:lpstr>
      <vt:lpstr>Evaluating the Evidence</vt:lpstr>
      <vt:lpstr>What the Act Does: Duty to take steps to secure freedom of speech</vt:lpstr>
      <vt:lpstr>Freedom of Speech?</vt:lpstr>
      <vt:lpstr>‘Within the Law’</vt:lpstr>
      <vt:lpstr>Duty on HE provider</vt:lpstr>
      <vt:lpstr>A2 Code of practice </vt:lpstr>
      <vt:lpstr>A3 Duty to promote the importance of freedom of speech and academic freedom </vt:lpstr>
      <vt:lpstr>Other Key Provisions </vt:lpstr>
      <vt:lpstr>Increased functions for OfS </vt:lpstr>
      <vt:lpstr>‘The Director for Freedom of Speech and Academic Freedom’</vt:lpstr>
      <vt:lpstr>Thematic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creator>Mcgoldrick Dominic</dc:creator>
  <cp:lastModifiedBy>Dominic Mcgoldrick (staff)</cp:lastModifiedBy>
  <cp:revision>50</cp:revision>
  <cp:lastPrinted>2019-10-15T11:10:45Z</cp:lastPrinted>
  <dcterms:created xsi:type="dcterms:W3CDTF">1996-11-28T19:42:22Z</dcterms:created>
  <dcterms:modified xsi:type="dcterms:W3CDTF">2023-01-17T13:46:21Z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0x0101001AEA13023E75B94FB4E236E5EF4ED356</vt:lpwstr>
  </property>
</Properties>
</file>