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5" r:id="rId2"/>
    <p:sldId id="305" r:id="rId3"/>
    <p:sldId id="266" r:id="rId4"/>
    <p:sldId id="272" r:id="rId5"/>
    <p:sldId id="268" r:id="rId6"/>
    <p:sldId id="275" r:id="rId7"/>
    <p:sldId id="301" r:id="rId8"/>
    <p:sldId id="303" r:id="rId9"/>
    <p:sldId id="302" r:id="rId10"/>
    <p:sldId id="304" r:id="rId11"/>
    <p:sldId id="306" r:id="rId12"/>
    <p:sldId id="300" r:id="rId13"/>
    <p:sldId id="273" r:id="rId14"/>
    <p:sldId id="290" r:id="rId15"/>
    <p:sldId id="293" r:id="rId16"/>
    <p:sldId id="309" r:id="rId17"/>
    <p:sldId id="308" r:id="rId18"/>
    <p:sldId id="276" r:id="rId19"/>
    <p:sldId id="307" r:id="rId20"/>
    <p:sldId id="277" r:id="rId21"/>
    <p:sldId id="282" r:id="rId22"/>
    <p:sldId id="279" r:id="rId23"/>
    <p:sldId id="280" r:id="rId24"/>
    <p:sldId id="281" r:id="rId2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9A361-6A0B-4F22-B400-CE1C2F274453}" type="datetimeFigureOut">
              <a:rPr lang="hu-HU" smtClean="0"/>
              <a:t>2023. 01. 17.</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71DB5-2DC9-4D14-A0D1-2DE04FD70A8E}" type="slidenum">
              <a:rPr lang="hu-HU" smtClean="0"/>
              <a:t>‹#›</a:t>
            </a:fld>
            <a:endParaRPr lang="hu-HU"/>
          </a:p>
        </p:txBody>
      </p:sp>
    </p:spTree>
    <p:extLst>
      <p:ext uri="{BB962C8B-B14F-4D97-AF65-F5344CB8AC3E}">
        <p14:creationId xmlns:p14="http://schemas.microsoft.com/office/powerpoint/2010/main" val="296194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FFC10266-C85D-433E-8E55-E58D74041270}" type="slidenum">
              <a:rPr lang="hu-HU" smtClean="0"/>
              <a:t>14</a:t>
            </a:fld>
            <a:endParaRPr lang="hu-HU"/>
          </a:p>
        </p:txBody>
      </p:sp>
    </p:spTree>
    <p:extLst>
      <p:ext uri="{BB962C8B-B14F-4D97-AF65-F5344CB8AC3E}">
        <p14:creationId xmlns:p14="http://schemas.microsoft.com/office/powerpoint/2010/main" val="192660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a:t>MINTACÍM SZERKESZTÉSE</a:t>
            </a:r>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4306" y="371279"/>
            <a:ext cx="3744656" cy="1535309"/>
          </a:xfrm>
          <a:prstGeom prst="rect">
            <a:avLst/>
          </a:prstGeom>
        </p:spPr>
      </p:pic>
    </p:spTree>
    <p:extLst>
      <p:ext uri="{BB962C8B-B14F-4D97-AF65-F5344CB8AC3E}">
        <p14:creationId xmlns:p14="http://schemas.microsoft.com/office/powerpoint/2010/main" val="238483547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11123083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79538460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97489999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rPr>
              <a:t>THANK</a:t>
            </a:r>
            <a:r>
              <a:rPr lang="hu-HU" sz="36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YOU!</a:t>
            </a:r>
            <a:endPar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rPr>
              <a:t>en.uni-nke.hu</a:t>
            </a:r>
          </a:p>
        </p:txBody>
      </p:sp>
      <p:pic>
        <p:nvPicPr>
          <p:cNvPr id="7" name="Picture 9">
            <a:extLst>
              <a:ext uri="{FF2B5EF4-FFF2-40B4-BE49-F238E27FC236}">
                <a16:creationId xmlns:a16="http://schemas.microsoft.com/office/drawing/2014/main" id="{3749843B-318A-A34E-A732-D2D433429DCA}"/>
              </a:ext>
            </a:extLst>
          </p:cNvPr>
          <p:cNvPicPr>
            <a:picLocks noChangeAspect="1"/>
          </p:cNvPicPr>
          <p:nvPr userDrawn="1"/>
        </p:nvPicPr>
        <p:blipFill>
          <a:blip r:embed="rId4"/>
          <a:srcRect/>
          <a:stretch/>
        </p:blipFill>
        <p:spPr>
          <a:xfrm>
            <a:off x="5264490" y="1532537"/>
            <a:ext cx="1663013" cy="1663013"/>
          </a:xfrm>
          <a:prstGeom prst="rect">
            <a:avLst/>
          </a:prstGeom>
        </p:spPr>
      </p:pic>
    </p:spTree>
    <p:extLst>
      <p:ext uri="{BB962C8B-B14F-4D97-AF65-F5344CB8AC3E}">
        <p14:creationId xmlns:p14="http://schemas.microsoft.com/office/powerpoint/2010/main" val="174821735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ext Placeholder 3"/>
          <p:cNvSpPr>
            <a:spLocks noGrp="1"/>
          </p:cNvSpPr>
          <p:nvPr>
            <p:ph type="body" sz="half" idx="2"/>
          </p:nvPr>
        </p:nvSpPr>
        <p:spPr>
          <a:xfrm>
            <a:off x="822985" y="1545434"/>
            <a:ext cx="10959008" cy="4835895"/>
          </a:xfrm>
          <a:prstGeom prst="rect">
            <a:avLst/>
          </a:prstGeom>
        </p:spPr>
        <p:txBody>
          <a:bodyPr>
            <a:normAutofit/>
          </a:bodyPr>
          <a:lstStyle>
            <a:lvl1pPr marL="0" indent="0">
              <a:lnSpc>
                <a:spcPts val="2933"/>
              </a:lnSpc>
              <a:spcBef>
                <a:spcPts val="0"/>
              </a:spcBef>
              <a:buNone/>
              <a:defRPr sz="2667">
                <a:solidFill>
                  <a:srgbClr val="43515A"/>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endParaRPr lang="hu-HU" dirty="0"/>
          </a:p>
        </p:txBody>
      </p:sp>
      <p:sp>
        <p:nvSpPr>
          <p:cNvPr id="6" name="Text Placeholder 3"/>
          <p:cNvSpPr>
            <a:spLocks noGrp="1"/>
          </p:cNvSpPr>
          <p:nvPr>
            <p:ph type="body" sz="half" idx="10" hasCustomPrompt="1"/>
          </p:nvPr>
        </p:nvSpPr>
        <p:spPr>
          <a:xfrm>
            <a:off x="2735627" y="562392"/>
            <a:ext cx="8660163" cy="288032"/>
          </a:xfrm>
          <a:prstGeom prst="rect">
            <a:avLst/>
          </a:prstGeom>
        </p:spPr>
        <p:txBody>
          <a:bodyPr tIns="0" bIns="0">
            <a:normAutofit/>
          </a:bodyPr>
          <a:lstStyle>
            <a:lvl1pPr marL="0" indent="0">
              <a:lnSpc>
                <a:spcPts val="2933"/>
              </a:lnSpc>
              <a:spcBef>
                <a:spcPts val="0"/>
              </a:spcBef>
              <a:buNone/>
              <a:defRPr lang="en-US" sz="2667" kern="1200" dirty="0" smtClean="0">
                <a:solidFill>
                  <a:srgbClr val="43515A"/>
                </a:solidFill>
                <a:latin typeface="+mj-lt"/>
                <a:ea typeface="+mj-ea"/>
                <a:cs typeface="+mj-cs"/>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8" name="Text Placeholder 3"/>
          <p:cNvSpPr>
            <a:spLocks noGrp="1"/>
          </p:cNvSpPr>
          <p:nvPr>
            <p:ph type="body" sz="half" idx="11" hasCustomPrompt="1"/>
          </p:nvPr>
        </p:nvSpPr>
        <p:spPr>
          <a:xfrm>
            <a:off x="2735627" y="0"/>
            <a:ext cx="8660163" cy="548680"/>
          </a:xfrm>
          <a:prstGeom prst="rect">
            <a:avLst/>
          </a:prstGeom>
        </p:spPr>
        <p:txBody>
          <a:bodyPr tIns="0" bIns="0" anchor="b">
            <a:normAutofit/>
          </a:bodyPr>
          <a:lstStyle>
            <a:lvl1pPr marL="0" indent="0">
              <a:lnSpc>
                <a:spcPts val="2933"/>
              </a:lnSpc>
              <a:spcBef>
                <a:spcPts val="0"/>
              </a:spcBef>
              <a:buNone/>
              <a:defRPr lang="en-US" sz="2667" kern="1200" dirty="0" smtClean="0">
                <a:solidFill>
                  <a:srgbClr val="43515A"/>
                </a:solidFill>
                <a:latin typeface="+mj-lt"/>
                <a:ea typeface="+mj-ea"/>
                <a:cs typeface="+mj-cs"/>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Tree>
    <p:extLst>
      <p:ext uri="{BB962C8B-B14F-4D97-AF65-F5344CB8AC3E}">
        <p14:creationId xmlns:p14="http://schemas.microsoft.com/office/powerpoint/2010/main" val="116895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Tree>
    <p:extLst>
      <p:ext uri="{BB962C8B-B14F-4D97-AF65-F5344CB8AC3E}">
        <p14:creationId xmlns:p14="http://schemas.microsoft.com/office/powerpoint/2010/main" val="90349696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a:t>MINTACÍM SZERKESZTÉSE</a:t>
            </a:r>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a:t>MINTASZÖVEG SZERKESZTÉSE</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a:srcRect/>
          <a:stretch/>
        </p:blipFill>
        <p:spPr>
          <a:xfrm>
            <a:off x="679619" y="540635"/>
            <a:ext cx="3601844" cy="1058400"/>
          </a:xfrm>
          <a:prstGeom prst="rect">
            <a:avLst/>
          </a:prstGeom>
        </p:spPr>
      </p:pic>
    </p:spTree>
    <p:extLst>
      <p:ext uri="{BB962C8B-B14F-4D97-AF65-F5344CB8AC3E}">
        <p14:creationId xmlns:p14="http://schemas.microsoft.com/office/powerpoint/2010/main" val="269604017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62643671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14217857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Tree>
    <p:extLst>
      <p:ext uri="{BB962C8B-B14F-4D97-AF65-F5344CB8AC3E}">
        <p14:creationId xmlns:p14="http://schemas.microsoft.com/office/powerpoint/2010/main" val="97823549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89980719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79620" y="1998662"/>
            <a:ext cx="10864680" cy="4135438"/>
          </a:xfrm>
        </p:spPr>
        <p:txBody>
          <a:bodyPr>
            <a:normAutofit fontScale="90000"/>
          </a:bodyPr>
          <a:lstStyle/>
          <a:p>
            <a:pPr algn="ctr"/>
            <a:br>
              <a:rPr lang="hu-HU" dirty="0"/>
            </a:br>
            <a:br>
              <a:rPr lang="hu-HU" dirty="0"/>
            </a:br>
            <a:r>
              <a:rPr lang="en-US" sz="4400" dirty="0"/>
              <a:t>The Protection of </a:t>
            </a:r>
            <a:br>
              <a:rPr lang="hu-HU" sz="4400" dirty="0"/>
            </a:br>
            <a:r>
              <a:rPr lang="en-US" sz="4400" dirty="0"/>
              <a:t>Freedom of Expression </a:t>
            </a:r>
            <a:br>
              <a:rPr lang="hu-HU" sz="4400" dirty="0"/>
            </a:br>
            <a:r>
              <a:rPr lang="en-US" sz="4400" i="1" dirty="0"/>
              <a:t>from</a:t>
            </a:r>
            <a:r>
              <a:rPr lang="en-US" sz="4400" dirty="0"/>
              <a:t> Social Media Platforms</a:t>
            </a:r>
            <a:br>
              <a:rPr lang="hu-HU" dirty="0"/>
            </a:br>
            <a:br>
              <a:rPr lang="en-US" dirty="0"/>
            </a:br>
            <a:r>
              <a:rPr lang="en-US" sz="3300" i="1" dirty="0"/>
              <a:t>András Koltay</a:t>
            </a:r>
            <a:br>
              <a:rPr lang="en-US" dirty="0"/>
            </a:br>
            <a:endParaRPr lang="hu-HU" dirty="0"/>
          </a:p>
        </p:txBody>
      </p:sp>
    </p:spTree>
    <p:extLst>
      <p:ext uri="{BB962C8B-B14F-4D97-AF65-F5344CB8AC3E}">
        <p14:creationId xmlns:p14="http://schemas.microsoft.com/office/powerpoint/2010/main" val="67604785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p:cNvSpPr>
            <a:spLocks noGrp="1"/>
          </p:cNvSpPr>
          <p:nvPr>
            <p:ph type="body" sz="half" idx="2"/>
          </p:nvPr>
        </p:nvSpPr>
        <p:spPr/>
        <p:txBody>
          <a:bodyPr>
            <a:normAutofit/>
          </a:bodyPr>
          <a:lstStyle/>
          <a:p>
            <a:pPr marL="457200" indent="-457200" algn="just">
              <a:buFont typeface="Arial" panose="020B0604020202020204" pitchFamily="34" charset="0"/>
              <a:buChar char="•"/>
            </a:pPr>
            <a:r>
              <a:rPr lang="en-US" sz="2400" dirty="0">
                <a:solidFill>
                  <a:schemeClr val="tx1"/>
                </a:solidFill>
              </a:rPr>
              <a:t>Where a provider of very large online platform decides to suspend the provision of its online intermediation services in relation to content provided by a media service provider, on the grounds that such content is incompatible with its terms and conditions, it shall take all possible measures to communicate to the media service provider concerned the statement of reasons accompanying that decision, prior to the suspension taking effect. </a:t>
            </a:r>
          </a:p>
          <a:p>
            <a:pPr marL="457200" indent="-457200" algn="just">
              <a:buFont typeface="Arial" panose="020B0604020202020204" pitchFamily="34" charset="0"/>
              <a:buChar char="•"/>
            </a:pPr>
            <a:r>
              <a:rPr lang="en-US" sz="2400" dirty="0">
                <a:solidFill>
                  <a:schemeClr val="tx1"/>
                </a:solidFill>
              </a:rPr>
              <a:t>Providers of very large online platforms shall take all the necessary technical and </a:t>
            </a:r>
            <a:r>
              <a:rPr lang="en-US" sz="2400" dirty="0" err="1">
                <a:solidFill>
                  <a:schemeClr val="tx1"/>
                </a:solidFill>
              </a:rPr>
              <a:t>organisational</a:t>
            </a:r>
            <a:r>
              <a:rPr lang="en-US" sz="2400" dirty="0">
                <a:solidFill>
                  <a:schemeClr val="tx1"/>
                </a:solidFill>
              </a:rPr>
              <a:t> measures to ensure that complaints by media service providers are processed and decided upon with priority and without undue delay.</a:t>
            </a:r>
          </a:p>
        </p:txBody>
      </p:sp>
      <p:sp>
        <p:nvSpPr>
          <p:cNvPr id="3" name="Szöveg helye 2"/>
          <p:cNvSpPr>
            <a:spLocks noGrp="1"/>
          </p:cNvSpPr>
          <p:nvPr>
            <p:ph type="body" sz="half" idx="10"/>
          </p:nvPr>
        </p:nvSpPr>
        <p:spPr>
          <a:xfrm>
            <a:off x="966651" y="838900"/>
            <a:ext cx="10429139" cy="503340"/>
          </a:xfrm>
        </p:spPr>
        <p:txBody>
          <a:bodyPr>
            <a:normAutofit/>
          </a:bodyPr>
          <a:lstStyle/>
          <a:p>
            <a:pPr algn="ctr"/>
            <a:r>
              <a:rPr lang="hu-HU" sz="2800" b="1" cap="all" dirty="0">
                <a:solidFill>
                  <a:schemeClr val="tx1"/>
                </a:solidFill>
              </a:rPr>
              <a:t>EMFA &amp; PLATFORM REGULATION</a:t>
            </a:r>
          </a:p>
        </p:txBody>
      </p:sp>
    </p:spTree>
    <p:extLst>
      <p:ext uri="{BB962C8B-B14F-4D97-AF65-F5344CB8AC3E}">
        <p14:creationId xmlns:p14="http://schemas.microsoft.com/office/powerpoint/2010/main" val="3195256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00667"/>
            <a:ext cx="10515600" cy="1484850"/>
          </a:xfrm>
        </p:spPr>
        <p:txBody>
          <a:bodyPr>
            <a:normAutofit/>
          </a:bodyPr>
          <a:lstStyle/>
          <a:p>
            <a:pPr algn="ctr"/>
            <a:r>
              <a:rPr lang="hu-HU" sz="2800" cap="all" dirty="0">
                <a:solidFill>
                  <a:prstClr val="black"/>
                </a:solidFill>
              </a:rPr>
              <a:t>Texas </a:t>
            </a:r>
            <a:r>
              <a:rPr lang="hu-HU" sz="2800" cap="all" dirty="0" err="1">
                <a:solidFill>
                  <a:prstClr val="black"/>
                </a:solidFill>
              </a:rPr>
              <a:t>law</a:t>
            </a:r>
            <a:r>
              <a:rPr lang="hu-HU" sz="2800" cap="all" dirty="0">
                <a:solidFill>
                  <a:prstClr val="black"/>
                </a:solidFill>
              </a:rPr>
              <a:t> (HB 20)</a:t>
            </a:r>
            <a:endParaRPr lang="hu-HU" sz="2800" cap="all" dirty="0"/>
          </a:p>
        </p:txBody>
      </p:sp>
      <p:sp>
        <p:nvSpPr>
          <p:cNvPr id="3" name="Tartalom helye 2"/>
          <p:cNvSpPr>
            <a:spLocks noGrp="1"/>
          </p:cNvSpPr>
          <p:nvPr>
            <p:ph idx="1"/>
          </p:nvPr>
        </p:nvSpPr>
        <p:spPr>
          <a:xfrm>
            <a:off x="838200" y="1543574"/>
            <a:ext cx="10515600" cy="4633389"/>
          </a:xfrm>
        </p:spPr>
        <p:txBody>
          <a:bodyPr>
            <a:normAutofit/>
          </a:bodyPr>
          <a:lstStyle/>
          <a:p>
            <a:r>
              <a:rPr lang="en-US" sz="2400" dirty="0"/>
              <a:t>The law prohibits social media platforms from "censoring" the "expressions" of users in the state of Texas on the basis of their "viewpoints", or their geographical location within the state of Texas. </a:t>
            </a:r>
            <a:endParaRPr lang="hu-HU" sz="2400" dirty="0"/>
          </a:p>
          <a:p>
            <a:r>
              <a:rPr lang="en-US" sz="2400" dirty="0"/>
              <a:t>This includes removal, moderation, or labeling posts with warnings or disclaimers.</a:t>
            </a:r>
            <a:endParaRPr lang="hu-HU" sz="2400" dirty="0"/>
          </a:p>
          <a:p>
            <a:r>
              <a:rPr lang="en-US" sz="2400" dirty="0"/>
              <a:t>Social media platforms may only "censor" content if it is unlawful, they are "specifically authorized" to do so by federal law, based on requests from "an organization with the purpose of preventing the sexual exploitation of children or protecting survivors of sexual abuse from ongoing harassment", or "directly incites" criminal activity or contains threats of violence against persons based on protected categories.</a:t>
            </a:r>
            <a:endParaRPr lang="hu-HU" sz="2400" dirty="0"/>
          </a:p>
        </p:txBody>
      </p:sp>
    </p:spTree>
    <p:extLst>
      <p:ext uri="{BB962C8B-B14F-4D97-AF65-F5344CB8AC3E}">
        <p14:creationId xmlns:p14="http://schemas.microsoft.com/office/powerpoint/2010/main" val="228132204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27017" y="365125"/>
            <a:ext cx="10726783" cy="1325563"/>
          </a:xfrm>
        </p:spPr>
        <p:txBody>
          <a:bodyPr>
            <a:normAutofit/>
          </a:bodyPr>
          <a:lstStyle/>
          <a:p>
            <a:pPr algn="ctr"/>
            <a:r>
              <a:rPr lang="hu-HU" sz="2800" cap="all" dirty="0" err="1"/>
              <a:t>NetChoice</a:t>
            </a:r>
            <a:r>
              <a:rPr lang="hu-HU" sz="2800" cap="all" dirty="0"/>
              <a:t>, LLC v. </a:t>
            </a:r>
            <a:r>
              <a:rPr lang="hu-HU" sz="2800" cap="all" dirty="0" err="1"/>
              <a:t>Paxton</a:t>
            </a:r>
            <a:r>
              <a:rPr lang="hu-HU" sz="2800" cap="all" dirty="0"/>
              <a:t>, 5th </a:t>
            </a:r>
            <a:r>
              <a:rPr lang="hu-HU" sz="2800" cap="all" dirty="0" err="1"/>
              <a:t>Cir</a:t>
            </a:r>
            <a:r>
              <a:rPr lang="hu-HU" sz="2800" cap="all" dirty="0"/>
              <a:t>. (2022)</a:t>
            </a:r>
          </a:p>
        </p:txBody>
      </p:sp>
      <p:sp>
        <p:nvSpPr>
          <p:cNvPr id="3" name="Tartalom helye 2"/>
          <p:cNvSpPr>
            <a:spLocks noGrp="1"/>
          </p:cNvSpPr>
          <p:nvPr>
            <p:ph idx="1"/>
          </p:nvPr>
        </p:nvSpPr>
        <p:spPr/>
        <p:txBody>
          <a:bodyPr>
            <a:normAutofit/>
          </a:bodyPr>
          <a:lstStyle/>
          <a:p>
            <a:r>
              <a:rPr lang="en-GB" sz="2400" dirty="0"/>
              <a:t>“We reject the idea that corporations have a freewheeling First Amendment right to censor what people say.” </a:t>
            </a:r>
          </a:p>
          <a:p>
            <a:r>
              <a:rPr lang="en-GB" sz="2400" dirty="0"/>
              <a:t>„The Platforms are not newspapers. Their censorship is not speech.”</a:t>
            </a:r>
          </a:p>
          <a:p>
            <a:r>
              <a:rPr lang="en-GB" sz="2400" dirty="0"/>
              <a:t>„Social media platforms with the largest number of users are common carriers by virtue of their market dominance” </a:t>
            </a:r>
            <a:r>
              <a:rPr lang="en-GB" sz="2400" dirty="0">
                <a:ea typeface="Cambria" panose="02040503050406030204" pitchFamily="18" charset="0"/>
              </a:rPr>
              <a:t>→ whereas the platforms engage in viewpoint-based discrimination</a:t>
            </a:r>
          </a:p>
          <a:p>
            <a:r>
              <a:rPr lang="en-GB" sz="2400" dirty="0"/>
              <a:t>Common carrier doctrine: limiting discrimination when providing the service (a „duty to serve”)</a:t>
            </a:r>
          </a:p>
          <a:p>
            <a:r>
              <a:rPr lang="en-GB" sz="2400" dirty="0">
                <a:ea typeface="Cambria" panose="02040503050406030204" pitchFamily="18" charset="0"/>
              </a:rPr>
              <a:t>Certain platforms have effective monopoly</a:t>
            </a:r>
            <a:endParaRPr lang="en-GB" sz="2400" dirty="0"/>
          </a:p>
        </p:txBody>
      </p:sp>
    </p:spTree>
    <p:extLst>
      <p:ext uri="{BB962C8B-B14F-4D97-AF65-F5344CB8AC3E}">
        <p14:creationId xmlns:p14="http://schemas.microsoft.com/office/powerpoint/2010/main" val="253686799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u="sng" cap="all" dirty="0" err="1"/>
              <a:t>Problem</a:t>
            </a:r>
            <a:r>
              <a:rPr lang="hu-HU" sz="2800" u="sng" cap="all" dirty="0"/>
              <a:t> no. 3.:</a:t>
            </a:r>
            <a:r>
              <a:rPr lang="hu-HU" sz="2800" cap="all" dirty="0"/>
              <a:t> </a:t>
            </a:r>
            <a:r>
              <a:rPr lang="en-AU" sz="2800" cap="all" dirty="0"/>
              <a:t>Curation of content</a:t>
            </a:r>
          </a:p>
        </p:txBody>
      </p:sp>
      <p:sp>
        <p:nvSpPr>
          <p:cNvPr id="3" name="Tartalom helye 2"/>
          <p:cNvSpPr>
            <a:spLocks noGrp="1"/>
          </p:cNvSpPr>
          <p:nvPr>
            <p:ph idx="1"/>
          </p:nvPr>
        </p:nvSpPr>
        <p:spPr>
          <a:xfrm>
            <a:off x="838200" y="1419497"/>
            <a:ext cx="10515600" cy="5179711"/>
          </a:xfrm>
        </p:spPr>
        <p:txBody>
          <a:bodyPr>
            <a:noAutofit/>
          </a:bodyPr>
          <a:lstStyle/>
          <a:p>
            <a:pPr lvl="0" algn="just">
              <a:lnSpc>
                <a:spcPct val="100000"/>
              </a:lnSpc>
              <a:spcBef>
                <a:spcPts val="0"/>
              </a:spcBef>
            </a:pPr>
            <a:r>
              <a:rPr lang="en-AU" sz="2400" dirty="0"/>
              <a:t>Not only direct intervention into users’ freedom can be considered problematic. Content curation practices like up-ranking and prioritization have been under less scrutiny. </a:t>
            </a:r>
            <a:endParaRPr lang="hu-HU" sz="2400" dirty="0"/>
          </a:p>
          <a:p>
            <a:pPr lvl="0" algn="just">
              <a:lnSpc>
                <a:spcPct val="100000"/>
              </a:lnSpc>
              <a:spcBef>
                <a:spcPts val="0"/>
              </a:spcBef>
            </a:pPr>
            <a:r>
              <a:rPr lang="en-AU" sz="2400" dirty="0"/>
              <a:t>Content moderation and curation are two sides of the same coin and they both determine which content is circulated and accessed online.</a:t>
            </a:r>
          </a:p>
          <a:p>
            <a:pPr algn="just"/>
            <a:r>
              <a:rPr lang="en-AU" sz="2400" dirty="0"/>
              <a:t>The provision of personalised services can reduce the diversity and selection of news that individual users come across when using the platform. </a:t>
            </a:r>
            <a:endParaRPr lang="hu-HU" sz="2400" dirty="0"/>
          </a:p>
          <a:p>
            <a:pPr algn="just"/>
            <a:r>
              <a:rPr lang="en-AU" sz="2400" dirty="0"/>
              <a:t>The personalisation of news goes against the concept of the marketplace of ideas, as users do not necessarily meet opinions that contradict their own personal views and opinions unless they specifically look for them.</a:t>
            </a:r>
          </a:p>
        </p:txBody>
      </p:sp>
    </p:spTree>
    <p:extLst>
      <p:ext uri="{BB962C8B-B14F-4D97-AF65-F5344CB8AC3E}">
        <p14:creationId xmlns:p14="http://schemas.microsoft.com/office/powerpoint/2010/main" val="309748668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a:extLst>
              <a:ext uri="{FF2B5EF4-FFF2-40B4-BE49-F238E27FC236}">
                <a16:creationId xmlns:a16="http://schemas.microsoft.com/office/drawing/2014/main" id="{D075E6CB-4063-4813-8A92-BA3EDE84E725}"/>
              </a:ext>
            </a:extLst>
          </p:cNvPr>
          <p:cNvSpPr>
            <a:spLocks noGrp="1"/>
          </p:cNvSpPr>
          <p:nvPr>
            <p:ph type="body" sz="half" idx="2"/>
          </p:nvPr>
        </p:nvSpPr>
        <p:spPr>
          <a:xfrm>
            <a:off x="527380" y="1545434"/>
            <a:ext cx="11089853" cy="4835895"/>
          </a:xfrm>
        </p:spPr>
        <p:txBody>
          <a:bodyPr>
            <a:normAutofit/>
          </a:bodyPr>
          <a:lstStyle/>
          <a:p>
            <a:pPr marL="457189" indent="-457189">
              <a:spcBef>
                <a:spcPts val="800"/>
              </a:spcBef>
              <a:buFont typeface="Arial" panose="020B0604020202020204" pitchFamily="34" charset="0"/>
              <a:buChar char="•"/>
            </a:pPr>
            <a:r>
              <a:rPr lang="en-GB" sz="2400" dirty="0">
                <a:solidFill>
                  <a:schemeClr val="tx1"/>
                </a:solidFill>
              </a:rPr>
              <a:t>Transparency requirements</a:t>
            </a:r>
          </a:p>
          <a:p>
            <a:pPr marL="1066774" lvl="1" indent="-457189">
              <a:spcBef>
                <a:spcPts val="800"/>
              </a:spcBef>
              <a:buFont typeface="Wingdings" panose="05000000000000000000" pitchFamily="2" charset="2"/>
              <a:buChar char="v"/>
            </a:pPr>
            <a:r>
              <a:rPr lang="en-GB" sz="2400" dirty="0"/>
              <a:t>Transparency of terms of use </a:t>
            </a:r>
          </a:p>
          <a:p>
            <a:pPr marL="1066774" lvl="1" indent="-457189">
              <a:spcBef>
                <a:spcPts val="800"/>
              </a:spcBef>
              <a:buFont typeface="Wingdings" panose="05000000000000000000" pitchFamily="2" charset="2"/>
              <a:buChar char="v"/>
            </a:pPr>
            <a:r>
              <a:rPr lang="en-GB" sz="2400" dirty="0"/>
              <a:t>Reporting on content management decisions (annual)</a:t>
            </a:r>
          </a:p>
          <a:p>
            <a:pPr marL="1066774" lvl="1" indent="-457189">
              <a:spcBef>
                <a:spcPts val="800"/>
              </a:spcBef>
              <a:buFont typeface="Wingdings" panose="05000000000000000000" pitchFamily="2" charset="2"/>
              <a:buChar char="v"/>
            </a:pPr>
            <a:r>
              <a:rPr lang="en-GB" sz="2400" dirty="0"/>
              <a:t>Transparency of algorithms</a:t>
            </a:r>
          </a:p>
          <a:p>
            <a:pPr marL="1066774" lvl="1" indent="-457189">
              <a:spcBef>
                <a:spcPts val="800"/>
              </a:spcBef>
              <a:buFont typeface="Wingdings" panose="05000000000000000000" pitchFamily="2" charset="2"/>
              <a:buChar char="v"/>
            </a:pPr>
            <a:r>
              <a:rPr lang="en-GB" sz="2400" dirty="0"/>
              <a:t>Transparency of advertisements</a:t>
            </a:r>
          </a:p>
          <a:p>
            <a:pPr marL="457189" indent="-457189">
              <a:spcBef>
                <a:spcPts val="800"/>
              </a:spcBef>
              <a:buFont typeface="Arial" panose="020B0604020202020204" pitchFamily="34" charset="0"/>
              <a:buChar char="•"/>
            </a:pPr>
            <a:r>
              <a:rPr lang="en-GB" sz="2400" dirty="0">
                <a:solidFill>
                  <a:schemeClr val="tx1"/>
                </a:solidFill>
              </a:rPr>
              <a:t>Provision of an opt-out for content recommendation based on profiling</a:t>
            </a:r>
          </a:p>
        </p:txBody>
      </p:sp>
      <p:sp>
        <p:nvSpPr>
          <p:cNvPr id="4" name="Szöveg helye 3">
            <a:extLst>
              <a:ext uri="{FF2B5EF4-FFF2-40B4-BE49-F238E27FC236}">
                <a16:creationId xmlns:a16="http://schemas.microsoft.com/office/drawing/2014/main" id="{B8E9837E-9D78-4449-BACB-56E982C663C3}"/>
              </a:ext>
            </a:extLst>
          </p:cNvPr>
          <p:cNvSpPr>
            <a:spLocks noGrp="1"/>
          </p:cNvSpPr>
          <p:nvPr>
            <p:ph type="body" sz="half" idx="11"/>
          </p:nvPr>
        </p:nvSpPr>
        <p:spPr>
          <a:xfrm>
            <a:off x="679270" y="435104"/>
            <a:ext cx="10697318" cy="548680"/>
          </a:xfrm>
        </p:spPr>
        <p:txBody>
          <a:bodyPr>
            <a:normAutofit/>
          </a:bodyPr>
          <a:lstStyle/>
          <a:p>
            <a:pPr algn="ctr"/>
            <a:r>
              <a:rPr lang="en-GB" sz="2800" b="1" cap="all" dirty="0">
                <a:solidFill>
                  <a:schemeClr val="tx1"/>
                </a:solidFill>
              </a:rPr>
              <a:t>Curation, recommendation systems &amp; DSA</a:t>
            </a:r>
          </a:p>
        </p:txBody>
      </p:sp>
    </p:spTree>
    <p:extLst>
      <p:ext uri="{BB962C8B-B14F-4D97-AF65-F5344CB8AC3E}">
        <p14:creationId xmlns:p14="http://schemas.microsoft.com/office/powerpoint/2010/main" val="72087940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a:extLst>
              <a:ext uri="{FF2B5EF4-FFF2-40B4-BE49-F238E27FC236}">
                <a16:creationId xmlns:a16="http://schemas.microsoft.com/office/drawing/2014/main" id="{4C6665CA-93ED-4A62-98E4-89BF096421F2}"/>
              </a:ext>
            </a:extLst>
          </p:cNvPr>
          <p:cNvSpPr>
            <a:spLocks noGrp="1"/>
          </p:cNvSpPr>
          <p:nvPr>
            <p:ph type="body" sz="half" idx="2"/>
          </p:nvPr>
        </p:nvSpPr>
        <p:spPr>
          <a:xfrm>
            <a:off x="527381" y="1220755"/>
            <a:ext cx="10440824" cy="5160573"/>
          </a:xfrm>
        </p:spPr>
        <p:txBody>
          <a:bodyPr>
            <a:normAutofit/>
          </a:bodyPr>
          <a:lstStyle/>
          <a:p>
            <a:pPr marL="457189" indent="-457189">
              <a:spcBef>
                <a:spcPts val="800"/>
              </a:spcBef>
              <a:spcAft>
                <a:spcPts val="800"/>
              </a:spcAft>
              <a:buFont typeface="Arial" panose="020B0604020202020204" pitchFamily="34" charset="0"/>
              <a:buChar char="•"/>
            </a:pPr>
            <a:r>
              <a:rPr lang="en-GB" dirty="0">
                <a:solidFill>
                  <a:schemeClr val="tx1"/>
                </a:solidFill>
              </a:rPr>
              <a:t>A truly effective process to protect users' freedom of expression</a:t>
            </a:r>
          </a:p>
          <a:p>
            <a:pPr marL="457189" indent="-457189">
              <a:spcBef>
                <a:spcPts val="800"/>
              </a:spcBef>
              <a:spcAft>
                <a:spcPts val="800"/>
              </a:spcAft>
              <a:buFont typeface="Arial" panose="020B0604020202020204" pitchFamily="34" charset="0"/>
              <a:buChar char="•"/>
            </a:pPr>
            <a:r>
              <a:rPr lang="en-GB" dirty="0">
                <a:solidFill>
                  <a:schemeClr val="tx1"/>
                </a:solidFill>
              </a:rPr>
              <a:t>Effective action against filter bubbles to protect diversity and exclude manipulation</a:t>
            </a:r>
          </a:p>
          <a:p>
            <a:pPr marL="457189" indent="-457189">
              <a:spcBef>
                <a:spcPts val="800"/>
              </a:spcBef>
              <a:spcAft>
                <a:spcPts val="800"/>
              </a:spcAft>
              <a:buFont typeface="Arial" panose="020B0604020202020204" pitchFamily="34" charset="0"/>
              <a:buChar char="•"/>
            </a:pPr>
            <a:r>
              <a:rPr lang="en-GB" dirty="0">
                <a:solidFill>
                  <a:schemeClr val="tx1"/>
                </a:solidFill>
              </a:rPr>
              <a:t>Regulation of fake news &amp; disinformation</a:t>
            </a:r>
          </a:p>
          <a:p>
            <a:pPr marL="457189" indent="-457189">
              <a:spcBef>
                <a:spcPts val="800"/>
              </a:spcBef>
              <a:spcAft>
                <a:spcPts val="800"/>
              </a:spcAft>
              <a:buFont typeface="Arial" panose="020B0604020202020204" pitchFamily="34" charset="0"/>
              <a:buChar char="•"/>
            </a:pPr>
            <a:r>
              <a:rPr lang="en-GB" dirty="0">
                <a:solidFill>
                  <a:schemeClr val="tx1"/>
                </a:solidFill>
              </a:rPr>
              <a:t>Ensuring the availability of public interest content</a:t>
            </a:r>
          </a:p>
        </p:txBody>
      </p:sp>
      <p:sp>
        <p:nvSpPr>
          <p:cNvPr id="4" name="Szöveg helye 3">
            <a:extLst>
              <a:ext uri="{FF2B5EF4-FFF2-40B4-BE49-F238E27FC236}">
                <a16:creationId xmlns:a16="http://schemas.microsoft.com/office/drawing/2014/main" id="{C2144D6D-6194-47E7-99A3-3A21EFCA8348}"/>
              </a:ext>
            </a:extLst>
          </p:cNvPr>
          <p:cNvSpPr>
            <a:spLocks noGrp="1"/>
          </p:cNvSpPr>
          <p:nvPr>
            <p:ph type="body" sz="half" idx="11"/>
          </p:nvPr>
        </p:nvSpPr>
        <p:spPr>
          <a:xfrm>
            <a:off x="888275" y="452453"/>
            <a:ext cx="10079930" cy="548680"/>
          </a:xfrm>
        </p:spPr>
        <p:txBody>
          <a:bodyPr>
            <a:normAutofit/>
          </a:bodyPr>
          <a:lstStyle/>
          <a:p>
            <a:pPr algn="ctr"/>
            <a:r>
              <a:rPr lang="hu-HU" sz="2800" b="1" cap="all" dirty="0" err="1">
                <a:solidFill>
                  <a:schemeClr val="tx1"/>
                </a:solidFill>
              </a:rPr>
              <a:t>What’s</a:t>
            </a:r>
            <a:r>
              <a:rPr lang="hu-HU" sz="2800" b="1" cap="all" dirty="0">
                <a:solidFill>
                  <a:schemeClr val="tx1"/>
                </a:solidFill>
              </a:rPr>
              <a:t> </a:t>
            </a:r>
            <a:r>
              <a:rPr lang="hu-HU" sz="2800" b="1" cap="all" dirty="0" err="1">
                <a:solidFill>
                  <a:schemeClr val="tx1"/>
                </a:solidFill>
              </a:rPr>
              <a:t>not</a:t>
            </a:r>
            <a:r>
              <a:rPr lang="hu-HU" sz="2800" b="1" cap="all" dirty="0">
                <a:solidFill>
                  <a:schemeClr val="tx1"/>
                </a:solidFill>
              </a:rPr>
              <a:t> in </a:t>
            </a:r>
            <a:r>
              <a:rPr lang="hu-HU" sz="2800" b="1" cap="all" dirty="0" err="1">
                <a:solidFill>
                  <a:schemeClr val="tx1"/>
                </a:solidFill>
              </a:rPr>
              <a:t>the</a:t>
            </a:r>
            <a:r>
              <a:rPr lang="hu-HU" sz="2800" b="1" cap="all" dirty="0">
                <a:solidFill>
                  <a:schemeClr val="tx1"/>
                </a:solidFill>
              </a:rPr>
              <a:t> DSA?</a:t>
            </a:r>
          </a:p>
        </p:txBody>
      </p:sp>
    </p:spTree>
    <p:extLst>
      <p:ext uri="{BB962C8B-B14F-4D97-AF65-F5344CB8AC3E}">
        <p14:creationId xmlns:p14="http://schemas.microsoft.com/office/powerpoint/2010/main" val="25328447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a:t>THE POSSIBLE WAYS FORWARD </a:t>
            </a:r>
            <a:br>
              <a:rPr lang="hu-HU" sz="2800" cap="all" dirty="0"/>
            </a:br>
            <a:r>
              <a:rPr lang="hu-HU" sz="2800" cap="all" dirty="0"/>
              <a:t>FOR PLATFORM REGULATION</a:t>
            </a:r>
          </a:p>
        </p:txBody>
      </p:sp>
      <p:sp>
        <p:nvSpPr>
          <p:cNvPr id="3" name="Tartalom helye 2"/>
          <p:cNvSpPr>
            <a:spLocks noGrp="1"/>
          </p:cNvSpPr>
          <p:nvPr>
            <p:ph idx="1"/>
          </p:nvPr>
        </p:nvSpPr>
        <p:spPr/>
        <p:txBody>
          <a:bodyPr>
            <a:noAutofit/>
          </a:bodyPr>
          <a:lstStyle/>
          <a:p>
            <a:r>
              <a:rPr lang="en-GB" sz="2400" dirty="0"/>
              <a:t>Public forum doctrine</a:t>
            </a:r>
          </a:p>
          <a:p>
            <a:r>
              <a:rPr lang="en-GB" sz="2400" dirty="0"/>
              <a:t>State action doctrine</a:t>
            </a:r>
          </a:p>
          <a:p>
            <a:r>
              <a:rPr lang="en-GB" sz="2400" dirty="0"/>
              <a:t>Horizontal effect of fundamental rights</a:t>
            </a:r>
          </a:p>
          <a:p>
            <a:r>
              <a:rPr lang="en-GB" sz="2400" dirty="0"/>
              <a:t>Media regulation</a:t>
            </a:r>
          </a:p>
          <a:p>
            <a:endParaRPr lang="en-GB" sz="2000" dirty="0"/>
          </a:p>
        </p:txBody>
      </p:sp>
    </p:spTree>
    <p:extLst>
      <p:ext uri="{BB962C8B-B14F-4D97-AF65-F5344CB8AC3E}">
        <p14:creationId xmlns:p14="http://schemas.microsoft.com/office/powerpoint/2010/main" val="349734687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the </a:t>
            </a:r>
            <a:r>
              <a:rPr lang="hu-HU" sz="2800" cap="all" dirty="0"/>
              <a:t>US </a:t>
            </a:r>
            <a:r>
              <a:rPr lang="en-GB" sz="2800" cap="all" dirty="0"/>
              <a:t>Public Forum Doctrine</a:t>
            </a:r>
            <a:endParaRPr lang="hu-HU" sz="2800" cap="all" dirty="0"/>
          </a:p>
        </p:txBody>
      </p:sp>
      <p:sp>
        <p:nvSpPr>
          <p:cNvPr id="3" name="Tartalom helye 2"/>
          <p:cNvSpPr>
            <a:spLocks noGrp="1"/>
          </p:cNvSpPr>
          <p:nvPr>
            <p:ph idx="1"/>
          </p:nvPr>
        </p:nvSpPr>
        <p:spPr/>
        <p:txBody>
          <a:bodyPr>
            <a:noAutofit/>
          </a:bodyPr>
          <a:lstStyle/>
          <a:p>
            <a:r>
              <a:rPr lang="en-GB" sz="2400" dirty="0"/>
              <a:t>Government must facilitate speech by ensuring that certain forums are available for the exercise of </a:t>
            </a:r>
            <a:r>
              <a:rPr lang="en-GB" sz="2400" dirty="0" err="1"/>
              <a:t>FoE</a:t>
            </a:r>
            <a:endParaRPr lang="en-GB" sz="2400" dirty="0"/>
          </a:p>
          <a:p>
            <a:r>
              <a:rPr lang="en-GB" sz="2400" dirty="0"/>
              <a:t>Categories:</a:t>
            </a:r>
          </a:p>
          <a:p>
            <a:pPr lvl="1">
              <a:buFont typeface="Wingdings" panose="05000000000000000000" pitchFamily="2" charset="2"/>
              <a:buChar char="v"/>
            </a:pPr>
            <a:r>
              <a:rPr lang="en-GB" dirty="0"/>
              <a:t>Traditional public forums (streets, sidewalks, parks; places that „have immemorially been held in trust for the use of the public, and, time out of mind, have been used for purposes of assembly, and speech”</a:t>
            </a:r>
          </a:p>
          <a:p>
            <a:pPr lvl="1">
              <a:buFont typeface="Wingdings" panose="05000000000000000000" pitchFamily="2" charset="2"/>
              <a:buChar char="v"/>
            </a:pPr>
            <a:r>
              <a:rPr lang="en-GB" dirty="0"/>
              <a:t>Designated public forums (meeting facilities in schools, government</a:t>
            </a:r>
            <a:r>
              <a:rPr lang="hu-HU" dirty="0"/>
              <a:t>-</a:t>
            </a:r>
            <a:r>
              <a:rPr lang="en-GB" dirty="0"/>
              <a:t>leased theatres etc.; government</a:t>
            </a:r>
            <a:r>
              <a:rPr lang="hu-HU" dirty="0"/>
              <a:t>-</a:t>
            </a:r>
            <a:r>
              <a:rPr lang="en-GB" dirty="0"/>
              <a:t>owned or government</a:t>
            </a:r>
            <a:r>
              <a:rPr lang="hu-HU" dirty="0"/>
              <a:t>-</a:t>
            </a:r>
            <a:r>
              <a:rPr lang="en-GB" dirty="0"/>
              <a:t>controlled property which the government has held open and designated as a place for expressive authority)</a:t>
            </a:r>
          </a:p>
          <a:p>
            <a:pPr lvl="1">
              <a:buFont typeface="Wingdings" panose="05000000000000000000" pitchFamily="2" charset="2"/>
              <a:buChar char="v"/>
            </a:pPr>
            <a:r>
              <a:rPr lang="en-GB" dirty="0"/>
              <a:t>Non-public forums</a:t>
            </a:r>
          </a:p>
        </p:txBody>
      </p:sp>
    </p:spTree>
    <p:extLst>
      <p:ext uri="{BB962C8B-B14F-4D97-AF65-F5344CB8AC3E}">
        <p14:creationId xmlns:p14="http://schemas.microsoft.com/office/powerpoint/2010/main" val="276054590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The Possible Application </a:t>
            </a:r>
            <a:br>
              <a:rPr lang="hu-HU" sz="2800" cap="all" dirty="0"/>
            </a:br>
            <a:r>
              <a:rPr lang="en-GB" sz="2800" cap="all" dirty="0"/>
              <a:t>of the Public Forum Doctrine</a:t>
            </a:r>
            <a:endParaRPr lang="hu-HU" sz="2800" cap="all" dirty="0"/>
          </a:p>
        </p:txBody>
      </p:sp>
      <p:sp>
        <p:nvSpPr>
          <p:cNvPr id="3" name="Tartalom helye 2"/>
          <p:cNvSpPr>
            <a:spLocks noGrp="1"/>
          </p:cNvSpPr>
          <p:nvPr>
            <p:ph idx="1"/>
          </p:nvPr>
        </p:nvSpPr>
        <p:spPr>
          <a:xfrm>
            <a:off x="838200" y="1690688"/>
            <a:ext cx="10515600" cy="4486275"/>
          </a:xfrm>
        </p:spPr>
        <p:txBody>
          <a:bodyPr>
            <a:noAutofit/>
          </a:bodyPr>
          <a:lstStyle/>
          <a:p>
            <a:r>
              <a:rPr lang="en-GB" sz="2400" dirty="0"/>
              <a:t>If large social media platforms are considered to be public fora, it would open the gates to wider restrictions on their operation.</a:t>
            </a:r>
          </a:p>
          <a:p>
            <a:pPr lvl="1">
              <a:buFont typeface="Wingdings" panose="05000000000000000000" pitchFamily="2" charset="2"/>
              <a:buChar char="v"/>
            </a:pPr>
            <a:r>
              <a:rPr lang="en-GB" i="1" dirty="0" err="1"/>
              <a:t>Packingham</a:t>
            </a:r>
            <a:r>
              <a:rPr lang="en-GB" i="1" dirty="0"/>
              <a:t> v. North Carolina </a:t>
            </a:r>
            <a:r>
              <a:rPr lang="en-GB" dirty="0"/>
              <a:t>[2017] (law barring sex offenders from using social media)</a:t>
            </a:r>
          </a:p>
          <a:p>
            <a:pPr lvl="2">
              <a:buFont typeface="Wingdings" panose="05000000000000000000" pitchFamily="2" charset="2"/>
              <a:buChar char="q"/>
            </a:pPr>
            <a:r>
              <a:rPr lang="en-GB" sz="2400" dirty="0"/>
              <a:t>Justice Kennedy described the Internet as the ‘modern public square’, where members of the public exchange opinions.</a:t>
            </a:r>
          </a:p>
          <a:p>
            <a:pPr lvl="1">
              <a:buFont typeface="Wingdings" panose="05000000000000000000" pitchFamily="2" charset="2"/>
              <a:buChar char="v"/>
            </a:pPr>
            <a:r>
              <a:rPr lang="en-GB" i="1" dirty="0"/>
              <a:t>Knight First Amendment Institute v. Trump </a:t>
            </a:r>
            <a:r>
              <a:rPr lang="en-GB" dirty="0"/>
              <a:t>[2020] (plaintiffs banned from Trump’s Twitter account because of their tweets that disputed the content of the presidential tweets)</a:t>
            </a:r>
          </a:p>
          <a:p>
            <a:pPr lvl="2">
              <a:buFont typeface="Wingdings" panose="05000000000000000000" pitchFamily="2" charset="2"/>
              <a:buChar char="q"/>
            </a:pPr>
            <a:r>
              <a:rPr lang="en-GB" sz="2400" dirty="0"/>
              <a:t>The court ruled that the President’s account was a designated or limited forum from which a person whose speech did not cross the limits of the freedom of speech could not be banned</a:t>
            </a:r>
          </a:p>
        </p:txBody>
      </p:sp>
    </p:spTree>
    <p:extLst>
      <p:ext uri="{BB962C8B-B14F-4D97-AF65-F5344CB8AC3E}">
        <p14:creationId xmlns:p14="http://schemas.microsoft.com/office/powerpoint/2010/main" val="202742799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a:t>US </a:t>
            </a:r>
            <a:r>
              <a:rPr lang="hu-HU" sz="2800" cap="all" dirty="0" err="1"/>
              <a:t>state</a:t>
            </a:r>
            <a:r>
              <a:rPr lang="hu-HU" sz="2800" cap="all" dirty="0"/>
              <a:t> </a:t>
            </a:r>
            <a:r>
              <a:rPr lang="hu-HU" sz="2800" cap="all" dirty="0" err="1"/>
              <a:t>action</a:t>
            </a:r>
            <a:r>
              <a:rPr lang="hu-HU" sz="2800" cap="all" dirty="0"/>
              <a:t> </a:t>
            </a:r>
            <a:r>
              <a:rPr lang="hu-HU" sz="2800" cap="all" dirty="0" err="1"/>
              <a:t>doctrine</a:t>
            </a:r>
            <a:endParaRPr lang="hu-HU" sz="2800" cap="all" dirty="0"/>
          </a:p>
        </p:txBody>
      </p:sp>
      <p:sp>
        <p:nvSpPr>
          <p:cNvPr id="3" name="Tartalom helye 2"/>
          <p:cNvSpPr>
            <a:spLocks noGrp="1"/>
          </p:cNvSpPr>
          <p:nvPr>
            <p:ph idx="1"/>
          </p:nvPr>
        </p:nvSpPr>
        <p:spPr>
          <a:xfrm>
            <a:off x="838200" y="1690688"/>
            <a:ext cx="10515600" cy="4486275"/>
          </a:xfrm>
        </p:spPr>
        <p:txBody>
          <a:bodyPr>
            <a:normAutofit fontScale="92500"/>
          </a:bodyPr>
          <a:lstStyle/>
          <a:p>
            <a:r>
              <a:rPr lang="en-GB" dirty="0"/>
              <a:t>Only government actors can infringe constitutional rights</a:t>
            </a:r>
          </a:p>
          <a:p>
            <a:r>
              <a:rPr lang="en-GB" dirty="0"/>
              <a:t>Private owners of public places can be held to constitutional guarantees of free speech in certain circumstances</a:t>
            </a:r>
          </a:p>
          <a:p>
            <a:pPr lvl="1"/>
            <a:r>
              <a:rPr lang="en-GB" i="1" dirty="0"/>
              <a:t>Marsh v. Alabama </a:t>
            </a:r>
            <a:r>
              <a:rPr lang="en-GB" dirty="0"/>
              <a:t>(1946) – distributing religious literature on the sidewalks of a privately owned (company) town</a:t>
            </a:r>
          </a:p>
          <a:p>
            <a:pPr lvl="1"/>
            <a:r>
              <a:rPr lang="en-GB" i="1" dirty="0"/>
              <a:t>Logan Valley Mall </a:t>
            </a:r>
            <a:r>
              <a:rPr lang="en-GB" dirty="0"/>
              <a:t>(1968) – union protest in a parking lot of a supermarket</a:t>
            </a:r>
          </a:p>
          <a:p>
            <a:pPr lvl="1"/>
            <a:r>
              <a:rPr lang="en-GB" i="1" dirty="0" err="1"/>
              <a:t>Pruneyard</a:t>
            </a:r>
            <a:r>
              <a:rPr lang="en-GB" i="1" dirty="0"/>
              <a:t> v. Robins </a:t>
            </a:r>
            <a:r>
              <a:rPr lang="en-GB" dirty="0"/>
              <a:t>(1980) – students taking signatures for a petition in a shopping </a:t>
            </a:r>
            <a:r>
              <a:rPr lang="en-GB" dirty="0" err="1"/>
              <a:t>center</a:t>
            </a:r>
            <a:endParaRPr lang="en-GB" dirty="0"/>
          </a:p>
          <a:p>
            <a:pPr lvl="1"/>
            <a:r>
              <a:rPr lang="en-GB" dirty="0"/>
              <a:t>Ambiguous case law (</a:t>
            </a:r>
            <a:r>
              <a:rPr lang="en-GB" i="1" dirty="0"/>
              <a:t>Lloyd Corp</a:t>
            </a:r>
            <a:r>
              <a:rPr lang="en-GB" dirty="0"/>
              <a:t>., </a:t>
            </a:r>
            <a:r>
              <a:rPr lang="en-GB" i="1" dirty="0"/>
              <a:t>Hudgens</a:t>
            </a:r>
            <a:r>
              <a:rPr lang="en-GB" dirty="0"/>
              <a:t>)</a:t>
            </a:r>
          </a:p>
          <a:p>
            <a:pPr lvl="1"/>
            <a:r>
              <a:rPr lang="en-GB" dirty="0"/>
              <a:t>The question of </a:t>
            </a:r>
            <a:r>
              <a:rPr lang="hu-HU" dirty="0">
                <a:latin typeface="Cambria" panose="02040503050406030204" pitchFamily="18" charset="0"/>
                <a:ea typeface="Cambria" panose="02040503050406030204" pitchFamily="18" charset="0"/>
              </a:rPr>
              <a:t>'</a:t>
            </a:r>
            <a:r>
              <a:rPr lang="en-GB" dirty="0"/>
              <a:t>alternative forum</a:t>
            </a:r>
            <a:r>
              <a:rPr lang="hu-HU" dirty="0"/>
              <a:t>’</a:t>
            </a:r>
            <a:r>
              <a:rPr lang="en-GB" dirty="0"/>
              <a:t> available</a:t>
            </a:r>
          </a:p>
        </p:txBody>
      </p:sp>
    </p:spTree>
    <p:extLst>
      <p:ext uri="{BB962C8B-B14F-4D97-AF65-F5344CB8AC3E}">
        <p14:creationId xmlns:p14="http://schemas.microsoft.com/office/powerpoint/2010/main" val="232293170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Platforms &amp; free expression</a:t>
            </a:r>
          </a:p>
        </p:txBody>
      </p:sp>
      <p:sp>
        <p:nvSpPr>
          <p:cNvPr id="3" name="Tartalom helye 2"/>
          <p:cNvSpPr>
            <a:spLocks noGrp="1"/>
          </p:cNvSpPr>
          <p:nvPr>
            <p:ph idx="1"/>
          </p:nvPr>
        </p:nvSpPr>
        <p:spPr/>
        <p:txBody>
          <a:bodyPr>
            <a:normAutofit/>
          </a:bodyPr>
          <a:lstStyle/>
          <a:p>
            <a:r>
              <a:rPr lang="en-GB" sz="2400" dirty="0"/>
              <a:t>The complete transformation of the public sphere</a:t>
            </a:r>
          </a:p>
          <a:p>
            <a:r>
              <a:rPr lang="en-GB" sz="2400" dirty="0"/>
              <a:t>The hard times of legacy media</a:t>
            </a:r>
          </a:p>
          <a:p>
            <a:r>
              <a:rPr lang="en-GB" sz="2400" dirty="0"/>
              <a:t>Platforms &amp; speech regulation:</a:t>
            </a:r>
          </a:p>
          <a:p>
            <a:pPr lvl="1">
              <a:buFont typeface="Wingdings" panose="05000000000000000000" pitchFamily="2" charset="2"/>
              <a:buChar char="v"/>
            </a:pPr>
            <a:r>
              <a:rPr lang="en-GB" dirty="0"/>
              <a:t>Moderation of users’ content</a:t>
            </a:r>
            <a:r>
              <a:rPr lang="hu-HU" dirty="0"/>
              <a:t> </a:t>
            </a:r>
            <a:r>
              <a:rPr lang="hu-HU" dirty="0" err="1"/>
              <a:t>as</a:t>
            </a:r>
            <a:r>
              <a:rPr lang="hu-HU" dirty="0"/>
              <a:t> a </a:t>
            </a:r>
            <a:r>
              <a:rPr lang="hu-HU" dirty="0" err="1"/>
              <a:t>legal</a:t>
            </a:r>
            <a:r>
              <a:rPr lang="hu-HU" dirty="0"/>
              <a:t> </a:t>
            </a:r>
            <a:r>
              <a:rPr lang="hu-HU" dirty="0" err="1"/>
              <a:t>duty</a:t>
            </a:r>
            <a:endParaRPr lang="en-GB" dirty="0"/>
          </a:p>
          <a:p>
            <a:pPr lvl="1">
              <a:buFont typeface="Wingdings" panose="05000000000000000000" pitchFamily="2" charset="2"/>
              <a:buChar char="v"/>
            </a:pPr>
            <a:r>
              <a:rPr lang="en-GB" dirty="0"/>
              <a:t>Applying certain rules &amp; policies in terms of user content (</a:t>
            </a:r>
            <a:r>
              <a:rPr lang="en-GB" dirty="0">
                <a:sym typeface="Symbol" panose="05050102010706020507" pitchFamily="18" charset="2"/>
              </a:rPr>
              <a:t> private regulation)</a:t>
            </a:r>
          </a:p>
          <a:p>
            <a:pPr lvl="1">
              <a:buFont typeface="Wingdings" panose="05000000000000000000" pitchFamily="2" charset="2"/>
              <a:buChar char="v"/>
            </a:pPr>
            <a:r>
              <a:rPr lang="en-GB" dirty="0"/>
              <a:t>Prioritising between user content</a:t>
            </a:r>
            <a:r>
              <a:rPr lang="hu-HU" dirty="0"/>
              <a:t> (</a:t>
            </a:r>
            <a:r>
              <a:rPr lang="hu-HU" dirty="0" err="1"/>
              <a:t>curation</a:t>
            </a:r>
            <a:r>
              <a:rPr lang="hu-HU" dirty="0"/>
              <a:t>)</a:t>
            </a:r>
            <a:endParaRPr lang="en-GB" dirty="0"/>
          </a:p>
        </p:txBody>
      </p:sp>
    </p:spTree>
    <p:extLst>
      <p:ext uri="{BB962C8B-B14F-4D97-AF65-F5344CB8AC3E}">
        <p14:creationId xmlns:p14="http://schemas.microsoft.com/office/powerpoint/2010/main" val="22488455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621102"/>
            <a:ext cx="10515600" cy="846972"/>
          </a:xfrm>
        </p:spPr>
        <p:txBody>
          <a:bodyPr>
            <a:normAutofit fontScale="90000"/>
          </a:bodyPr>
          <a:lstStyle/>
          <a:p>
            <a:pPr algn="ctr"/>
            <a:r>
              <a:rPr lang="en-GB" sz="3100" cap="all" dirty="0"/>
              <a:t>The </a:t>
            </a:r>
            <a:r>
              <a:rPr lang="hu-HU" sz="3100" cap="all" dirty="0"/>
              <a:t>INDIRECT </a:t>
            </a:r>
            <a:r>
              <a:rPr lang="en-GB" sz="3100" cap="all" dirty="0"/>
              <a:t>Horizontal Effect of Fundamental Rights</a:t>
            </a:r>
            <a:br>
              <a:rPr lang="hu-HU" dirty="0"/>
            </a:br>
            <a:endParaRPr lang="hu-HU" dirty="0"/>
          </a:p>
        </p:txBody>
      </p:sp>
      <p:sp>
        <p:nvSpPr>
          <p:cNvPr id="3" name="Tartalom helye 2"/>
          <p:cNvSpPr>
            <a:spLocks noGrp="1"/>
          </p:cNvSpPr>
          <p:nvPr>
            <p:ph idx="1"/>
          </p:nvPr>
        </p:nvSpPr>
        <p:spPr>
          <a:xfrm>
            <a:off x="838200" y="1468074"/>
            <a:ext cx="10515600" cy="5016616"/>
          </a:xfrm>
        </p:spPr>
        <p:txBody>
          <a:bodyPr>
            <a:noAutofit/>
          </a:bodyPr>
          <a:lstStyle/>
          <a:p>
            <a:r>
              <a:rPr lang="en-GB" sz="2100" dirty="0"/>
              <a:t>The application of public law rules to directly affect legal relations between private individuals in their relations with other private law persons (the German </a:t>
            </a:r>
            <a:r>
              <a:rPr lang="en-GB" sz="2100" i="1" dirty="0" err="1"/>
              <a:t>Drittwirkung</a:t>
            </a:r>
            <a:r>
              <a:rPr lang="en-GB" sz="2100" i="1" dirty="0"/>
              <a:t> </a:t>
            </a:r>
            <a:r>
              <a:rPr lang="en-GB" sz="2100" dirty="0"/>
              <a:t>doctrine)</a:t>
            </a:r>
          </a:p>
          <a:p>
            <a:r>
              <a:rPr lang="en-GB" sz="2100" dirty="0"/>
              <a:t>Applying the constitutional </a:t>
            </a:r>
            <a:r>
              <a:rPr lang="en-GB" sz="2100" dirty="0" err="1"/>
              <a:t>FoE</a:t>
            </a:r>
            <a:r>
              <a:rPr lang="en-GB" sz="2100" dirty="0"/>
              <a:t> doctrines (BGB) to contractual relationships</a:t>
            </a:r>
          </a:p>
          <a:p>
            <a:pPr lvl="1"/>
            <a:r>
              <a:rPr lang="en-GB" sz="2100" dirty="0"/>
              <a:t>BGB s. 307(1) unreasonable disadvantage by unclear and incomprehensible contractual provisions</a:t>
            </a:r>
          </a:p>
          <a:p>
            <a:pPr lvl="1"/>
            <a:r>
              <a:rPr lang="en-GB" sz="2100" dirty="0"/>
              <a:t>BGB s. 241(2) ‘[a contractual] obligation may also, depending on its contents, oblige each party to take account of the rights, legal interests and other interests of the other party’</a:t>
            </a:r>
          </a:p>
          <a:p>
            <a:r>
              <a:rPr lang="hu-HU" sz="2100" dirty="0" err="1"/>
              <a:t>Recent</a:t>
            </a:r>
            <a:r>
              <a:rPr lang="hu-HU" sz="2100" dirty="0"/>
              <a:t> </a:t>
            </a:r>
            <a:r>
              <a:rPr lang="en-GB" sz="2100" dirty="0"/>
              <a:t>German cases:</a:t>
            </a:r>
          </a:p>
          <a:p>
            <a:pPr lvl="1"/>
            <a:r>
              <a:rPr lang="en-GB" sz="2100" dirty="0"/>
              <a:t>Facebook’s </a:t>
            </a:r>
            <a:r>
              <a:rPr lang="en-GB" sz="2100" dirty="0" err="1"/>
              <a:t>ToS</a:t>
            </a:r>
            <a:r>
              <a:rPr lang="en-GB" sz="2100" dirty="0"/>
              <a:t> do not fulfil the procedural requirements; </a:t>
            </a:r>
          </a:p>
          <a:p>
            <a:pPr lvl="1"/>
            <a:r>
              <a:rPr lang="en-GB" sz="2100" dirty="0"/>
              <a:t>a platform may not remove content that is permissible under </a:t>
            </a:r>
            <a:r>
              <a:rPr lang="en-GB" sz="2100" dirty="0" err="1"/>
              <a:t>FoE</a:t>
            </a:r>
            <a:r>
              <a:rPr lang="en-GB" sz="2100" dirty="0"/>
              <a:t> (GG)</a:t>
            </a:r>
          </a:p>
          <a:p>
            <a:pPr lvl="0"/>
            <a:r>
              <a:rPr lang="en-GB" sz="2100" dirty="0">
                <a:solidFill>
                  <a:prstClr val="black"/>
                </a:solidFill>
              </a:rPr>
              <a:t>ECtHR</a:t>
            </a:r>
            <a:r>
              <a:rPr lang="hu-HU" sz="2100" dirty="0">
                <a:solidFill>
                  <a:prstClr val="black"/>
                </a:solidFill>
              </a:rPr>
              <a:t>’s</a:t>
            </a:r>
            <a:r>
              <a:rPr lang="en-GB" sz="2100" dirty="0">
                <a:solidFill>
                  <a:prstClr val="black"/>
                </a:solidFill>
              </a:rPr>
              <a:t> </a:t>
            </a:r>
            <a:r>
              <a:rPr lang="en-GB" sz="2100" i="1" dirty="0" err="1">
                <a:solidFill>
                  <a:prstClr val="black"/>
                </a:solidFill>
              </a:rPr>
              <a:t>Remuszko</a:t>
            </a:r>
            <a:r>
              <a:rPr lang="en-GB" sz="2100" i="1" dirty="0">
                <a:solidFill>
                  <a:prstClr val="black"/>
                </a:solidFill>
              </a:rPr>
              <a:t> v. Poland</a:t>
            </a:r>
            <a:r>
              <a:rPr lang="hu-HU" sz="2100" i="1" dirty="0">
                <a:solidFill>
                  <a:prstClr val="black"/>
                </a:solidFill>
              </a:rPr>
              <a:t> </a:t>
            </a:r>
            <a:r>
              <a:rPr lang="hu-HU" sz="2100" dirty="0">
                <a:solidFill>
                  <a:prstClr val="black"/>
                </a:solidFill>
              </a:rPr>
              <a:t>(2013)</a:t>
            </a:r>
            <a:r>
              <a:rPr lang="en-GB" sz="2100" dirty="0">
                <a:solidFill>
                  <a:prstClr val="black"/>
                </a:solidFill>
              </a:rPr>
              <a:t>: States’ positive obligations may require measures of protection even in the sphere of relations between individuals</a:t>
            </a:r>
          </a:p>
        </p:txBody>
      </p:sp>
    </p:spTree>
    <p:extLst>
      <p:ext uri="{BB962C8B-B14F-4D97-AF65-F5344CB8AC3E}">
        <p14:creationId xmlns:p14="http://schemas.microsoft.com/office/powerpoint/2010/main" val="50999555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AU" sz="2800" cap="all" dirty="0"/>
              <a:t>Platform speech &amp; media speech</a:t>
            </a:r>
          </a:p>
        </p:txBody>
      </p:sp>
      <p:sp>
        <p:nvSpPr>
          <p:cNvPr id="3" name="Tartalom helye 2"/>
          <p:cNvSpPr>
            <a:spLocks noGrp="1"/>
          </p:cNvSpPr>
          <p:nvPr>
            <p:ph idx="1"/>
          </p:nvPr>
        </p:nvSpPr>
        <p:spPr>
          <a:xfrm>
            <a:off x="838200" y="1690688"/>
            <a:ext cx="10515600" cy="4951652"/>
          </a:xfrm>
        </p:spPr>
        <p:txBody>
          <a:bodyPr>
            <a:normAutofit/>
          </a:bodyPr>
          <a:lstStyle/>
          <a:p>
            <a:r>
              <a:rPr lang="en-AU" sz="2400" dirty="0"/>
              <a:t>“Editorial responsibility” means the exercise of effective control both over the selection of the programmes and over their organisation (AVMS directive).</a:t>
            </a:r>
          </a:p>
          <a:p>
            <a:r>
              <a:rPr lang="en-AU" sz="2400" dirty="0"/>
              <a:t>The editor influences (1) the creation of the content, (2) the publication of the content, and also (3) how, where and when the content becomes accessible compared to other content.</a:t>
            </a:r>
          </a:p>
          <a:p>
            <a:r>
              <a:rPr lang="en-AU" sz="2400" dirty="0"/>
              <a:t>The activities of social media platforms are characterised by the (2) and (3) elements of editorial control.</a:t>
            </a:r>
          </a:p>
          <a:p>
            <a:r>
              <a:rPr lang="en-AU" sz="2400" dirty="0"/>
              <a:t>Platforms are not eager to be considered “media,” because it would set a dangerous example that could weaken their European position or have detrimental consequences for them in other countries.</a:t>
            </a:r>
          </a:p>
        </p:txBody>
      </p:sp>
    </p:spTree>
    <p:extLst>
      <p:ext uri="{BB962C8B-B14F-4D97-AF65-F5344CB8AC3E}">
        <p14:creationId xmlns:p14="http://schemas.microsoft.com/office/powerpoint/2010/main" val="206064170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Platform Regulation </a:t>
            </a:r>
            <a:br>
              <a:rPr lang="hu-HU" sz="2800" cap="all" dirty="0"/>
            </a:br>
            <a:r>
              <a:rPr lang="en-GB" sz="2800" cap="all" dirty="0"/>
              <a:t>in the Interest of the Public</a:t>
            </a:r>
            <a:r>
              <a:rPr lang="hu-HU" sz="2800" cap="all" dirty="0"/>
              <a:t>?</a:t>
            </a:r>
          </a:p>
        </p:txBody>
      </p:sp>
      <p:sp>
        <p:nvSpPr>
          <p:cNvPr id="3" name="Tartalom helye 2"/>
          <p:cNvSpPr>
            <a:spLocks noGrp="1"/>
          </p:cNvSpPr>
          <p:nvPr>
            <p:ph idx="1"/>
          </p:nvPr>
        </p:nvSpPr>
        <p:spPr/>
        <p:txBody>
          <a:bodyPr/>
          <a:lstStyle/>
          <a:p>
            <a:r>
              <a:rPr lang="en-GB" sz="2400" dirty="0"/>
              <a:t>The problem of curation is the danger to content diversity – media pluralism being the main objective of media regulation in Europe</a:t>
            </a:r>
          </a:p>
          <a:p>
            <a:r>
              <a:rPr lang="en-GB" sz="2400" dirty="0"/>
              <a:t>The media regulation toolbox:</a:t>
            </a:r>
          </a:p>
          <a:p>
            <a:pPr lvl="1">
              <a:buFont typeface="Wingdings" panose="05000000000000000000" pitchFamily="2" charset="2"/>
              <a:buChar char="v"/>
            </a:pPr>
            <a:r>
              <a:rPr lang="en-GB" dirty="0"/>
              <a:t>Controlling ownership concentration </a:t>
            </a:r>
          </a:p>
          <a:p>
            <a:pPr lvl="1">
              <a:buFont typeface="Wingdings" panose="05000000000000000000" pitchFamily="2" charset="2"/>
              <a:buChar char="v"/>
            </a:pPr>
            <a:r>
              <a:rPr lang="en-GB" dirty="0"/>
              <a:t>Right of reply</a:t>
            </a:r>
          </a:p>
          <a:p>
            <a:pPr lvl="1">
              <a:buFont typeface="Wingdings" panose="05000000000000000000" pitchFamily="2" charset="2"/>
              <a:buChar char="v"/>
            </a:pPr>
            <a:r>
              <a:rPr lang="en-GB" dirty="0"/>
              <a:t>Impartial news coverage</a:t>
            </a:r>
          </a:p>
          <a:p>
            <a:pPr lvl="1">
              <a:buFont typeface="Wingdings" panose="05000000000000000000" pitchFamily="2" charset="2"/>
              <a:buChar char="v"/>
            </a:pPr>
            <a:r>
              <a:rPr lang="en-GB" dirty="0"/>
              <a:t>Must carry rules</a:t>
            </a:r>
          </a:p>
          <a:p>
            <a:pPr lvl="1">
              <a:buFont typeface="Wingdings" panose="05000000000000000000" pitchFamily="2" charset="2"/>
              <a:buChar char="v"/>
            </a:pPr>
            <a:r>
              <a:rPr lang="en-GB" dirty="0"/>
              <a:t>Coverage of local news &amp; broadcasting public service content</a:t>
            </a:r>
          </a:p>
          <a:p>
            <a:pPr lvl="1"/>
            <a:endParaRPr lang="hu-HU" dirty="0"/>
          </a:p>
          <a:p>
            <a:pPr lvl="1"/>
            <a:endParaRPr lang="hu-HU" dirty="0"/>
          </a:p>
        </p:txBody>
      </p:sp>
    </p:spTree>
    <p:extLst>
      <p:ext uri="{BB962C8B-B14F-4D97-AF65-F5344CB8AC3E}">
        <p14:creationId xmlns:p14="http://schemas.microsoft.com/office/powerpoint/2010/main" val="349991897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Applying the Principles of Media Regulation to Social Media Platforms</a:t>
            </a:r>
            <a:endParaRPr lang="hu-HU" sz="2800" cap="all" dirty="0"/>
          </a:p>
        </p:txBody>
      </p:sp>
      <p:sp>
        <p:nvSpPr>
          <p:cNvPr id="3" name="Tartalom helye 2"/>
          <p:cNvSpPr>
            <a:spLocks noGrp="1"/>
          </p:cNvSpPr>
          <p:nvPr>
            <p:ph idx="1"/>
          </p:nvPr>
        </p:nvSpPr>
        <p:spPr/>
        <p:txBody>
          <a:bodyPr>
            <a:normAutofit fontScale="92500" lnSpcReduction="10000"/>
          </a:bodyPr>
          <a:lstStyle/>
          <a:p>
            <a:r>
              <a:rPr lang="en-GB" sz="2400" dirty="0"/>
              <a:t>The media regulation solutions would certainly not work without changes taking place in the world of social media.</a:t>
            </a:r>
          </a:p>
          <a:p>
            <a:r>
              <a:rPr lang="en-GB" sz="2400" dirty="0"/>
              <a:t>But, the European view maintains that the principles of media regulation are technology-neutral. </a:t>
            </a:r>
          </a:p>
          <a:p>
            <a:r>
              <a:rPr lang="en-GB" sz="2400" u="sng" dirty="0"/>
              <a:t>German law</a:t>
            </a:r>
            <a:r>
              <a:rPr lang="hu-HU" sz="2400" u="sng" dirty="0"/>
              <a:t> (amendment of </a:t>
            </a:r>
            <a:r>
              <a:rPr lang="hu-HU" sz="2400" u="sng" dirty="0" err="1"/>
              <a:t>the</a:t>
            </a:r>
            <a:r>
              <a:rPr lang="hu-HU" sz="2400" u="sng" dirty="0"/>
              <a:t> </a:t>
            </a:r>
            <a:r>
              <a:rPr lang="hu-HU" sz="2400" u="sng" dirty="0" err="1"/>
              <a:t>Medienstaatsvertrag</a:t>
            </a:r>
            <a:r>
              <a:rPr lang="hu-HU" sz="2400" u="sng" dirty="0"/>
              <a:t>)</a:t>
            </a:r>
            <a:r>
              <a:rPr lang="en-GB" sz="2400" dirty="0"/>
              <a:t>: obliges social media platforms, video sharing platforms and search engines to be non-discriminatory in terms of content and to prioritise public service content, while not restricting user preferences.</a:t>
            </a:r>
          </a:p>
          <a:p>
            <a:pPr lvl="1"/>
            <a:r>
              <a:rPr lang="en-GB" sz="2000" dirty="0"/>
              <a:t>Transparency, non-discrimination &amp; findability</a:t>
            </a:r>
          </a:p>
          <a:p>
            <a:pPr lvl="1"/>
            <a:r>
              <a:rPr lang="en-GB" sz="2000" dirty="0"/>
              <a:t>Video sharing platforms: Public broadcasting content should be “especially highlighted and made easy to find”. </a:t>
            </a:r>
          </a:p>
          <a:p>
            <a:pPr lvl="1"/>
            <a:r>
              <a:rPr lang="en-GB" sz="2000" dirty="0"/>
              <a:t>Media intermediaries “may not unfairly disadvantage (directly or indirectly) or treat differently providers of journalistic editorial content to the extent that the intermediary has potentially a significant influence on their visibility” </a:t>
            </a:r>
          </a:p>
        </p:txBody>
      </p:sp>
    </p:spTree>
    <p:extLst>
      <p:ext uri="{BB962C8B-B14F-4D97-AF65-F5344CB8AC3E}">
        <p14:creationId xmlns:p14="http://schemas.microsoft.com/office/powerpoint/2010/main" val="165956635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Conclusions</a:t>
            </a:r>
          </a:p>
        </p:txBody>
      </p:sp>
      <p:sp>
        <p:nvSpPr>
          <p:cNvPr id="3" name="Tartalom helye 2"/>
          <p:cNvSpPr>
            <a:spLocks noGrp="1"/>
          </p:cNvSpPr>
          <p:nvPr>
            <p:ph idx="1"/>
          </p:nvPr>
        </p:nvSpPr>
        <p:spPr/>
        <p:txBody>
          <a:bodyPr>
            <a:normAutofit fontScale="77500" lnSpcReduction="20000"/>
          </a:bodyPr>
          <a:lstStyle/>
          <a:p>
            <a:pPr algn="just"/>
            <a:r>
              <a:rPr lang="en-GB" dirty="0"/>
              <a:t>The judicial system or a public authority would not be able to handle the workload associated with the operation of the platforms, so the notice-and-takedown system remains the basis for the liability of the platforms as a kind of emergency measure.</a:t>
            </a:r>
          </a:p>
          <a:p>
            <a:pPr algn="just"/>
            <a:r>
              <a:rPr lang="en-GB" dirty="0"/>
              <a:t>The DSA and some ideas at national level also aim to strengthen users’ </a:t>
            </a:r>
            <a:r>
              <a:rPr lang="en-GB" dirty="0" err="1"/>
              <a:t>FoE</a:t>
            </a:r>
            <a:r>
              <a:rPr lang="en-GB" dirty="0"/>
              <a:t>, mainly through the introduction of appropriate procedural guarantees and the creation of an independent forum for redress. </a:t>
            </a:r>
          </a:p>
          <a:p>
            <a:pPr algn="just"/>
            <a:r>
              <a:rPr lang="en-GB" dirty="0"/>
              <a:t>The public forum doctrine also offers some opportunities to impose public inter</a:t>
            </a:r>
            <a:r>
              <a:rPr lang="hu-HU" dirty="0"/>
              <a:t>e</a:t>
            </a:r>
            <a:r>
              <a:rPr lang="en-GB" dirty="0" err="1"/>
              <a:t>st</a:t>
            </a:r>
            <a:r>
              <a:rPr lang="en-GB" dirty="0"/>
              <a:t> obligations on platforms</a:t>
            </a:r>
          </a:p>
          <a:p>
            <a:pPr algn="just"/>
            <a:r>
              <a:rPr lang="en-GB" dirty="0"/>
              <a:t>The contract between a platform and its users provides an opportunity to take the interests of users regarding </a:t>
            </a:r>
            <a:r>
              <a:rPr lang="en-GB" dirty="0" err="1"/>
              <a:t>FoE</a:t>
            </a:r>
            <a:r>
              <a:rPr lang="en-GB" dirty="0"/>
              <a:t> more into account than is currently the case. </a:t>
            </a:r>
          </a:p>
          <a:p>
            <a:pPr algn="just"/>
            <a:r>
              <a:rPr lang="en-GB" dirty="0"/>
              <a:t>The media regulation solutions widely used in Europe may inspire the regulation of platforms.</a:t>
            </a:r>
          </a:p>
        </p:txBody>
      </p:sp>
    </p:spTree>
    <p:extLst>
      <p:ext uri="{BB962C8B-B14F-4D97-AF65-F5344CB8AC3E}">
        <p14:creationId xmlns:p14="http://schemas.microsoft.com/office/powerpoint/2010/main" val="148339598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00514"/>
            <a:ext cx="10515600" cy="6140918"/>
          </a:xfrm>
        </p:spPr>
        <p:txBody>
          <a:bodyPr>
            <a:normAutofit/>
          </a:bodyPr>
          <a:lstStyle/>
          <a:p>
            <a:pPr marL="0" indent="0" algn="ctr">
              <a:buNone/>
            </a:pPr>
            <a:r>
              <a:rPr lang="en-AU" b="1" cap="all" dirty="0"/>
              <a:t>European regulation: </a:t>
            </a:r>
          </a:p>
          <a:p>
            <a:pPr marL="0" indent="0" algn="ctr">
              <a:buNone/>
            </a:pPr>
            <a:r>
              <a:rPr lang="en-AU" b="1" cap="all" dirty="0"/>
              <a:t>E-Commerce Directive (2000)</a:t>
            </a:r>
          </a:p>
          <a:p>
            <a:endParaRPr lang="en-US" dirty="0"/>
          </a:p>
          <a:p>
            <a:r>
              <a:rPr lang="en-US" sz="2400" dirty="0"/>
              <a:t>Platforms (‘host providers’) may not be subject to any general monitoring obligation</a:t>
            </a:r>
            <a:r>
              <a:rPr lang="hu-HU" sz="2400" dirty="0"/>
              <a:t>.</a:t>
            </a:r>
            <a:endParaRPr lang="en-US" sz="2400" dirty="0"/>
          </a:p>
          <a:p>
            <a:r>
              <a:rPr lang="en-US" sz="2400" dirty="0"/>
              <a:t>They are required to remove any violating content only after they become aware of its infringing nature (“notice and takedown” procedure)</a:t>
            </a:r>
            <a:r>
              <a:rPr lang="hu-HU" sz="2400" dirty="0"/>
              <a:t>.</a:t>
            </a:r>
            <a:endParaRPr lang="en-US" sz="2400" dirty="0"/>
          </a:p>
          <a:p>
            <a:r>
              <a:rPr lang="en-US" sz="2400" dirty="0"/>
              <a:t>In this case, platforms need to decide upon the “legality” or “infringing nature” of a certain content.</a:t>
            </a:r>
            <a:endParaRPr lang="hu-HU" sz="2400" dirty="0"/>
          </a:p>
          <a:p>
            <a:pPr marL="0" indent="0">
              <a:buNone/>
            </a:pPr>
            <a:endParaRPr lang="en-US" sz="2400" dirty="0"/>
          </a:p>
          <a:p>
            <a:pPr marL="0" indent="0">
              <a:buNone/>
            </a:pPr>
            <a:r>
              <a:rPr lang="hu-HU" sz="2400" b="1" u="sng" dirty="0" err="1">
                <a:sym typeface="Symbol" panose="05050102010706020507" pitchFamily="18" charset="2"/>
              </a:rPr>
              <a:t>Problem</a:t>
            </a:r>
            <a:r>
              <a:rPr lang="hu-HU" sz="2400" b="1" u="sng" dirty="0">
                <a:sym typeface="Symbol" panose="05050102010706020507" pitchFamily="18" charset="2"/>
              </a:rPr>
              <a:t> no. 1.:</a:t>
            </a:r>
            <a:r>
              <a:rPr lang="en-US" sz="2400" dirty="0"/>
              <a:t> legal regulation forces the platforms into a decision-making role with regard to user content</a:t>
            </a:r>
            <a:r>
              <a:rPr lang="hu-HU" sz="2400" dirty="0"/>
              <a:t>.</a:t>
            </a:r>
            <a:endParaRPr lang="en-US" sz="2400" dirty="0"/>
          </a:p>
        </p:txBody>
      </p:sp>
    </p:spTree>
    <p:extLst>
      <p:ext uri="{BB962C8B-B14F-4D97-AF65-F5344CB8AC3E}">
        <p14:creationId xmlns:p14="http://schemas.microsoft.com/office/powerpoint/2010/main" val="63384366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a:t>US: </a:t>
            </a:r>
            <a:r>
              <a:rPr lang="hu-HU" sz="2800" cap="all" dirty="0" err="1"/>
              <a:t>Section</a:t>
            </a:r>
            <a:r>
              <a:rPr lang="hu-HU" sz="2800" cap="all" dirty="0"/>
              <a:t> 230 CDA </a:t>
            </a:r>
          </a:p>
        </p:txBody>
      </p:sp>
      <p:sp>
        <p:nvSpPr>
          <p:cNvPr id="3" name="Tartalom helye 2"/>
          <p:cNvSpPr>
            <a:spLocks noGrp="1"/>
          </p:cNvSpPr>
          <p:nvPr>
            <p:ph idx="1"/>
          </p:nvPr>
        </p:nvSpPr>
        <p:spPr/>
        <p:txBody>
          <a:bodyPr>
            <a:normAutofit/>
          </a:bodyPr>
          <a:lstStyle/>
          <a:p>
            <a:r>
              <a:rPr lang="en-GB" sz="2400" dirty="0"/>
              <a:t>Protection for “Good Samaritan” blocking and screening of offensive material.</a:t>
            </a:r>
          </a:p>
          <a:p>
            <a:r>
              <a:rPr lang="en-GB" sz="2400" dirty="0"/>
              <a:t>Similarities and differences between European and US approach</a:t>
            </a:r>
          </a:p>
        </p:txBody>
      </p:sp>
    </p:spTree>
    <p:extLst>
      <p:ext uri="{BB962C8B-B14F-4D97-AF65-F5344CB8AC3E}">
        <p14:creationId xmlns:p14="http://schemas.microsoft.com/office/powerpoint/2010/main" val="231272008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750771"/>
            <a:ext cx="10515600" cy="5426192"/>
          </a:xfrm>
        </p:spPr>
        <p:txBody>
          <a:bodyPr>
            <a:normAutofit/>
          </a:bodyPr>
          <a:lstStyle/>
          <a:p>
            <a:pPr marL="0" indent="0" algn="ctr">
              <a:buNone/>
            </a:pPr>
            <a:r>
              <a:rPr lang="hu-HU" b="1" u="sng" cap="all" dirty="0" err="1"/>
              <a:t>Problem</a:t>
            </a:r>
            <a:r>
              <a:rPr lang="hu-HU" b="1" u="sng" cap="all" dirty="0"/>
              <a:t> no. 2.:</a:t>
            </a:r>
            <a:r>
              <a:rPr lang="hu-HU" b="1" cap="all" dirty="0"/>
              <a:t> </a:t>
            </a:r>
            <a:r>
              <a:rPr lang="en-US" b="1" cap="all" dirty="0"/>
              <a:t>Private regulation</a:t>
            </a:r>
          </a:p>
          <a:p>
            <a:endParaRPr lang="en-US" dirty="0"/>
          </a:p>
          <a:p>
            <a:r>
              <a:rPr lang="en-AU" sz="2400" dirty="0"/>
              <a:t>Platforms may enforce private regulation of their users’ content through their contract with them.</a:t>
            </a:r>
          </a:p>
          <a:p>
            <a:r>
              <a:rPr lang="en-AU" sz="2400" dirty="0"/>
              <a:t>Codes, standards set up by the platform can have legal binding force between the parties, but do not observe any free speech guarantees.</a:t>
            </a:r>
          </a:p>
          <a:p>
            <a:r>
              <a:rPr lang="en-AU" sz="2400" dirty="0"/>
              <a:t>‘Oversight Board’ established by Facebook may also be considered private regulation, as far as users’ rights are concerned.</a:t>
            </a:r>
          </a:p>
          <a:p>
            <a:r>
              <a:rPr lang="en-AU" sz="2400" dirty="0"/>
              <a:t>Though protection from dangerous or harmful content may seem necessary, it collides with </a:t>
            </a:r>
            <a:r>
              <a:rPr lang="en-AU" sz="2400" dirty="0" err="1"/>
              <a:t>FoE</a:t>
            </a:r>
            <a:r>
              <a:rPr lang="en-AU" sz="2400" dirty="0"/>
              <a:t> doctrines and principles</a:t>
            </a:r>
            <a:r>
              <a:rPr lang="hu-HU" sz="2400" dirty="0"/>
              <a:t>.</a:t>
            </a:r>
            <a:endParaRPr lang="en-AU" sz="2400" dirty="0"/>
          </a:p>
          <a:p>
            <a:endParaRPr lang="hu-HU" dirty="0"/>
          </a:p>
        </p:txBody>
      </p:sp>
    </p:spTree>
    <p:extLst>
      <p:ext uri="{BB962C8B-B14F-4D97-AF65-F5344CB8AC3E}">
        <p14:creationId xmlns:p14="http://schemas.microsoft.com/office/powerpoint/2010/main" val="25363514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531223"/>
            <a:ext cx="10515600" cy="1159465"/>
          </a:xfrm>
        </p:spPr>
        <p:txBody>
          <a:bodyPr>
            <a:normAutofit fontScale="90000"/>
          </a:bodyPr>
          <a:lstStyle/>
          <a:p>
            <a:pPr algn="ctr"/>
            <a:r>
              <a:rPr lang="en-US" sz="3100" cap="all" dirty="0"/>
              <a:t>Legislation and Recent Proposals Aiming to Limit the Powers of Social Media to Restrict User Speech </a:t>
            </a:r>
            <a:br>
              <a:rPr lang="hu-HU" sz="3600" dirty="0"/>
            </a:br>
            <a:endParaRPr lang="hu-HU" sz="3600" dirty="0"/>
          </a:p>
        </p:txBody>
      </p:sp>
      <p:sp>
        <p:nvSpPr>
          <p:cNvPr id="3" name="Tartalom helye 2"/>
          <p:cNvSpPr>
            <a:spLocks noGrp="1"/>
          </p:cNvSpPr>
          <p:nvPr>
            <p:ph idx="1"/>
          </p:nvPr>
        </p:nvSpPr>
        <p:spPr/>
        <p:txBody>
          <a:bodyPr>
            <a:normAutofit fontScale="92500"/>
          </a:bodyPr>
          <a:lstStyle/>
          <a:p>
            <a:r>
              <a:rPr lang="en-GB" sz="2400" u="sng" dirty="0">
                <a:latin typeface="+mj-lt"/>
              </a:rPr>
              <a:t>Germany, Austria, France:</a:t>
            </a:r>
            <a:r>
              <a:rPr lang="en-GB" sz="2400" dirty="0">
                <a:latin typeface="+mj-lt"/>
              </a:rPr>
              <a:t> increasing the existing burden on platforms, reinforcing the need for management of content and its deletion where necessary. </a:t>
            </a:r>
            <a:r>
              <a:rPr lang="en-GB" sz="2400" dirty="0">
                <a:latin typeface="+mj-lt"/>
                <a:cs typeface="Calibri" panose="020F0502020204030204" pitchFamily="34" charset="0"/>
              </a:rPr>
              <a:t>→ </a:t>
            </a:r>
            <a:r>
              <a:rPr lang="en-GB" sz="2400" dirty="0">
                <a:latin typeface="+mj-lt"/>
              </a:rPr>
              <a:t>further restricting the enforcement of </a:t>
            </a:r>
            <a:r>
              <a:rPr lang="en-GB" sz="2400" dirty="0" err="1">
                <a:latin typeface="+mj-lt"/>
              </a:rPr>
              <a:t>FoE</a:t>
            </a:r>
            <a:r>
              <a:rPr lang="en-GB" sz="2400" dirty="0">
                <a:latin typeface="+mj-lt"/>
              </a:rPr>
              <a:t> &amp; strengthening the legitimacy of the private regulation of platforms.</a:t>
            </a:r>
          </a:p>
          <a:p>
            <a:r>
              <a:rPr lang="en-GB" sz="2400" u="sng" dirty="0">
                <a:latin typeface="+mj-lt"/>
              </a:rPr>
              <a:t>Poland (</a:t>
            </a:r>
            <a:r>
              <a:rPr lang="en-GB" sz="2400" u="sng" dirty="0" err="1">
                <a:latin typeface="+mj-lt"/>
              </a:rPr>
              <a:t>pr</a:t>
            </a:r>
            <a:r>
              <a:rPr lang="hu-HU" sz="2400" u="sng" dirty="0">
                <a:latin typeface="+mj-lt"/>
              </a:rPr>
              <a:t>o</a:t>
            </a:r>
            <a:r>
              <a:rPr lang="en-GB" sz="2400" u="sng" dirty="0" err="1">
                <a:latin typeface="+mj-lt"/>
              </a:rPr>
              <a:t>posal</a:t>
            </a:r>
            <a:r>
              <a:rPr lang="en-GB" sz="2400" u="sng" dirty="0">
                <a:latin typeface="+mj-lt"/>
              </a:rPr>
              <a:t>):</a:t>
            </a:r>
            <a:r>
              <a:rPr lang="en-GB" sz="2400" dirty="0">
                <a:latin typeface="+mj-lt"/>
              </a:rPr>
              <a:t> banning private regulation (a presumably unenforceable rule for the protection of </a:t>
            </a:r>
            <a:r>
              <a:rPr lang="en-GB" sz="2400" dirty="0" err="1">
                <a:latin typeface="+mj-lt"/>
              </a:rPr>
              <a:t>FoE</a:t>
            </a:r>
            <a:r>
              <a:rPr lang="en-GB" sz="2400" dirty="0">
                <a:latin typeface="+mj-lt"/>
              </a:rPr>
              <a:t>.)</a:t>
            </a:r>
          </a:p>
          <a:p>
            <a:r>
              <a:rPr lang="en-GB" sz="2400" u="sng" dirty="0">
                <a:latin typeface="+mj-lt"/>
              </a:rPr>
              <a:t>EU:</a:t>
            </a:r>
            <a:r>
              <a:rPr lang="en-GB" sz="2400" dirty="0">
                <a:latin typeface="+mj-lt"/>
              </a:rPr>
              <a:t> DSA </a:t>
            </a:r>
            <a:r>
              <a:rPr lang="en-GB" sz="2400" dirty="0">
                <a:latin typeface="+mj-lt"/>
                <a:cs typeface="Calibri" panose="020F0502020204030204" pitchFamily="34" charset="0"/>
              </a:rPr>
              <a:t>→ strengthening procedural guarantees.</a:t>
            </a:r>
            <a:r>
              <a:rPr lang="en-GB" sz="2400" dirty="0">
                <a:latin typeface="+mj-lt"/>
              </a:rPr>
              <a:t> </a:t>
            </a:r>
          </a:p>
          <a:p>
            <a:r>
              <a:rPr lang="en-GB" sz="2400" u="sng" dirty="0">
                <a:latin typeface="+mj-lt"/>
              </a:rPr>
              <a:t>Florida law:</a:t>
            </a:r>
            <a:r>
              <a:rPr lang="en-GB" sz="2400" dirty="0">
                <a:latin typeface="+mj-lt"/>
              </a:rPr>
              <a:t> </a:t>
            </a:r>
            <a:r>
              <a:rPr lang="hu-HU" sz="2400" dirty="0" err="1">
                <a:latin typeface="+mj-lt"/>
              </a:rPr>
              <a:t>prohibition</a:t>
            </a:r>
            <a:r>
              <a:rPr lang="hu-HU" sz="2400" dirty="0">
                <a:latin typeface="+mj-lt"/>
              </a:rPr>
              <a:t> of </a:t>
            </a:r>
            <a:r>
              <a:rPr lang="hu-HU" sz="2400" dirty="0" err="1">
                <a:latin typeface="+mj-lt"/>
              </a:rPr>
              <a:t>censorship</a:t>
            </a:r>
            <a:r>
              <a:rPr lang="hu-HU" sz="2400" dirty="0">
                <a:latin typeface="+mj-lt"/>
              </a:rPr>
              <a:t> of </a:t>
            </a:r>
            <a:r>
              <a:rPr lang="hu-HU" sz="2400" dirty="0" err="1">
                <a:latin typeface="+mj-lt"/>
              </a:rPr>
              <a:t>speech</a:t>
            </a:r>
            <a:r>
              <a:rPr lang="hu-HU" sz="2400" dirty="0">
                <a:latin typeface="+mj-lt"/>
              </a:rPr>
              <a:t> </a:t>
            </a:r>
            <a:r>
              <a:rPr lang="hu-HU" sz="2400" dirty="0" err="1">
                <a:latin typeface="+mj-lt"/>
              </a:rPr>
              <a:t>by</a:t>
            </a:r>
            <a:r>
              <a:rPr lang="hu-HU" sz="2400" dirty="0">
                <a:latin typeface="+mj-lt"/>
              </a:rPr>
              <a:t> </a:t>
            </a:r>
            <a:r>
              <a:rPr lang="hu-HU" sz="2400" dirty="0" err="1">
                <a:latin typeface="+mj-lt"/>
              </a:rPr>
              <a:t>political</a:t>
            </a:r>
            <a:r>
              <a:rPr lang="hu-HU" sz="2400" dirty="0">
                <a:latin typeface="+mj-lt"/>
              </a:rPr>
              <a:t> </a:t>
            </a:r>
            <a:r>
              <a:rPr lang="hu-HU" sz="2400" dirty="0" err="1">
                <a:latin typeface="+mj-lt"/>
              </a:rPr>
              <a:t>candidates</a:t>
            </a:r>
            <a:r>
              <a:rPr lang="hu-HU" sz="2400" dirty="0">
                <a:latin typeface="+mj-lt"/>
              </a:rPr>
              <a:t> and </a:t>
            </a:r>
            <a:r>
              <a:rPr lang="hu-HU" sz="2400" dirty="0" err="1">
                <a:latin typeface="+mj-lt"/>
              </a:rPr>
              <a:t>speech</a:t>
            </a:r>
            <a:r>
              <a:rPr lang="hu-HU" sz="2400" dirty="0">
                <a:latin typeface="+mj-lt"/>
              </a:rPr>
              <a:t> </a:t>
            </a:r>
            <a:r>
              <a:rPr lang="hu-HU" sz="2400" dirty="0" err="1">
                <a:latin typeface="+mj-lt"/>
              </a:rPr>
              <a:t>about</a:t>
            </a:r>
            <a:r>
              <a:rPr lang="hu-HU" sz="2400" dirty="0">
                <a:latin typeface="+mj-lt"/>
              </a:rPr>
              <a:t> </a:t>
            </a:r>
            <a:r>
              <a:rPr lang="hu-HU" sz="2400" dirty="0" err="1">
                <a:latin typeface="+mj-lt"/>
              </a:rPr>
              <a:t>political</a:t>
            </a:r>
            <a:r>
              <a:rPr lang="hu-HU" sz="2400" dirty="0">
                <a:latin typeface="+mj-lt"/>
              </a:rPr>
              <a:t> </a:t>
            </a:r>
            <a:r>
              <a:rPr lang="hu-HU" sz="2400" dirty="0" err="1">
                <a:latin typeface="+mj-lt"/>
              </a:rPr>
              <a:t>candidates</a:t>
            </a:r>
            <a:r>
              <a:rPr lang="hu-HU" sz="2400" dirty="0">
                <a:latin typeface="+mj-lt"/>
              </a:rPr>
              <a:t>; </a:t>
            </a:r>
            <a:r>
              <a:rPr lang="en-GB" sz="2400" dirty="0">
                <a:latin typeface="+mj-lt"/>
              </a:rPr>
              <a:t>unconstitutional </a:t>
            </a:r>
            <a:r>
              <a:rPr lang="hu-HU" sz="2400" dirty="0">
                <a:latin typeface="+mj-lt"/>
              </a:rPr>
              <a:t>(</a:t>
            </a:r>
            <a:r>
              <a:rPr lang="hu-HU" sz="2400" i="1" dirty="0" err="1">
                <a:latin typeface="+mj-lt"/>
              </a:rPr>
              <a:t>NetChoice</a:t>
            </a:r>
            <a:r>
              <a:rPr lang="hu-HU" sz="2400" i="1" dirty="0">
                <a:latin typeface="+mj-lt"/>
              </a:rPr>
              <a:t> v. AG of Florida</a:t>
            </a:r>
            <a:r>
              <a:rPr lang="hu-HU" sz="2400" dirty="0">
                <a:latin typeface="+mj-lt"/>
              </a:rPr>
              <a:t>, 2022)</a:t>
            </a:r>
            <a:r>
              <a:rPr lang="en-GB" sz="2400" dirty="0">
                <a:latin typeface="+mj-lt"/>
              </a:rPr>
              <a:t>.</a:t>
            </a:r>
          </a:p>
          <a:p>
            <a:r>
              <a:rPr lang="en-GB" sz="2400" u="sng" dirty="0">
                <a:latin typeface="+mj-lt"/>
              </a:rPr>
              <a:t>Texas law:</a:t>
            </a:r>
            <a:r>
              <a:rPr lang="en-GB" sz="2400" dirty="0">
                <a:latin typeface="+mj-lt"/>
              </a:rPr>
              <a:t> </a:t>
            </a:r>
            <a:r>
              <a:rPr lang="hu-HU" sz="2400" dirty="0" err="1">
                <a:latin typeface="+mj-lt"/>
              </a:rPr>
              <a:t>banning</a:t>
            </a:r>
            <a:r>
              <a:rPr lang="hu-HU" sz="2400" dirty="0">
                <a:latin typeface="+mj-lt"/>
              </a:rPr>
              <a:t> </a:t>
            </a:r>
            <a:r>
              <a:rPr lang="hu-HU" sz="2400" dirty="0" err="1">
                <a:latin typeface="+mj-lt"/>
              </a:rPr>
              <a:t>viewpoint</a:t>
            </a:r>
            <a:r>
              <a:rPr lang="hu-HU" sz="2400" dirty="0">
                <a:latin typeface="+mj-lt"/>
              </a:rPr>
              <a:t> </a:t>
            </a:r>
            <a:r>
              <a:rPr lang="hu-HU" sz="2400" dirty="0" err="1">
                <a:latin typeface="+mj-lt"/>
              </a:rPr>
              <a:t>discrimination</a:t>
            </a:r>
            <a:r>
              <a:rPr lang="hu-HU" sz="2400" dirty="0">
                <a:latin typeface="+mj-lt"/>
              </a:rPr>
              <a:t>; </a:t>
            </a:r>
            <a:r>
              <a:rPr lang="en-GB" sz="2400" dirty="0">
                <a:latin typeface="+mj-lt"/>
              </a:rPr>
              <a:t>platforms as </a:t>
            </a:r>
            <a:r>
              <a:rPr lang="hu-HU" sz="2400" dirty="0" err="1">
                <a:latin typeface="+mj-lt"/>
              </a:rPr>
              <a:t>common</a:t>
            </a:r>
            <a:r>
              <a:rPr lang="hu-HU" sz="2400" dirty="0">
                <a:latin typeface="+mj-lt"/>
              </a:rPr>
              <a:t> </a:t>
            </a:r>
            <a:r>
              <a:rPr lang="hu-HU" sz="2400" dirty="0" err="1">
                <a:latin typeface="+mj-lt"/>
              </a:rPr>
              <a:t>carriers</a:t>
            </a:r>
            <a:endParaRPr lang="en-GB" sz="2400" dirty="0">
              <a:latin typeface="+mj-lt"/>
            </a:endParaRPr>
          </a:p>
        </p:txBody>
      </p:sp>
    </p:spTree>
    <p:extLst>
      <p:ext uri="{BB962C8B-B14F-4D97-AF65-F5344CB8AC3E}">
        <p14:creationId xmlns:p14="http://schemas.microsoft.com/office/powerpoint/2010/main" val="51633617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err="1"/>
              <a:t>User</a:t>
            </a:r>
            <a:r>
              <a:rPr lang="hu-HU" sz="2800" cap="all" dirty="0"/>
              <a:t> </a:t>
            </a:r>
            <a:r>
              <a:rPr lang="hu-HU" sz="2800" cap="all" dirty="0" err="1"/>
              <a:t>freedom</a:t>
            </a:r>
            <a:r>
              <a:rPr lang="hu-HU" sz="2800" cap="all" dirty="0"/>
              <a:t> &amp; DSA</a:t>
            </a:r>
          </a:p>
        </p:txBody>
      </p:sp>
      <p:sp>
        <p:nvSpPr>
          <p:cNvPr id="3" name="Tartalom helye 2"/>
          <p:cNvSpPr>
            <a:spLocks noGrp="1"/>
          </p:cNvSpPr>
          <p:nvPr>
            <p:ph idx="1"/>
          </p:nvPr>
        </p:nvSpPr>
        <p:spPr/>
        <p:txBody>
          <a:bodyPr>
            <a:normAutofit/>
          </a:bodyPr>
          <a:lstStyle/>
          <a:p>
            <a:r>
              <a:rPr lang="en-US" sz="2400" dirty="0"/>
              <a:t>The DSA retains the essence of the notice and takedown procedure</a:t>
            </a:r>
            <a:r>
              <a:rPr lang="hu-HU" sz="2400" dirty="0"/>
              <a:t> &amp;</a:t>
            </a:r>
            <a:r>
              <a:rPr lang="en-US" sz="2400" dirty="0"/>
              <a:t> platforms still cannot be obliged to monitor user content (Article</a:t>
            </a:r>
            <a:r>
              <a:rPr lang="hu-HU" sz="2400" dirty="0"/>
              <a:t>s</a:t>
            </a:r>
            <a:r>
              <a:rPr lang="en-US" sz="2400" dirty="0"/>
              <a:t> </a:t>
            </a:r>
            <a:r>
              <a:rPr lang="hu-HU" sz="2400" dirty="0"/>
              <a:t>6 &amp; </a:t>
            </a:r>
            <a:r>
              <a:rPr lang="en-US" sz="2400" dirty="0"/>
              <a:t>8</a:t>
            </a:r>
            <a:r>
              <a:rPr lang="hu-HU" sz="2400" dirty="0"/>
              <a:t>).</a:t>
            </a:r>
          </a:p>
          <a:p>
            <a:r>
              <a:rPr lang="en-US" sz="2400" dirty="0"/>
              <a:t>The DSA seek</a:t>
            </a:r>
            <a:r>
              <a:rPr lang="hu-HU" sz="2400" dirty="0"/>
              <a:t>s</a:t>
            </a:r>
            <a:r>
              <a:rPr lang="en-US" sz="2400" dirty="0"/>
              <a:t> to protect users’ freedom of expression</a:t>
            </a:r>
            <a:r>
              <a:rPr lang="hu-HU" sz="2400" dirty="0"/>
              <a:t>:</a:t>
            </a:r>
          </a:p>
          <a:p>
            <a:pPr lvl="1">
              <a:buFont typeface="Wingdings" panose="05000000000000000000" pitchFamily="2" charset="2"/>
              <a:buChar char="v"/>
            </a:pPr>
            <a:r>
              <a:rPr lang="en-GB" dirty="0"/>
              <a:t>Strengthens the position of users, in particular by providing procedural guarantees (through bigger transparency, the obligation to give reasons for a deletion of a content or suspension of an account, the right of independent review).</a:t>
            </a:r>
          </a:p>
          <a:p>
            <a:pPr lvl="1">
              <a:buFont typeface="Wingdings" panose="05000000000000000000" pitchFamily="2" charset="2"/>
              <a:buChar char="v"/>
            </a:pPr>
            <a:r>
              <a:rPr lang="en-US" dirty="0"/>
              <a:t>It requires users to be informed of the content removed by platforms and gives them the possibility to have recourse to dispute resolution mechanisms, as well as to the competent authorities or courts </a:t>
            </a:r>
            <a:endParaRPr lang="hu-HU" dirty="0"/>
          </a:p>
        </p:txBody>
      </p:sp>
    </p:spTree>
    <p:extLst>
      <p:ext uri="{BB962C8B-B14F-4D97-AF65-F5344CB8AC3E}">
        <p14:creationId xmlns:p14="http://schemas.microsoft.com/office/powerpoint/2010/main" val="342816787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err="1"/>
              <a:t>User</a:t>
            </a:r>
            <a:r>
              <a:rPr lang="hu-HU" sz="2800" cap="all" dirty="0"/>
              <a:t> </a:t>
            </a:r>
            <a:r>
              <a:rPr lang="hu-HU" sz="2800" cap="all" dirty="0" err="1"/>
              <a:t>freedom</a:t>
            </a:r>
            <a:r>
              <a:rPr lang="hu-HU" sz="2800" cap="all" dirty="0"/>
              <a:t> &amp; DSA (2)</a:t>
            </a:r>
          </a:p>
        </p:txBody>
      </p:sp>
      <p:sp>
        <p:nvSpPr>
          <p:cNvPr id="3" name="Tartalom helye 2"/>
          <p:cNvSpPr>
            <a:spLocks noGrp="1"/>
          </p:cNvSpPr>
          <p:nvPr>
            <p:ph idx="1"/>
          </p:nvPr>
        </p:nvSpPr>
        <p:spPr/>
        <p:txBody>
          <a:bodyPr>
            <a:normAutofit fontScale="92500" lnSpcReduction="20000"/>
          </a:bodyPr>
          <a:lstStyle/>
          <a:p>
            <a:pPr indent="449580" algn="just">
              <a:spcAft>
                <a:spcPts val="0"/>
              </a:spcAft>
            </a:pPr>
            <a:r>
              <a:rPr lang="en-GB" dirty="0">
                <a:ea typeface="Calibri" panose="020F0502020204030204" pitchFamily="34" charset="0"/>
                <a:cs typeface="Calibri" panose="020F0502020204030204" pitchFamily="34" charset="0"/>
              </a:rPr>
              <a:t>The DSA does not explicitly take action against legal, but „dangerous” speech (such as disinformation). </a:t>
            </a:r>
          </a:p>
          <a:p>
            <a:pPr indent="449580" algn="just">
              <a:spcAft>
                <a:spcPts val="0"/>
              </a:spcAft>
            </a:pPr>
            <a:r>
              <a:rPr lang="en-GB" dirty="0">
                <a:ea typeface="Calibri" panose="020F0502020204030204" pitchFamily="34" charset="0"/>
                <a:cs typeface="Calibri" panose="020F0502020204030204" pitchFamily="34" charset="0"/>
              </a:rPr>
              <a:t>Very large online platforms and very large online search engines must identify and </a:t>
            </a:r>
            <a:r>
              <a:rPr lang="en-GB" dirty="0" err="1">
                <a:ea typeface="Calibri" panose="020F0502020204030204" pitchFamily="34" charset="0"/>
                <a:cs typeface="Calibri" panose="020F0502020204030204" pitchFamily="34" charset="0"/>
              </a:rPr>
              <a:t>analyze</a:t>
            </a:r>
            <a:r>
              <a:rPr lang="en-GB" dirty="0">
                <a:ea typeface="Calibri" panose="020F0502020204030204" pitchFamily="34" charset="0"/>
                <a:cs typeface="Calibri" panose="020F0502020204030204" pitchFamily="34" charset="0"/>
              </a:rPr>
              <a:t> the potential negative effects of their operations (in particular their algorithms and recommendation systems) on freedom of expression and on “civil discourse and electoral processes” and then must take appropriate and effective measures to mitigate these risks (Article 35). </a:t>
            </a:r>
          </a:p>
          <a:p>
            <a:pPr indent="449580" algn="just">
              <a:spcAft>
                <a:spcPts val="0"/>
              </a:spcAft>
            </a:pPr>
            <a:r>
              <a:rPr lang="en-GB" dirty="0">
                <a:ea typeface="Calibri" panose="020F0502020204030204" pitchFamily="34" charset="0"/>
                <a:cs typeface="Calibri" panose="020F0502020204030204" pitchFamily="34" charset="0"/>
              </a:rPr>
              <a:t>The DSA’s rules on codes of conduct encourage the management of such risks and promote the enforcement of codes (including, for example, the Code of Practice on Disinformation). </a:t>
            </a:r>
          </a:p>
        </p:txBody>
      </p:sp>
    </p:spTree>
    <p:extLst>
      <p:ext uri="{BB962C8B-B14F-4D97-AF65-F5344CB8AC3E}">
        <p14:creationId xmlns:p14="http://schemas.microsoft.com/office/powerpoint/2010/main" val="234823155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err="1"/>
              <a:t>User</a:t>
            </a:r>
            <a:r>
              <a:rPr lang="hu-HU" sz="2800" cap="all" dirty="0"/>
              <a:t> </a:t>
            </a:r>
            <a:r>
              <a:rPr lang="hu-HU" sz="2800" cap="all" dirty="0" err="1"/>
              <a:t>freedom</a:t>
            </a:r>
            <a:r>
              <a:rPr lang="hu-HU" sz="2800" cap="all" dirty="0"/>
              <a:t> &amp; DSA (3)</a:t>
            </a:r>
          </a:p>
        </p:txBody>
      </p:sp>
      <p:sp>
        <p:nvSpPr>
          <p:cNvPr id="3" name="Tartalom helye 2"/>
          <p:cNvSpPr>
            <a:spLocks noGrp="1"/>
          </p:cNvSpPr>
          <p:nvPr>
            <p:ph idx="1"/>
          </p:nvPr>
        </p:nvSpPr>
        <p:spPr>
          <a:xfrm>
            <a:off x="838200" y="1690688"/>
            <a:ext cx="10515600" cy="5041038"/>
          </a:xfrm>
        </p:spPr>
        <p:txBody>
          <a:bodyPr>
            <a:noAutofit/>
          </a:bodyPr>
          <a:lstStyle/>
          <a:p>
            <a:r>
              <a:rPr lang="en-GB" sz="2400" dirty="0"/>
              <a:t>The democratic public sphere is protected by the DSA (Article 14(4)), which states that the restrictions in the contractual clauses (Article 14(1)) must take into account freedom of expression and media pluralism. </a:t>
            </a:r>
          </a:p>
          <a:p>
            <a:pPr lvl="1">
              <a:buFont typeface="Wingdings" panose="05000000000000000000" pitchFamily="2" charset="2"/>
              <a:buChar char="v"/>
            </a:pPr>
            <a:r>
              <a:rPr lang="en-GB" sz="2000" dirty="0"/>
              <a:t>Providers of intermediary services shall act in a diligent, objective and proportionate manner in applying and enforcing the restrictions . . . with due regard to the rights and legitimate interests of all parties involved, including the fundamental rights of the recipients of the service, such as the freedom of expression, freedom and pluralism of the media, and other fundamental rights and freedoms as enshrined in [CFR].</a:t>
            </a:r>
          </a:p>
          <a:p>
            <a:r>
              <a:rPr lang="en-GB" sz="2400" dirty="0"/>
              <a:t>The user may have recourse to the public authorities. </a:t>
            </a:r>
          </a:p>
          <a:p>
            <a:pPr lvl="1">
              <a:buFont typeface="Wingdings" panose="05000000000000000000" pitchFamily="2" charset="2"/>
              <a:buChar char="v"/>
            </a:pPr>
            <a:r>
              <a:rPr lang="en-GB" sz="2000" dirty="0"/>
              <a:t>The seeds of the </a:t>
            </a:r>
            <a:r>
              <a:rPr lang="en-GB" sz="2000" dirty="0" err="1"/>
              <a:t>Drittwirkung</a:t>
            </a:r>
            <a:r>
              <a:rPr lang="en-GB" sz="2000" dirty="0"/>
              <a:t> doctrine</a:t>
            </a:r>
          </a:p>
          <a:p>
            <a:pPr lvl="1">
              <a:buFont typeface="Wingdings" panose="05000000000000000000" pitchFamily="2" charset="2"/>
              <a:buChar char="v"/>
            </a:pPr>
            <a:r>
              <a:rPr lang="en-GB" sz="2000" dirty="0"/>
              <a:t>Media pluralism as an important value</a:t>
            </a:r>
          </a:p>
        </p:txBody>
      </p:sp>
    </p:spTree>
    <p:extLst>
      <p:ext uri="{BB962C8B-B14F-4D97-AF65-F5344CB8AC3E}">
        <p14:creationId xmlns:p14="http://schemas.microsoft.com/office/powerpoint/2010/main" val="61586530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E_prezentációs sablon_magyar" id="{831D2E55-ABA1-4B32-9489-10F8A0BA3D05}" vid="{3241A8A8-8EB7-4A50-8004-E15F0A5486A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NKE_prezentációs sablon_angol</Template>
  <TotalTime>1398</TotalTime>
  <Words>2296</Words>
  <Application>Microsoft Office PowerPoint</Application>
  <PresentationFormat>Szélesvásznú</PresentationFormat>
  <Paragraphs>137</Paragraphs>
  <Slides>24</Slides>
  <Notes>1</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24</vt:i4>
      </vt:variant>
    </vt:vector>
  </HeadingPairs>
  <TitlesOfParts>
    <vt:vector size="31" baseType="lpstr">
      <vt:lpstr>Arial</vt:lpstr>
      <vt:lpstr>Calibri</vt:lpstr>
      <vt:lpstr>Cambria</vt:lpstr>
      <vt:lpstr>Symbol</vt:lpstr>
      <vt:lpstr>Verdana</vt:lpstr>
      <vt:lpstr>Wingdings</vt:lpstr>
      <vt:lpstr>Office-téma</vt:lpstr>
      <vt:lpstr>  The Protection of  Freedom of Expression  from Social Media Platforms  András Koltay </vt:lpstr>
      <vt:lpstr>Platforms &amp; free expression</vt:lpstr>
      <vt:lpstr>PowerPoint-bemutató</vt:lpstr>
      <vt:lpstr>US: Section 230 CDA </vt:lpstr>
      <vt:lpstr>PowerPoint-bemutató</vt:lpstr>
      <vt:lpstr>Legislation and Recent Proposals Aiming to Limit the Powers of Social Media to Restrict User Speech  </vt:lpstr>
      <vt:lpstr>User freedom &amp; DSA</vt:lpstr>
      <vt:lpstr>User freedom &amp; DSA (2)</vt:lpstr>
      <vt:lpstr>User freedom &amp; DSA (3)</vt:lpstr>
      <vt:lpstr>PowerPoint-bemutató</vt:lpstr>
      <vt:lpstr>Texas law (HB 20)</vt:lpstr>
      <vt:lpstr>NetChoice, LLC v. Paxton, 5th Cir. (2022)</vt:lpstr>
      <vt:lpstr>Problem no. 3.: Curation of content</vt:lpstr>
      <vt:lpstr>PowerPoint-bemutató</vt:lpstr>
      <vt:lpstr>PowerPoint-bemutató</vt:lpstr>
      <vt:lpstr>THE POSSIBLE WAYS FORWARD  FOR PLATFORM REGULATION</vt:lpstr>
      <vt:lpstr>the US Public Forum Doctrine</vt:lpstr>
      <vt:lpstr>The Possible Application  of the Public Forum Doctrine</vt:lpstr>
      <vt:lpstr>US state action doctrine</vt:lpstr>
      <vt:lpstr>The INDIRECT Horizontal Effect of Fundamental Rights </vt:lpstr>
      <vt:lpstr>Platform speech &amp; media speech</vt:lpstr>
      <vt:lpstr>Platform Regulation  in the Interest of the Public?</vt:lpstr>
      <vt:lpstr>Applying the Principles of Media Regulation to Social Media Platforms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Koltay András dr.</cp:lastModifiedBy>
  <cp:revision>59</cp:revision>
  <dcterms:created xsi:type="dcterms:W3CDTF">2020-01-30T10:32:53Z</dcterms:created>
  <dcterms:modified xsi:type="dcterms:W3CDTF">2023-01-17T13:41:34Z</dcterms:modified>
</cp:coreProperties>
</file>