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350" r:id="rId2"/>
    <p:sldId id="1252" r:id="rId3"/>
    <p:sldId id="1099" r:id="rId4"/>
    <p:sldId id="1249" r:id="rId5"/>
    <p:sldId id="1116" r:id="rId6"/>
    <p:sldId id="1253" r:id="rId7"/>
    <p:sldId id="1251" r:id="rId8"/>
    <p:sldId id="1254" r:id="rId9"/>
    <p:sldId id="1255" r:id="rId10"/>
    <p:sldId id="1256" r:id="rId11"/>
    <p:sldId id="1257" r:id="rId12"/>
    <p:sldId id="1261" r:id="rId13"/>
    <p:sldId id="1258" r:id="rId14"/>
    <p:sldId id="1234" r:id="rId15"/>
    <p:sldId id="1259" r:id="rId16"/>
    <p:sldId id="1260" r:id="rId17"/>
    <p:sldId id="1076" r:id="rId18"/>
    <p:sldId id="396" r:id="rId19"/>
  </p:sldIdLst>
  <p:sldSz cx="9144000" cy="5143500" type="screen16x9"/>
  <p:notesSz cx="6797675" cy="9926638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92AC7-D7E8-4F70-92D7-3F7EC71638B1}" v="2085" dt="2023-01-25T15:13:26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12" autoAdjust="0"/>
  </p:normalViewPr>
  <p:slideViewPr>
    <p:cSldViewPr snapToObjects="1">
      <p:cViewPr varScale="1">
        <p:scale>
          <a:sx n="74" d="100"/>
          <a:sy n="74" d="100"/>
        </p:scale>
        <p:origin x="10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r">
              <a:defRPr sz="1300"/>
            </a:lvl1pPr>
          </a:lstStyle>
          <a:p>
            <a:fld id="{0F2728AD-B8FF-467B-AF5F-4891412E46D0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5" rIns="95549" bIns="4777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49" tIns="47775" rIns="95549" bIns="4777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r">
              <a:defRPr sz="13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1988-3118-414D-A571-26E5ECCCF0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77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8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-1587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9031" y="405427"/>
            <a:ext cx="756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AA78F89-2ACB-412B-A15E-E0257394F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238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53BA0682-B47F-4367-A3B8-D32510070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1886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8A034563-AB29-4F37-B5BB-3345653239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8534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0424F7CF-E57C-464B-8B50-5B9AC8DA95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5182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710B0DF4-ED82-43E1-BDB1-7320C123D7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5238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B71EE452-5FE7-40D2-B9E1-D5D45EDB5A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21886" y="28423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D276B3D8-1DDB-4E7B-9F3D-987867476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534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07C48AA0-BED2-43CB-AB9B-1BA883F114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09555" y="28252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FDB2DC1-8B4F-4765-964F-31538821C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725" y="1060450"/>
            <a:ext cx="1584325" cy="3206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13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69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2" r:id="rId12"/>
    <p:sldLayoutId id="2147483664" r:id="rId13"/>
    <p:sldLayoutId id="2147483665" r:id="rId14"/>
    <p:sldLayoutId id="2147483666" r:id="rId15"/>
    <p:sldLayoutId id="2147483654" r:id="rId16"/>
    <p:sldLayoutId id="2147483655" r:id="rId17"/>
    <p:sldLayoutId id="2147483670" r:id="rId18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Gebäude, Wasser, groß enthält.&#10;&#10;Automatisch generierte Beschreibung">
            <a:extLst>
              <a:ext uri="{FF2B5EF4-FFF2-40B4-BE49-F238E27FC236}">
                <a16:creationId xmlns:a16="http://schemas.microsoft.com/office/drawing/2014/main" id="{9630A345-5842-47A2-BA27-F0F55B82C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61"/>
          <a:stretch/>
        </p:blipFill>
        <p:spPr>
          <a:xfrm>
            <a:off x="-4834" y="-1"/>
            <a:ext cx="9148810" cy="5143501"/>
          </a:xfr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472629"/>
            <a:ext cx="5904656" cy="747193"/>
          </a:xfrm>
        </p:spPr>
        <p:txBody>
          <a:bodyPr anchor="t">
            <a:normAutofit fontScale="90000"/>
          </a:bodyPr>
          <a:lstStyle/>
          <a:p>
            <a:r>
              <a:rPr lang="de-DE" sz="3300" dirty="0"/>
              <a:t>Tutorium zur VL. Sitzung (Teil 17)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116013" y="3418563"/>
            <a:ext cx="5472112" cy="115252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447675" indent="-28575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 marL="62547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901700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4pPr>
            <a:lvl5pPr marL="116522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/>
              <a:t>Sozialstruktur und sozialer Wandel</a:t>
            </a: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09833B-99C6-4DE4-8502-C3CF07774921}"/>
              </a:ext>
            </a:extLst>
          </p:cNvPr>
          <p:cNvSpPr/>
          <p:nvPr/>
        </p:nvSpPr>
        <p:spPr>
          <a:xfrm>
            <a:off x="110846" y="169835"/>
            <a:ext cx="374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alibri-Bold"/>
              </a:rPr>
              <a:t>FAKULTÄT FÜR SOZIALWISSENSCHAFT</a:t>
            </a:r>
            <a:endParaRPr lang="de-DE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7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Arbeit: nach Geschlecht: Folgen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48688"/>
            <a:ext cx="8082439" cy="389044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700" b="0" dirty="0">
                <a:sym typeface="Wingdings" panose="05000000000000000000" pitchFamily="2" charset="2"/>
              </a:rPr>
              <a:t>Gender Pay Gap: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7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86E84BF8-84F4-E114-79A0-0CE249A78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165621"/>
            <a:ext cx="5976192" cy="343899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B1D2354-D706-B271-A379-D464EE8E3DA1}"/>
              </a:ext>
            </a:extLst>
          </p:cNvPr>
          <p:cNvSpPr txBox="1"/>
          <p:nvPr/>
        </p:nvSpPr>
        <p:spPr>
          <a:xfrm>
            <a:off x="5796136" y="820154"/>
            <a:ext cx="3816424" cy="393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tx2"/>
                </a:solidFill>
              </a:rPr>
              <a:t>Trends: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4,37 € Brutto </a:t>
            </a:r>
            <a:r>
              <a:rPr lang="de-DE" sz="1800" dirty="0">
                <a:solidFill>
                  <a:schemeClr val="tx2"/>
                </a:solidFill>
              </a:rPr>
              <a:t>pro Stunden weniger</a:t>
            </a:r>
          </a:p>
          <a:p>
            <a:pPr marL="1768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  <a:sym typeface="Wingdings" panose="05000000000000000000" pitchFamily="2" charset="2"/>
              </a:rPr>
              <a:t>Entwicklung: stetiger, aber     sehr langsamer Rückgang           Gap u</a:t>
            </a:r>
            <a:r>
              <a:rPr lang="de-DE" sz="1800" b="0" dirty="0">
                <a:solidFill>
                  <a:schemeClr val="tx2"/>
                </a:solidFill>
                <a:sym typeface="Wingdings" panose="05000000000000000000" pitchFamily="2" charset="2"/>
              </a:rPr>
              <a:t>nbereinigt bei </a:t>
            </a:r>
            <a:r>
              <a:rPr lang="de-DE" sz="1800" b="1" dirty="0">
                <a:solidFill>
                  <a:schemeClr val="tx2"/>
                </a:solidFill>
                <a:sym typeface="Wingdings" panose="05000000000000000000" pitchFamily="2" charset="2"/>
              </a:rPr>
              <a:t>20%</a:t>
            </a:r>
          </a:p>
          <a:p>
            <a:pPr marL="1768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  <a:sym typeface="Wingdings" panose="05000000000000000000" pitchFamily="2" charset="2"/>
              </a:rPr>
              <a:t>Gründe: Teilzeit, unterschiedliche Tätigkeiten+ Bezahlung, Erwerbsunter-brechungen, Diskriminierung</a:t>
            </a:r>
          </a:p>
          <a:p>
            <a:pPr marL="1768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  <a:sym typeface="Wingdings" panose="05000000000000000000" pitchFamily="2" charset="2"/>
              </a:rPr>
              <a:t>Rund </a:t>
            </a:r>
            <a:r>
              <a:rPr lang="de-DE" sz="1800" b="1" dirty="0">
                <a:solidFill>
                  <a:schemeClr val="tx2"/>
                </a:solidFill>
                <a:sym typeface="Wingdings" panose="05000000000000000000" pitchFamily="2" charset="2"/>
              </a:rPr>
              <a:t>2/3 strukturbedingte</a:t>
            </a:r>
            <a:r>
              <a:rPr lang="de-DE" sz="1800" dirty="0">
                <a:solidFill>
                  <a:schemeClr val="tx2"/>
                </a:solidFill>
                <a:sym typeface="Wingdings" panose="05000000000000000000" pitchFamily="2" charset="2"/>
              </a:rPr>
              <a:t>,    1/3 benachteiligte Faktoren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Arbeit: Arbeitslos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640688"/>
            <a:ext cx="8082439" cy="389044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700" b="0" dirty="0">
                <a:solidFill>
                  <a:schemeClr val="accent2"/>
                </a:solidFill>
                <a:sym typeface="Wingdings" panose="05000000000000000000" pitchFamily="2" charset="2"/>
              </a:rPr>
              <a:t>Arbeitslos</a:t>
            </a:r>
            <a:r>
              <a:rPr lang="de-DE" sz="1700" b="0" dirty="0">
                <a:sym typeface="Wingdings" panose="05000000000000000000" pitchFamily="2" charset="2"/>
              </a:rPr>
              <a:t> meint: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sym typeface="Wingdings" panose="05000000000000000000" pitchFamily="2" charset="2"/>
              </a:rPr>
              <a:t>Weniger als 15 </a:t>
            </a:r>
            <a:r>
              <a:rPr lang="de-DE" sz="1700" dirty="0" err="1">
                <a:sym typeface="Wingdings" panose="05000000000000000000" pitchFamily="2" charset="2"/>
              </a:rPr>
              <a:t>Wochenstd</a:t>
            </a:r>
            <a:r>
              <a:rPr lang="de-DE" sz="1700" dirty="0">
                <a:sym typeface="Wingdings" panose="05000000000000000000" pitchFamily="2" charset="2"/>
              </a:rPr>
              <a:t>.</a:t>
            </a:r>
            <a:r>
              <a:rPr lang="de-DE" sz="1700" b="0" dirty="0">
                <a:sym typeface="Wingdings" panose="05000000000000000000" pitchFamily="2" charset="2"/>
              </a:rPr>
              <a:t> bezahlter Arbeit nachgehen &amp; arbeitslos gemeldet sind, also arbeitssuchend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Unterliegt großer Fluktuation &amp; eher temporäres Phänomen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Qualifikation als wichtigster Einflussfaktor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700" b="0" dirty="0">
                <a:sym typeface="Wingdings" panose="05000000000000000000" pitchFamily="2" charset="2"/>
              </a:rPr>
              <a:t>Entwicklung: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 </a:t>
            </a:r>
            <a:r>
              <a:rPr lang="de-DE" sz="1700" dirty="0">
                <a:sym typeface="Wingdings" panose="05000000000000000000" pitchFamily="2" charset="2"/>
              </a:rPr>
              <a:t>Wenig Veränderungen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Leichtes Absinken der Erwerbslosenpersonen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Etwa 4%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7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883DC1-D05E-C1BE-8CB0-D454236B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527061"/>
            <a:ext cx="4139804" cy="196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15" y="671875"/>
            <a:ext cx="8659897" cy="405638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600" b="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600" b="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600" b="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600" b="0" dirty="0"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de-DE" sz="2600" dirty="0">
                <a:solidFill>
                  <a:schemeClr val="accent2"/>
                </a:solidFill>
                <a:sym typeface="Wingdings" panose="05000000000000000000" pitchFamily="2" charset="2"/>
              </a:rPr>
              <a:t>Neue Phänomene auf dem Arbeitsmarkt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785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938424" cy="468000"/>
          </a:xfrm>
        </p:spPr>
        <p:txBody>
          <a:bodyPr/>
          <a:lstStyle/>
          <a:p>
            <a:r>
              <a:rPr lang="de-DE" dirty="0"/>
              <a:t>Arbeit: neuere Phänomene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15" y="671875"/>
            <a:ext cx="8659897" cy="405638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1) Rückgang Normalarbeitsverhältnisse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highlight>
                  <a:srgbClr val="FFFF00"/>
                </a:highlight>
                <a:sym typeface="Wingdings" panose="05000000000000000000" pitchFamily="2" charset="2"/>
              </a:rPr>
              <a:t>DEF</a:t>
            </a:r>
            <a:r>
              <a:rPr lang="de-DE" sz="1800" b="0" dirty="0">
                <a:sym typeface="Wingdings" panose="05000000000000000000" pitchFamily="2" charset="2"/>
              </a:rPr>
              <a:t> = </a:t>
            </a:r>
            <a:r>
              <a:rPr lang="de-DE" sz="1800" dirty="0">
                <a:sym typeface="Wingdings" panose="05000000000000000000" pitchFamily="2" charset="2"/>
              </a:rPr>
              <a:t>abhängige, dauerhafte, unbefristete, sozial- und arbeitsvertraglich abgesicherte</a:t>
            </a:r>
            <a:r>
              <a:rPr lang="de-DE" sz="1800" b="0" dirty="0">
                <a:sym typeface="Wingdings" panose="05000000000000000000" pitchFamily="2" charset="2"/>
              </a:rPr>
              <a:t>, </a:t>
            </a:r>
            <a:r>
              <a:rPr lang="de-DE" sz="1800" dirty="0">
                <a:sym typeface="Wingdings" panose="05000000000000000000" pitchFamily="2" charset="2"/>
              </a:rPr>
              <a:t>existenzsichernde Erwerbstätigkeit </a:t>
            </a:r>
            <a:r>
              <a:rPr lang="de-DE" sz="1800" b="0" dirty="0">
                <a:sym typeface="Wingdings" panose="05000000000000000000" pitchFamily="2" charset="2"/>
              </a:rPr>
              <a:t>in Vollzeit oder in Teilzeit bei </a:t>
            </a:r>
            <a:r>
              <a:rPr lang="de-DE" sz="1800" dirty="0">
                <a:sym typeface="Wingdings" panose="05000000000000000000" pitchFamily="2" charset="2"/>
              </a:rPr>
              <a:t>über 20 h/Woche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Dient als wichtigste </a:t>
            </a:r>
            <a:r>
              <a:rPr lang="de-DE" sz="1800" dirty="0">
                <a:sym typeface="Wingdings" panose="05000000000000000000" pitchFamily="2" charset="2"/>
              </a:rPr>
              <a:t>Voraussetzung für Einkommenssicherung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Aktuell </a:t>
            </a:r>
            <a:r>
              <a:rPr lang="de-DE" sz="1800" dirty="0">
                <a:sym typeface="Wingdings" panose="05000000000000000000" pitchFamily="2" charset="2"/>
              </a:rPr>
              <a:t>2/3</a:t>
            </a:r>
            <a:r>
              <a:rPr lang="de-DE" sz="1800" b="0" dirty="0">
                <a:sym typeface="Wingdings" panose="05000000000000000000" pitchFamily="2" charset="2"/>
              </a:rPr>
              <a:t> der Beschäftigten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Ursachen: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>
                <a:sym typeface="Wingdings" panose="05000000000000000000" pitchFamily="2" charset="2"/>
              </a:rPr>
              <a:t>Höhere Qualifikationsanforderungen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>
                <a:sym typeface="Wingdings" panose="05000000000000000000" pitchFamily="2" charset="2"/>
              </a:rPr>
              <a:t>Angespannte Arbeitsmarktlage (z.B. Corona)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>
                <a:sym typeface="Wingdings" panose="05000000000000000000" pitchFamily="2" charset="2"/>
              </a:rPr>
              <a:t>Schwächung kollektiver Interessensvertretung (z.B. Gorillas, Amazon)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>
                <a:sym typeface="Wingdings" panose="05000000000000000000" pitchFamily="2" charset="2"/>
              </a:rPr>
              <a:t>Pluralisierung der Beschäftigtenformen (u.a. geringfügige Beschäftigungen)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76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938424" cy="468000"/>
          </a:xfrm>
        </p:spPr>
        <p:txBody>
          <a:bodyPr/>
          <a:lstStyle/>
          <a:p>
            <a:r>
              <a:rPr lang="de-DE" dirty="0"/>
              <a:t>Arbeit: neuere Phänomene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15" y="755770"/>
            <a:ext cx="8659897" cy="405638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2) Bedeutungszuwachs von Atypischen Beschäftigungen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highlight>
                  <a:srgbClr val="FFFF00"/>
                </a:highlight>
                <a:sym typeface="Wingdings" panose="05000000000000000000" pitchFamily="2" charset="2"/>
              </a:rPr>
              <a:t>DEF</a:t>
            </a:r>
            <a:r>
              <a:rPr lang="de-DE" sz="1800" b="0" dirty="0">
                <a:sym typeface="Wingdings" panose="05000000000000000000" pitchFamily="2" charset="2"/>
              </a:rPr>
              <a:t> = </a:t>
            </a:r>
            <a:r>
              <a:rPr lang="de-DE" sz="1800" dirty="0">
                <a:sym typeface="Wingdings" panose="05000000000000000000" pitchFamily="2" charset="2"/>
              </a:rPr>
              <a:t>Abseits</a:t>
            </a:r>
            <a:r>
              <a:rPr lang="de-DE" sz="1800" b="0" dirty="0">
                <a:sym typeface="Wingdings" panose="05000000000000000000" pitchFamily="2" charset="2"/>
              </a:rPr>
              <a:t> des </a:t>
            </a:r>
            <a:r>
              <a:rPr lang="de-DE" sz="1800" dirty="0">
                <a:sym typeface="Wingdings" panose="05000000000000000000" pitchFamily="2" charset="2"/>
              </a:rPr>
              <a:t>Normalarbeitsverhältnisses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Beispiele: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Teilzeitbeschäftigungen unter 20 h/ Woche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Geringfügige Beschäftigungen (u.a. 450 € Jobs)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Leiharbeit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Ein-Euro-Jobs …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Umfang: </a:t>
            </a:r>
            <a:r>
              <a:rPr lang="de-DE" sz="1800" dirty="0">
                <a:sym typeface="Wingdings" panose="05000000000000000000" pitchFamily="2" charset="2"/>
              </a:rPr>
              <a:t>20%</a:t>
            </a:r>
            <a:r>
              <a:rPr lang="de-DE" sz="1800" b="0" dirty="0">
                <a:sym typeface="Wingdings" panose="05000000000000000000" pitchFamily="2" charset="2"/>
              </a:rPr>
              <a:t> aller Beschäftigungsverhältnisse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Neueres Phänomen: </a:t>
            </a:r>
            <a:r>
              <a:rPr lang="de-DE" sz="1800" dirty="0">
                <a:sym typeface="Wingdings" panose="05000000000000000000" pitchFamily="2" charset="2"/>
              </a:rPr>
              <a:t>Schwarzarbeit</a:t>
            </a:r>
            <a:r>
              <a:rPr lang="de-DE" sz="1800" b="0" dirty="0">
                <a:sym typeface="Wingdings" panose="05000000000000000000" pitchFamily="2" charset="2"/>
              </a:rPr>
              <a:t> (= legal, aber unangemeldet, nur mündliche Vereinbarungen, oft ergänzend  etwa </a:t>
            </a:r>
            <a:r>
              <a:rPr lang="de-DE" sz="1800" dirty="0">
                <a:sym typeface="Wingdings" panose="05000000000000000000" pitchFamily="2" charset="2"/>
              </a:rPr>
              <a:t>5% des BIP</a:t>
            </a:r>
            <a:r>
              <a:rPr lang="de-DE" sz="1800" b="0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12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938424" cy="468000"/>
          </a:xfrm>
        </p:spPr>
        <p:txBody>
          <a:bodyPr/>
          <a:lstStyle/>
          <a:p>
            <a:r>
              <a:rPr lang="de-DE" dirty="0"/>
              <a:t>Arbeit: neuere Phänomene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15" y="755770"/>
            <a:ext cx="8659897" cy="405638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3) Erwerbsarmut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Armut trotz regelmäßiger Arbeit  Unterhalb </a:t>
            </a:r>
            <a:r>
              <a:rPr lang="de-DE" sz="1800" dirty="0">
                <a:sym typeface="Wingdings" panose="05000000000000000000" pitchFamily="2" charset="2"/>
              </a:rPr>
              <a:t>Armutsgrenzen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Umfasst 8% der Erwerbstätigen  Jeder 10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Hauptursache: </a:t>
            </a:r>
            <a:r>
              <a:rPr lang="de-DE" sz="1800" dirty="0">
                <a:sym typeface="Wingdings" panose="05000000000000000000" pitchFamily="2" charset="2"/>
              </a:rPr>
              <a:t>Niedriglohn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Hauptbetroffene: Risiko für: Einpersonenhaushalte, Alleinerziehende, </a:t>
            </a:r>
            <a:r>
              <a:rPr lang="de-DE" sz="1800" dirty="0">
                <a:sym typeface="Wingdings" panose="05000000000000000000" pitchFamily="2" charset="2"/>
              </a:rPr>
              <a:t>gering Qualifizierte, Migranten, Atypische Beschäftigung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Folgen: Ausgrenzungserfahrungen &amp; Stigmatisierung &amp; erhöhtes Gesundheitsrisiko (z.B. Schichtarbeit)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CB1B392-BD8D-0BC9-8E22-9A9D94F51B00}"/>
              </a:ext>
            </a:extLst>
          </p:cNvPr>
          <p:cNvSpPr/>
          <p:nvPr/>
        </p:nvSpPr>
        <p:spPr>
          <a:xfrm>
            <a:off x="5076056" y="597924"/>
            <a:ext cx="2547309" cy="3156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“</a:t>
            </a:r>
            <a:r>
              <a:rPr lang="de-DE" sz="1600" dirty="0" err="1"/>
              <a:t>working</a:t>
            </a:r>
            <a:r>
              <a:rPr lang="de-DE" sz="1600" dirty="0"/>
              <a:t> </a:t>
            </a:r>
            <a:r>
              <a:rPr lang="de-DE" sz="1600" dirty="0" err="1"/>
              <a:t>poor</a:t>
            </a:r>
            <a:r>
              <a:rPr lang="de-DE" sz="16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4858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938424" cy="468000"/>
          </a:xfrm>
        </p:spPr>
        <p:txBody>
          <a:bodyPr/>
          <a:lstStyle/>
          <a:p>
            <a:r>
              <a:rPr lang="de-DE" dirty="0"/>
              <a:t>Arbeit: neuere Phänomene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16" y="755770"/>
            <a:ext cx="8613544" cy="405638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4) Zustand von Prekarität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>
                <a:sym typeface="Wingdings" panose="05000000000000000000" pitchFamily="2" charset="2"/>
              </a:rPr>
              <a:t>= Arbeitsverhältnisse </a:t>
            </a:r>
            <a:r>
              <a:rPr lang="de-DE" sz="1800" dirty="0">
                <a:sym typeface="Wingdings" panose="05000000000000000000" pitchFamily="2" charset="2"/>
              </a:rPr>
              <a:t>ohne soziale Sicherung </a:t>
            </a:r>
            <a:r>
              <a:rPr lang="de-DE" sz="1800" b="0" dirty="0">
                <a:sym typeface="Wingdings" panose="05000000000000000000" pitchFamily="2" charset="2"/>
              </a:rPr>
              <a:t> schwierige soziale Lage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„Allgemeinen Erschütterung der Gesellschaft“ </a:t>
            </a:r>
            <a:r>
              <a:rPr lang="de-DE" sz="1600" b="0" dirty="0">
                <a:sym typeface="Wingdings" panose="05000000000000000000" pitchFamily="2" charset="2"/>
              </a:rPr>
              <a:t>[</a:t>
            </a:r>
            <a:r>
              <a:rPr lang="de-DE" sz="1400" b="0" strike="sngStrike" dirty="0">
                <a:sym typeface="Wingdings" panose="05000000000000000000" pitchFamily="2" charset="2"/>
              </a:rPr>
              <a:t>Erwerbsarbeit sichert soziale Sicherung]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600" b="0" dirty="0">
                <a:sym typeface="Wingdings" panose="05000000000000000000" pitchFamily="2" charset="2"/>
              </a:rPr>
              <a:t>Beispiel: </a:t>
            </a:r>
            <a:r>
              <a:rPr lang="de-DE" sz="1600" b="0" dirty="0" err="1">
                <a:solidFill>
                  <a:schemeClr val="accent2"/>
                </a:solidFill>
                <a:sym typeface="Wingdings" panose="05000000000000000000" pitchFamily="2" charset="2"/>
              </a:rPr>
              <a:t>working</a:t>
            </a:r>
            <a:r>
              <a:rPr lang="de-DE" sz="1600" b="0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de-DE" sz="1600" b="0" dirty="0" err="1">
                <a:solidFill>
                  <a:schemeClr val="accent2"/>
                </a:solidFill>
                <a:sym typeface="Wingdings" panose="05000000000000000000" pitchFamily="2" charset="2"/>
              </a:rPr>
              <a:t>poor</a:t>
            </a:r>
            <a:r>
              <a:rPr lang="de-DE" sz="1600" b="0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de-DE" sz="1600" b="0" dirty="0">
                <a:sym typeface="Wingdings" panose="05000000000000000000" pitchFamily="2" charset="2"/>
              </a:rPr>
              <a:t>oder</a:t>
            </a:r>
            <a:r>
              <a:rPr lang="de-DE" sz="1600" b="0" dirty="0">
                <a:solidFill>
                  <a:schemeClr val="accent2"/>
                </a:solidFill>
                <a:sym typeface="Wingdings" panose="05000000000000000000" pitchFamily="2" charset="2"/>
              </a:rPr>
              <a:t> atypische Beschäftigung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Geht oft mit „</a:t>
            </a:r>
            <a:r>
              <a:rPr lang="de-DE" sz="1800" dirty="0" err="1">
                <a:sym typeface="Wingdings" panose="05000000000000000000" pitchFamily="2" charset="2"/>
              </a:rPr>
              <a:t>class</a:t>
            </a:r>
            <a:r>
              <a:rPr lang="de-DE" sz="1800" dirty="0">
                <a:sym typeface="Wingdings" panose="05000000000000000000" pitchFamily="2" charset="2"/>
              </a:rPr>
              <a:t>-in-</a:t>
            </a:r>
            <a:r>
              <a:rPr lang="de-DE" sz="1800" dirty="0" err="1">
                <a:sym typeface="Wingdings" panose="05000000000000000000" pitchFamily="2" charset="2"/>
              </a:rPr>
              <a:t>the</a:t>
            </a:r>
            <a:r>
              <a:rPr lang="de-DE" sz="1800" dirty="0">
                <a:sym typeface="Wingdings" panose="05000000000000000000" pitchFamily="2" charset="2"/>
              </a:rPr>
              <a:t>-</a:t>
            </a:r>
            <a:r>
              <a:rPr lang="de-DE" sz="1800" dirty="0" err="1">
                <a:sym typeface="Wingdings" panose="05000000000000000000" pitchFamily="2" charset="2"/>
              </a:rPr>
              <a:t>making</a:t>
            </a:r>
            <a:r>
              <a:rPr lang="de-DE" sz="1800" b="0" dirty="0">
                <a:sym typeface="Wingdings" panose="05000000000000000000" pitchFamily="2" charset="2"/>
              </a:rPr>
              <a:t>“ einher  soziale Milieus: Gemeinsamkeiten von Menschen mit sozialstrukturellen Merkmalen &amp; politischen Präferenzen (z.B. Populismus-Tendenzen)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Objektive</a:t>
            </a:r>
            <a:r>
              <a:rPr lang="de-DE" sz="1800" b="0" dirty="0">
                <a:sym typeface="Wingdings" panose="05000000000000000000" pitchFamily="2" charset="2"/>
              </a:rPr>
              <a:t> (z.B. befristete Arbeitsvertrag) und </a:t>
            </a:r>
            <a:r>
              <a:rPr lang="de-DE" sz="1800" dirty="0">
                <a:sym typeface="Wingdings" panose="05000000000000000000" pitchFamily="2" charset="2"/>
              </a:rPr>
              <a:t>subjektive</a:t>
            </a:r>
            <a:r>
              <a:rPr lang="de-DE" sz="1800" b="0" dirty="0">
                <a:sym typeface="Wingdings" panose="05000000000000000000" pitchFamily="2" charset="2"/>
              </a:rPr>
              <a:t> (meint Gefühl der Unsicherheit) </a:t>
            </a:r>
            <a:r>
              <a:rPr lang="de-DE" sz="1800" dirty="0">
                <a:sym typeface="Wingdings" panose="05000000000000000000" pitchFamily="2" charset="2"/>
              </a:rPr>
              <a:t>prekäre Beschäftigungsverhältnisse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460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Lernziele: elfte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68" y="1131590"/>
            <a:ext cx="8388232" cy="37959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Zentrale </a:t>
            </a:r>
            <a:r>
              <a:rPr lang="de-DE" sz="1800" dirty="0"/>
              <a:t>Begrifflichkeiten</a:t>
            </a:r>
            <a:r>
              <a:rPr lang="de-DE" sz="1800" b="0" dirty="0"/>
              <a:t> der Arbeitssoziologie definieren (z.B. </a:t>
            </a:r>
            <a:r>
              <a:rPr lang="de-DE" sz="1800" i="1" dirty="0"/>
              <a:t>Arbeit, Erwerbsarbeit, Hausarbeit, Sorgearbeit (Care) und Prekarisierung</a:t>
            </a:r>
            <a:r>
              <a:rPr lang="de-DE" sz="1800" b="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Grundzüge des Wandels </a:t>
            </a:r>
            <a:r>
              <a:rPr lang="de-DE" sz="1800" b="0" dirty="0"/>
              <a:t>von der </a:t>
            </a:r>
            <a:r>
              <a:rPr lang="de-DE" sz="1800" dirty="0"/>
              <a:t>Industrie- zur Dienstleistungsgesellschaft </a:t>
            </a:r>
            <a:r>
              <a:rPr lang="de-DE" sz="1800" b="0" dirty="0"/>
              <a:t>beschreiben können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'Feminisierung</a:t>
            </a:r>
            <a:r>
              <a:rPr lang="de-DE" sz="1800" b="0" dirty="0"/>
              <a:t>‘ der </a:t>
            </a:r>
            <a:r>
              <a:rPr lang="de-DE" sz="1800" dirty="0"/>
              <a:t>Erwerbsarbeit definieren </a:t>
            </a:r>
            <a:r>
              <a:rPr lang="de-DE" sz="1800" b="0" dirty="0"/>
              <a:t>und die </a:t>
            </a:r>
            <a:r>
              <a:rPr lang="de-DE" sz="1800" dirty="0"/>
              <a:t>Struktur</a:t>
            </a:r>
            <a:r>
              <a:rPr lang="de-DE" sz="1800" b="0" dirty="0"/>
              <a:t> der </a:t>
            </a:r>
            <a:r>
              <a:rPr lang="de-DE" sz="1800" dirty="0"/>
              <a:t>Geschlechterungleichheit auf </a:t>
            </a:r>
            <a:r>
              <a:rPr lang="de-DE" sz="1800" b="0" dirty="0"/>
              <a:t>dem</a:t>
            </a:r>
            <a:r>
              <a:rPr lang="de-DE" sz="1800" dirty="0"/>
              <a:t> Arbeitsmarkt </a:t>
            </a:r>
            <a:r>
              <a:rPr lang="de-DE" sz="1800" b="0" dirty="0"/>
              <a:t>erklären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Neuere Phänomene </a:t>
            </a:r>
            <a:r>
              <a:rPr lang="de-DE" sz="1800" b="0" dirty="0"/>
              <a:t>auf dem Arbeitsmarkt </a:t>
            </a:r>
            <a:r>
              <a:rPr lang="de-DE" sz="1800" dirty="0"/>
              <a:t>jenseits</a:t>
            </a:r>
            <a:r>
              <a:rPr lang="de-DE" sz="1800" b="0" dirty="0"/>
              <a:t> der Beschäftigung in Form des </a:t>
            </a:r>
            <a:r>
              <a:rPr lang="de-DE" sz="1800" b="0" i="1" dirty="0"/>
              <a:t>Normalerwerbsverhältnisses</a:t>
            </a:r>
            <a:r>
              <a:rPr lang="de-DE" sz="1800" b="0" dirty="0"/>
              <a:t> erläutern (z.B. </a:t>
            </a:r>
            <a:r>
              <a:rPr lang="de-DE" sz="1800" i="1" dirty="0"/>
              <a:t>atypische Beschäftigung, </a:t>
            </a:r>
            <a:r>
              <a:rPr lang="de-DE" sz="1800" i="1" dirty="0" err="1"/>
              <a:t>woorking</a:t>
            </a:r>
            <a:r>
              <a:rPr lang="de-DE" sz="1800" i="1" dirty="0"/>
              <a:t> </a:t>
            </a:r>
            <a:r>
              <a:rPr lang="de-DE" sz="1800" i="1" dirty="0" err="1"/>
              <a:t>poor</a:t>
            </a:r>
            <a:r>
              <a:rPr lang="de-DE" sz="1800" i="1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5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Ausblick: nächste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537190" y="1059582"/>
            <a:ext cx="7421619" cy="128753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kommt…?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Armut</a:t>
            </a:r>
          </a:p>
        </p:txBody>
      </p:sp>
    </p:spTree>
    <p:extLst>
      <p:ext uri="{BB962C8B-B14F-4D97-AF65-F5344CB8AC3E}">
        <p14:creationId xmlns:p14="http://schemas.microsoft.com/office/powerpoint/2010/main" val="245641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Arbeit: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38" y="711030"/>
            <a:ext cx="8693999" cy="431135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</a:rPr>
              <a:t>Arbeit</a:t>
            </a:r>
            <a:r>
              <a:rPr lang="de-DE" sz="1800" b="0" dirty="0"/>
              <a:t>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= bewusste</a:t>
            </a:r>
            <a:r>
              <a:rPr lang="de-DE" sz="1800" dirty="0"/>
              <a:t>, zweckmäßige Tätigkeit</a:t>
            </a:r>
            <a:r>
              <a:rPr lang="de-DE" sz="1800" b="0" dirty="0"/>
              <a:t>, mit der </a:t>
            </a:r>
            <a:r>
              <a:rPr lang="de-DE" sz="1800" dirty="0"/>
              <a:t>etwas erstellt </a:t>
            </a:r>
            <a:r>
              <a:rPr lang="de-DE" sz="1800" b="0" dirty="0"/>
              <a:t>wird […].</a:t>
            </a:r>
            <a:r>
              <a:rPr lang="de-DE" sz="1400" b="0" dirty="0"/>
              <a:t> </a:t>
            </a:r>
            <a:r>
              <a:rPr lang="de-DE" sz="1800" b="0" dirty="0"/>
              <a:t>Alle Tätigkeiten für </a:t>
            </a:r>
            <a:r>
              <a:rPr lang="de-DE" sz="1800" dirty="0"/>
              <a:t>eigenen oder fremden Unterhalt </a:t>
            </a:r>
            <a:r>
              <a:rPr lang="de-DE" sz="1800" b="0" dirty="0"/>
              <a:t>oder </a:t>
            </a:r>
            <a:r>
              <a:rPr lang="de-DE" sz="1800" dirty="0"/>
              <a:t>Erwerb</a:t>
            </a:r>
            <a:r>
              <a:rPr lang="de-DE" sz="1800" b="0" dirty="0"/>
              <a:t> oder für das </a:t>
            </a:r>
            <a:r>
              <a:rPr lang="de-DE" sz="1800" dirty="0"/>
              <a:t>Gemeinwesen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</a:rPr>
              <a:t>Erwerbsarbeit</a:t>
            </a:r>
            <a:r>
              <a:rPr lang="de-DE" sz="1800" b="0" dirty="0"/>
              <a:t>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 = </a:t>
            </a:r>
            <a:r>
              <a:rPr lang="de-DE" sz="1800" dirty="0"/>
              <a:t>Herstellung</a:t>
            </a:r>
            <a:r>
              <a:rPr lang="de-DE" sz="1800" b="0" dirty="0"/>
              <a:t> von </a:t>
            </a:r>
            <a:r>
              <a:rPr lang="de-DE" sz="1800" dirty="0"/>
              <a:t>Gütern oder Leistungen </a:t>
            </a:r>
            <a:r>
              <a:rPr lang="de-DE" sz="1800" b="0" dirty="0"/>
              <a:t>mit dem </a:t>
            </a:r>
            <a:r>
              <a:rPr lang="de-DE" sz="1800" dirty="0"/>
              <a:t>Anspruch weitere Güter </a:t>
            </a:r>
            <a:r>
              <a:rPr lang="de-DE" sz="1800" b="0" dirty="0"/>
              <a:t>zu besitzen. Umfasst sowohl </a:t>
            </a:r>
            <a:r>
              <a:rPr lang="de-DE" sz="1800" dirty="0"/>
              <a:t>außerhäusliche</a:t>
            </a:r>
            <a:r>
              <a:rPr lang="de-DE" sz="1800" b="0" dirty="0"/>
              <a:t> Tätigkeiten &amp; </a:t>
            </a:r>
            <a:r>
              <a:rPr lang="de-DE" sz="1800" dirty="0"/>
              <a:t>selbständige Gewinnbringung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15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Arbeit: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38" y="711030"/>
            <a:ext cx="8693999" cy="40409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</a:rPr>
              <a:t>Hausarbeit</a:t>
            </a:r>
            <a:r>
              <a:rPr lang="de-DE" sz="1800" b="0" dirty="0"/>
              <a:t>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= 1) Arbeit im </a:t>
            </a:r>
            <a:r>
              <a:rPr lang="de-DE" sz="1800" dirty="0"/>
              <a:t>Innenbereich </a:t>
            </a:r>
            <a:r>
              <a:rPr lang="de-DE" sz="1800" b="0" dirty="0"/>
              <a:t>eines </a:t>
            </a:r>
            <a:r>
              <a:rPr lang="de-DE" sz="1800" dirty="0"/>
              <a:t>Haushaltes</a:t>
            </a:r>
            <a:r>
              <a:rPr lang="de-DE" sz="1800" b="0" dirty="0"/>
              <a:t>, zum </a:t>
            </a:r>
            <a:r>
              <a:rPr lang="de-DE" sz="1800" dirty="0"/>
              <a:t>Überleben des Haushaltsverbandes</a:t>
            </a:r>
            <a:r>
              <a:rPr lang="de-DE" sz="1800" b="0" dirty="0"/>
              <a:t> &amp; seiner Mitglieder, übt Einfluss auf das Zeitbudget der Mitglieder &amp; dient als </a:t>
            </a:r>
            <a:r>
              <a:rPr lang="de-DE" sz="1800" dirty="0"/>
              <a:t>Gegenbild zur Lohnarbeit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/>
              <a:t>2) </a:t>
            </a:r>
            <a:r>
              <a:rPr lang="de-DE" sz="1800" dirty="0" err="1"/>
              <a:t>unentlohnte</a:t>
            </a:r>
            <a:r>
              <a:rPr lang="de-DE" sz="1800" dirty="0"/>
              <a:t> Arbeit</a:t>
            </a:r>
            <a:r>
              <a:rPr lang="de-DE" sz="1800" b="0" dirty="0"/>
              <a:t>, die </a:t>
            </a:r>
            <a:r>
              <a:rPr lang="de-DE" sz="1800" dirty="0"/>
              <a:t>Frauen</a:t>
            </a:r>
            <a:r>
              <a:rPr lang="de-DE" sz="1800" b="0" dirty="0"/>
              <a:t> zugewiesen wird und ihre Tätigkeiten außerhäuslich beschränken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</a:rPr>
              <a:t>Care-Arbeit</a:t>
            </a:r>
            <a:r>
              <a:rPr lang="de-DE" sz="1800" b="0" dirty="0"/>
              <a:t>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= Unbezahlte &amp; bezahlte Tätigkeiten zur </a:t>
            </a:r>
            <a:r>
              <a:rPr lang="de-DE" sz="1800" dirty="0"/>
              <a:t>Fürsorge</a:t>
            </a:r>
            <a:r>
              <a:rPr lang="de-DE" sz="1800" b="0" dirty="0"/>
              <a:t> </a:t>
            </a:r>
            <a:r>
              <a:rPr lang="de-DE" sz="1800" dirty="0"/>
              <a:t>&amp;</a:t>
            </a:r>
            <a:r>
              <a:rPr lang="de-DE" sz="1800" b="0" dirty="0"/>
              <a:t> </a:t>
            </a:r>
            <a:r>
              <a:rPr lang="de-DE" sz="1800" dirty="0"/>
              <a:t>Pflege</a:t>
            </a:r>
            <a:r>
              <a:rPr lang="de-DE" sz="1800" b="0" dirty="0"/>
              <a:t> von Kindern, älteren, behinderten &amp; kranken Menschen […] </a:t>
            </a:r>
            <a:r>
              <a:rPr lang="de-DE" sz="1800" dirty="0"/>
              <a:t>weiblich konnotiert &amp; privaten Bereich </a:t>
            </a:r>
            <a:r>
              <a:rPr lang="de-DE" sz="1800" b="0" dirty="0"/>
              <a:t>zugeordnet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</a:t>
            </a:r>
            <a:r>
              <a:rPr lang="de-DE" sz="1800" b="0" dirty="0"/>
              <a:t>Kritik an </a:t>
            </a:r>
            <a:r>
              <a:rPr lang="de-DE" sz="1800" dirty="0"/>
              <a:t>‚Reproduktionsarbeit‘ </a:t>
            </a:r>
            <a:r>
              <a:rPr lang="de-DE" sz="1800" b="0" dirty="0">
                <a:sym typeface="Wingdings" panose="05000000000000000000" pitchFamily="2" charset="2"/>
              </a:rPr>
              <a:t>(drängt Frauen vom Arbeitsmarkt &amp; schlechte Arbeitsbedingungen für Migrantinnen)</a:t>
            </a: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E268C44-5A73-DFBE-5B46-F577F15BE2AD}"/>
              </a:ext>
            </a:extLst>
          </p:cNvPr>
          <p:cNvSpPr/>
          <p:nvPr/>
        </p:nvSpPr>
        <p:spPr>
          <a:xfrm>
            <a:off x="3635896" y="2267180"/>
            <a:ext cx="1584176" cy="28803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Unterschied?</a:t>
            </a:r>
          </a:p>
        </p:txBody>
      </p:sp>
    </p:spTree>
    <p:extLst>
      <p:ext uri="{BB962C8B-B14F-4D97-AF65-F5344CB8AC3E}">
        <p14:creationId xmlns:p14="http://schemas.microsoft.com/office/powerpoint/2010/main" val="3022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Arbeit: Bedeutung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877768"/>
            <a:ext cx="8298464" cy="3613248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Arbeit als </a:t>
            </a:r>
            <a:r>
              <a:rPr lang="de-DE" sz="1800" dirty="0"/>
              <a:t>zentraler Platz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+ Als Möglichkeit der </a:t>
            </a:r>
            <a:r>
              <a:rPr lang="de-DE" sz="1800" dirty="0"/>
              <a:t>Selbstverwirklichung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+ Als </a:t>
            </a:r>
            <a:r>
              <a:rPr lang="de-DE" sz="1800" dirty="0"/>
              <a:t>Resultat</a:t>
            </a:r>
            <a:r>
              <a:rPr lang="de-DE" sz="1800" b="0" dirty="0"/>
              <a:t> unserer </a:t>
            </a:r>
            <a:r>
              <a:rPr lang="de-DE" sz="1800" dirty="0"/>
              <a:t>Bildungsbestrebungen</a:t>
            </a:r>
            <a:r>
              <a:rPr lang="de-DE" sz="1800" b="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                Bestimmt oft Stellung, Einkommenschancen, Rente &amp; Selbstwertgefühl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sz="1800" b="0" dirty="0">
                <a:sym typeface="Wingdings" panose="05000000000000000000" pitchFamily="2" charset="2"/>
              </a:rPr>
              <a:t>Möglich auch physische &amp; psychische Belastungen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              „Arbeit als entscheidender Einfluss der </a:t>
            </a:r>
            <a:r>
              <a:rPr lang="de-DE" sz="1800" dirty="0">
                <a:sym typeface="Wingdings" panose="05000000000000000000" pitchFamily="2" charset="2"/>
              </a:rPr>
              <a:t>Identitätsbildung“</a:t>
            </a:r>
            <a:endParaRPr lang="de-DE" sz="1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8B959DBA-B667-FEF8-46BB-34E7DD3930C8}"/>
              </a:ext>
            </a:extLst>
          </p:cNvPr>
          <p:cNvSpPr/>
          <p:nvPr/>
        </p:nvSpPr>
        <p:spPr>
          <a:xfrm>
            <a:off x="468738" y="1923678"/>
            <a:ext cx="936104" cy="468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05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Arbeit: Wandel in Arbeitsgesellschaft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635826"/>
            <a:ext cx="8659897" cy="19326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b="0" dirty="0"/>
              <a:t>Kennzeichen seit 19 Jhd.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Prinzip des zweckrationalen Handelns</a:t>
            </a:r>
            <a:r>
              <a:rPr lang="de-DE" sz="1700" dirty="0">
                <a:sym typeface="Wingdings" panose="05000000000000000000" pitchFamily="2" charset="2"/>
              </a:rPr>
              <a:t> (Zweck-Mittel)</a:t>
            </a:r>
            <a:endParaRPr lang="de-DE" sz="17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Zentrales gesellschaftliches </a:t>
            </a:r>
            <a:r>
              <a:rPr lang="de-DE" sz="1700" dirty="0">
                <a:sym typeface="Wingdings" panose="05000000000000000000" pitchFamily="2" charset="2"/>
              </a:rPr>
              <a:t>Organisationsprinzip</a:t>
            </a:r>
            <a:r>
              <a:rPr lang="de-DE" sz="1700" b="0" dirty="0">
                <a:sym typeface="Wingdings" panose="05000000000000000000" pitchFamily="2" charset="2"/>
              </a:rPr>
              <a:t> (bestimmt Lebenslauf)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Formen sozialer Ungleichheit sind Marktvermittelt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sym typeface="Wingdings" panose="05000000000000000000" pitchFamily="2" charset="2"/>
              </a:rPr>
              <a:t>Zwei</a:t>
            </a:r>
            <a:r>
              <a:rPr lang="de-DE" sz="1700" b="0" dirty="0">
                <a:sym typeface="Wingdings" panose="05000000000000000000" pitchFamily="2" charset="2"/>
              </a:rPr>
              <a:t> gesell. </a:t>
            </a:r>
            <a:r>
              <a:rPr lang="de-DE" sz="1700" dirty="0">
                <a:sym typeface="Wingdings" panose="05000000000000000000" pitchFamily="2" charset="2"/>
              </a:rPr>
              <a:t>Sphären</a:t>
            </a:r>
            <a:r>
              <a:rPr lang="de-DE" sz="1700" b="0" dirty="0">
                <a:sym typeface="Wingdings" panose="05000000000000000000" pitchFamily="2" charset="2"/>
              </a:rPr>
              <a:t> (Öffentlichkeit vs. Privatheit)  Geschlechtsspezifische Arbeitsteilung (männliche Erwerbsarbeit / weibliche Haus- Sorgearbeit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600" b="0" dirty="0">
                <a:sym typeface="Wingdings" panose="05000000000000000000" pitchFamily="2" charset="2"/>
              </a:rPr>
              <a:t>Zwei Gesellschaftstypen:</a:t>
            </a:r>
            <a:endParaRPr lang="de-DE" sz="17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8D3467-1844-A27B-EDC3-59418ADBBBE0}"/>
              </a:ext>
            </a:extLst>
          </p:cNvPr>
          <p:cNvSpPr txBox="1"/>
          <p:nvPr/>
        </p:nvSpPr>
        <p:spPr>
          <a:xfrm>
            <a:off x="442287" y="2973299"/>
            <a:ext cx="8533897" cy="194168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de-DE" b="0" dirty="0">
                <a:solidFill>
                  <a:schemeClr val="tx2"/>
                </a:solidFill>
                <a:sym typeface="Wingdings" panose="05000000000000000000" pitchFamily="2" charset="2"/>
              </a:rPr>
              <a:t>Arbeitsgesellschaft als </a:t>
            </a:r>
            <a:r>
              <a:rPr lang="de-DE" b="0" dirty="0">
                <a:solidFill>
                  <a:schemeClr val="accent2"/>
                </a:solidFill>
                <a:sym typeface="Wingdings" panose="05000000000000000000" pitchFamily="2" charset="2"/>
              </a:rPr>
              <a:t>Industriegesellschaft</a:t>
            </a:r>
            <a:r>
              <a:rPr lang="de-DE" b="0" dirty="0">
                <a:solidFill>
                  <a:schemeClr val="tx2"/>
                </a:solidFill>
                <a:sym typeface="Wingdings" panose="05000000000000000000" pitchFamily="2" charset="2"/>
              </a:rPr>
              <a:t> (bis 1960er)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  <a:sym typeface="Wingdings" panose="05000000000000000000" pitchFamily="2" charset="2"/>
              </a:rPr>
              <a:t>Industrielle Produktion </a:t>
            </a:r>
            <a:r>
              <a:rPr lang="de-DE" dirty="0">
                <a:solidFill>
                  <a:schemeClr val="tx2"/>
                </a:solidFill>
                <a:sym typeface="Wingdings" panose="05000000000000000000" pitchFamily="2" charset="2"/>
              </a:rPr>
              <a:t>&amp; Arbeitsdisziplin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  <a:sym typeface="Wingdings" panose="05000000000000000000" pitchFamily="2" charset="2"/>
              </a:rPr>
              <a:t>Urbanisierung</a:t>
            </a:r>
            <a:r>
              <a:rPr lang="de-DE" b="0" dirty="0">
                <a:solidFill>
                  <a:schemeClr val="tx2"/>
                </a:solidFill>
                <a:sym typeface="Wingdings" panose="05000000000000000000" pitchFamily="2" charset="2"/>
              </a:rPr>
              <a:t> &amp; Erhöhung </a:t>
            </a:r>
            <a:r>
              <a:rPr lang="de-DE" b="1" dirty="0">
                <a:solidFill>
                  <a:schemeClr val="tx2"/>
                </a:solidFill>
                <a:sym typeface="Wingdings" panose="05000000000000000000" pitchFamily="2" charset="2"/>
              </a:rPr>
              <a:t>Lebensstandards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  <a:sym typeface="Wingdings" panose="05000000000000000000" pitchFamily="2" charset="2"/>
              </a:rPr>
              <a:t>Interessenskonflikt</a:t>
            </a:r>
            <a:r>
              <a:rPr lang="de-DE" b="0" dirty="0">
                <a:solidFill>
                  <a:schemeClr val="tx2"/>
                </a:solidFill>
                <a:sym typeface="Wingdings" panose="05000000000000000000" pitchFamily="2" charset="2"/>
              </a:rPr>
              <a:t> zwischen </a:t>
            </a:r>
            <a:r>
              <a:rPr lang="de-DE" dirty="0">
                <a:solidFill>
                  <a:schemeClr val="tx2"/>
                </a:solidFill>
                <a:sym typeface="Wingdings" panose="05000000000000000000" pitchFamily="2" charset="2"/>
              </a:rPr>
              <a:t>‚</a:t>
            </a:r>
            <a:r>
              <a:rPr lang="de-DE" b="0" dirty="0">
                <a:solidFill>
                  <a:schemeClr val="tx2"/>
                </a:solidFill>
                <a:sym typeface="Wingdings" panose="05000000000000000000" pitchFamily="2" charset="2"/>
              </a:rPr>
              <a:t>Kapita</a:t>
            </a:r>
            <a:r>
              <a:rPr lang="de-DE" dirty="0">
                <a:solidFill>
                  <a:schemeClr val="tx2"/>
                </a:solidFill>
                <a:sym typeface="Wingdings" panose="05000000000000000000" pitchFamily="2" charset="2"/>
              </a:rPr>
              <a:t>l‘ &amp; ‚Arbeit‘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b="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solidFill>
                  <a:schemeClr val="tx2"/>
                </a:solidFill>
                <a:sym typeface="Wingdings" panose="05000000000000000000" pitchFamily="2" charset="2"/>
              </a:rPr>
              <a:t>2) </a:t>
            </a:r>
            <a:r>
              <a:rPr lang="de-DE" b="0" dirty="0">
                <a:solidFill>
                  <a:schemeClr val="tx2"/>
                </a:solidFill>
                <a:sym typeface="Wingdings" panose="05000000000000000000" pitchFamily="2" charset="2"/>
              </a:rPr>
              <a:t>Arbeitsgesellschaft als </a:t>
            </a:r>
            <a:r>
              <a:rPr lang="de-DE" b="0" dirty="0">
                <a:solidFill>
                  <a:schemeClr val="accent2"/>
                </a:solidFill>
                <a:sym typeface="Wingdings" panose="05000000000000000000" pitchFamily="2" charset="2"/>
              </a:rPr>
              <a:t>Dienstleistungsgesellschaft</a:t>
            </a:r>
            <a:r>
              <a:rPr lang="de-DE" b="0" dirty="0">
                <a:solidFill>
                  <a:schemeClr val="tx2"/>
                </a:solidFill>
                <a:sym typeface="Wingdings" panose="05000000000000000000" pitchFamily="2" charset="2"/>
              </a:rPr>
              <a:t> (ab 1960er)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  <a:sym typeface="Wingdings" panose="05000000000000000000" pitchFamily="2" charset="2"/>
              </a:rPr>
              <a:t>Interaktive</a:t>
            </a:r>
            <a:r>
              <a:rPr lang="de-DE" dirty="0">
                <a:solidFill>
                  <a:schemeClr val="tx2"/>
                </a:solidFill>
                <a:sym typeface="Wingdings" panose="05000000000000000000" pitchFamily="2" charset="2"/>
              </a:rPr>
              <a:t>, selbst übertragbare mit </a:t>
            </a:r>
            <a:r>
              <a:rPr lang="de-DE" b="1" dirty="0">
                <a:solidFill>
                  <a:schemeClr val="tx2"/>
                </a:solidFill>
                <a:sym typeface="Wingdings" panose="05000000000000000000" pitchFamily="2" charset="2"/>
              </a:rPr>
              <a:t>Unsicherheiten verbundene </a:t>
            </a:r>
            <a:r>
              <a:rPr lang="de-DE" dirty="0">
                <a:solidFill>
                  <a:schemeClr val="tx2"/>
                </a:solidFill>
                <a:sym typeface="Wingdings" panose="05000000000000000000" pitchFamily="2" charset="2"/>
              </a:rPr>
              <a:t>Tätigkeiten  </a:t>
            </a:r>
            <a:r>
              <a:rPr lang="de-DE" b="1" dirty="0">
                <a:solidFill>
                  <a:schemeClr val="tx2"/>
                </a:solidFill>
                <a:sym typeface="Wingdings" panose="05000000000000000000" pitchFamily="2" charset="2"/>
              </a:rPr>
              <a:t>Uno-Actu-Prinzip </a:t>
            </a:r>
            <a:r>
              <a:rPr lang="de-DE" dirty="0">
                <a:solidFill>
                  <a:schemeClr val="tx2"/>
                </a:solidFill>
                <a:sym typeface="Wingdings" panose="05000000000000000000" pitchFamily="2" charset="2"/>
              </a:rPr>
              <a:t>(zeitlich Zusammenfallend)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2"/>
                </a:solidFill>
                <a:sym typeface="Wingdings" panose="05000000000000000000" pitchFamily="2" charset="2"/>
              </a:rPr>
              <a:t>2019: 74,7 % im Tertiären Sektor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7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Arbeit: Daten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526240"/>
            <a:ext cx="8082439" cy="389044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700" b="0" dirty="0">
                <a:sym typeface="Wingdings" panose="05000000000000000000" pitchFamily="2" charset="2"/>
              </a:rPr>
              <a:t>Beteiligung: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44,792 Mio. Erwerbstätige in DE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1,8 Mio. Erwerbslose </a:t>
            </a:r>
            <a:r>
              <a:rPr lang="de-DE" sz="1700" dirty="0">
                <a:sym typeface="Wingdings" panose="05000000000000000000" pitchFamily="2" charset="2"/>
              </a:rPr>
              <a:t>(Erwerbslosenquote 4%)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700" b="0" dirty="0">
                <a:sym typeface="Wingdings" panose="05000000000000000000" pitchFamily="2" charset="2"/>
              </a:rPr>
              <a:t>Sektoren: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Produzierendes Gewerbe: 10 ½ Mio.; Land-Fortwirtschaft, Fischerei:  ½ Mio.; </a:t>
            </a:r>
            <a:r>
              <a:rPr lang="de-DE" sz="1700" dirty="0">
                <a:sym typeface="Wingdings" panose="05000000000000000000" pitchFamily="2" charset="2"/>
              </a:rPr>
              <a:t>Dienstleistungen: 33 ½ Mio.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700" b="0" dirty="0">
                <a:sym typeface="Wingdings" panose="05000000000000000000" pitchFamily="2" charset="2"/>
              </a:rPr>
              <a:t>Altersstruktur: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Staatliche Beschränkungen (Vollzeitschulpflicht [6 J Vollzeit/ 3 J. Halbzeit]  &amp; Rentenalter [bis 2029 67. LJ])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sym typeface="Wingdings" panose="05000000000000000000" pitchFamily="2" charset="2"/>
              </a:rPr>
              <a:t>Spätere Eintritt </a:t>
            </a:r>
            <a:r>
              <a:rPr lang="de-DE" sz="1700" b="0" dirty="0">
                <a:sym typeface="Wingdings" panose="05000000000000000000" pitchFamily="2" charset="2"/>
              </a:rPr>
              <a:t>(Bildungslänge) &amp; </a:t>
            </a:r>
            <a:r>
              <a:rPr lang="de-DE" sz="1700" dirty="0">
                <a:sym typeface="Wingdings" panose="05000000000000000000" pitchFamily="2" charset="2"/>
              </a:rPr>
              <a:t>spätere Ausstieg </a:t>
            </a:r>
            <a:r>
              <a:rPr lang="de-DE" sz="1700" b="0" dirty="0">
                <a:sym typeface="Wingdings" panose="05000000000000000000" pitchFamily="2" charset="2"/>
              </a:rPr>
              <a:t>(Regeleintrittsalter)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sym typeface="Wingdings" panose="05000000000000000000" pitchFamily="2" charset="2"/>
              </a:rPr>
              <a:t>Hälfte der Beschäftigten </a:t>
            </a:r>
            <a:r>
              <a:rPr lang="de-DE" sz="1700" b="0" dirty="0">
                <a:sym typeface="Wingdings" panose="05000000000000000000" pitchFamily="2" charset="2"/>
              </a:rPr>
              <a:t>gehören Alter </a:t>
            </a:r>
            <a:r>
              <a:rPr lang="de-DE" sz="1700" dirty="0">
                <a:sym typeface="Wingdings" panose="05000000000000000000" pitchFamily="2" charset="2"/>
              </a:rPr>
              <a:t>30-50 J</a:t>
            </a:r>
            <a:r>
              <a:rPr lang="de-DE" sz="1700" b="0" dirty="0">
                <a:sym typeface="Wingdings" panose="05000000000000000000" pitchFamily="2" charset="2"/>
              </a:rPr>
              <a:t>. an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Alte Kohorte (50+ (32%)  über letzten 10 Jahre um 6% angestiegen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7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1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Arbeit: Wandel in Arbeitsgesellschaft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675282"/>
            <a:ext cx="8659897" cy="326462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b="0" dirty="0">
                <a:sym typeface="Wingdings" panose="05000000000000000000" pitchFamily="2" charset="2"/>
              </a:rPr>
              <a:t>Drei Trend: Dienstleistungen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dirty="0">
                <a:sym typeface="Wingdings" panose="05000000000000000000" pitchFamily="2" charset="2"/>
              </a:rPr>
              <a:t>1) </a:t>
            </a:r>
            <a:r>
              <a:rPr lang="de-DE" sz="1700" dirty="0">
                <a:solidFill>
                  <a:schemeClr val="accent2"/>
                </a:solidFill>
                <a:sym typeface="Wingdings" panose="05000000000000000000" pitchFamily="2" charset="2"/>
              </a:rPr>
              <a:t>Vielfalt</a:t>
            </a:r>
            <a:r>
              <a:rPr lang="de-DE" sz="1700" b="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Unterscheidung zwischen 1) produktionsbezogenen 2) distributive 3) persönlich 4) soziale Dienstleistungen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dirty="0">
                <a:sym typeface="Wingdings" panose="05000000000000000000" pitchFamily="2" charset="2"/>
              </a:rPr>
              <a:t>2) </a:t>
            </a:r>
            <a:r>
              <a:rPr lang="de-DE" sz="1700" b="0" dirty="0">
                <a:sym typeface="Wingdings" panose="05000000000000000000" pitchFamily="2" charset="2"/>
              </a:rPr>
              <a:t>Zunehmende Bedeutung </a:t>
            </a:r>
            <a:r>
              <a:rPr lang="de-DE" sz="1700" dirty="0">
                <a:solidFill>
                  <a:schemeClr val="accent2"/>
                </a:solidFill>
                <a:sym typeface="Wingdings" panose="05000000000000000000" pitchFamily="2" charset="2"/>
              </a:rPr>
              <a:t>wissensbasierter</a:t>
            </a:r>
            <a:r>
              <a:rPr lang="de-DE" sz="1700" b="0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de-DE" sz="1700" dirty="0">
                <a:solidFill>
                  <a:schemeClr val="accent2"/>
                </a:solidFill>
                <a:sym typeface="Wingdings" panose="05000000000000000000" pitchFamily="2" charset="2"/>
              </a:rPr>
              <a:t>Tätigkeiten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‚Wissensgesellschaft‘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Dienen der Identifizierung &amp; Lösung von Problemen &amp; zur Kommunikation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41,1 % im Bereich wissensintensiver Dienstleistungen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Einhergehend mit höherem Bildungsniveau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dirty="0">
                <a:sym typeface="Wingdings" panose="05000000000000000000" pitchFamily="2" charset="2"/>
              </a:rPr>
              <a:t>3) </a:t>
            </a:r>
            <a:r>
              <a:rPr lang="de-DE" sz="1700" b="0" dirty="0">
                <a:sym typeface="Wingdings" panose="05000000000000000000" pitchFamily="2" charset="2"/>
              </a:rPr>
              <a:t>Einbezug von </a:t>
            </a:r>
            <a:r>
              <a:rPr lang="de-DE" sz="1700" dirty="0">
                <a:solidFill>
                  <a:schemeClr val="accent2"/>
                </a:solidFill>
                <a:sym typeface="Wingdings" panose="05000000000000000000" pitchFamily="2" charset="2"/>
              </a:rPr>
              <a:t>Frauen</a:t>
            </a:r>
            <a:r>
              <a:rPr lang="de-DE" sz="1700" b="0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28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Arbeit: nach Geschlecht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48688"/>
            <a:ext cx="8082439" cy="389044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sym typeface="Wingdings" panose="05000000000000000000" pitchFamily="2" charset="2"/>
              </a:rPr>
              <a:t>Frauenanteil </a:t>
            </a:r>
            <a:r>
              <a:rPr lang="de-DE" sz="1700" b="0" dirty="0">
                <a:sym typeface="Wingdings" panose="05000000000000000000" pitchFamily="2" charset="2"/>
              </a:rPr>
              <a:t>in Arbeitswelt </a:t>
            </a:r>
            <a:r>
              <a:rPr lang="de-DE" sz="1700" dirty="0">
                <a:sym typeface="Wingdings" panose="05000000000000000000" pitchFamily="2" charset="2"/>
              </a:rPr>
              <a:t>46,6%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Unterschiedliche Beteiligung  jede 3. Führungskraft w.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77.8% arbeiten in Teilzeit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700" b="0" dirty="0">
                <a:sym typeface="Wingdings" panose="05000000000000000000" pitchFamily="2" charset="2"/>
              </a:rPr>
              <a:t>Hürden</a:t>
            </a:r>
            <a:r>
              <a:rPr lang="de-DE" sz="1700" dirty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sym typeface="Wingdings" panose="05000000000000000000" pitchFamily="2" charset="2"/>
              </a:rPr>
              <a:t>„Anderthalb-Personen Karriere</a:t>
            </a:r>
            <a:r>
              <a:rPr lang="de-DE" sz="1700" b="0" dirty="0">
                <a:sym typeface="Wingdings" panose="05000000000000000000" pitchFamily="2" charset="2"/>
              </a:rPr>
              <a:t>“  blockiert berufliche Karrieren (Vereinbarkeit von Familie &amp; Beruf)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Traditionelle </a:t>
            </a:r>
            <a:r>
              <a:rPr lang="de-DE" sz="1700" dirty="0">
                <a:sym typeface="Wingdings" panose="05000000000000000000" pitchFamily="2" charset="2"/>
              </a:rPr>
              <a:t>Rollenerwartung</a:t>
            </a:r>
            <a:r>
              <a:rPr lang="de-DE" sz="1700" b="0" dirty="0">
                <a:sym typeface="Wingdings" panose="05000000000000000000" pitchFamily="2" charset="2"/>
              </a:rPr>
              <a:t>  Sorgearbeit überwiegend von Frauen erledigt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700" b="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700" b="0" dirty="0">
                <a:sym typeface="Wingdings" panose="05000000000000000000" pitchFamily="2" charset="2"/>
              </a:rPr>
              <a:t> These: </a:t>
            </a:r>
            <a:r>
              <a:rPr lang="de-DE" sz="1700" dirty="0">
                <a:sym typeface="Wingdings" panose="05000000000000000000" pitchFamily="2" charset="2"/>
              </a:rPr>
              <a:t>starker Einbezug Frauen bei ungleicher Beteiligung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7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7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3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Arbeit: nach Geschlecht: Folgen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693274"/>
            <a:ext cx="8694000" cy="389044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700" b="0" dirty="0">
                <a:sym typeface="Wingdings" panose="05000000000000000000" pitchFamily="2" charset="2"/>
              </a:rPr>
              <a:t>Folgen: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Junge </a:t>
            </a:r>
            <a:r>
              <a:rPr lang="de-DE" sz="1700" dirty="0">
                <a:sym typeface="Wingdings" panose="05000000000000000000" pitchFamily="2" charset="2"/>
              </a:rPr>
              <a:t>Mutter</a:t>
            </a:r>
            <a:r>
              <a:rPr lang="de-DE" sz="1700" b="0" dirty="0">
                <a:sym typeface="Wingdings" panose="05000000000000000000" pitchFamily="2" charset="2"/>
              </a:rPr>
              <a:t> deutlich </a:t>
            </a:r>
            <a:r>
              <a:rPr lang="de-DE" sz="1700" dirty="0">
                <a:sym typeface="Wingdings" panose="05000000000000000000" pitchFamily="2" charset="2"/>
              </a:rPr>
              <a:t>geringer Erwerbstätig </a:t>
            </a:r>
            <a:r>
              <a:rPr lang="de-DE" sz="1700" b="0" dirty="0">
                <a:sym typeface="Wingdings" panose="05000000000000000000" pitchFamily="2" charset="2"/>
              </a:rPr>
              <a:t>(W: 31% vs. M:84%) oder in Teilzeit  „</a:t>
            </a:r>
            <a:r>
              <a:rPr lang="de-DE" sz="1700" dirty="0">
                <a:sym typeface="Wingdings" panose="05000000000000000000" pitchFamily="2" charset="2"/>
              </a:rPr>
              <a:t>modernisiertes </a:t>
            </a:r>
            <a:r>
              <a:rPr lang="de-DE" sz="1700" dirty="0" err="1">
                <a:sym typeface="Wingdings" panose="05000000000000000000" pitchFamily="2" charset="2"/>
              </a:rPr>
              <a:t>Ernährermodell</a:t>
            </a:r>
            <a:r>
              <a:rPr lang="de-DE" sz="1700" b="0" dirty="0">
                <a:sym typeface="Wingdings" panose="05000000000000000000" pitchFamily="2" charset="2"/>
              </a:rPr>
              <a:t>“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‚Karriere Frauen‘ bekommen deutlich weniger Kinder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sym typeface="Wingdings" panose="05000000000000000000" pitchFamily="2" charset="2"/>
              </a:rPr>
              <a:t>Outsourcing</a:t>
            </a:r>
            <a:r>
              <a:rPr lang="de-DE" sz="1700" b="0" dirty="0">
                <a:sym typeface="Wingdings" panose="05000000000000000000" pitchFamily="2" charset="2"/>
              </a:rPr>
              <a:t> von Haus- und </a:t>
            </a:r>
            <a:r>
              <a:rPr lang="de-DE" sz="1700" dirty="0">
                <a:sym typeface="Wingdings" panose="05000000000000000000" pitchFamily="2" charset="2"/>
              </a:rPr>
              <a:t>Sorgearbeit</a:t>
            </a:r>
            <a:r>
              <a:rPr lang="de-DE" sz="1700" b="0" dirty="0">
                <a:sym typeface="Wingdings" panose="05000000000000000000" pitchFamily="2" charset="2"/>
              </a:rPr>
              <a:t>  </a:t>
            </a:r>
            <a:r>
              <a:rPr lang="de-DE" sz="1000" b="0" dirty="0">
                <a:sym typeface="Wingdings" panose="05000000000000000000" pitchFamily="2" charset="2"/>
              </a:rPr>
              <a:t>(Nebenphänomen: prekäre Bedingungen für </a:t>
            </a:r>
            <a:r>
              <a:rPr lang="de-DE" sz="1000" b="0" i="1" dirty="0" err="1">
                <a:sym typeface="Wingdings" panose="05000000000000000000" pitchFamily="2" charset="2"/>
              </a:rPr>
              <a:t>undocumented</a:t>
            </a:r>
            <a:r>
              <a:rPr lang="de-DE" sz="1000" b="0" i="1" dirty="0">
                <a:sym typeface="Wingdings" panose="05000000000000000000" pitchFamily="2" charset="2"/>
              </a:rPr>
              <a:t> </a:t>
            </a:r>
            <a:r>
              <a:rPr lang="de-DE" sz="1000" b="0" i="1" dirty="0" err="1">
                <a:sym typeface="Wingdings" panose="05000000000000000000" pitchFamily="2" charset="2"/>
              </a:rPr>
              <a:t>workers</a:t>
            </a:r>
            <a:r>
              <a:rPr lang="de-DE" sz="1000" b="0" i="1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700" b="0" dirty="0">
                <a:sym typeface="Wingdings" panose="05000000000000000000" pitchFamily="2" charset="2"/>
              </a:rPr>
              <a:t>Fortbestehende </a:t>
            </a:r>
            <a:r>
              <a:rPr lang="de-DE" sz="1700" dirty="0">
                <a:sym typeface="Wingdings" panose="05000000000000000000" pitchFamily="2" charset="2"/>
              </a:rPr>
              <a:t>Benachteiligung</a:t>
            </a:r>
            <a:r>
              <a:rPr lang="de-DE" sz="1700" b="0" dirty="0">
                <a:sym typeface="Wingdings" panose="05000000000000000000" pitchFamily="2" charset="2"/>
              </a:rPr>
              <a:t> im Erwerbsleben (z.B. Führungsposition/ Bezahlung)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1" dirty="0">
                <a:sym typeface="Wingdings" panose="05000000000000000000" pitchFamily="2" charset="2"/>
              </a:rPr>
              <a:t>Gender Pay Gap </a:t>
            </a:r>
            <a:r>
              <a:rPr lang="de-DE" sz="1700" b="0" dirty="0">
                <a:highlight>
                  <a:srgbClr val="FFFF00"/>
                </a:highlight>
                <a:sym typeface="Wingdings" panose="05000000000000000000" pitchFamily="2" charset="2"/>
              </a:rPr>
              <a:t>DEF</a:t>
            </a:r>
            <a:r>
              <a:rPr lang="de-DE" sz="1700" b="0" dirty="0">
                <a:sym typeface="Wingdings" panose="05000000000000000000" pitchFamily="2" charset="2"/>
              </a:rPr>
              <a:t> = </a:t>
            </a:r>
            <a:r>
              <a:rPr lang="de-DE" sz="1700" dirty="0">
                <a:sym typeface="Wingdings" panose="05000000000000000000" pitchFamily="2" charset="2"/>
              </a:rPr>
              <a:t>Differenz</a:t>
            </a:r>
            <a:r>
              <a:rPr lang="de-DE" sz="1700" b="0" dirty="0">
                <a:sym typeface="Wingdings" panose="05000000000000000000" pitchFamily="2" charset="2"/>
              </a:rPr>
              <a:t> des </a:t>
            </a:r>
            <a:r>
              <a:rPr lang="de-DE" sz="1700" dirty="0">
                <a:sym typeface="Wingdings" panose="05000000000000000000" pitchFamily="2" charset="2"/>
              </a:rPr>
              <a:t>durchschnittlichen Bruttostundenverdienst </a:t>
            </a:r>
            <a:r>
              <a:rPr lang="de-DE" sz="1700" b="0" dirty="0">
                <a:sym typeface="Wingdings" panose="05000000000000000000" pitchFamily="2" charset="2"/>
              </a:rPr>
              <a:t>zwischen den Geschlechtern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olidFill>
                  <a:schemeClr val="accent2"/>
                </a:solidFill>
                <a:sym typeface="Wingdings" panose="05000000000000000000" pitchFamily="2" charset="2"/>
              </a:rPr>
              <a:t>Unbereinigt</a:t>
            </a:r>
            <a:endParaRPr lang="de-DE" sz="1700" b="1" dirty="0">
              <a:sym typeface="Wingdings" panose="05000000000000000000" pitchFamily="2" charset="2"/>
            </a:endParaRP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olidFill>
                  <a:schemeClr val="accent2"/>
                </a:solidFill>
                <a:sym typeface="Wingdings" panose="05000000000000000000" pitchFamily="2" charset="2"/>
              </a:rPr>
              <a:t>Bereinigt</a:t>
            </a:r>
            <a:endParaRPr lang="de-DE" sz="1700" b="1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7504594-B84D-BA72-7D6E-0FC8A1AB5EF0}"/>
              </a:ext>
            </a:extLst>
          </p:cNvPr>
          <p:cNvSpPr txBox="1"/>
          <p:nvPr/>
        </p:nvSpPr>
        <p:spPr>
          <a:xfrm>
            <a:off x="6084168" y="1419622"/>
            <a:ext cx="2952328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A45E8D-C1AA-1A68-D7C3-5ED74ABB9035}"/>
              </a:ext>
            </a:extLst>
          </p:cNvPr>
          <p:cNvSpPr txBox="1"/>
          <p:nvPr/>
        </p:nvSpPr>
        <p:spPr>
          <a:xfrm>
            <a:off x="2141808" y="3363838"/>
            <a:ext cx="58681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0" dirty="0">
                <a:solidFill>
                  <a:schemeClr val="tx2"/>
                </a:solidFill>
                <a:sym typeface="Wingdings" panose="05000000000000000000" pitchFamily="2" charset="2"/>
              </a:rPr>
              <a:t>= Vergleich Durchschnittsverdienst </a:t>
            </a:r>
            <a:r>
              <a:rPr lang="de-DE" sz="1700" b="1" dirty="0">
                <a:solidFill>
                  <a:schemeClr val="tx2"/>
                </a:solidFill>
                <a:sym typeface="Wingdings" panose="05000000000000000000" pitchFamily="2" charset="2"/>
              </a:rPr>
              <a:t>aller Arbeitnehmer</a:t>
            </a:r>
            <a:endParaRPr lang="de-DE" sz="1700" dirty="0">
              <a:solidFill>
                <a:schemeClr val="tx2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798B69-B7BA-6F2B-E32C-F37F346E7D49}"/>
              </a:ext>
            </a:extLst>
          </p:cNvPr>
          <p:cNvSpPr txBox="1"/>
          <p:nvPr/>
        </p:nvSpPr>
        <p:spPr>
          <a:xfrm>
            <a:off x="2141808" y="3719596"/>
            <a:ext cx="7110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0" dirty="0">
                <a:solidFill>
                  <a:schemeClr val="tx2"/>
                </a:solidFill>
                <a:sym typeface="Wingdings" panose="05000000000000000000" pitchFamily="2" charset="2"/>
              </a:rPr>
              <a:t>= </a:t>
            </a:r>
            <a:r>
              <a:rPr lang="de-DE" sz="1700" dirty="0">
                <a:solidFill>
                  <a:schemeClr val="tx2"/>
                </a:solidFill>
                <a:sym typeface="Wingdings" panose="05000000000000000000" pitchFamily="2" charset="2"/>
              </a:rPr>
              <a:t>Unterschied </a:t>
            </a:r>
            <a:r>
              <a:rPr lang="de-DE" sz="1700" b="0" dirty="0">
                <a:solidFill>
                  <a:schemeClr val="tx2"/>
                </a:solidFill>
                <a:sym typeface="Wingdings" panose="05000000000000000000" pitchFamily="2" charset="2"/>
              </a:rPr>
              <a:t>Männern &amp; Frauen </a:t>
            </a:r>
            <a:r>
              <a:rPr lang="de-DE" sz="1700" b="1" dirty="0">
                <a:solidFill>
                  <a:schemeClr val="tx2"/>
                </a:solidFill>
                <a:sym typeface="Wingdings" panose="05000000000000000000" pitchFamily="2" charset="2"/>
              </a:rPr>
              <a:t>mit vergleichbaren Qualifikationen &amp; Tätigkeiten</a:t>
            </a:r>
            <a:endParaRPr lang="de-DE" sz="1700" b="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32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dcae5b4-0b45-41e0-b5e6-32c713f6a487"/>
  <p:tag name="MIO_EKGUID" val="d6d8f022-aea9-4976-9c74-231287008c88"/>
  <p:tag name="MIO_UPDATE" val="True"/>
  <p:tag name="MIO_VERSION" val="26.10.2018 15:45:09"/>
  <p:tag name="MIO_DBID" val="364BA404-45B5-45E1-875B-889C83467CBF"/>
  <p:tag name="MIO_LASTDOWNLOADED" val="26.10.2018 15:45:09"/>
  <p:tag name="MIO_OBJECTNAME" val="ADAPTION – Migration zum Cyber-physischen PRODUKTIONSSYSTEM"/>
  <p:tag name="MIO_LASTEDITORNAME" val="Stefan Leineweber"/>
  <p:tag name="MIO_STRING_IGNORE_CHECKSUM_FOR_NEXT_SAV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1392</Words>
  <Application>Microsoft Office PowerPoint</Application>
  <PresentationFormat>Bildschirmpräsentation (16:9)</PresentationFormat>
  <Paragraphs>185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Calibri-Bold</vt:lpstr>
      <vt:lpstr>Wingdings</vt:lpstr>
      <vt:lpstr>PowerPoint Master RUB</vt:lpstr>
      <vt:lpstr>Tutorium zur VL. Sitzung (Teil 17) </vt:lpstr>
      <vt:lpstr>Arbeit: Definition</vt:lpstr>
      <vt:lpstr>Arbeit: Definition</vt:lpstr>
      <vt:lpstr>Arbeit: Bedeutung</vt:lpstr>
      <vt:lpstr>Arbeit: Wandel in Arbeitsgesellschaft</vt:lpstr>
      <vt:lpstr>Arbeit: Daten </vt:lpstr>
      <vt:lpstr>Arbeit: Wandel in Arbeitsgesellschaft</vt:lpstr>
      <vt:lpstr>Arbeit: nach Geschlecht </vt:lpstr>
      <vt:lpstr>Arbeit: nach Geschlecht: Folgen</vt:lpstr>
      <vt:lpstr>Arbeit: nach Geschlecht: Folgen</vt:lpstr>
      <vt:lpstr>Arbeit: Arbeitslos</vt:lpstr>
      <vt:lpstr>PowerPoint-Präsentation</vt:lpstr>
      <vt:lpstr>Arbeit: neuere Phänomene</vt:lpstr>
      <vt:lpstr>Arbeit: neuere Phänomene</vt:lpstr>
      <vt:lpstr>Arbeit: neuere Phänomene</vt:lpstr>
      <vt:lpstr>Arbeit: neuere Phänomene</vt:lpstr>
      <vt:lpstr>Lernziele: elfte Sitzung </vt:lpstr>
      <vt:lpstr>Ausblick: nächste Sitzung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Sozialwissenschaft</dc:title>
  <dc:creator>vanessa rau</dc:creator>
  <cp:lastModifiedBy>Stina Ru</cp:lastModifiedBy>
  <cp:revision>73</cp:revision>
  <cp:lastPrinted>2022-05-08T18:17:36Z</cp:lastPrinted>
  <dcterms:created xsi:type="dcterms:W3CDTF">2020-06-22T16:14:58Z</dcterms:created>
  <dcterms:modified xsi:type="dcterms:W3CDTF">2023-01-25T15:15:46Z</dcterms:modified>
</cp:coreProperties>
</file>