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350" r:id="rId2"/>
    <p:sldId id="1099" r:id="rId3"/>
    <p:sldId id="1115" r:id="rId4"/>
    <p:sldId id="1116" r:id="rId5"/>
    <p:sldId id="1234" r:id="rId6"/>
    <p:sldId id="1235" r:id="rId7"/>
    <p:sldId id="1231" r:id="rId8"/>
    <p:sldId id="1236" r:id="rId9"/>
    <p:sldId id="1238" r:id="rId10"/>
    <p:sldId id="1241" r:id="rId11"/>
    <p:sldId id="1232" r:id="rId12"/>
    <p:sldId id="1243" r:id="rId13"/>
    <p:sldId id="1242" r:id="rId14"/>
    <p:sldId id="1246" r:id="rId15"/>
    <p:sldId id="1247" r:id="rId16"/>
    <p:sldId id="1239" r:id="rId17"/>
    <p:sldId id="1248" r:id="rId18"/>
    <p:sldId id="1076" r:id="rId19"/>
    <p:sldId id="396" r:id="rId20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12" autoAdjust="0"/>
  </p:normalViewPr>
  <p:slideViewPr>
    <p:cSldViewPr snapToObjects="1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80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3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09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9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6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904656" cy="747193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Tutorium zur VL. Sitzung (Teil 15)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923678"/>
            <a:ext cx="5904656" cy="468000"/>
          </a:xfrm>
        </p:spPr>
        <p:txBody>
          <a:bodyPr/>
          <a:lstStyle/>
          <a:p>
            <a:r>
              <a:rPr lang="de-DE" dirty="0"/>
              <a:t>Lebensformen jenseits von Familie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2B054A-0A68-15AB-C732-3C04B4B51B63}"/>
              </a:ext>
            </a:extLst>
          </p:cNvPr>
          <p:cNvSpPr/>
          <p:nvPr/>
        </p:nvSpPr>
        <p:spPr>
          <a:xfrm>
            <a:off x="1475656" y="627534"/>
            <a:ext cx="2088232" cy="3600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Alleinlebende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BDDE89-7B47-9210-07C1-302B5803D018}"/>
              </a:ext>
            </a:extLst>
          </p:cNvPr>
          <p:cNvSpPr/>
          <p:nvPr/>
        </p:nvSpPr>
        <p:spPr>
          <a:xfrm>
            <a:off x="1187624" y="2571750"/>
            <a:ext cx="2232248" cy="5180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Nichteheliche Lebensgemeinschaften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2C3FE2-E5AB-C79C-6A36-8C8A02C62620}"/>
              </a:ext>
            </a:extLst>
          </p:cNvPr>
          <p:cNvSpPr/>
          <p:nvPr/>
        </p:nvSpPr>
        <p:spPr>
          <a:xfrm>
            <a:off x="3843578" y="1103556"/>
            <a:ext cx="2384606" cy="6040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Paarbeziehungen</a:t>
            </a:r>
          </a:p>
          <a:p>
            <a:pPr algn="ctr"/>
            <a:r>
              <a:rPr lang="de-DE" sz="1500" dirty="0"/>
              <a:t>(Ein/ zwei geschlechtlich)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7F5E0FF-7B69-147B-E71E-EFB95F420FFB}"/>
              </a:ext>
            </a:extLst>
          </p:cNvPr>
          <p:cNvSpPr/>
          <p:nvPr/>
        </p:nvSpPr>
        <p:spPr>
          <a:xfrm>
            <a:off x="5508104" y="2729775"/>
            <a:ext cx="2088232" cy="6761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Ehe</a:t>
            </a:r>
          </a:p>
          <a:p>
            <a:pPr algn="ctr"/>
            <a:r>
              <a:rPr lang="de-DE" sz="1500" dirty="0"/>
              <a:t>(Ein/ zwei geschlechtlich)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013856-0C2F-9763-D319-9201D322A73E}"/>
              </a:ext>
            </a:extLst>
          </p:cNvPr>
          <p:cNvSpPr/>
          <p:nvPr/>
        </p:nvSpPr>
        <p:spPr>
          <a:xfrm>
            <a:off x="3288069" y="3679904"/>
            <a:ext cx="2088232" cy="3600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1472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E435331-20F7-7DB1-D29D-E8665345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996" y="2571750"/>
            <a:ext cx="2991004" cy="12764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Familiale Lebensformen: Alleinlebende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9616"/>
            <a:ext cx="8693999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Alleinlebende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„Alleinlebende sind Personen, die in einem </a:t>
            </a:r>
            <a:r>
              <a:rPr lang="de-DE" sz="1800" dirty="0"/>
              <a:t>Einpersonen­haushalt</a:t>
            </a:r>
            <a:r>
              <a:rPr lang="de-DE" sz="1800" b="0" dirty="0"/>
              <a:t> leben. </a:t>
            </a:r>
            <a:r>
              <a:rPr lang="de-DE" sz="1800" dirty="0"/>
              <a:t>Unbedeutsam</a:t>
            </a:r>
            <a:r>
              <a:rPr lang="de-DE" sz="1800" b="0" dirty="0"/>
              <a:t> ist hierbei der </a:t>
            </a:r>
            <a:r>
              <a:rPr lang="de-DE" sz="1800" dirty="0"/>
              <a:t>Familien</a:t>
            </a:r>
            <a:r>
              <a:rPr lang="de-DE" sz="1800" b="0" dirty="0"/>
              <a:t>­</a:t>
            </a:r>
            <a:r>
              <a:rPr lang="de-DE" sz="1800" dirty="0"/>
              <a:t>stand</a:t>
            </a:r>
            <a:r>
              <a:rPr lang="de-DE" sz="1800" b="0" dirty="0"/>
              <a:t> der allein­lebenden Person. Die Allein­lebenden sind eine Unter­gruppe der Allein­stehenden.“ </a:t>
            </a:r>
            <a:r>
              <a:rPr lang="de-DE" sz="1400" b="0" dirty="0"/>
              <a:t>Statistisches Bundesamt 2021</a:t>
            </a: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Trend: Wohnort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Hälfte (42%) wohnt in Großstädten  Großstadtphänomen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Trend: Wohnform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Alleinlebende nehmen zu (1991: 34% nun 2019: 42%)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Trend: Wer?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Speziell junge Männer (1/3 zwischen 20-39 J.) und ältere Frauen (34% zwischen 60-79 J.)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1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Familiale Lebensformen: Alleinlebende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03616"/>
            <a:ext cx="8693999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Singles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„Personen ohne feste Bindung an Partner/innen im eigenen Haushalt“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Im </a:t>
            </a:r>
            <a:r>
              <a:rPr lang="de-DE" sz="1800" dirty="0">
                <a:sym typeface="Wingdings" panose="05000000000000000000" pitchFamily="2" charset="2"/>
              </a:rPr>
              <a:t>weiteren Sinne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Alleinlebende </a:t>
            </a:r>
            <a:r>
              <a:rPr lang="de-DE" sz="1800" dirty="0">
                <a:sym typeface="Wingdings" panose="05000000000000000000" pitchFamily="2" charset="2"/>
              </a:rPr>
              <a:t>ältere Menschen</a:t>
            </a:r>
            <a:r>
              <a:rPr lang="de-DE" sz="1800" b="0" dirty="0">
                <a:sym typeface="Wingdings" panose="05000000000000000000" pitchFamily="2" charset="2"/>
              </a:rPr>
              <a:t>, größtenteils </a:t>
            </a:r>
            <a:r>
              <a:rPr lang="de-DE" sz="1800" dirty="0">
                <a:sym typeface="Wingdings" panose="05000000000000000000" pitchFamily="2" charset="2"/>
              </a:rPr>
              <a:t>verwitwet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Im </a:t>
            </a:r>
            <a:r>
              <a:rPr lang="de-DE" sz="1800" dirty="0">
                <a:sym typeface="Wingdings" panose="05000000000000000000" pitchFamily="2" charset="2"/>
              </a:rPr>
              <a:t>engeren Sinne</a:t>
            </a:r>
            <a:r>
              <a:rPr lang="de-DE" sz="1800" b="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Jüngere</a:t>
            </a:r>
            <a:r>
              <a:rPr lang="de-DE" sz="1800" b="0" dirty="0">
                <a:sym typeface="Wingdings" panose="05000000000000000000" pitchFamily="2" charset="2"/>
              </a:rPr>
              <a:t>/ mittlere </a:t>
            </a:r>
            <a:r>
              <a:rPr lang="de-DE" sz="1800" dirty="0">
                <a:sym typeface="Wingdings" panose="05000000000000000000" pitchFamily="2" charset="2"/>
              </a:rPr>
              <a:t>Langzeit-Singles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b="0" dirty="0">
                <a:sym typeface="Wingdings" panose="05000000000000000000" pitchFamily="2" charset="2"/>
              </a:rPr>
              <a:t>Wertschätzung der Freiheit &amp; Ungebundenheit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b="0" dirty="0">
                <a:sym typeface="Wingdings" panose="05000000000000000000" pitchFamily="2" charset="2"/>
              </a:rPr>
              <a:t>Fokus auf Beruf &amp; Freizeitkonsum 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b="0" dirty="0">
                <a:sym typeface="Wingdings" panose="05000000000000000000" pitchFamily="2" charset="2"/>
              </a:rPr>
              <a:t>Ablehnung von Ehe &amp; Stärkung von Freundschaften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b="0" dirty="0">
                <a:sym typeface="Wingdings" panose="05000000000000000000" pitchFamily="2" charset="2"/>
              </a:rPr>
              <a:t>(Fehlgeschlagene Partnerschaftsbildung)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1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Familiale Lebensformen: Ehe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803616"/>
            <a:ext cx="8370000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Ehe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 eine </a:t>
            </a:r>
            <a:r>
              <a:rPr lang="de-DE" sz="1800" dirty="0"/>
              <a:t>vom Staat gestiftete</a:t>
            </a:r>
            <a:r>
              <a:rPr lang="de-DE" sz="1800" b="0" dirty="0"/>
              <a:t>, </a:t>
            </a:r>
            <a:r>
              <a:rPr lang="de-DE" sz="1800" dirty="0"/>
              <a:t>auf </a:t>
            </a:r>
            <a:r>
              <a:rPr lang="de-DE" sz="1800" dirty="0">
                <a:solidFill>
                  <a:schemeClr val="accent2"/>
                </a:solidFill>
              </a:rPr>
              <a:t>Dauer</a:t>
            </a:r>
            <a:r>
              <a:rPr lang="de-DE" sz="1800" dirty="0"/>
              <a:t> angelegte  Gemeinschaft</a:t>
            </a:r>
            <a:r>
              <a:rPr lang="de-DE" sz="1800" b="0" dirty="0"/>
              <a:t>, die nur </a:t>
            </a:r>
            <a:r>
              <a:rPr lang="de-DE" sz="1800" dirty="0"/>
              <a:t>von zwei </a:t>
            </a:r>
            <a:r>
              <a:rPr lang="de-DE" sz="1800" dirty="0">
                <a:solidFill>
                  <a:schemeClr val="accent2"/>
                </a:solidFill>
              </a:rPr>
              <a:t>verschiedengeschlechtlichen</a:t>
            </a:r>
            <a:r>
              <a:rPr lang="de-DE" sz="1800" dirty="0"/>
              <a:t> und ehemündigen Personen </a:t>
            </a:r>
            <a:r>
              <a:rPr lang="de-DE" sz="1800" b="0" dirty="0"/>
              <a:t>geschlossen werden kann. Seit 1875 beansprucht der Staat das Eheschließungsmonopol und hat die Kirche abgelöst. Eine besondere </a:t>
            </a:r>
            <a:r>
              <a:rPr lang="de-DE" sz="1800" dirty="0"/>
              <a:t>Funktion</a:t>
            </a:r>
            <a:r>
              <a:rPr lang="de-DE" sz="1800" b="0" dirty="0"/>
              <a:t> kommt der Ehe kulturübergreifend durch die mit ihr </a:t>
            </a:r>
            <a:r>
              <a:rPr lang="de-DE" sz="1800" dirty="0"/>
              <a:t>einhergehende Legitimität des Nachwuchses</a:t>
            </a:r>
            <a:r>
              <a:rPr lang="de-DE" sz="1800" b="0" dirty="0"/>
              <a:t>, die </a:t>
            </a:r>
            <a:r>
              <a:rPr lang="de-DE" sz="1800" dirty="0"/>
              <a:t>Einbindung i</a:t>
            </a:r>
            <a:r>
              <a:rPr lang="de-DE" sz="1800" b="0" dirty="0"/>
              <a:t>n das </a:t>
            </a:r>
            <a:r>
              <a:rPr lang="de-DE" sz="1800" dirty="0"/>
              <a:t>Verwandtschaftssystem</a:t>
            </a:r>
            <a:r>
              <a:rPr lang="de-DE" sz="1800" b="0" dirty="0"/>
              <a:t> und durch das in vielen Gesellschaften daran gebundene </a:t>
            </a:r>
            <a:r>
              <a:rPr lang="de-DE" sz="1800" dirty="0"/>
              <a:t>Recht auf </a:t>
            </a:r>
            <a:r>
              <a:rPr lang="de-DE" sz="1800" dirty="0">
                <a:solidFill>
                  <a:schemeClr val="accent2"/>
                </a:solidFill>
              </a:rPr>
              <a:t>Geschlechtsverkehr</a:t>
            </a:r>
            <a:r>
              <a:rPr lang="de-DE" sz="1800" dirty="0"/>
              <a:t> </a:t>
            </a:r>
            <a:r>
              <a:rPr lang="de-DE" sz="1800" b="0" dirty="0"/>
              <a:t>zu.“ </a:t>
            </a:r>
            <a:r>
              <a:rPr lang="de-DE" sz="1400" b="0" dirty="0"/>
              <a:t>Lexikon der Soziologie </a:t>
            </a:r>
            <a:r>
              <a:rPr lang="de-DE" sz="1400" b="0" dirty="0">
                <a:solidFill>
                  <a:schemeClr val="accent2"/>
                </a:solidFill>
              </a:rPr>
              <a:t>2007</a:t>
            </a:r>
            <a:r>
              <a:rPr lang="de-DE" sz="14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Nun: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Wandel</a:t>
            </a:r>
            <a:r>
              <a:rPr lang="de-DE" sz="1800" b="0" dirty="0">
                <a:sym typeface="Wingdings" panose="05000000000000000000" pitchFamily="2" charset="2"/>
              </a:rPr>
              <a:t> der Ehe??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2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8226456" cy="410331"/>
          </a:xfrm>
        </p:spPr>
        <p:txBody>
          <a:bodyPr/>
          <a:lstStyle/>
          <a:p>
            <a:r>
              <a:rPr lang="de-DE" dirty="0"/>
              <a:t>Familiale Lebensformen: Ehe- </a:t>
            </a:r>
            <a:r>
              <a:rPr lang="de-DE" dirty="0">
                <a:solidFill>
                  <a:schemeClr val="accent2"/>
                </a:solidFill>
              </a:rPr>
              <a:t>1) Dauer: Scheidung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88" y="919290"/>
            <a:ext cx="3520298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Trends: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Höchstes Scheidungsrisiko immer in den ersten Jahren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Wird weniger über Zeit, jedoch Risiko der Scheidung nach 15-20 J: weiterhin bei 20-30%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Infragestellung der Ehe auf </a:t>
            </a:r>
            <a:r>
              <a:rPr lang="de-DE" sz="1800" dirty="0">
                <a:sym typeface="Wingdings" panose="05000000000000000000" pitchFamily="2" charset="2"/>
              </a:rPr>
              <a:t>Dauer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3E1EA7-3C04-E691-225C-8E87B642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4" y="600075"/>
            <a:ext cx="5046294" cy="4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826"/>
            <a:ext cx="9256381" cy="635790"/>
          </a:xfrm>
        </p:spPr>
        <p:txBody>
          <a:bodyPr/>
          <a:lstStyle/>
          <a:p>
            <a:r>
              <a:rPr lang="de-DE" dirty="0"/>
              <a:t>Familiale Lebensformen: Ehe- </a:t>
            </a:r>
            <a:r>
              <a:rPr lang="de-DE" dirty="0">
                <a:solidFill>
                  <a:schemeClr val="accent2"/>
                </a:solidFill>
              </a:rPr>
              <a:t>2) Verschiedengeschlechtlich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95616"/>
            <a:ext cx="8578386" cy="230818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Trends: 2) Verschiedengeschlechtlich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Seit </a:t>
            </a:r>
            <a:r>
              <a:rPr lang="de-DE" sz="1800" dirty="0">
                <a:sym typeface="Wingdings" panose="05000000000000000000" pitchFamily="2" charset="2"/>
              </a:rPr>
              <a:t>2001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Lebenspartnerschaftsgesetz</a:t>
            </a:r>
            <a:r>
              <a:rPr lang="de-DE" sz="1800" b="0" dirty="0">
                <a:sym typeface="Wingdings" panose="05000000000000000000" pitchFamily="2" charset="2"/>
              </a:rPr>
              <a:t> &amp; seit </a:t>
            </a:r>
            <a:r>
              <a:rPr lang="de-DE" sz="1800" dirty="0">
                <a:sym typeface="Wingdings" panose="05000000000000000000" pitchFamily="2" charset="2"/>
              </a:rPr>
              <a:t>2013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steuerrechtlich</a:t>
            </a:r>
            <a:r>
              <a:rPr lang="de-DE" sz="1800" b="0" dirty="0">
                <a:sym typeface="Wingdings" panose="05000000000000000000" pitchFamily="2" charset="2"/>
              </a:rPr>
              <a:t> gleichgestellt, </a:t>
            </a:r>
            <a:r>
              <a:rPr lang="de-DE" sz="1800" dirty="0">
                <a:sym typeface="Wingdings" panose="05000000000000000000" pitchFamily="2" charset="2"/>
              </a:rPr>
              <a:t>2017</a:t>
            </a:r>
            <a:r>
              <a:rPr lang="de-DE" sz="1800" b="0" dirty="0">
                <a:sym typeface="Wingdings" panose="05000000000000000000" pitchFamily="2" charset="2"/>
              </a:rPr>
              <a:t> Gesetz </a:t>
            </a:r>
            <a:r>
              <a:rPr lang="de-DE" sz="1800" dirty="0">
                <a:sym typeface="Wingdings" panose="05000000000000000000" pitchFamily="2" charset="2"/>
              </a:rPr>
              <a:t>Ehe</a:t>
            </a:r>
            <a:r>
              <a:rPr lang="de-DE" sz="1800" b="0" dirty="0">
                <a:sym typeface="Wingdings" panose="05000000000000000000" pitchFamily="2" charset="2"/>
              </a:rPr>
              <a:t> für alle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Seit 2017-2019: rund 70.000 eingetragene Ehen (wage Daten)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- </a:t>
            </a:r>
            <a:r>
              <a:rPr lang="de-DE" sz="1800" dirty="0">
                <a:sym typeface="Wingdings" panose="05000000000000000000" pitchFamily="2" charset="2"/>
              </a:rPr>
              <a:t>Abschied</a:t>
            </a:r>
            <a:r>
              <a:rPr lang="de-DE" sz="1800" b="0" dirty="0">
                <a:sym typeface="Wingdings" panose="05000000000000000000" pitchFamily="2" charset="2"/>
              </a:rPr>
              <a:t> von der </a:t>
            </a:r>
            <a:r>
              <a:rPr lang="de-DE" sz="1800" dirty="0">
                <a:sym typeface="Wingdings" panose="05000000000000000000" pitchFamily="2" charset="2"/>
              </a:rPr>
              <a:t>Heteronormativität</a:t>
            </a:r>
            <a:r>
              <a:rPr lang="de-DE" sz="1800" b="0" dirty="0">
                <a:sym typeface="Wingdings" panose="05000000000000000000" pitchFamily="2" charset="2"/>
              </a:rPr>
              <a:t> (=Infragestellung der Naturalisierung &amp; Privilegierung von Heterosexualität &amp; Zweigeschlechtlichkeit)                                       Heteronormativitätskritik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07AF27C-00EC-BF3E-B5A4-9E8C80EBD4EE}"/>
              </a:ext>
            </a:extLst>
          </p:cNvPr>
          <p:cNvSpPr txBox="1">
            <a:spLocks/>
          </p:cNvSpPr>
          <p:nvPr/>
        </p:nvSpPr>
        <p:spPr>
          <a:xfrm>
            <a:off x="0" y="153121"/>
            <a:ext cx="9256381" cy="635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                                                 3) Geschlechtsverkehr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8076A2E-FD5F-E76C-A705-9F35C8D96A28}"/>
              </a:ext>
            </a:extLst>
          </p:cNvPr>
          <p:cNvSpPr txBox="1">
            <a:spLocks/>
          </p:cNvSpPr>
          <p:nvPr/>
        </p:nvSpPr>
        <p:spPr>
          <a:xfrm>
            <a:off x="454122" y="3107872"/>
            <a:ext cx="8578386" cy="1752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Trends: 3) Geschlechtsverkehr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Ehe gilt nach der Rechtsprechung als Befriedigung des Geschlechtstriebes,    aber rechtlich durchsetzen lässt sich das nicht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Vergewaltigung vor 1997 in </a:t>
            </a:r>
            <a:r>
              <a:rPr lang="de-DE" sz="1800" b="0">
                <a:sym typeface="Wingdings" panose="05000000000000000000" pitchFamily="2" charset="2"/>
              </a:rPr>
              <a:t>Ehe nicht </a:t>
            </a:r>
            <a:r>
              <a:rPr lang="de-DE" sz="1800" b="0" dirty="0">
                <a:sym typeface="Wingdings" panose="05000000000000000000" pitchFamily="2" charset="2"/>
              </a:rPr>
              <a:t>strafbar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1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Familiale Lebensformen: Ehe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03" y="681615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Ehe </a:t>
            </a:r>
            <a:r>
              <a:rPr lang="de-DE" sz="1700" b="0" dirty="0">
                <a:highlight>
                  <a:srgbClr val="FFFF00"/>
                </a:highlight>
              </a:rPr>
              <a:t>DEF</a:t>
            </a:r>
            <a:r>
              <a:rPr lang="de-DE" sz="1700" b="0" dirty="0"/>
              <a:t>=  eine </a:t>
            </a:r>
            <a:r>
              <a:rPr lang="de-DE" sz="1700" dirty="0"/>
              <a:t>vom Staat gestiftete</a:t>
            </a:r>
            <a:r>
              <a:rPr lang="de-DE" sz="1700" b="0" dirty="0"/>
              <a:t>, </a:t>
            </a:r>
            <a:r>
              <a:rPr lang="de-DE" sz="1700" dirty="0"/>
              <a:t>auf </a:t>
            </a:r>
            <a:r>
              <a:rPr lang="de-DE" sz="1700" dirty="0">
                <a:solidFill>
                  <a:schemeClr val="accent2"/>
                </a:solidFill>
              </a:rPr>
              <a:t>Dauer</a:t>
            </a:r>
            <a:r>
              <a:rPr lang="de-DE" sz="1700" dirty="0"/>
              <a:t> angelegte Gemeinschaft</a:t>
            </a:r>
            <a:r>
              <a:rPr lang="de-DE" sz="1700" b="0" dirty="0"/>
              <a:t>, die nur </a:t>
            </a:r>
            <a:r>
              <a:rPr lang="de-DE" sz="1700" dirty="0"/>
              <a:t>von zwei </a:t>
            </a:r>
            <a:r>
              <a:rPr lang="de-DE" sz="1700" u="sng" dirty="0">
                <a:solidFill>
                  <a:schemeClr val="accent2"/>
                </a:solidFill>
              </a:rPr>
              <a:t>verschiedengeschlechtlichen</a:t>
            </a:r>
            <a:r>
              <a:rPr lang="de-DE" sz="1700" dirty="0"/>
              <a:t> und </a:t>
            </a:r>
            <a:r>
              <a:rPr lang="de-DE" sz="1700" dirty="0">
                <a:solidFill>
                  <a:schemeClr val="accent2"/>
                </a:solidFill>
              </a:rPr>
              <a:t>ehemündigen</a:t>
            </a:r>
            <a:r>
              <a:rPr lang="de-DE" sz="1700" dirty="0"/>
              <a:t> Personen </a:t>
            </a:r>
            <a:r>
              <a:rPr lang="de-DE" sz="1700" b="0" dirty="0"/>
              <a:t>geschlossen werden kann. […]. Eine besondere </a:t>
            </a:r>
            <a:r>
              <a:rPr lang="de-DE" sz="1700" dirty="0"/>
              <a:t>Funktion</a:t>
            </a:r>
            <a:r>
              <a:rPr lang="de-DE" sz="1700" b="0" dirty="0"/>
              <a:t> kommt der Ehe kulturübergreifend durch die mit ihr </a:t>
            </a:r>
            <a:r>
              <a:rPr lang="de-DE" sz="1700" dirty="0"/>
              <a:t>einhergehende Legitimität des Nachwuchses</a:t>
            </a:r>
            <a:r>
              <a:rPr lang="de-DE" sz="1700" b="0" dirty="0"/>
              <a:t>, die </a:t>
            </a:r>
            <a:r>
              <a:rPr lang="de-DE" sz="1700" dirty="0"/>
              <a:t>Einbindung i</a:t>
            </a:r>
            <a:r>
              <a:rPr lang="de-DE" sz="1700" b="0" dirty="0"/>
              <a:t>n das </a:t>
            </a:r>
            <a:r>
              <a:rPr lang="de-DE" sz="1700" dirty="0"/>
              <a:t>Verwandtschaftssystem</a:t>
            </a:r>
            <a:r>
              <a:rPr lang="de-DE" sz="1700" b="0" dirty="0"/>
              <a:t> und durch das in vielen Gesellschaften daran gebundene </a:t>
            </a:r>
            <a:r>
              <a:rPr lang="de-DE" sz="1700" dirty="0"/>
              <a:t>Recht auf </a:t>
            </a:r>
            <a:r>
              <a:rPr lang="de-DE" sz="1700" dirty="0">
                <a:solidFill>
                  <a:schemeClr val="accent2"/>
                </a:solidFill>
              </a:rPr>
              <a:t>Geschlechtsverkehr</a:t>
            </a:r>
            <a:r>
              <a:rPr lang="de-DE" sz="1700" dirty="0"/>
              <a:t> </a:t>
            </a:r>
            <a:r>
              <a:rPr lang="de-DE" sz="1700" b="0" dirty="0"/>
              <a:t>zu.“ </a:t>
            </a:r>
            <a:r>
              <a:rPr lang="de-DE" sz="1700" b="0" dirty="0">
                <a:solidFill>
                  <a:schemeClr val="accent2"/>
                </a:solidFill>
              </a:rPr>
              <a:t>2007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olidFill>
                  <a:schemeClr val="accent2"/>
                </a:solidFill>
              </a:rPr>
              <a:t>                                                        </a:t>
            </a:r>
            <a:r>
              <a:rPr lang="de-DE" sz="1700" b="0" dirty="0">
                <a:solidFill>
                  <a:srgbClr val="FF0000"/>
                </a:solidFill>
              </a:rPr>
              <a:t>Vergleich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Ehe </a:t>
            </a:r>
            <a:r>
              <a:rPr lang="de-DE" sz="1700" b="0" dirty="0">
                <a:highlight>
                  <a:srgbClr val="FFFF00"/>
                </a:highlight>
              </a:rPr>
              <a:t>DEF</a:t>
            </a:r>
            <a:r>
              <a:rPr lang="de-DE" sz="1700" b="0" dirty="0"/>
              <a:t>=  eine </a:t>
            </a:r>
            <a:r>
              <a:rPr lang="de-DE" sz="1700" dirty="0"/>
              <a:t>vom Staat gestiftete</a:t>
            </a:r>
            <a:r>
              <a:rPr lang="de-DE" sz="1700" b="0" dirty="0"/>
              <a:t>, </a:t>
            </a:r>
            <a:r>
              <a:rPr lang="de-DE" sz="1700" dirty="0"/>
              <a:t>auf </a:t>
            </a:r>
            <a:r>
              <a:rPr lang="de-DE" sz="1700" dirty="0">
                <a:solidFill>
                  <a:schemeClr val="accent2"/>
                </a:solidFill>
              </a:rPr>
              <a:t>Dauer</a:t>
            </a:r>
            <a:r>
              <a:rPr lang="de-DE" sz="1700" dirty="0"/>
              <a:t> angelegte  Gemeinschaft</a:t>
            </a:r>
            <a:r>
              <a:rPr lang="de-DE" sz="1700" b="0" dirty="0"/>
              <a:t>, die nur </a:t>
            </a:r>
            <a:r>
              <a:rPr lang="de-DE" sz="1700" dirty="0"/>
              <a:t>von zwei </a:t>
            </a:r>
            <a:r>
              <a:rPr lang="de-DE" sz="1700" dirty="0">
                <a:solidFill>
                  <a:schemeClr val="accent2"/>
                </a:solidFill>
              </a:rPr>
              <a:t>ehemündigen</a:t>
            </a:r>
            <a:r>
              <a:rPr lang="de-DE" sz="1700" dirty="0"/>
              <a:t> Personen </a:t>
            </a:r>
            <a:r>
              <a:rPr lang="de-DE" sz="1700" b="0" dirty="0"/>
              <a:t>geschlossen werden kann. </a:t>
            </a:r>
            <a:r>
              <a:rPr lang="de-DE" sz="1700" u="sng" dirty="0">
                <a:solidFill>
                  <a:schemeClr val="accent2"/>
                </a:solidFill>
              </a:rPr>
              <a:t>Seit Oktober 2017 ist es in Deutschland möglich, auch Personen gleichen Geschlechts zu heiraten </a:t>
            </a:r>
            <a:r>
              <a:rPr lang="de-DE" sz="1700" b="0" dirty="0"/>
              <a:t>[…]. Eine besondere </a:t>
            </a:r>
            <a:r>
              <a:rPr lang="de-DE" sz="1700" dirty="0"/>
              <a:t>Funktion</a:t>
            </a:r>
            <a:r>
              <a:rPr lang="de-DE" sz="1700" b="0" dirty="0"/>
              <a:t> kommt der Ehe kulturübergreifend durch die mit ihr </a:t>
            </a:r>
            <a:r>
              <a:rPr lang="de-DE" sz="1700" dirty="0"/>
              <a:t>einhergehende Legitimität des Nachwuchses</a:t>
            </a:r>
            <a:r>
              <a:rPr lang="de-DE" sz="1700" b="0" dirty="0"/>
              <a:t>, die </a:t>
            </a:r>
            <a:r>
              <a:rPr lang="de-DE" sz="1700" dirty="0"/>
              <a:t>Einbindung i</a:t>
            </a:r>
            <a:r>
              <a:rPr lang="de-DE" sz="1700" b="0" dirty="0"/>
              <a:t>n das </a:t>
            </a:r>
            <a:r>
              <a:rPr lang="de-DE" sz="1700" dirty="0"/>
              <a:t>Verwandtschaftssystem</a:t>
            </a:r>
            <a:r>
              <a:rPr lang="de-DE" sz="1700" b="0" dirty="0"/>
              <a:t> und durch das in vielen Gesellschaften daran gebundene </a:t>
            </a:r>
            <a:r>
              <a:rPr lang="de-DE" sz="1700" dirty="0"/>
              <a:t>Recht auf </a:t>
            </a:r>
            <a:r>
              <a:rPr lang="de-DE" sz="1700" dirty="0">
                <a:solidFill>
                  <a:schemeClr val="accent2"/>
                </a:solidFill>
              </a:rPr>
              <a:t>Geschlechtsverkehr</a:t>
            </a:r>
            <a:r>
              <a:rPr lang="de-DE" sz="1700" dirty="0"/>
              <a:t> </a:t>
            </a:r>
            <a:r>
              <a:rPr lang="de-DE" sz="1700" b="0" dirty="0"/>
              <a:t>zu.“ </a:t>
            </a:r>
            <a:r>
              <a:rPr lang="de-DE" sz="1700" b="0" dirty="0">
                <a:solidFill>
                  <a:schemeClr val="accent2"/>
                </a:solidFill>
              </a:rPr>
              <a:t>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72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Pluralisierung der Lebensformen: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03" y="681615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Fakt oder Fiktion?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Mikrozensus erfasst Lebensformen entlang </a:t>
            </a:r>
            <a:r>
              <a:rPr lang="de-DE" sz="1700" dirty="0">
                <a:sym typeface="Wingdings" panose="05000000000000000000" pitchFamily="2" charset="2"/>
              </a:rPr>
              <a:t>zweier Achsen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1) </a:t>
            </a:r>
            <a:r>
              <a:rPr lang="de-DE" sz="1700" dirty="0">
                <a:sym typeface="Wingdings" panose="05000000000000000000" pitchFamily="2" charset="2"/>
              </a:rPr>
              <a:t>Elternschaft </a:t>
            </a:r>
            <a:r>
              <a:rPr lang="de-DE" sz="1700" b="0" dirty="0">
                <a:sym typeface="Wingdings" panose="05000000000000000000" pitchFamily="2" charset="2"/>
              </a:rPr>
              <a:t> 2) </a:t>
            </a:r>
            <a:r>
              <a:rPr lang="de-DE" sz="1700" dirty="0">
                <a:sym typeface="Wingdings" panose="05000000000000000000" pitchFamily="2" charset="2"/>
              </a:rPr>
              <a:t>Partnerschaft</a:t>
            </a:r>
            <a:r>
              <a:rPr lang="de-DE" sz="1700" b="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4768F72-4534-5020-6769-937349963973}"/>
              </a:ext>
            </a:extLst>
          </p:cNvPr>
          <p:cNvCxnSpPr/>
          <p:nvPr/>
        </p:nvCxnSpPr>
        <p:spPr>
          <a:xfrm>
            <a:off x="899592" y="1779662"/>
            <a:ext cx="10081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52BC4C1-732C-4492-2D37-DCD3FBD5913B}"/>
              </a:ext>
            </a:extLst>
          </p:cNvPr>
          <p:cNvCxnSpPr>
            <a:cxnSpLocks/>
          </p:cNvCxnSpPr>
          <p:nvPr/>
        </p:nvCxnSpPr>
        <p:spPr>
          <a:xfrm>
            <a:off x="3851920" y="1389331"/>
            <a:ext cx="0" cy="72008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97898BC-574C-0F75-FFA2-7A237B24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3" y="1420674"/>
            <a:ext cx="4623889" cy="29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Lernziele: elfte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676736" cy="379598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Sie kennen </a:t>
            </a:r>
            <a:r>
              <a:rPr lang="de-DE" sz="1800" dirty="0"/>
              <a:t>zentrale Begrifflichkeiten </a:t>
            </a:r>
            <a:r>
              <a:rPr lang="de-DE" sz="1800" b="0" dirty="0"/>
              <a:t>der Soziologie </a:t>
            </a:r>
            <a:r>
              <a:rPr lang="de-DE" sz="1800" dirty="0"/>
              <a:t>der</a:t>
            </a:r>
            <a:r>
              <a:rPr lang="de-DE" sz="1800" b="0" dirty="0"/>
              <a:t> </a:t>
            </a:r>
            <a:r>
              <a:rPr lang="de-DE" sz="1800" dirty="0"/>
              <a:t>Lebensformen</a:t>
            </a:r>
            <a:r>
              <a:rPr lang="de-DE" sz="1800" b="0" dirty="0"/>
              <a:t>                        </a:t>
            </a:r>
            <a:r>
              <a:rPr lang="de-DE" sz="1800" dirty="0"/>
              <a:t>und</a:t>
            </a:r>
            <a:r>
              <a:rPr lang="de-DE" sz="1800" b="0" dirty="0"/>
              <a:t> können </a:t>
            </a:r>
            <a:r>
              <a:rPr lang="de-DE" sz="1800" dirty="0"/>
              <a:t>diese definieren</a:t>
            </a:r>
            <a:r>
              <a:rPr lang="de-DE" sz="1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Sie kennen die </a:t>
            </a:r>
            <a:r>
              <a:rPr lang="de-DE" sz="1800" dirty="0"/>
              <a:t>Haupttrends des Wandels der Lebensformen </a:t>
            </a:r>
            <a:r>
              <a:rPr lang="de-DE" sz="1800" b="0" dirty="0"/>
              <a:t>und                                    können diese beschreiben und </a:t>
            </a:r>
            <a:r>
              <a:rPr lang="de-DE" sz="1800" dirty="0"/>
              <a:t>erläutern</a:t>
            </a:r>
            <a:r>
              <a:rPr lang="de-DE" sz="1800" b="0" dirty="0"/>
              <a:t>, </a:t>
            </a:r>
            <a:r>
              <a:rPr lang="de-DE" sz="1800" dirty="0"/>
              <a:t>auch</a:t>
            </a:r>
            <a:r>
              <a:rPr lang="de-DE" sz="1800" b="0" dirty="0"/>
              <a:t> im </a:t>
            </a:r>
            <a:r>
              <a:rPr lang="de-DE" sz="1800" dirty="0"/>
              <a:t>Ost-West-Vergleich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Bildung</a:t>
            </a: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Lebensformen: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86694"/>
            <a:ext cx="8659897" cy="1604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Lebensformen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relativ stabile Beziehungsmuster, der Bevölkerung im </a:t>
            </a:r>
            <a:r>
              <a:rPr lang="de-DE" sz="1800" dirty="0"/>
              <a:t>privaten</a:t>
            </a:r>
            <a:r>
              <a:rPr lang="de-DE" sz="1800" b="0" dirty="0"/>
              <a:t> </a:t>
            </a:r>
            <a:r>
              <a:rPr lang="de-DE" sz="1800" dirty="0"/>
              <a:t>Bereich</a:t>
            </a:r>
            <a:r>
              <a:rPr lang="de-DE" sz="1800" b="0" dirty="0"/>
              <a:t>, die „allgemein mit </a:t>
            </a:r>
            <a:r>
              <a:rPr lang="de-DE" sz="1800" dirty="0"/>
              <a:t>Formen</a:t>
            </a:r>
            <a:r>
              <a:rPr lang="de-DE" sz="1800" b="0" dirty="0"/>
              <a:t> des </a:t>
            </a:r>
            <a:r>
              <a:rPr lang="de-DE" sz="1800" dirty="0"/>
              <a:t>Alleinlebens</a:t>
            </a:r>
            <a:r>
              <a:rPr lang="de-DE" sz="1800" b="0" dirty="0"/>
              <a:t> </a:t>
            </a:r>
            <a:r>
              <a:rPr lang="de-DE" sz="1800" dirty="0"/>
              <a:t>oder Zusammenlebens </a:t>
            </a:r>
            <a:r>
              <a:rPr lang="de-DE" sz="1800" b="0" dirty="0"/>
              <a:t>beschrieben werden können“ </a:t>
            </a:r>
            <a:r>
              <a:rPr lang="de-DE" sz="1400" b="0" dirty="0"/>
              <a:t>Niemeyer &amp; Voit 1995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                  Systematische Unterscheidung: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54973A-0B3E-EA10-ACE8-6FCA69852F87}"/>
              </a:ext>
            </a:extLst>
          </p:cNvPr>
          <p:cNvSpPr txBox="1">
            <a:spLocks/>
          </p:cNvSpPr>
          <p:nvPr/>
        </p:nvSpPr>
        <p:spPr>
          <a:xfrm>
            <a:off x="473582" y="2453264"/>
            <a:ext cx="8659897" cy="2569119"/>
          </a:xfrm>
          <a:prstGeom prst="rect">
            <a:avLst/>
          </a:prstGeom>
        </p:spPr>
        <p:txBody>
          <a:bodyPr vert="horz" lIns="0" tIns="0" rIns="0" bIns="0" numCol="2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(Bürgerliche) Kernfamilie</a:t>
            </a:r>
            <a:r>
              <a:rPr lang="de-DE" sz="1800" b="0" dirty="0">
                <a:sym typeface="Wingdings" panose="05000000000000000000" pitchFamily="2" charset="2"/>
              </a:rPr>
              <a:t>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Vorhandensein Kinder, Ehelichkeit, Elternbeziehung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Gemeinsames Haushalten/ Wirtschaften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Geschlechtsspezifische Rollenteilung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Familiale Lebensformen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Besteht aus zwei Generationen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Weist Merkmale aber nur zum Teil auf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Lebensformen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Sämtliche weitere Lebensformen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                  </a:t>
            </a:r>
            <a:endParaRPr lang="de-DE" sz="24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Differenzierungskriterien: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058262"/>
            <a:ext cx="7776408" cy="336600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Abnehmende Differenzierungskriterien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Lebensform als breiteste Begriffsform</a:t>
            </a:r>
          </a:p>
          <a:p>
            <a:pPr>
              <a:spcAft>
                <a:spcPts val="800"/>
              </a:spcAft>
            </a:pPr>
            <a:endParaRPr lang="de-DE" b="0" dirty="0"/>
          </a:p>
          <a:p>
            <a:pPr>
              <a:spcAft>
                <a:spcPts val="800"/>
              </a:spcAft>
            </a:pPr>
            <a:endParaRPr lang="de-DE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</a:t>
            </a:r>
            <a:r>
              <a:rPr lang="de-DE" sz="700" err="1"/>
              <a:t>runtemund</a:t>
            </a:r>
            <a:r>
              <a:rPr lang="de-DE" sz="70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r>
              <a:rPr lang="de-DE" sz="700"/>
              <a:t>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ED40F20-CB36-A4B1-A647-53516124A109}"/>
              </a:ext>
            </a:extLst>
          </p:cNvPr>
          <p:cNvSpPr txBox="1">
            <a:spLocks/>
          </p:cNvSpPr>
          <p:nvPr/>
        </p:nvSpPr>
        <p:spPr>
          <a:xfrm>
            <a:off x="5040000" y="3517428"/>
            <a:ext cx="4104000" cy="10403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b="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D86E388-7AF9-5A9D-C4F4-D28E24432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25116"/>
              </p:ext>
            </p:extLst>
          </p:nvPr>
        </p:nvGraphicFramePr>
        <p:xfrm>
          <a:off x="468325" y="993715"/>
          <a:ext cx="7559675" cy="2588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35">
                  <a:extLst>
                    <a:ext uri="{9D8B030D-6E8A-4147-A177-3AD203B41FA5}">
                      <a16:colId xmlns:a16="http://schemas.microsoft.com/office/drawing/2014/main" val="185088269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3494275096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3627716365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167820421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29669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Bürgerliche Kernfamilie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Kernfamilie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Familiale Lebensformen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Lebensformen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0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Elternschaft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Ehelichkeit der Partner-beziehung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9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Haushalts-gemeinschaft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1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Normatives Rollenbild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7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Familiale Lebensformen: Bürgerliche Kernfamilie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7087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Zeitliche Einordnung: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Historisch etabliert mit der </a:t>
            </a:r>
            <a:r>
              <a:rPr lang="de-DE" sz="1700" dirty="0">
                <a:sym typeface="Wingdings" panose="05000000000000000000" pitchFamily="2" charset="2"/>
              </a:rPr>
              <a:t>Industrialisierung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Arbeitsteilige</a:t>
            </a:r>
            <a:r>
              <a:rPr lang="de-DE" sz="1700" b="0" dirty="0">
                <a:sym typeface="Wingdings" panose="05000000000000000000" pitchFamily="2" charset="2"/>
              </a:rPr>
              <a:t> Rollenmodell mit Frau als Mutter und Mann als Ernährer</a:t>
            </a:r>
            <a:endParaRPr lang="de-DE" sz="17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Im </a:t>
            </a:r>
            <a:r>
              <a:rPr lang="de-DE" sz="1700" dirty="0">
                <a:sym typeface="Wingdings" panose="05000000000000000000" pitchFamily="2" charset="2"/>
              </a:rPr>
              <a:t>Bürgertum-</a:t>
            </a:r>
            <a:r>
              <a:rPr lang="de-DE" sz="1700" b="0" dirty="0">
                <a:sym typeface="Wingdings" panose="05000000000000000000" pitchFamily="2" charset="2"/>
              </a:rPr>
              <a:t> nicht alle </a:t>
            </a:r>
            <a:r>
              <a:rPr lang="de-DE" sz="1700" dirty="0">
                <a:sym typeface="Wingdings" panose="05000000000000000000" pitchFamily="2" charset="2"/>
              </a:rPr>
              <a:t>Schichten</a:t>
            </a:r>
            <a:r>
              <a:rPr lang="de-DE" sz="1700" b="0" dirty="0">
                <a:sym typeface="Wingdings" panose="05000000000000000000" pitchFamily="2" charset="2"/>
              </a:rPr>
              <a:t> (Arbeiterschaft oft beide Elternteile </a:t>
            </a:r>
            <a:r>
              <a:rPr lang="de-DE" sz="1700" b="0" dirty="0" err="1">
                <a:sym typeface="Wingdings" panose="05000000000000000000" pitchFamily="2" charset="2"/>
              </a:rPr>
              <a:t>Ernährerrolle</a:t>
            </a:r>
            <a:r>
              <a:rPr lang="de-DE" sz="17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Zeitgleich mit erstem </a:t>
            </a:r>
            <a:r>
              <a:rPr lang="de-DE" sz="1700" dirty="0">
                <a:sym typeface="Wingdings" panose="05000000000000000000" pitchFamily="2" charset="2"/>
              </a:rPr>
              <a:t>Demografischen Übergang </a:t>
            </a:r>
            <a:r>
              <a:rPr lang="de-DE" sz="1700" b="0" dirty="0">
                <a:sym typeface="Wingdings" panose="05000000000000000000" pitchFamily="2" charset="2"/>
              </a:rPr>
              <a:t>(= Übergang zu niedrigen Sterbe- und Geburtenziffern)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Zu Merken: </a:t>
            </a:r>
            <a:r>
              <a:rPr lang="de-DE" sz="1700" b="0" dirty="0" err="1">
                <a:sym typeface="Wingdings" panose="05000000000000000000" pitchFamily="2" charset="2"/>
              </a:rPr>
              <a:t>Ernährermodell</a:t>
            </a: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Osten = </a:t>
            </a:r>
            <a:r>
              <a:rPr lang="de-DE" sz="1700" dirty="0" err="1">
                <a:solidFill>
                  <a:schemeClr val="accent2"/>
                </a:solidFill>
                <a:sym typeface="Wingdings" panose="05000000000000000000" pitchFamily="2" charset="2"/>
              </a:rPr>
              <a:t>Doppelernährermodell</a:t>
            </a:r>
            <a:r>
              <a:rPr lang="de-DE" sz="1700" dirty="0">
                <a:sym typeface="Wingdings" panose="05000000000000000000" pitchFamily="2" charset="2"/>
              </a:rPr>
              <a:t> dominant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>
                <a:sym typeface="Wingdings" panose="05000000000000000000" pitchFamily="2" charset="2"/>
              </a:rPr>
              <a:t>Weste =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modifiziertes </a:t>
            </a:r>
            <a:r>
              <a:rPr lang="de-DE" sz="1700" dirty="0" err="1">
                <a:solidFill>
                  <a:schemeClr val="accent2"/>
                </a:solidFill>
                <a:sym typeface="Wingdings" panose="05000000000000000000" pitchFamily="2" charset="2"/>
              </a:rPr>
              <a:t>Ernährermodell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 mit Teilzeit </a:t>
            </a:r>
            <a:r>
              <a:rPr lang="de-DE" sz="1700" dirty="0">
                <a:sym typeface="Wingdings" panose="05000000000000000000" pitchFamily="2" charset="2"/>
              </a:rPr>
              <a:t>erwerbstätiger Frau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7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Familiale Lebensformen: Trends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760244"/>
            <a:ext cx="8659897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Vielfältige Lebensformen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Abkehr vom konventionellen </a:t>
            </a:r>
            <a:r>
              <a:rPr lang="de-DE" sz="1800" b="0" dirty="0" err="1">
                <a:sym typeface="Wingdings" panose="05000000000000000000" pitchFamily="2" charset="2"/>
              </a:rPr>
              <a:t>Ernährermodell</a:t>
            </a: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(Nicht-) Vereinbarkeit von Beruf &amp; Familie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Kulturelle Differenzierung durch Migration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Neue Gestaltungsräume von Kindheit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Polarisierung der Lebenslagen: Zunahme von Familienarmut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ETC.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7A24B6-A9EB-84CF-2E8B-4118A62531A6}"/>
              </a:ext>
            </a:extLst>
          </p:cNvPr>
          <p:cNvSpPr/>
          <p:nvPr/>
        </p:nvSpPr>
        <p:spPr>
          <a:xfrm>
            <a:off x="2771800" y="684220"/>
            <a:ext cx="2592288" cy="318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fallen euch für Trends ein?</a:t>
            </a:r>
          </a:p>
        </p:txBody>
      </p:sp>
    </p:spTree>
    <p:extLst>
      <p:ext uri="{BB962C8B-B14F-4D97-AF65-F5344CB8AC3E}">
        <p14:creationId xmlns:p14="http://schemas.microsoft.com/office/powerpoint/2010/main" val="31512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Familiale Lebensformen: Trends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887268"/>
            <a:ext cx="7371845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Eltern-Kind-Beziehung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Abnahme hierarchischer Beziehung, Zunahme partnerschaftlicher Beziehung  </a:t>
            </a:r>
            <a:r>
              <a:rPr lang="de-DE" sz="1800" dirty="0">
                <a:sym typeface="Wingdings" panose="05000000000000000000" pitchFamily="2" charset="2"/>
              </a:rPr>
              <a:t>Demokratisierung</a:t>
            </a:r>
            <a:r>
              <a:rPr lang="de-DE" sz="1800" b="0" dirty="0">
                <a:sym typeface="Wingdings" panose="05000000000000000000" pitchFamily="2" charset="2"/>
              </a:rPr>
              <a:t> der Familie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Auflösung traditioneller Machtverhältnisse zwischen Geschlechtern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Familie als Praxis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759E4D5-81A7-E862-F343-0F9E11573684}"/>
              </a:ext>
            </a:extLst>
          </p:cNvPr>
          <p:cNvSpPr/>
          <p:nvPr/>
        </p:nvSpPr>
        <p:spPr>
          <a:xfrm>
            <a:off x="3438315" y="760244"/>
            <a:ext cx="2664296" cy="318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fallen euch für Trends ein?</a:t>
            </a:r>
          </a:p>
        </p:txBody>
      </p:sp>
    </p:spTree>
    <p:extLst>
      <p:ext uri="{BB962C8B-B14F-4D97-AF65-F5344CB8AC3E}">
        <p14:creationId xmlns:p14="http://schemas.microsoft.com/office/powerpoint/2010/main" val="27178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Familiale Lebensformen: Theoretischer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70605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Familie als Herstellungsleistung </a:t>
            </a:r>
            <a:r>
              <a:rPr lang="de-DE" sz="1400" b="0" dirty="0"/>
              <a:t>(Jurczyk 2014):</a:t>
            </a: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Familie ist keine Form, sondern eine </a:t>
            </a:r>
            <a:r>
              <a:rPr lang="de-DE" sz="1800" dirty="0"/>
              <a:t>Praxis</a:t>
            </a:r>
            <a:r>
              <a:rPr lang="de-DE" sz="1800" b="0" dirty="0"/>
              <a:t> = „</a:t>
            </a:r>
            <a:r>
              <a:rPr lang="de-DE" sz="1800" i="1" dirty="0" err="1"/>
              <a:t>Doing</a:t>
            </a:r>
            <a:r>
              <a:rPr lang="de-DE" sz="1800" i="1" dirty="0"/>
              <a:t> Family“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strike="sngStrike" dirty="0"/>
              <a:t>Familie keine selbstverständliche Ressource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Sondern bedarf </a:t>
            </a:r>
            <a:r>
              <a:rPr lang="de-DE" sz="1800" dirty="0">
                <a:sym typeface="Wingdings" panose="05000000000000000000" pitchFamily="2" charset="2"/>
              </a:rPr>
              <a:t>täglicher und biographisch Praktiken </a:t>
            </a:r>
            <a:r>
              <a:rPr lang="de-DE" sz="1800" b="0" dirty="0">
                <a:sym typeface="Wingdings" panose="05000000000000000000" pitchFamily="2" charset="2"/>
              </a:rPr>
              <a:t>zur Herstellung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ym typeface="Wingdings" panose="05000000000000000000" pitchFamily="2" charset="2"/>
              </a:rPr>
              <a:t>                                   </a:t>
            </a:r>
            <a:r>
              <a:rPr lang="de-DE" sz="1800" i="1" dirty="0">
                <a:solidFill>
                  <a:schemeClr val="accent2"/>
                </a:solidFill>
                <a:sym typeface="Wingdings" panose="05000000000000000000" pitchFamily="2" charset="2"/>
              </a:rPr>
              <a:t>„Familie </a:t>
            </a:r>
            <a:r>
              <a:rPr lang="de-DE" sz="1800" i="1" dirty="0">
                <a:solidFill>
                  <a:schemeClr val="accent2"/>
                </a:solidFill>
              </a:rPr>
              <a:t>muss man aktiv tun“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Familien damit </a:t>
            </a:r>
            <a:r>
              <a:rPr lang="de-DE" sz="1800" dirty="0"/>
              <a:t>keine Naturgesetze</a:t>
            </a:r>
            <a:r>
              <a:rPr lang="de-DE" sz="1800" b="0" dirty="0"/>
              <a:t>, sondern </a:t>
            </a:r>
            <a:r>
              <a:rPr lang="de-DE" sz="1800" dirty="0"/>
              <a:t>soziale Institutionen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Elternschaft vom Staat in </a:t>
            </a:r>
            <a:r>
              <a:rPr lang="de-DE" sz="1800" dirty="0"/>
              <a:t>rechtlicher Hinsicht abgesichert </a:t>
            </a:r>
            <a:r>
              <a:rPr lang="de-DE" sz="1200" b="0" dirty="0"/>
              <a:t>(z.B. Kindergeld, Elternurlaub)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 </a:t>
            </a:r>
            <a:r>
              <a:rPr lang="de-DE" sz="1800" b="0" dirty="0">
                <a:sym typeface="Wingdings" panose="05000000000000000000" pitchFamily="2" charset="2"/>
              </a:rPr>
              <a:t>Fragen: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i="1" dirty="0">
                <a:sym typeface="Wingdings" panose="05000000000000000000" pitchFamily="2" charset="2"/>
              </a:rPr>
              <a:t>Was hält Familien und ihr Beziehungssystem zusammen, bei der ganzen Individualität? Welche Praxen braucht man?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Familiale Lebensformen: Theoretischer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70605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Familie als Herstellungsleistung: Drei Grundformen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 </a:t>
            </a:r>
            <a:endParaRPr lang="de-DE" sz="14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013ABABF-156E-32D2-8A9D-A535B2207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28450"/>
              </p:ext>
            </p:extLst>
          </p:nvPr>
        </p:nvGraphicFramePr>
        <p:xfrm>
          <a:off x="648000" y="1202435"/>
          <a:ext cx="7848000" cy="295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64">
                  <a:extLst>
                    <a:ext uri="{9D8B030D-6E8A-4147-A177-3AD203B41FA5}">
                      <a16:colId xmlns:a16="http://schemas.microsoft.com/office/drawing/2014/main" val="4104224823"/>
                    </a:ext>
                  </a:extLst>
                </a:gridCol>
                <a:gridCol w="5148136">
                  <a:extLst>
                    <a:ext uri="{9D8B030D-6E8A-4147-A177-3AD203B41FA5}">
                      <a16:colId xmlns:a16="http://schemas.microsoft.com/office/drawing/2014/main" val="1233944178"/>
                    </a:ext>
                  </a:extLst>
                </a:gridCol>
              </a:tblGrid>
              <a:tr h="361203">
                <a:tc>
                  <a:txBody>
                    <a:bodyPr/>
                    <a:lstStyle/>
                    <a:p>
                      <a:r>
                        <a:rPr lang="de-DE" sz="1700" dirty="0"/>
                        <a:t>Grundformen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/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3737"/>
                  </a:ext>
                </a:extLst>
              </a:tr>
              <a:tr h="1129096">
                <a:tc>
                  <a:txBody>
                    <a:bodyPr/>
                    <a:lstStyle/>
                    <a:p>
                      <a:r>
                        <a:rPr lang="de-DE" sz="1700" b="1" dirty="0"/>
                        <a:t>1) Balancemanagement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52148"/>
                  </a:ext>
                </a:extLst>
              </a:tr>
              <a:tr h="600259">
                <a:tc>
                  <a:txBody>
                    <a:bodyPr/>
                    <a:lstStyle/>
                    <a:p>
                      <a:r>
                        <a:rPr lang="de-DE" sz="1700" b="1" dirty="0"/>
                        <a:t>2) Konstruktion von Gemeinsamkeiten</a:t>
                      </a:r>
                    </a:p>
                    <a:p>
                      <a:endParaRPr lang="de-DE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45054"/>
                  </a:ext>
                </a:extLst>
              </a:tr>
              <a:tr h="600259">
                <a:tc>
                  <a:txBody>
                    <a:bodyPr/>
                    <a:lstStyle/>
                    <a:p>
                      <a:r>
                        <a:rPr lang="de-DE" sz="1700" b="1" dirty="0"/>
                        <a:t>3) „</a:t>
                      </a:r>
                      <a:r>
                        <a:rPr lang="de-DE" sz="1700" b="1" dirty="0" err="1"/>
                        <a:t>Displaying</a:t>
                      </a:r>
                      <a:r>
                        <a:rPr lang="de-DE" sz="1700" b="1" dirty="0"/>
                        <a:t> </a:t>
                      </a:r>
                      <a:r>
                        <a:rPr lang="de-DE" sz="1700" b="1" dirty="0" err="1"/>
                        <a:t>family</a:t>
                      </a:r>
                      <a:r>
                        <a:rPr lang="de-DE" sz="1700" b="1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6962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C7724F9-B7D7-CA5A-AE62-5DF3B50520BE}"/>
              </a:ext>
            </a:extLst>
          </p:cNvPr>
          <p:cNvSpPr txBox="1"/>
          <p:nvPr/>
        </p:nvSpPr>
        <p:spPr>
          <a:xfrm>
            <a:off x="3376748" y="1570824"/>
            <a:ext cx="530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Bedarf organisatorische &amp; logistische Abstimmungen um den Alltag lebbar zu machen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Individuelle Lebensführung muss 1) mental, 2) emotional, 3) zeitlich, 4) räumlich koordiniert werden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1C98D7-E4FC-0865-68B3-ECC537E62968}"/>
              </a:ext>
            </a:extLst>
          </p:cNvPr>
          <p:cNvSpPr txBox="1"/>
          <p:nvPr/>
        </p:nvSpPr>
        <p:spPr>
          <a:xfrm>
            <a:off x="3392880" y="2732180"/>
            <a:ext cx="530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Gemeinsame Interaktionen, die die Familie als sinnhaftes gemeinsames Ganzes zusammenführt </a:t>
            </a:r>
          </a:p>
          <a:p>
            <a:r>
              <a:rPr lang="de-DE" sz="1600" dirty="0">
                <a:sym typeface="Wingdings" panose="05000000000000000000" pitchFamily="2" charset="2"/>
              </a:rPr>
              <a:t> Sinneinheit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C9A2A5-B42D-A256-744B-D2BE628B3EB5}"/>
              </a:ext>
            </a:extLst>
          </p:cNvPr>
          <p:cNvSpPr txBox="1"/>
          <p:nvPr/>
        </p:nvSpPr>
        <p:spPr>
          <a:xfrm>
            <a:off x="3392880" y="3608219"/>
            <a:ext cx="530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Nach außen gerichtete (inszenierte) Signale: „Wir sind eine Familie“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9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Familiale Lebensformen: Elternschaft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70605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Traditionell abgesichert durch:</a:t>
            </a: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Bionormativ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Heteronormativ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Paarnormativ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Kritik: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Bürgerliches Idealbild, dient weiterhin als Referenz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Bindestrichfamilien werde als „Besonderheiten“ dargestellt</a:t>
            </a: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 </a:t>
            </a:r>
            <a:endParaRPr lang="de-DE" sz="14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43EA0A-8016-EA90-C860-65C328A48EAC}"/>
              </a:ext>
            </a:extLst>
          </p:cNvPr>
          <p:cNvSpPr txBox="1"/>
          <p:nvPr/>
        </p:nvSpPr>
        <p:spPr>
          <a:xfrm>
            <a:off x="1974520" y="1152561"/>
            <a:ext cx="3245552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= (blutsverwandtschaftlich)</a:t>
            </a:r>
            <a:endParaRPr lang="de-DE" sz="14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361663-32DB-7587-2BDF-B2963D46DE26}"/>
              </a:ext>
            </a:extLst>
          </p:cNvPr>
          <p:cNvSpPr txBox="1"/>
          <p:nvPr/>
        </p:nvSpPr>
        <p:spPr>
          <a:xfrm>
            <a:off x="2339752" y="1534517"/>
            <a:ext cx="4292949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= (zweigeschlechtliche Elternschaft)</a:t>
            </a:r>
            <a:endParaRPr lang="de-DE" sz="1800" b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F5AA44-7A8B-EDAA-FDFB-C6E9FA60D2B2}"/>
              </a:ext>
            </a:extLst>
          </p:cNvPr>
          <p:cNvSpPr txBox="1"/>
          <p:nvPr/>
        </p:nvSpPr>
        <p:spPr>
          <a:xfrm>
            <a:off x="2123728" y="1918845"/>
            <a:ext cx="4292949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tx2"/>
                </a:solidFill>
              </a:rPr>
              <a:t>= (</a:t>
            </a:r>
            <a:r>
              <a:rPr lang="de-DE" sz="1800" dirty="0">
                <a:solidFill>
                  <a:schemeClr val="tx2"/>
                </a:solidFill>
              </a:rPr>
              <a:t>l</a:t>
            </a:r>
            <a:r>
              <a:rPr lang="de-DE" sz="1800" b="0" dirty="0">
                <a:solidFill>
                  <a:schemeClr val="tx2"/>
                </a:solidFill>
              </a:rPr>
              <a:t>iebesbezogene Zweierbeziehung)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17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Bildschirmpräsentation (16:9)</PresentationFormat>
  <Paragraphs>217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Calibri-Bold</vt:lpstr>
      <vt:lpstr>Courier New</vt:lpstr>
      <vt:lpstr>Wingdings</vt:lpstr>
      <vt:lpstr>PowerPoint Master RUB</vt:lpstr>
      <vt:lpstr>Tutorium zur VL. Sitzung (Teil 15) </vt:lpstr>
      <vt:lpstr>Lebensformen: Definition</vt:lpstr>
      <vt:lpstr>Differenzierungskriterien:</vt:lpstr>
      <vt:lpstr>Familiale Lebensformen: Bürgerliche Kernfamilie</vt:lpstr>
      <vt:lpstr>Familiale Lebensformen: Trends heute</vt:lpstr>
      <vt:lpstr>Familiale Lebensformen: Trends heute</vt:lpstr>
      <vt:lpstr>Familiale Lebensformen: Theoretischer Blick</vt:lpstr>
      <vt:lpstr>Familiale Lebensformen: Theoretischer Blick</vt:lpstr>
      <vt:lpstr>Familiale Lebensformen: Elternschaft</vt:lpstr>
      <vt:lpstr>Lebensformen jenseits von Familie</vt:lpstr>
      <vt:lpstr>Familiale Lebensformen: Alleinlebende</vt:lpstr>
      <vt:lpstr>Familiale Lebensformen: Alleinlebende</vt:lpstr>
      <vt:lpstr>Familiale Lebensformen: Ehe</vt:lpstr>
      <vt:lpstr>Familiale Lebensformen: Ehe- 1) Dauer: Scheidung</vt:lpstr>
      <vt:lpstr>Familiale Lebensformen: Ehe- 2) Verschiedengeschlechtlich             </vt:lpstr>
      <vt:lpstr>Familiale Lebensformen: Ehe</vt:lpstr>
      <vt:lpstr>Pluralisierung der Lebensformen:</vt:lpstr>
      <vt:lpstr>Lernziele: elfte Sitzung 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71</cp:revision>
  <cp:lastPrinted>2022-05-08T18:17:36Z</cp:lastPrinted>
  <dcterms:created xsi:type="dcterms:W3CDTF">2020-06-22T16:14:58Z</dcterms:created>
  <dcterms:modified xsi:type="dcterms:W3CDTF">2023-01-18T11:31:15Z</dcterms:modified>
</cp:coreProperties>
</file>