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350" r:id="rId2"/>
    <p:sldId id="417" r:id="rId3"/>
    <p:sldId id="418" r:id="rId4"/>
    <p:sldId id="1131" r:id="rId5"/>
    <p:sldId id="1132" r:id="rId6"/>
    <p:sldId id="1125" r:id="rId7"/>
    <p:sldId id="1126" r:id="rId8"/>
    <p:sldId id="1136" r:id="rId9"/>
    <p:sldId id="1135" r:id="rId10"/>
    <p:sldId id="1134" r:id="rId11"/>
    <p:sldId id="1124" r:id="rId12"/>
    <p:sldId id="1138" r:id="rId13"/>
    <p:sldId id="1139" r:id="rId14"/>
    <p:sldId id="1140" r:id="rId15"/>
    <p:sldId id="1141" r:id="rId16"/>
    <p:sldId id="1144" r:id="rId17"/>
    <p:sldId id="1145" r:id="rId18"/>
    <p:sldId id="1146" r:id="rId19"/>
    <p:sldId id="1137" r:id="rId2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572C5-9EB9-49B4-905B-DEC85910505D}" v="396" dt="2022-10-26T18:46:02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2899" autoAdjust="0"/>
  </p:normalViewPr>
  <p:slideViewPr>
    <p:cSldViewPr snapToObjects="1">
      <p:cViewPr>
        <p:scale>
          <a:sx n="49" d="100"/>
          <a:sy n="49" d="100"/>
        </p:scale>
        <p:origin x="1776" y="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44D572C5-9EB9-49B4-905B-DEC85910505D}"/>
    <pc:docChg chg="undo custSel addSld delSld modSld">
      <pc:chgData name="Stina Ru" userId="a298bcda0a73aae4" providerId="LiveId" clId="{44D572C5-9EB9-49B4-905B-DEC85910505D}" dt="2022-10-26T18:46:23.541" v="489" actId="47"/>
      <pc:docMkLst>
        <pc:docMk/>
      </pc:docMkLst>
      <pc:sldChg chg="del">
        <pc:chgData name="Stina Ru" userId="a298bcda0a73aae4" providerId="LiveId" clId="{44D572C5-9EB9-49B4-905B-DEC85910505D}" dt="2022-10-26T18:42:21.127" v="402" actId="47"/>
        <pc:sldMkLst>
          <pc:docMk/>
          <pc:sldMk cId="3307257813" sldId="413"/>
        </pc:sldMkLst>
      </pc:sldChg>
      <pc:sldChg chg="modSp del mod">
        <pc:chgData name="Stina Ru" userId="a298bcda0a73aae4" providerId="LiveId" clId="{44D572C5-9EB9-49B4-905B-DEC85910505D}" dt="2022-10-26T09:20:26.039" v="400" actId="47"/>
        <pc:sldMkLst>
          <pc:docMk/>
          <pc:sldMk cId="1635737710" sldId="414"/>
        </pc:sldMkLst>
        <pc:spChg chg="mod">
          <ac:chgData name="Stina Ru" userId="a298bcda0a73aae4" providerId="LiveId" clId="{44D572C5-9EB9-49B4-905B-DEC85910505D}" dt="2022-10-25T12:27:47.612" v="72"/>
          <ac:spMkLst>
            <pc:docMk/>
            <pc:sldMk cId="1635737710" sldId="414"/>
            <ac:spMk id="2" creationId="{2E8E55A0-73B3-4565-BA58-ACE5F64229D6}"/>
          </ac:spMkLst>
        </pc:spChg>
      </pc:sldChg>
      <pc:sldChg chg="del">
        <pc:chgData name="Stina Ru" userId="a298bcda0a73aae4" providerId="LiveId" clId="{44D572C5-9EB9-49B4-905B-DEC85910505D}" dt="2022-10-26T09:20:27.548" v="401" actId="47"/>
        <pc:sldMkLst>
          <pc:docMk/>
          <pc:sldMk cId="1205229619" sldId="415"/>
        </pc:sldMkLst>
      </pc:sldChg>
      <pc:sldChg chg="delSp modSp mod delAnim">
        <pc:chgData name="Stina Ru" userId="a298bcda0a73aae4" providerId="LiveId" clId="{44D572C5-9EB9-49B4-905B-DEC85910505D}" dt="2022-10-26T18:45:32.766" v="481" actId="1076"/>
        <pc:sldMkLst>
          <pc:docMk/>
          <pc:sldMk cId="3866589505" sldId="418"/>
        </pc:sldMkLst>
        <pc:spChg chg="del">
          <ac:chgData name="Stina Ru" userId="a298bcda0a73aae4" providerId="LiveId" clId="{44D572C5-9EB9-49B4-905B-DEC85910505D}" dt="2022-10-26T18:45:22.028" v="478" actId="478"/>
          <ac:spMkLst>
            <pc:docMk/>
            <pc:sldMk cId="3866589505" sldId="418"/>
            <ac:spMk id="7" creationId="{0738A9EF-50F4-A005-BC90-A4F7FCFD52AD}"/>
          </ac:spMkLst>
        </pc:spChg>
        <pc:spChg chg="mod">
          <ac:chgData name="Stina Ru" userId="a298bcda0a73aae4" providerId="LiveId" clId="{44D572C5-9EB9-49B4-905B-DEC85910505D}" dt="2022-10-26T18:45:32.766" v="481" actId="1076"/>
          <ac:spMkLst>
            <pc:docMk/>
            <pc:sldMk cId="3866589505" sldId="418"/>
            <ac:spMk id="12" creationId="{13B203F9-1E27-4E57-902E-B40C20ADA7DF}"/>
          </ac:spMkLst>
        </pc:spChg>
        <pc:graphicFrameChg chg="mod">
          <ac:chgData name="Stina Ru" userId="a298bcda0a73aae4" providerId="LiveId" clId="{44D572C5-9EB9-49B4-905B-DEC85910505D}" dt="2022-10-26T18:45:28.685" v="480" actId="1076"/>
          <ac:graphicFrameMkLst>
            <pc:docMk/>
            <pc:sldMk cId="3866589505" sldId="418"/>
            <ac:graphicFrameMk id="2" creationId="{BAC6DE60-4F91-BE04-AA14-D4E84B2FF49A}"/>
          </ac:graphicFrameMkLst>
        </pc:graphicFrameChg>
      </pc:sldChg>
      <pc:sldChg chg="modSp mod addAnim delAnim">
        <pc:chgData name="Stina Ru" userId="a298bcda0a73aae4" providerId="LiveId" clId="{44D572C5-9EB9-49B4-905B-DEC85910505D}" dt="2022-10-26T18:44:23.786" v="468" actId="21"/>
        <pc:sldMkLst>
          <pc:docMk/>
          <pc:sldMk cId="989901367" sldId="1124"/>
        </pc:sldMkLst>
        <pc:spChg chg="mod">
          <ac:chgData name="Stina Ru" userId="a298bcda0a73aae4" providerId="LiveId" clId="{44D572C5-9EB9-49B4-905B-DEC85910505D}" dt="2022-10-26T18:44:23.786" v="468" actId="21"/>
          <ac:spMkLst>
            <pc:docMk/>
            <pc:sldMk cId="989901367" sldId="1124"/>
            <ac:spMk id="7" creationId="{9149A9D2-823C-2959-6654-07D87DE3C271}"/>
          </ac:spMkLst>
        </pc:spChg>
      </pc:sldChg>
      <pc:sldChg chg="modSp mod modAnim">
        <pc:chgData name="Stina Ru" userId="a298bcda0a73aae4" providerId="LiveId" clId="{44D572C5-9EB9-49B4-905B-DEC85910505D}" dt="2022-10-25T12:24:34.413" v="22"/>
        <pc:sldMkLst>
          <pc:docMk/>
          <pc:sldMk cId="4062564188" sldId="1132"/>
        </pc:sldMkLst>
        <pc:spChg chg="mod">
          <ac:chgData name="Stina Ru" userId="a298bcda0a73aae4" providerId="LiveId" clId="{44D572C5-9EB9-49B4-905B-DEC85910505D}" dt="2022-10-25T12:24:10.462" v="18" actId="1076"/>
          <ac:spMkLst>
            <pc:docMk/>
            <pc:sldMk cId="4062564188" sldId="1132"/>
            <ac:spMk id="7" creationId="{9149A9D2-823C-2959-6654-07D87DE3C271}"/>
          </ac:spMkLst>
        </pc:spChg>
      </pc:sldChg>
      <pc:sldChg chg="modSp add mod addAnim delAnim modAnim">
        <pc:chgData name="Stina Ru" userId="a298bcda0a73aae4" providerId="LiveId" clId="{44D572C5-9EB9-49B4-905B-DEC85910505D}" dt="2022-10-26T18:44:54.209" v="476" actId="5793"/>
        <pc:sldMkLst>
          <pc:docMk/>
          <pc:sldMk cId="682686423" sldId="1137"/>
        </pc:sldMkLst>
        <pc:spChg chg="mod">
          <ac:chgData name="Stina Ru" userId="a298bcda0a73aae4" providerId="LiveId" clId="{44D572C5-9EB9-49B4-905B-DEC85910505D}" dt="2022-10-26T18:44:34.857" v="471" actId="1076"/>
          <ac:spMkLst>
            <pc:docMk/>
            <pc:sldMk cId="682686423" sldId="1137"/>
            <ac:spMk id="2" creationId="{2E8E55A0-73B3-4565-BA58-ACE5F64229D6}"/>
          </ac:spMkLst>
        </pc:spChg>
        <pc:spChg chg="mod">
          <ac:chgData name="Stina Ru" userId="a298bcda0a73aae4" providerId="LiveId" clId="{44D572C5-9EB9-49B4-905B-DEC85910505D}" dt="2022-10-26T18:44:54.209" v="476" actId="5793"/>
          <ac:spMkLst>
            <pc:docMk/>
            <pc:sldMk cId="682686423" sldId="1137"/>
            <ac:spMk id="7" creationId="{9149A9D2-823C-2959-6654-07D87DE3C271}"/>
          </ac:spMkLst>
        </pc:spChg>
      </pc:sldChg>
      <pc:sldChg chg="modSp del mod modAnim">
        <pc:chgData name="Stina Ru" userId="a298bcda0a73aae4" providerId="LiveId" clId="{44D572C5-9EB9-49B4-905B-DEC85910505D}" dt="2022-10-26T18:43:16.554" v="445" actId="2696"/>
        <pc:sldMkLst>
          <pc:docMk/>
          <pc:sldMk cId="1739327769" sldId="1137"/>
        </pc:sldMkLst>
        <pc:spChg chg="mod">
          <ac:chgData name="Stina Ru" userId="a298bcda0a73aae4" providerId="LiveId" clId="{44D572C5-9EB9-49B4-905B-DEC85910505D}" dt="2022-10-25T12:39:33.734" v="346" actId="255"/>
          <ac:spMkLst>
            <pc:docMk/>
            <pc:sldMk cId="1739327769" sldId="1137"/>
            <ac:spMk id="7" creationId="{9149A9D2-823C-2959-6654-07D87DE3C271}"/>
          </ac:spMkLst>
        </pc:spChg>
      </pc:sldChg>
      <pc:sldChg chg="modSp">
        <pc:chgData name="Stina Ru" userId="a298bcda0a73aae4" providerId="LiveId" clId="{44D572C5-9EB9-49B4-905B-DEC85910505D}" dt="2022-10-25T12:27:18.920" v="68" actId="113"/>
        <pc:sldMkLst>
          <pc:docMk/>
          <pc:sldMk cId="2403299293" sldId="1140"/>
        </pc:sldMkLst>
        <pc:spChg chg="mod">
          <ac:chgData name="Stina Ru" userId="a298bcda0a73aae4" providerId="LiveId" clId="{44D572C5-9EB9-49B4-905B-DEC85910505D}" dt="2022-10-25T12:27:18.920" v="68" actId="113"/>
          <ac:spMkLst>
            <pc:docMk/>
            <pc:sldMk cId="2403299293" sldId="1140"/>
            <ac:spMk id="7" creationId="{9149A9D2-823C-2959-6654-07D87DE3C271}"/>
          </ac:spMkLst>
        </pc:spChg>
      </pc:sldChg>
      <pc:sldChg chg="modSp modAnim">
        <pc:chgData name="Stina Ru" userId="a298bcda0a73aae4" providerId="LiveId" clId="{44D572C5-9EB9-49B4-905B-DEC85910505D}" dt="2022-10-26T09:19:45.647" v="399" actId="20577"/>
        <pc:sldMkLst>
          <pc:docMk/>
          <pc:sldMk cId="4017673478" sldId="1141"/>
        </pc:sldMkLst>
        <pc:spChg chg="mod">
          <ac:chgData name="Stina Ru" userId="a298bcda0a73aae4" providerId="LiveId" clId="{44D572C5-9EB9-49B4-905B-DEC85910505D}" dt="2022-10-26T09:19:45.647" v="399" actId="20577"/>
          <ac:spMkLst>
            <pc:docMk/>
            <pc:sldMk cId="4017673478" sldId="1141"/>
            <ac:spMk id="7" creationId="{9149A9D2-823C-2959-6654-07D87DE3C271}"/>
          </ac:spMkLst>
        </pc:spChg>
      </pc:sldChg>
      <pc:sldChg chg="modSp del mod">
        <pc:chgData name="Stina Ru" userId="a298bcda0a73aae4" providerId="LiveId" clId="{44D572C5-9EB9-49B4-905B-DEC85910505D}" dt="2022-10-26T18:45:55.906" v="482" actId="2696"/>
        <pc:sldMkLst>
          <pc:docMk/>
          <pc:sldMk cId="525072410" sldId="1143"/>
        </pc:sldMkLst>
        <pc:spChg chg="mod">
          <ac:chgData name="Stina Ru" userId="a298bcda0a73aae4" providerId="LiveId" clId="{44D572C5-9EB9-49B4-905B-DEC85910505D}" dt="2022-10-25T12:43:24.546" v="370" actId="113"/>
          <ac:spMkLst>
            <pc:docMk/>
            <pc:sldMk cId="525072410" sldId="1143"/>
            <ac:spMk id="9" creationId="{28CD78BF-FD21-4273-AC08-8CC747F9071D}"/>
          </ac:spMkLst>
        </pc:spChg>
      </pc:sldChg>
      <pc:sldChg chg="modSp add del mod">
        <pc:chgData name="Stina Ru" userId="a298bcda0a73aae4" providerId="LiveId" clId="{44D572C5-9EB9-49B4-905B-DEC85910505D}" dt="2022-10-26T18:46:23.541" v="489" actId="47"/>
        <pc:sldMkLst>
          <pc:docMk/>
          <pc:sldMk cId="3722128686" sldId="1143"/>
        </pc:sldMkLst>
        <pc:spChg chg="mod">
          <ac:chgData name="Stina Ru" userId="a298bcda0a73aae4" providerId="LiveId" clId="{44D572C5-9EB9-49B4-905B-DEC85910505D}" dt="2022-10-26T18:46:21.327" v="488"/>
          <ac:spMkLst>
            <pc:docMk/>
            <pc:sldMk cId="3722128686" sldId="1143"/>
            <ac:spMk id="2" creationId="{2E8E55A0-73B3-4565-BA58-ACE5F64229D6}"/>
          </ac:spMkLst>
        </pc:spChg>
      </pc:sldChg>
      <pc:sldChg chg="modSp mod modAnim">
        <pc:chgData name="Stina Ru" userId="a298bcda0a73aae4" providerId="LiveId" clId="{44D572C5-9EB9-49B4-905B-DEC85910505D}" dt="2022-10-25T12:43:11.851" v="369" actId="1076"/>
        <pc:sldMkLst>
          <pc:docMk/>
          <pc:sldMk cId="1682144054" sldId="1144"/>
        </pc:sldMkLst>
        <pc:spChg chg="mod">
          <ac:chgData name="Stina Ru" userId="a298bcda0a73aae4" providerId="LiveId" clId="{44D572C5-9EB9-49B4-905B-DEC85910505D}" dt="2022-10-25T12:43:11.851" v="369" actId="1076"/>
          <ac:spMkLst>
            <pc:docMk/>
            <pc:sldMk cId="1682144054" sldId="1144"/>
            <ac:spMk id="9" creationId="{28CD78BF-FD21-4273-AC08-8CC747F9071D}"/>
          </ac:spMkLst>
        </pc:spChg>
      </pc:sldChg>
      <pc:sldChg chg="modSp mod">
        <pc:chgData name="Stina Ru" userId="a298bcda0a73aae4" providerId="LiveId" clId="{44D572C5-9EB9-49B4-905B-DEC85910505D}" dt="2022-10-25T12:27:38.646" v="70" actId="1076"/>
        <pc:sldMkLst>
          <pc:docMk/>
          <pc:sldMk cId="2230897240" sldId="1145"/>
        </pc:sldMkLst>
        <pc:spChg chg="mod">
          <ac:chgData name="Stina Ru" userId="a298bcda0a73aae4" providerId="LiveId" clId="{44D572C5-9EB9-49B4-905B-DEC85910505D}" dt="2022-10-25T12:27:38.646" v="70" actId="1076"/>
          <ac:spMkLst>
            <pc:docMk/>
            <pc:sldMk cId="2230897240" sldId="1145"/>
            <ac:spMk id="2" creationId="{2E8E55A0-73B3-4565-BA58-ACE5F64229D6}"/>
          </ac:spMkLst>
        </pc:spChg>
      </pc:sldChg>
      <pc:sldChg chg="addSp delSp mod">
        <pc:chgData name="Stina Ru" userId="a298bcda0a73aae4" providerId="LiveId" clId="{44D572C5-9EB9-49B4-905B-DEC85910505D}" dt="2022-10-26T18:42:47.290" v="405" actId="22"/>
        <pc:sldMkLst>
          <pc:docMk/>
          <pc:sldMk cId="294796903" sldId="1146"/>
        </pc:sldMkLst>
        <pc:spChg chg="add del">
          <ac:chgData name="Stina Ru" userId="a298bcda0a73aae4" providerId="LiveId" clId="{44D572C5-9EB9-49B4-905B-DEC85910505D}" dt="2022-10-26T18:42:47.290" v="405" actId="22"/>
          <ac:spMkLst>
            <pc:docMk/>
            <pc:sldMk cId="294796903" sldId="1146"/>
            <ac:spMk id="7" creationId="{9E8593D5-2C23-40C4-BA53-64E8703EB16E}"/>
          </ac:spMkLst>
        </pc:spChg>
      </pc:sldChg>
      <pc:sldChg chg="delSp modSp add del mod">
        <pc:chgData name="Stina Ru" userId="a298bcda0a73aae4" providerId="LiveId" clId="{44D572C5-9EB9-49B4-905B-DEC85910505D}" dt="2022-10-26T18:44:57.257" v="477" actId="47"/>
        <pc:sldMkLst>
          <pc:docMk/>
          <pc:sldMk cId="3526386731" sldId="1147"/>
        </pc:sldMkLst>
        <pc:spChg chg="mod">
          <ac:chgData name="Stina Ru" userId="a298bcda0a73aae4" providerId="LiveId" clId="{44D572C5-9EB9-49B4-905B-DEC85910505D}" dt="2022-10-26T18:43:02.562" v="443" actId="6549"/>
          <ac:spMkLst>
            <pc:docMk/>
            <pc:sldMk cId="3526386731" sldId="1147"/>
            <ac:spMk id="2" creationId="{2E8E55A0-73B3-4565-BA58-ACE5F64229D6}"/>
          </ac:spMkLst>
        </pc:spChg>
        <pc:spChg chg="del mod">
          <ac:chgData name="Stina Ru" userId="a298bcda0a73aae4" providerId="LiveId" clId="{44D572C5-9EB9-49B4-905B-DEC85910505D}" dt="2022-10-26T18:43:50.546" v="460"/>
          <ac:spMkLst>
            <pc:docMk/>
            <pc:sldMk cId="3526386731" sldId="1147"/>
            <ac:spMk id="9" creationId="{28CD78BF-FD21-4273-AC08-8CC747F907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88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68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506395"/>
            <a:ext cx="5976664" cy="1477327"/>
          </a:xfrm>
        </p:spPr>
        <p:txBody>
          <a:bodyPr anchor="t">
            <a:normAutofit/>
          </a:bodyPr>
          <a:lstStyle/>
          <a:p>
            <a:r>
              <a:rPr lang="de-DE" sz="3300" dirty="0"/>
              <a:t>Tutorium zur VL. Sitzung (1) und (2)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36"/>
    </mc:Choice>
    <mc:Fallback xmlns="">
      <p:transition spd="slow" advTm="517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dirty="0"/>
              <a:t>Räumliche Verortung</a:t>
            </a:r>
            <a:r>
              <a:rPr lang="de-DE" sz="2800" b="0" dirty="0"/>
              <a:t>: Moderne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72" y="845802"/>
            <a:ext cx="8714827" cy="3744416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>
                <a:sym typeface="Wingdings" panose="05000000000000000000" pitchFamily="2" charset="2"/>
              </a:rPr>
              <a:t>Ganze Analyse zu </a:t>
            </a:r>
            <a:r>
              <a:rPr lang="de-DE" sz="2000" dirty="0">
                <a:sym typeface="Wingdings" panose="05000000000000000000" pitchFamily="2" charset="2"/>
              </a:rPr>
              <a:t>Europa</a:t>
            </a:r>
            <a:r>
              <a:rPr lang="de-DE" sz="2000" b="0" dirty="0">
                <a:sym typeface="Wingdings" panose="05000000000000000000" pitchFamily="2" charset="2"/>
              </a:rPr>
              <a:t> (eurozentrische Betrachtungsweise)</a:t>
            </a:r>
            <a:endParaRPr lang="de-DE" sz="2000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de-DE" sz="2000" b="0" dirty="0"/>
              <a:t>Frühmoderne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de-DE" sz="2000" b="0" dirty="0"/>
              <a:t>Hochmoderne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de-DE" sz="2000" b="0" dirty="0"/>
              <a:t>Spätmoderne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2000" b="0" dirty="0">
                <a:sym typeface="Wingdings" panose="05000000000000000000" pitchFamily="2" charset="2"/>
              </a:rPr>
              <a:t>Fazit: Durch Moderne kommt es zur </a:t>
            </a:r>
            <a:r>
              <a:rPr lang="de-DE" sz="2000" dirty="0">
                <a:sym typeface="Wingdings" panose="05000000000000000000" pitchFamily="2" charset="2"/>
              </a:rPr>
              <a:t>Ausdehnung von Wertstrukturen und Institutionen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von Europa </a:t>
            </a:r>
            <a:r>
              <a:rPr lang="de-DE" sz="2000" b="0" dirty="0">
                <a:sym typeface="Wingdings" panose="05000000000000000000" pitchFamily="2" charset="2"/>
              </a:rPr>
              <a:t>aus </a:t>
            </a:r>
            <a:r>
              <a:rPr lang="de-DE" sz="2000" dirty="0">
                <a:sym typeface="Wingdings" panose="05000000000000000000" pitchFamily="2" charset="2"/>
              </a:rPr>
              <a:t>in</a:t>
            </a:r>
            <a:r>
              <a:rPr lang="de-DE" sz="2000" b="0" dirty="0">
                <a:sym typeface="Wingdings" panose="05000000000000000000" pitchFamily="2" charset="2"/>
              </a:rPr>
              <a:t> die </a:t>
            </a:r>
            <a:r>
              <a:rPr lang="de-DE" sz="2000" dirty="0">
                <a:sym typeface="Wingdings" panose="05000000000000000000" pitchFamily="2" charset="2"/>
              </a:rPr>
              <a:t>Welt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70DC3990-0B38-17C7-523A-4A07D40D89A2}"/>
              </a:ext>
            </a:extLst>
          </p:cNvPr>
          <p:cNvSpPr/>
          <p:nvPr/>
        </p:nvSpPr>
        <p:spPr>
          <a:xfrm>
            <a:off x="4067944" y="2061544"/>
            <a:ext cx="2016224" cy="47349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Ausdehnung in west. Welt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A81A6A90-068C-1EDD-BEDB-75FD35DEA2CE}"/>
              </a:ext>
            </a:extLst>
          </p:cNvPr>
          <p:cNvSpPr/>
          <p:nvPr/>
        </p:nvSpPr>
        <p:spPr>
          <a:xfrm>
            <a:off x="4067944" y="2786576"/>
            <a:ext cx="2016224" cy="47349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Globale Ausdehnung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FE76201B-EA0B-5F51-C2B5-BB1DFE24CA36}"/>
              </a:ext>
            </a:extLst>
          </p:cNvPr>
          <p:cNvSpPr/>
          <p:nvPr/>
        </p:nvSpPr>
        <p:spPr>
          <a:xfrm>
            <a:off x="4067944" y="1382787"/>
            <a:ext cx="2016224" cy="47349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Zentral Europa</a:t>
            </a:r>
          </a:p>
        </p:txBody>
      </p:sp>
    </p:spTree>
    <p:extLst>
      <p:ext uri="{BB962C8B-B14F-4D97-AF65-F5344CB8AC3E}">
        <p14:creationId xmlns:p14="http://schemas.microsoft.com/office/powerpoint/2010/main" val="10541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Verortung der Moderne: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87554"/>
            <a:ext cx="8370000" cy="3528392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altLang="de-DE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braucht es eine zeitliche und räumliche Verortung der Analysen?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Dient zur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Kontextualisierung</a:t>
            </a: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(wichtig!)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Sozialstruktur</a:t>
            </a: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 und räumliche Dimension </a:t>
            </a: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(von welcher Zeit/ Raum sprechen wir)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 es um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Analysen</a:t>
            </a:r>
            <a:r>
              <a:rPr lang="de-DE" altLang="de-DE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 </a:t>
            </a:r>
            <a:r>
              <a:rPr lang="de-DE" altLang="de-DE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verstehen und richtig einzuordnen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9899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F1EB7-05FE-FF1B-D454-D1FB32B7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1923678"/>
            <a:ext cx="7560000" cy="936104"/>
          </a:xfrm>
        </p:spPr>
        <p:txBody>
          <a:bodyPr/>
          <a:lstStyle/>
          <a:p>
            <a:pPr algn="ctr"/>
            <a:r>
              <a:rPr lang="de-DE" dirty="0"/>
              <a:t>Zur (2) VL.- Sozialstruktur und Arbeit der Sozialstrukturanalyse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6B484C-4F8F-BFF9-15B7-E74FF7E4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78EBB5-44DD-DC10-33A0-5BFDC779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36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Definition Sozialstrukturanalyse: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5566"/>
            <a:ext cx="8370000" cy="35283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Fuchs-Heinritz et al. (2007) </a:t>
            </a:r>
            <a:r>
              <a:rPr lang="de-DE" sz="1600" b="0" dirty="0">
                <a:highlight>
                  <a:srgbClr val="FFFF00"/>
                </a:highlight>
              </a:rPr>
              <a:t>DEF</a:t>
            </a:r>
            <a:r>
              <a:rPr lang="de-DE" sz="1600" b="0" dirty="0"/>
              <a:t>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(1) die </a:t>
            </a:r>
            <a:r>
              <a:rPr lang="de-DE" sz="1800" dirty="0"/>
              <a:t>Struktur einer Gesellschaft oder</a:t>
            </a:r>
            <a:r>
              <a:rPr lang="de-DE" sz="1800" b="0" dirty="0"/>
              <a:t> allgemeiner eines </a:t>
            </a:r>
            <a:r>
              <a:rPr lang="de-DE" sz="1800" dirty="0"/>
              <a:t>sozialen Systems.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(2) </a:t>
            </a:r>
            <a:r>
              <a:rPr lang="de-DE" sz="1800" dirty="0"/>
              <a:t>Arrangement</a:t>
            </a:r>
            <a:r>
              <a:rPr lang="de-DE" sz="1800" b="0" dirty="0"/>
              <a:t> von Akteuren in </a:t>
            </a:r>
            <a:r>
              <a:rPr lang="de-DE" sz="1800" dirty="0"/>
              <a:t>institutionell geregelten Beziehungen</a:t>
            </a:r>
            <a:r>
              <a:rPr lang="de-DE" sz="1800" b="0" dirty="0"/>
              <a:t>, deren wichtigste </a:t>
            </a:r>
            <a:r>
              <a:rPr lang="de-DE" sz="1800" dirty="0"/>
              <a:t>Strukturvariablen</a:t>
            </a:r>
            <a:r>
              <a:rPr lang="de-DE" sz="1800" b="0" dirty="0"/>
              <a:t> </a:t>
            </a:r>
            <a:r>
              <a:rPr lang="de-DE" sz="1800" dirty="0"/>
              <a:t>Position, Rolle und Status </a:t>
            </a:r>
            <a:r>
              <a:rPr lang="de-DE" sz="1800" b="0" dirty="0"/>
              <a:t>sind (...)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b="0" dirty="0"/>
              <a:t>Aufgabe: Erfassung der wichtigen </a:t>
            </a:r>
            <a:r>
              <a:rPr lang="de-DE" sz="1800" dirty="0"/>
              <a:t>Strukturelemente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strike="sngStrike" dirty="0">
                <a:sym typeface="Wingdings" panose="05000000000000000000" pitchFamily="2" charset="2"/>
              </a:rPr>
              <a:t>Nicht Verhalten von Individuen </a:t>
            </a:r>
            <a:r>
              <a:rPr lang="de-DE" sz="1800" b="0" dirty="0">
                <a:sym typeface="Wingdings" panose="05000000000000000000" pitchFamily="2" charset="2"/>
              </a:rPr>
              <a:t>erklären, stabile Beziehungen zwischen Gruppen und Individuen 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9901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 err="1"/>
              <a:t>Allumfassenheit</a:t>
            </a:r>
            <a:r>
              <a:rPr lang="de-DE" sz="2800" b="0" dirty="0"/>
              <a:t> der Sozialstrukturanalyse: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5566"/>
            <a:ext cx="8370000" cy="394443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b="0" dirty="0">
                <a:solidFill>
                  <a:schemeClr val="bg2"/>
                </a:solidFill>
              </a:rPr>
              <a:t>Wer (Personengruppe, Institution) außerhalb der Wissenschaft nutzt die Erkenntnisse der Sozialstrukturanalyse wofür? Nennen Sie Beispiele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Beispielsweise: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Das</a:t>
            </a:r>
            <a:r>
              <a:rPr lang="de-DE" sz="1800" dirty="0"/>
              <a:t> Ausbildungssystem</a:t>
            </a:r>
            <a:r>
              <a:rPr lang="de-DE" sz="1800" b="0" dirty="0"/>
              <a:t> (zunehmende heterogene Schülerschaft- neue Modelle der Inklusion/ Integration)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Arbeitnehmervertretungen</a:t>
            </a:r>
            <a:r>
              <a:rPr lang="de-DE" sz="1800" b="0" dirty="0"/>
              <a:t> wie Gewerkschaften (Umgang mit Mitgliederschwund- Modelle zur Mitgliederanwerbung)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bg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Datenarten und Datenquellen: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5566"/>
            <a:ext cx="8370000" cy="3528392"/>
          </a:xfrm>
        </p:spPr>
        <p:txBody>
          <a:bodyPr numCol="2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b="0" dirty="0">
                <a:solidFill>
                  <a:schemeClr val="bg2"/>
                </a:solidFill>
              </a:rPr>
              <a:t>‚Amtliche‘, was ‚nicht-amtliche‘ Daten?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Amtliche Daten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„von </a:t>
            </a:r>
            <a:r>
              <a:rPr lang="de-DE" sz="1800" dirty="0"/>
              <a:t>staatlicher Seite</a:t>
            </a:r>
            <a:r>
              <a:rPr lang="de-DE" sz="1800" b="0" dirty="0"/>
              <a:t>“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Prozessproduziert = </a:t>
            </a:r>
            <a:r>
              <a:rPr lang="de-DE" sz="1800" dirty="0"/>
              <a:t>Nebenprodukte</a:t>
            </a:r>
            <a:r>
              <a:rPr lang="de-DE" sz="1800" b="0" dirty="0"/>
              <a:t> von staatlichen Verwaltungen z.B. Einwohnermeldeamtsdaten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Nicht Prozessproduziert =                 </a:t>
            </a:r>
            <a:r>
              <a:rPr lang="de-DE" sz="1800" dirty="0"/>
              <a:t>Erhebungen</a:t>
            </a:r>
            <a:r>
              <a:rPr lang="de-DE" sz="1800" b="0" dirty="0"/>
              <a:t> z.B. Mikrozensus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b="0" dirty="0">
                <a:solidFill>
                  <a:schemeClr val="bg2"/>
                </a:solidFill>
              </a:rPr>
              <a:t>Wund wofür braucht es amtliche Daten? Warum?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Nicht-amtliche Daten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Prozessproduziert = z.B. </a:t>
            </a:r>
            <a:r>
              <a:rPr lang="de-DE" sz="1800" dirty="0"/>
              <a:t>Personalakten</a:t>
            </a:r>
            <a:r>
              <a:rPr lang="de-DE" sz="1800" b="0" dirty="0"/>
              <a:t> aus </a:t>
            </a:r>
            <a:r>
              <a:rPr lang="de-DE" sz="1800" dirty="0"/>
              <a:t>Betrieben</a:t>
            </a: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Nicht-prozessproduziert = </a:t>
            </a:r>
            <a:r>
              <a:rPr lang="de-DE" sz="1800" dirty="0"/>
              <a:t>Umfragedaten</a:t>
            </a:r>
            <a:r>
              <a:rPr lang="de-DE" sz="1800" b="0" dirty="0"/>
              <a:t> z.B. </a:t>
            </a:r>
            <a:r>
              <a:rPr lang="de-DE" sz="1800" b="0" dirty="0" err="1"/>
              <a:t>Allbus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Objektiv, unabhängig &amp; qualitativ hochwertig und vergleichbare Daten</a:t>
            </a:r>
          </a:p>
        </p:txBody>
      </p:sp>
    </p:spTree>
    <p:extLst>
      <p:ext uri="{BB962C8B-B14F-4D97-AF65-F5344CB8AC3E}">
        <p14:creationId xmlns:p14="http://schemas.microsoft.com/office/powerpoint/2010/main" val="40176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8797"/>
            <a:ext cx="7560000" cy="468000"/>
          </a:xfrm>
        </p:spPr>
        <p:txBody>
          <a:bodyPr/>
          <a:lstStyle/>
          <a:p>
            <a:r>
              <a:rPr lang="de-DE" dirty="0"/>
              <a:t>Datenquellen: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163329" y="776797"/>
            <a:ext cx="9131930" cy="891064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2"/>
                </a:solidFill>
              </a:rPr>
              <a:t>Zensus</a:t>
            </a:r>
            <a:r>
              <a:rPr lang="de-DE" sz="16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Früher „</a:t>
            </a:r>
            <a:r>
              <a:rPr lang="de-DE" sz="1600" b="1" dirty="0">
                <a:solidFill>
                  <a:schemeClr val="tx2"/>
                </a:solidFill>
              </a:rPr>
              <a:t>Volkszählung“</a:t>
            </a:r>
            <a:r>
              <a:rPr lang="de-DE" sz="1600" dirty="0">
                <a:solidFill>
                  <a:schemeClr val="tx2"/>
                </a:solidFill>
              </a:rPr>
              <a:t> genannt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Heute rund </a:t>
            </a:r>
            <a:r>
              <a:rPr lang="de-DE" sz="1600" b="1" dirty="0">
                <a:solidFill>
                  <a:schemeClr val="tx2"/>
                </a:solidFill>
              </a:rPr>
              <a:t>4% </a:t>
            </a:r>
            <a:r>
              <a:rPr lang="de-DE" sz="1600" dirty="0">
                <a:solidFill>
                  <a:schemeClr val="tx2"/>
                </a:solidFill>
              </a:rPr>
              <a:t>der </a:t>
            </a:r>
            <a:r>
              <a:rPr lang="de-DE" sz="1600" b="1" dirty="0">
                <a:solidFill>
                  <a:schemeClr val="tx2"/>
                </a:solidFill>
              </a:rPr>
              <a:t>Bevölkerung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Möglichst genaue </a:t>
            </a:r>
            <a:r>
              <a:rPr lang="de-DE" sz="1600" b="1" dirty="0">
                <a:solidFill>
                  <a:schemeClr val="tx2"/>
                </a:solidFill>
              </a:rPr>
              <a:t>Momentaufnahme</a:t>
            </a:r>
            <a:r>
              <a:rPr lang="de-DE" sz="1600" dirty="0">
                <a:solidFill>
                  <a:schemeClr val="tx2"/>
                </a:solidFill>
              </a:rPr>
              <a:t> der Bevölkerung (</a:t>
            </a:r>
            <a:r>
              <a:rPr lang="de-DE" sz="1600" b="1" dirty="0">
                <a:solidFill>
                  <a:schemeClr val="tx2"/>
                </a:solidFill>
              </a:rPr>
              <a:t>alle 10 Jahre</a:t>
            </a:r>
            <a:r>
              <a:rPr lang="de-DE" sz="16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Thema: Basisdaten zur Erwerbstätigkeit &amp; Wohnsituation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bg2"/>
                </a:solidFill>
              </a:rPr>
              <a:t>Erläutern Sie, die Zwecke und was beide voneinander unterscheidet?</a:t>
            </a: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tx2"/>
                </a:solidFill>
              </a:rPr>
              <a:t>Mikrozensus: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„kleiner Zensus“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Repräsentative Haushaltsbefragung mit Auskunftspflicht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b="1" dirty="0">
                <a:solidFill>
                  <a:schemeClr val="tx2"/>
                </a:solidFill>
              </a:rPr>
              <a:t>1% Bevölkerung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b="1" dirty="0">
                <a:solidFill>
                  <a:schemeClr val="tx2"/>
                </a:solidFill>
              </a:rPr>
              <a:t>jährliche</a:t>
            </a:r>
            <a:r>
              <a:rPr lang="de-DE" sz="1600" dirty="0">
                <a:solidFill>
                  <a:schemeClr val="tx2"/>
                </a:solidFill>
              </a:rPr>
              <a:t> Zufallsbefragung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Bevölkerungsstruktur (wirtsch., sozial, </a:t>
            </a:r>
            <a:r>
              <a:rPr lang="de-DE" sz="1600" dirty="0" err="1">
                <a:solidFill>
                  <a:schemeClr val="tx2"/>
                </a:solidFill>
              </a:rPr>
              <a:t>arbeit</a:t>
            </a:r>
            <a:r>
              <a:rPr lang="de-DE" sz="1600" dirty="0">
                <a:solidFill>
                  <a:schemeClr val="tx2"/>
                </a:solidFill>
              </a:rPr>
              <a:t>..)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Größere SP Bevölkerung vs. 1% Bevölkerung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Momentaufnahme vs. Entwicklungslinien durch </a:t>
            </a:r>
            <a:r>
              <a:rPr lang="de-DE" sz="1600" dirty="0" err="1">
                <a:solidFill>
                  <a:schemeClr val="tx2"/>
                </a:solidFill>
              </a:rPr>
              <a:t>Jahresrhytmus</a:t>
            </a:r>
            <a:endParaRPr lang="de-DE" sz="1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7543"/>
            <a:ext cx="7560000" cy="468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Lernziele</a:t>
            </a:r>
            <a:r>
              <a:rPr lang="de-DE" dirty="0"/>
              <a:t>: zweite Sitzung I VL. (1) und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379110" y="679937"/>
            <a:ext cx="8296889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wurde heute erarbeitet…?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Kennzeichen</a:t>
            </a:r>
            <a:r>
              <a:rPr lang="de-DE" sz="1800" dirty="0">
                <a:solidFill>
                  <a:schemeClr val="tx2"/>
                </a:solidFill>
              </a:rPr>
              <a:t> einer </a:t>
            </a:r>
            <a:r>
              <a:rPr lang="de-DE" sz="1800" b="1" dirty="0">
                <a:solidFill>
                  <a:schemeClr val="tx2"/>
                </a:solidFill>
              </a:rPr>
              <a:t>modernen Gesellschaft </a:t>
            </a:r>
            <a:r>
              <a:rPr lang="de-DE" sz="1800" dirty="0">
                <a:solidFill>
                  <a:schemeClr val="tx2"/>
                </a:solidFill>
              </a:rPr>
              <a:t>und ihrer </a:t>
            </a:r>
            <a:r>
              <a:rPr lang="de-DE" sz="1800" b="1" dirty="0">
                <a:solidFill>
                  <a:schemeClr val="tx2"/>
                </a:solidFill>
              </a:rPr>
              <a:t>Staatsform</a:t>
            </a:r>
            <a:r>
              <a:rPr lang="de-DE" sz="1800" dirty="0">
                <a:solidFill>
                  <a:schemeClr val="tx2"/>
                </a:solidFill>
              </a:rPr>
              <a:t> kennen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Ein </a:t>
            </a:r>
            <a:r>
              <a:rPr lang="de-DE" sz="1800" b="1" dirty="0">
                <a:solidFill>
                  <a:schemeClr val="tx2"/>
                </a:solidFill>
              </a:rPr>
              <a:t>idealtypisches Epochenschema </a:t>
            </a:r>
            <a:r>
              <a:rPr lang="de-DE" sz="1800" dirty="0">
                <a:solidFill>
                  <a:schemeClr val="tx2"/>
                </a:solidFill>
              </a:rPr>
              <a:t>der Moderne benennen und den verschiedenen </a:t>
            </a:r>
            <a:r>
              <a:rPr lang="de-DE" sz="1800" b="1" dirty="0">
                <a:solidFill>
                  <a:schemeClr val="tx2"/>
                </a:solidFill>
              </a:rPr>
              <a:t>Epochen geopolitische Räume zuordnen </a:t>
            </a:r>
            <a:r>
              <a:rPr lang="de-DE" sz="1800" dirty="0">
                <a:solidFill>
                  <a:schemeClr val="tx2"/>
                </a:solidFill>
              </a:rPr>
              <a:t>(Sitzung I)</a:t>
            </a:r>
          </a:p>
          <a:p>
            <a:pPr>
              <a:lnSpc>
                <a:spcPct val="150000"/>
              </a:lnSpc>
            </a:pPr>
            <a:endParaRPr lang="de-DE" sz="18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Können </a:t>
            </a:r>
            <a:r>
              <a:rPr lang="de-DE" sz="1800" b="1" dirty="0">
                <a:solidFill>
                  <a:schemeClr val="tx2"/>
                </a:solidFill>
              </a:rPr>
              <a:t>'Sozialstruktur' definieren </a:t>
            </a:r>
            <a:r>
              <a:rPr lang="de-DE" sz="1800" dirty="0">
                <a:solidFill>
                  <a:schemeClr val="tx2"/>
                </a:solidFill>
              </a:rPr>
              <a:t>(Sitzung II)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verschiedene </a:t>
            </a:r>
            <a:r>
              <a:rPr lang="de-DE" sz="1800" b="1" dirty="0">
                <a:solidFill>
                  <a:schemeClr val="tx2"/>
                </a:solidFill>
              </a:rPr>
              <a:t>Datenarten und Datenquellen </a:t>
            </a:r>
            <a:r>
              <a:rPr lang="de-DE" sz="1800" dirty="0">
                <a:solidFill>
                  <a:schemeClr val="tx2"/>
                </a:solidFill>
              </a:rPr>
              <a:t>der Sozialstrukturanalyse Deutschlands kennen </a:t>
            </a:r>
          </a:p>
        </p:txBody>
      </p:sp>
    </p:spTree>
    <p:extLst>
      <p:ext uri="{BB962C8B-B14F-4D97-AF65-F5344CB8AC3E}">
        <p14:creationId xmlns:p14="http://schemas.microsoft.com/office/powerpoint/2010/main" val="223089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7030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Gleichheit und </a:t>
            </a:r>
            <a:r>
              <a:rPr lang="de-DE" sz="1800" b="1" dirty="0">
                <a:solidFill>
                  <a:schemeClr val="tx2"/>
                </a:solidFill>
              </a:rPr>
              <a:t>sozialer Ungleichheit </a:t>
            </a:r>
            <a:r>
              <a:rPr lang="de-DE" sz="1800" dirty="0">
                <a:solidFill>
                  <a:schemeClr val="tx2"/>
                </a:solidFill>
              </a:rPr>
              <a:t>(ab Sitzung III)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Bedeutung </a:t>
            </a:r>
            <a:r>
              <a:rPr lang="de-DE" sz="1800" b="1" dirty="0">
                <a:solidFill>
                  <a:schemeClr val="tx2"/>
                </a:solidFill>
              </a:rPr>
              <a:t>sozialer Bewegungen</a:t>
            </a:r>
            <a:endParaRPr 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103500"/>
            <a:ext cx="8784520" cy="468000"/>
          </a:xfrm>
        </p:spPr>
        <p:txBody>
          <a:bodyPr/>
          <a:lstStyle/>
          <a:p>
            <a:r>
              <a:rPr lang="de-DE" dirty="0"/>
              <a:t>Weitere Übungsfragen: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605310"/>
            <a:ext cx="9144544" cy="405244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Benenne zwei Unterschiede zwischen marxistischen und nicht-marxistischen Sozialstrukturanalysen?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/>
              <a:t>Nach Schäfer: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/>
              <a:t>a) Marxistische Ansätze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/>
              <a:t>„gesellschaftliche Formen der Produktion“ bilden Gesellschaftsstruktur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/>
              <a:t>Untersuchung der </a:t>
            </a:r>
            <a:r>
              <a:rPr lang="de-DE" sz="1400" dirty="0"/>
              <a:t>Produktionsmittel</a:t>
            </a:r>
            <a:r>
              <a:rPr lang="de-DE" sz="1400" b="0" dirty="0"/>
              <a:t> (</a:t>
            </a:r>
            <a:r>
              <a:rPr lang="de-DE" sz="1400" dirty="0"/>
              <a:t>wer hat Kapital vs. wer Lohnarbeit</a:t>
            </a:r>
            <a:r>
              <a:rPr lang="de-DE" sz="1400" b="0" dirty="0"/>
              <a:t>) </a:t>
            </a:r>
            <a:r>
              <a:rPr lang="de-DE" sz="1400" b="0" dirty="0">
                <a:sym typeface="Wingdings" panose="05000000000000000000" pitchFamily="2" charset="2"/>
              </a:rPr>
              <a:t>Klassen</a:t>
            </a:r>
            <a:endParaRPr lang="de-DE" sz="1400" b="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/>
              <a:t>Aus den </a:t>
            </a:r>
            <a:r>
              <a:rPr lang="de-DE" sz="1400" dirty="0"/>
              <a:t>zwei Klassen </a:t>
            </a:r>
            <a:r>
              <a:rPr lang="de-DE" sz="1400" b="0" dirty="0"/>
              <a:t>ist die </a:t>
            </a:r>
            <a:r>
              <a:rPr lang="de-DE" sz="1400" dirty="0"/>
              <a:t>Sozialstruktur ablesbar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/>
              <a:t>b) Nicht-marxistische Ansätze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Hinterfragt</a:t>
            </a:r>
            <a:r>
              <a:rPr lang="de-DE" sz="1400" b="0" dirty="0"/>
              <a:t> Strukturbedeutung von </a:t>
            </a:r>
            <a:r>
              <a:rPr lang="de-DE" sz="1400" dirty="0"/>
              <a:t>Klassen in hochindustrialisierten Gesellschaften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/>
              <a:t>Betonung von </a:t>
            </a:r>
            <a:r>
              <a:rPr lang="de-DE" sz="1400" dirty="0"/>
              <a:t>sozialen Schichten </a:t>
            </a:r>
            <a:r>
              <a:rPr lang="de-DE" sz="1400" b="0" dirty="0"/>
              <a:t>und </a:t>
            </a:r>
            <a:r>
              <a:rPr lang="de-DE" sz="1400" dirty="0"/>
              <a:t>sozialer Mobilität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Inwiefern ist die Soziologie eine moderne Wissenschaft?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/>
              <a:t>Soziologie ist </a:t>
            </a:r>
            <a:r>
              <a:rPr lang="de-DE" sz="1400" dirty="0"/>
              <a:t>Wissenschaft</a:t>
            </a:r>
            <a:r>
              <a:rPr lang="de-DE" sz="1400" b="0" dirty="0"/>
              <a:t> der </a:t>
            </a:r>
            <a:r>
              <a:rPr lang="de-DE" sz="1400" dirty="0"/>
              <a:t>modernen Gesellschaft </a:t>
            </a:r>
            <a:r>
              <a:rPr lang="de-DE" sz="1400" b="0" dirty="0">
                <a:sym typeface="Wingdings" panose="05000000000000000000" pitchFamily="2" charset="2"/>
              </a:rPr>
              <a:t>untrennbar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ym typeface="Wingdings" panose="05000000000000000000" pitchFamily="2" charset="2"/>
              </a:rPr>
              <a:t>Sozialstrukturanalyse</a:t>
            </a:r>
            <a:r>
              <a:rPr lang="de-DE" sz="1400" b="0" dirty="0">
                <a:sym typeface="Wingdings" panose="05000000000000000000" pitchFamily="2" charset="2"/>
              </a:rPr>
              <a:t> als </a:t>
            </a:r>
            <a:r>
              <a:rPr lang="de-DE" sz="1400" dirty="0">
                <a:sym typeface="Wingdings" panose="05000000000000000000" pitchFamily="2" charset="2"/>
              </a:rPr>
              <a:t>Bestandteil</a:t>
            </a:r>
            <a:r>
              <a:rPr lang="de-DE" sz="1400" b="0" dirty="0">
                <a:sym typeface="Wingdings" panose="05000000000000000000" pitchFamily="2" charset="2"/>
              </a:rPr>
              <a:t> der Soziologie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6826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9518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Staatsform moderne Gesellschaft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AE0A09-480E-44F6-BDAB-8FE8A65C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795670"/>
            <a:ext cx="8119686" cy="3756262"/>
          </a:xfrm>
        </p:spPr>
        <p:txBody>
          <a:bodyPr/>
          <a:lstStyle/>
          <a:p>
            <a:r>
              <a:rPr lang="de-DE" sz="1800" b="0" dirty="0"/>
              <a:t>Vereint Formen: </a:t>
            </a:r>
          </a:p>
          <a:p>
            <a:endParaRPr lang="de-DE" sz="1800" b="0" dirty="0"/>
          </a:p>
          <a:p>
            <a:r>
              <a:rPr lang="de-DE" sz="1800" dirty="0"/>
              <a:t>1) Nationalstaat</a:t>
            </a:r>
            <a:r>
              <a:rPr lang="de-DE" sz="1800" b="0" dirty="0"/>
              <a:t> definiert Zugehörigkeit (über Staatsbürgerschaft)</a:t>
            </a:r>
          </a:p>
          <a:p>
            <a:r>
              <a:rPr lang="de-DE" sz="1800" dirty="0"/>
              <a:t>2) Wohlfahrtsstaat</a:t>
            </a:r>
            <a:r>
              <a:rPr lang="de-DE" sz="1800" b="0" dirty="0"/>
              <a:t> mit Versorgungssicherheiten</a:t>
            </a:r>
          </a:p>
          <a:p>
            <a:r>
              <a:rPr lang="de-DE" sz="1800" dirty="0"/>
              <a:t>3) Rechtsstaat</a:t>
            </a:r>
            <a:r>
              <a:rPr lang="de-DE" sz="1800" b="0" dirty="0"/>
              <a:t> (Rechtssystem, Absicherung durch Gesetze)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r>
              <a:rPr lang="de-DE" sz="1800" b="0" dirty="0">
                <a:sym typeface="Wingdings" panose="05000000000000000000" pitchFamily="2" charset="2"/>
              </a:rPr>
              <a:t> Moderner Staat als </a:t>
            </a:r>
            <a:r>
              <a:rPr lang="de-DE" sz="1800" dirty="0">
                <a:sym typeface="Wingdings" panose="05000000000000000000" pitchFamily="2" charset="2"/>
              </a:rPr>
              <a:t>institutionelles Arrangement </a:t>
            </a:r>
            <a:r>
              <a:rPr lang="de-DE" sz="1800" b="0" dirty="0">
                <a:sym typeface="Wingdings" panose="05000000000000000000" pitchFamily="2" charset="2"/>
              </a:rPr>
              <a:t>von Ökonomie, Recht, Bildung, Wissenschaft, Kultur und Politik (Bedeutsamkeit)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498477678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5" y="327232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Bedeutung </a:t>
            </a:r>
            <a:r>
              <a:rPr lang="de-DE" b="1" dirty="0"/>
              <a:t>Wohlfahrtsstaat</a:t>
            </a:r>
            <a:endParaRPr lang="en-US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AE0A09-480E-44F6-BDAB-8FE8A65C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 dirty="0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r>
              <a:rPr lang="de-DE" sz="700"/>
              <a:t> </a:t>
            </a:r>
          </a:p>
        </p:txBody>
      </p:sp>
      <p:graphicFrame>
        <p:nvGraphicFramePr>
          <p:cNvPr id="2" name="Tabelle 4">
            <a:extLst>
              <a:ext uri="{FF2B5EF4-FFF2-40B4-BE49-F238E27FC236}">
                <a16:creationId xmlns:a16="http://schemas.microsoft.com/office/drawing/2014/main" id="{BAC6DE60-4F91-BE04-AA14-D4E84B2FF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8550"/>
              </p:ext>
            </p:extLst>
          </p:nvPr>
        </p:nvGraphicFramePr>
        <p:xfrm>
          <a:off x="468312" y="863347"/>
          <a:ext cx="8064128" cy="225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064">
                  <a:extLst>
                    <a:ext uri="{9D8B030D-6E8A-4147-A177-3AD203B41FA5}">
                      <a16:colId xmlns:a16="http://schemas.microsoft.com/office/drawing/2014/main" val="1971996289"/>
                    </a:ext>
                  </a:extLst>
                </a:gridCol>
                <a:gridCol w="4032064">
                  <a:extLst>
                    <a:ext uri="{9D8B030D-6E8A-4147-A177-3AD203B41FA5}">
                      <a16:colId xmlns:a16="http://schemas.microsoft.com/office/drawing/2014/main" val="357694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dirty="0"/>
                        <a:t>Leistungen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Beispiele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94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/>
                        <a:t>Soziale Sicherung</a:t>
                      </a:r>
                    </a:p>
                    <a:p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80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/>
                        <a:t>Sozialpolitische 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061285"/>
                  </a:ext>
                </a:extLst>
              </a:tr>
              <a:tr h="490091">
                <a:tc>
                  <a:txBody>
                    <a:bodyPr/>
                    <a:lstStyle/>
                    <a:p>
                      <a:r>
                        <a:rPr lang="de-DE" sz="1500" dirty="0"/>
                        <a:t>Staatliche Förderungen der Vermögens-bildung oder auch Steuervergünstigungen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62218"/>
                  </a:ext>
                </a:extLst>
              </a:tr>
              <a:tr h="416222">
                <a:tc>
                  <a:txBody>
                    <a:bodyPr/>
                    <a:lstStyle/>
                    <a:p>
                      <a:r>
                        <a:rPr lang="de-DE" sz="1500" dirty="0"/>
                        <a:t>Bereitstellung von Infrastruktur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3903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1199AB4-C7A9-8F96-C91A-0D190AA6A1D7}"/>
              </a:ext>
            </a:extLst>
          </p:cNvPr>
          <p:cNvSpPr txBox="1"/>
          <p:nvPr/>
        </p:nvSpPr>
        <p:spPr>
          <a:xfrm>
            <a:off x="7998072" y="3098531"/>
            <a:ext cx="482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Etc.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5597E0-D540-B981-C5B4-7C101F659D15}"/>
              </a:ext>
            </a:extLst>
          </p:cNvPr>
          <p:cNvSpPr txBox="1"/>
          <p:nvPr/>
        </p:nvSpPr>
        <p:spPr>
          <a:xfrm>
            <a:off x="4529921" y="1288597"/>
            <a:ext cx="41036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Versicherungen</a:t>
            </a:r>
            <a:r>
              <a:rPr lang="de-DE" dirty="0"/>
              <a:t> (</a:t>
            </a:r>
            <a:r>
              <a:rPr lang="de-DE" b="1" dirty="0"/>
              <a:t>K</a:t>
            </a:r>
            <a:r>
              <a:rPr lang="de-DE" dirty="0"/>
              <a:t>ranken- </a:t>
            </a:r>
            <a:r>
              <a:rPr lang="de-DE" b="1" dirty="0"/>
              <a:t>R</a:t>
            </a:r>
            <a:r>
              <a:rPr lang="de-DE" dirty="0"/>
              <a:t>enten-</a:t>
            </a:r>
            <a:r>
              <a:rPr lang="de-DE" b="1" dirty="0"/>
              <a:t> A</a:t>
            </a:r>
            <a:r>
              <a:rPr lang="de-DE" dirty="0"/>
              <a:t>rbeitslosen </a:t>
            </a:r>
            <a:r>
              <a:rPr lang="de-DE" b="1" dirty="0"/>
              <a:t>U</a:t>
            </a:r>
            <a:r>
              <a:rPr lang="de-DE" dirty="0"/>
              <a:t>nfall-, </a:t>
            </a:r>
            <a:r>
              <a:rPr lang="de-DE" b="1" dirty="0"/>
              <a:t>P</a:t>
            </a:r>
            <a:r>
              <a:rPr lang="de-DE" dirty="0"/>
              <a:t>flegeversicherung)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9269E8-F4B6-B5CA-A7CE-F376FB9BDCB7}"/>
              </a:ext>
            </a:extLst>
          </p:cNvPr>
          <p:cNvSpPr txBox="1"/>
          <p:nvPr/>
        </p:nvSpPr>
        <p:spPr>
          <a:xfrm>
            <a:off x="4500376" y="1807327"/>
            <a:ext cx="410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Staatliche </a:t>
            </a:r>
            <a:r>
              <a:rPr lang="de-DE" sz="1400" b="1" dirty="0"/>
              <a:t>Förderung</a:t>
            </a:r>
            <a:r>
              <a:rPr lang="de-DE" sz="1400" dirty="0"/>
              <a:t> der </a:t>
            </a:r>
            <a:r>
              <a:rPr lang="de-DE" sz="1400" b="1" dirty="0"/>
              <a:t>Ausbildung</a:t>
            </a:r>
            <a:r>
              <a:rPr lang="de-DE" sz="1400" dirty="0"/>
              <a:t> (BAföG)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B1E242-0FAA-002B-EF5C-43706F67D061}"/>
              </a:ext>
            </a:extLst>
          </p:cNvPr>
          <p:cNvSpPr txBox="1"/>
          <p:nvPr/>
        </p:nvSpPr>
        <p:spPr>
          <a:xfrm>
            <a:off x="4479337" y="2255146"/>
            <a:ext cx="410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Wohnungs</a:t>
            </a:r>
            <a:r>
              <a:rPr lang="de-DE" sz="1400" b="1" dirty="0"/>
              <a:t>bauprämien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2A5946-5632-E4EA-694D-1750F0995B3C}"/>
              </a:ext>
            </a:extLst>
          </p:cNvPr>
          <p:cNvSpPr txBox="1"/>
          <p:nvPr/>
        </p:nvSpPr>
        <p:spPr>
          <a:xfrm>
            <a:off x="4464564" y="2724803"/>
            <a:ext cx="410368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Öffentlicher Nahverkehr </a:t>
            </a:r>
            <a:r>
              <a:rPr lang="de-DE" sz="1400" dirty="0"/>
              <a:t>oder Bildungswesen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90007A-C7BC-B282-1443-414ECE8D8D72}"/>
              </a:ext>
            </a:extLst>
          </p:cNvPr>
          <p:cNvSpPr txBox="1"/>
          <p:nvPr/>
        </p:nvSpPr>
        <p:spPr>
          <a:xfrm>
            <a:off x="7256547" y="516645"/>
            <a:ext cx="1584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Tipp: KRAUP</a:t>
            </a:r>
          </a:p>
        </p:txBody>
      </p:sp>
    </p:spTree>
    <p:extLst>
      <p:ext uri="{BB962C8B-B14F-4D97-AF65-F5344CB8AC3E}">
        <p14:creationId xmlns:p14="http://schemas.microsoft.com/office/powerpoint/2010/main" val="38665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4543ED4-3880-9620-4D40-0FB172AEA002}"/>
              </a:ext>
            </a:extLst>
          </p:cNvPr>
          <p:cNvSpPr/>
          <p:nvPr/>
        </p:nvSpPr>
        <p:spPr>
          <a:xfrm>
            <a:off x="971600" y="3147814"/>
            <a:ext cx="7632848" cy="10186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500" dirty="0"/>
              <a:t>Charakteristika: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/>
              <a:t>Beispielland?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b="1" dirty="0"/>
              <a:t>„Dekommodifizierung“</a:t>
            </a:r>
            <a:r>
              <a:rPr lang="de-DE" sz="1500" dirty="0"/>
              <a:t> = </a:t>
            </a:r>
            <a:r>
              <a:rPr lang="de-DE" sz="1500" b="1" dirty="0"/>
              <a:t>Grad der Absicherung </a:t>
            </a:r>
            <a:r>
              <a:rPr lang="de-DE" sz="1500" dirty="0"/>
              <a:t>der Menschen durch den Staat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b="1" dirty="0"/>
              <a:t>„Stratifizierung“</a:t>
            </a:r>
            <a:r>
              <a:rPr lang="de-DE" sz="1500" dirty="0"/>
              <a:t> = </a:t>
            </a:r>
            <a:r>
              <a:rPr lang="de-DE" sz="1500" b="1" dirty="0"/>
              <a:t>Einfluss</a:t>
            </a:r>
            <a:r>
              <a:rPr lang="de-DE" sz="1500" dirty="0"/>
              <a:t> auf </a:t>
            </a:r>
            <a:r>
              <a:rPr lang="de-DE" sz="1500" b="1" dirty="0"/>
              <a:t>Unterschiede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Wohlfahrtsstaat-Typen:</a:t>
            </a:r>
            <a:br>
              <a:rPr lang="de-DE" sz="2800" b="0" dirty="0"/>
            </a:br>
            <a:r>
              <a:rPr lang="de-DE" sz="1600" b="0" dirty="0"/>
              <a:t>nach </a:t>
            </a:r>
            <a:r>
              <a:rPr lang="de-DE" sz="1600" b="0" dirty="0" err="1"/>
              <a:t>Esping</a:t>
            </a:r>
            <a:r>
              <a:rPr lang="de-DE" sz="1600" b="0" dirty="0"/>
              <a:t>-Anderson (1998)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2" y="1246036"/>
            <a:ext cx="8370000" cy="16497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/>
              <a:t>Idealtypen: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2000" dirty="0"/>
              <a:t>Liberale Wohlfahrtsstaat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2000" dirty="0"/>
              <a:t>Konservativer Wohlfahrtsstaat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2000" dirty="0"/>
              <a:t>Sozialdemokratischer Wohlfahrtsstaat</a:t>
            </a:r>
          </a:p>
        </p:txBody>
      </p:sp>
    </p:spTree>
    <p:extLst>
      <p:ext uri="{BB962C8B-B14F-4D97-AF65-F5344CB8AC3E}">
        <p14:creationId xmlns:p14="http://schemas.microsoft.com/office/powerpoint/2010/main" val="38097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4543ED4-3880-9620-4D40-0FB172AEA002}"/>
              </a:ext>
            </a:extLst>
          </p:cNvPr>
          <p:cNvSpPr/>
          <p:nvPr/>
        </p:nvSpPr>
        <p:spPr>
          <a:xfrm>
            <a:off x="3899799" y="969558"/>
            <a:ext cx="2027914" cy="46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Freiheit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Wohlfahrtsstaat-Typen: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29694"/>
            <a:ext cx="8370000" cy="32116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Liberale Wohlfahrtsstaat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Beispiel: USA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Wenig Staatliche Eingriffe in der Sozialpolitik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Zentral für Wohlstandproduktion: </a:t>
            </a:r>
            <a:r>
              <a:rPr lang="de-DE" sz="2000" dirty="0"/>
              <a:t>Markt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Niedrige Dekommodifizierung</a:t>
            </a:r>
            <a:r>
              <a:rPr lang="de-DE" sz="2000" b="0" dirty="0"/>
              <a:t>: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b="0" dirty="0"/>
              <a:t>Lebensstandards stark Abhängig von Arbeitsmarktsituation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>
                <a:sym typeface="Wingdings" panose="05000000000000000000" pitchFamily="2" charset="2"/>
              </a:rPr>
              <a:t> Nur </a:t>
            </a:r>
            <a:r>
              <a:rPr lang="de-DE" sz="2000" dirty="0">
                <a:sym typeface="Wingdings" panose="05000000000000000000" pitchFamily="2" charset="2"/>
              </a:rPr>
              <a:t>geringe Ansprüche </a:t>
            </a:r>
            <a:r>
              <a:rPr lang="de-DE" sz="2000" b="0" dirty="0">
                <a:sym typeface="Wingdings" panose="05000000000000000000" pitchFamily="2" charset="2"/>
              </a:rPr>
              <a:t>auf Sicherungsleistungen (oft individuelle Bedürftigkeitsprüfung)</a:t>
            </a:r>
            <a:endParaRPr lang="de-DE" sz="2000" b="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Stratifizierung</a:t>
            </a:r>
            <a:r>
              <a:rPr lang="de-DE" sz="2000" b="0" dirty="0"/>
              <a:t>:</a:t>
            </a:r>
            <a:r>
              <a:rPr lang="de-DE" sz="2000" b="0" dirty="0">
                <a:sym typeface="Wingdings" panose="05000000000000000000" pitchFamily="2" charset="2"/>
              </a:rPr>
              <a:t> bestehende </a:t>
            </a:r>
            <a:r>
              <a:rPr lang="de-DE" sz="2000" dirty="0"/>
              <a:t>Unterschiede</a:t>
            </a:r>
            <a:r>
              <a:rPr lang="de-DE" sz="2000" b="0" dirty="0"/>
              <a:t> werden </a:t>
            </a:r>
            <a:r>
              <a:rPr lang="de-DE" sz="2000" dirty="0"/>
              <a:t>verschärft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40625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Wohlfahrtsstaat-Typen: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39564"/>
            <a:ext cx="8370000" cy="40704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Konservative Wohlfahrtsstaaten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Beispiel: Deutschland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Mittelgroße sozialpolitische Aktivitäten des Staates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Zentral für Wohlstandproduktion: </a:t>
            </a:r>
            <a:r>
              <a:rPr lang="de-DE" sz="2000" dirty="0"/>
              <a:t>Familie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(Nur) mittlere Dekommodifizierung: </a:t>
            </a:r>
            <a:r>
              <a:rPr lang="de-DE" sz="2000" b="0" dirty="0"/>
              <a:t>jedoch </a:t>
            </a:r>
            <a:r>
              <a:rPr lang="de-DE" sz="2000" dirty="0"/>
              <a:t>hoher Schutz </a:t>
            </a:r>
            <a:r>
              <a:rPr lang="de-DE" sz="2000" b="0" dirty="0"/>
              <a:t>gegen </a:t>
            </a:r>
            <a:r>
              <a:rPr lang="de-DE" sz="2000" dirty="0"/>
              <a:t>Marktkräfte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>
                <a:sym typeface="Wingdings" panose="05000000000000000000" pitchFamily="2" charset="2"/>
              </a:rPr>
              <a:t> </a:t>
            </a:r>
            <a:r>
              <a:rPr lang="de-DE" sz="2000" dirty="0">
                <a:sym typeface="Wingdings" panose="05000000000000000000" pitchFamily="2" charset="2"/>
              </a:rPr>
              <a:t>Leistungen</a:t>
            </a:r>
            <a:r>
              <a:rPr lang="de-DE" sz="2000" b="0" dirty="0">
                <a:sym typeface="Wingdings" panose="05000000000000000000" pitchFamily="2" charset="2"/>
              </a:rPr>
              <a:t> oft </a:t>
            </a:r>
            <a:r>
              <a:rPr lang="de-DE" sz="2000" dirty="0">
                <a:sym typeface="Wingdings" panose="05000000000000000000" pitchFamily="2" charset="2"/>
              </a:rPr>
              <a:t>anhand</a:t>
            </a:r>
            <a:r>
              <a:rPr lang="de-DE" sz="2000" b="0" dirty="0">
                <a:sym typeface="Wingdings" panose="05000000000000000000" pitchFamily="2" charset="2"/>
              </a:rPr>
              <a:t> der </a:t>
            </a:r>
            <a:r>
              <a:rPr lang="de-DE" sz="2000" dirty="0">
                <a:sym typeface="Wingdings" panose="05000000000000000000" pitchFamily="2" charset="2"/>
              </a:rPr>
              <a:t>Beitragshöhe</a:t>
            </a:r>
            <a:r>
              <a:rPr lang="de-DE" sz="2000" b="0" dirty="0">
                <a:sym typeface="Wingdings" panose="05000000000000000000" pitchFamily="2" charset="2"/>
              </a:rPr>
              <a:t> bemessen</a:t>
            </a:r>
            <a:endParaRPr lang="de-DE" sz="2000" b="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Stratifizierung: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V</a:t>
            </a:r>
            <a:r>
              <a:rPr lang="de-DE" sz="2000" dirty="0"/>
              <a:t>erfestigung</a:t>
            </a:r>
            <a:r>
              <a:rPr lang="de-DE" sz="2000" b="0" dirty="0"/>
              <a:t> von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Statusu</a:t>
            </a:r>
            <a:r>
              <a:rPr lang="de-DE" sz="2000" dirty="0"/>
              <a:t>nterschiede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47BBB52-7E9D-A49E-9891-65369F9E56AB}"/>
              </a:ext>
            </a:extLst>
          </p:cNvPr>
          <p:cNvSpPr/>
          <p:nvPr/>
        </p:nvSpPr>
        <p:spPr>
          <a:xfrm>
            <a:off x="4445152" y="804207"/>
            <a:ext cx="2027914" cy="46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Sicherheit</a:t>
            </a:r>
          </a:p>
        </p:txBody>
      </p:sp>
    </p:spTree>
    <p:extLst>
      <p:ext uri="{BB962C8B-B14F-4D97-AF65-F5344CB8AC3E}">
        <p14:creationId xmlns:p14="http://schemas.microsoft.com/office/powerpoint/2010/main" val="41881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Wohlfahrtsstaat-Typen: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8197"/>
            <a:ext cx="8528982" cy="36697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Sozialdemokratische Wohlfahrtsstaat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Beispiel: Schweden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Zentral für Wohlstandproduktion: </a:t>
            </a:r>
            <a:r>
              <a:rPr lang="de-DE" sz="2000" dirty="0"/>
              <a:t>Staat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Hohe Dekommodifizierung</a:t>
            </a:r>
            <a:r>
              <a:rPr lang="de-DE" sz="2000" b="0" dirty="0"/>
              <a:t>: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b="0" dirty="0"/>
              <a:t>gute Lebensstandards unabhängig von Arbeitsmarktsituation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2000" b="0" dirty="0">
                <a:sym typeface="Wingdings" panose="05000000000000000000" pitchFamily="2" charset="2"/>
              </a:rPr>
              <a:t>Extensive Daseinsversorgung </a:t>
            </a:r>
            <a:r>
              <a:rPr lang="de-DE" sz="2000" dirty="0">
                <a:sym typeface="Wingdings" panose="05000000000000000000" pitchFamily="2" charset="2"/>
              </a:rPr>
              <a:t>universale Leistungen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Beträge</a:t>
            </a:r>
            <a:r>
              <a:rPr lang="de-DE" sz="2000" b="0" dirty="0">
                <a:sym typeface="Wingdings" panose="05000000000000000000" pitchFamily="2" charset="2"/>
              </a:rPr>
              <a:t> die unabhängig von zuvor gezielten Leistungen erfolgen, sondern </a:t>
            </a:r>
            <a:r>
              <a:rPr lang="de-DE" sz="2000" dirty="0">
                <a:sym typeface="Wingdings" panose="05000000000000000000" pitchFamily="2" charset="2"/>
              </a:rPr>
              <a:t>nach Standards</a:t>
            </a:r>
            <a:endParaRPr lang="de-DE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Stratifizierung: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dirty="0"/>
              <a:t>Hohe Umverteilung</a:t>
            </a:r>
            <a:r>
              <a:rPr lang="de-DE" sz="2000" b="0" dirty="0"/>
              <a:t>,</a:t>
            </a:r>
            <a:r>
              <a:rPr lang="de-DE" sz="2000" b="0" dirty="0">
                <a:sym typeface="Wingdings" panose="05000000000000000000" pitchFamily="2" charset="2"/>
              </a:rPr>
              <a:t> Abbau </a:t>
            </a:r>
            <a:r>
              <a:rPr lang="de-DE" sz="2000" b="0" dirty="0"/>
              <a:t>Unterschieden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AAC011F-7DA8-353F-6E61-48A483728CE9}"/>
              </a:ext>
            </a:extLst>
          </p:cNvPr>
          <p:cNvSpPr/>
          <p:nvPr/>
        </p:nvSpPr>
        <p:spPr>
          <a:xfrm>
            <a:off x="4860032" y="796521"/>
            <a:ext cx="2027914" cy="46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Gleichheit</a:t>
            </a:r>
          </a:p>
        </p:txBody>
      </p:sp>
    </p:spTree>
    <p:extLst>
      <p:ext uri="{BB962C8B-B14F-4D97-AF65-F5344CB8AC3E}">
        <p14:creationId xmlns:p14="http://schemas.microsoft.com/office/powerpoint/2010/main" val="22322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dirty="0"/>
              <a:t>Historische Verortung</a:t>
            </a:r>
            <a:r>
              <a:rPr lang="de-DE" sz="2800" b="0" dirty="0"/>
              <a:t>: Moderne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5566"/>
            <a:ext cx="8370000" cy="3265642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/>
              <a:t>Kein eindeutiger Beginn, vielmehr idealtypisches Epochenschema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>
                <a:sym typeface="Wingdings" panose="05000000000000000000" pitchFamily="2" charset="2"/>
              </a:rPr>
              <a:t>Übergang Vormoderne zu Moderne um </a:t>
            </a:r>
            <a:r>
              <a:rPr lang="de-DE" sz="2000" dirty="0">
                <a:sym typeface="Wingdings" panose="05000000000000000000" pitchFamily="2" charset="2"/>
              </a:rPr>
              <a:t>1500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ym typeface="Wingdings" panose="05000000000000000000" pitchFamily="2" charset="2"/>
              </a:rPr>
              <a:t>1) Frühmoderne 16-18 Jhd.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ym typeface="Wingdings" panose="05000000000000000000" pitchFamily="2" charset="2"/>
              </a:rPr>
              <a:t>2) Hochmoderne 19-20 Jhd.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ym typeface="Wingdings" panose="05000000000000000000" pitchFamily="2" charset="2"/>
              </a:rPr>
              <a:t>3) Spätmoderne ab 1970er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altLang="de-DE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Wie/Inwiefern lassen sich die drei historischen Phasen der Moderne voneinander unterscheiden?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858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108758"/>
            <a:ext cx="8784520" cy="468000"/>
          </a:xfrm>
        </p:spPr>
        <p:txBody>
          <a:bodyPr/>
          <a:lstStyle/>
          <a:p>
            <a:r>
              <a:rPr lang="de-DE" sz="2800" dirty="0"/>
              <a:t>Historische Verortung</a:t>
            </a:r>
            <a:r>
              <a:rPr lang="de-DE" sz="2800" b="0" dirty="0"/>
              <a:t>: Moderne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B4FA681A-BD00-DE8E-EC34-6AE8FDDAF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109513"/>
              </p:ext>
            </p:extLst>
          </p:nvPr>
        </p:nvGraphicFramePr>
        <p:xfrm>
          <a:off x="0" y="565107"/>
          <a:ext cx="9144000" cy="40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>
                  <a:extLst>
                    <a:ext uri="{9D8B030D-6E8A-4147-A177-3AD203B41FA5}">
                      <a16:colId xmlns:a16="http://schemas.microsoft.com/office/drawing/2014/main" val="151317423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882802984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1051657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de-DE" sz="1400" dirty="0">
                          <a:sym typeface="Wingdings" panose="05000000000000000000" pitchFamily="2" charset="2"/>
                        </a:rPr>
                        <a:t>Frühmoderne 16-18 Jhd.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de-DE" sz="1400" b="1" dirty="0">
                          <a:sym typeface="Wingdings" panose="05000000000000000000" pitchFamily="2" charset="2"/>
                        </a:rPr>
                        <a:t>Hochmoderne 19-20 Jhd</a:t>
                      </a:r>
                      <a:r>
                        <a:rPr lang="de-DE" sz="1200" b="1" dirty="0"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ym typeface="Wingdings" panose="05000000000000000000" pitchFamily="2" charset="2"/>
                        </a:rPr>
                        <a:t>Spätmoderne ab 1970er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7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  <a:p>
                      <a:endParaRPr lang="de-DE" b="1" dirty="0"/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8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3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7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68145"/>
                  </a:ext>
                </a:extLst>
              </a:tr>
              <a:tr h="426495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4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9434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DD2C2E6-8D7F-9861-3DC8-0606D8B98A6B}"/>
              </a:ext>
            </a:extLst>
          </p:cNvPr>
          <p:cNvSpPr txBox="1"/>
          <p:nvPr/>
        </p:nvSpPr>
        <p:spPr>
          <a:xfrm>
            <a:off x="-50096" y="921910"/>
            <a:ext cx="2889355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Gesellschaftsentwicklung mit Einschnitten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i="0" u="none" strike="noStrike" kern="1200" dirty="0">
                <a:effectLst/>
                <a:latin typeface="Arial" panose="020B0604020202020204" pitchFamily="34" charset="0"/>
              </a:rPr>
              <a:t>Frühkapitalistische Wirtschaftsstrukturen</a:t>
            </a:r>
            <a:endParaRPr lang="de-DE" sz="16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Entstehung des frühmodernen Staates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Reformation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Bevölkerungswachstums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Europa &amp; Entdeckungsreisen </a:t>
            </a:r>
            <a:endParaRPr lang="de-DE" sz="1600" dirty="0"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i="0" u="none" strike="noStrike" kern="1200" dirty="0">
                <a:effectLst/>
                <a:latin typeface="Arial" panose="020B0604020202020204" pitchFamily="34" charset="0"/>
              </a:rPr>
              <a:t>Neue Wissenschaftstechniken</a:t>
            </a:r>
            <a:endParaRPr lang="de-DE" sz="1600" b="1" i="0" u="none" strike="noStrik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BD359E-0ACB-347A-5121-9EF8ACD2339B}"/>
              </a:ext>
            </a:extLst>
          </p:cNvPr>
          <p:cNvSpPr txBox="1"/>
          <p:nvPr/>
        </p:nvSpPr>
        <p:spPr>
          <a:xfrm>
            <a:off x="2650815" y="1112820"/>
            <a:ext cx="3504871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= Langes 19 Jhd. (1789-1914)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Von Französischer Revolution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bis Beginn 1 Weltkrieg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„Entdeckung der Geschichte“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auch „Blick in offene Zukunft“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de-DE" sz="1600" b="1" i="0" u="none" strike="noStrike" kern="1200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i="0" u="none" strike="noStrike" kern="1200" dirty="0">
                <a:effectLst/>
                <a:latin typeface="Arial" panose="020B0604020202020204" pitchFamily="34" charset="0"/>
              </a:rPr>
              <a:t>Tiefgreifende Industrialisierung</a:t>
            </a: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Abschied Agrarwirtschaft 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Rationalisierung &amp; </a:t>
            </a:r>
            <a:r>
              <a:rPr lang="de-DE" sz="1600" i="0" u="none" strike="noStrike" kern="1200" dirty="0" err="1">
                <a:effectLst/>
                <a:latin typeface="Arial" panose="020B0604020202020204" pitchFamily="34" charset="0"/>
              </a:rPr>
              <a:t>wirt</a:t>
            </a: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. Wachstum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500" b="1" i="0" u="none" strike="noStrike" kern="1200" dirty="0">
                <a:effectLst/>
                <a:latin typeface="Arial" panose="020B0604020202020204" pitchFamily="34" charset="0"/>
              </a:rPr>
              <a:t>Ungebremstes Fortschrittsdenken</a:t>
            </a:r>
            <a:endParaRPr lang="de-DE" sz="15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Nationalstaatsbildung 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2F81BF-8EFA-F236-284D-BBA97AA44F9A}"/>
              </a:ext>
            </a:extLst>
          </p:cNvPr>
          <p:cNvSpPr txBox="1"/>
          <p:nvPr/>
        </p:nvSpPr>
        <p:spPr>
          <a:xfrm>
            <a:off x="5796136" y="921910"/>
            <a:ext cx="362128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Bewältigung zweier Weltkriege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= Differenzierung, Individualisierung und Wachstum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Technisierung des Alltags 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Soziale Absicherung Bevölkerung 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Förderung „Wohlstand für alle“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500" b="1" i="0" u="none" strike="noStrike" kern="1200" dirty="0">
                <a:effectLst/>
                <a:latin typeface="Arial" panose="020B0604020202020204" pitchFamily="34" charset="0"/>
              </a:rPr>
              <a:t>Aufstieg zum Dienstleistungssektor</a:t>
            </a:r>
            <a:endParaRPr lang="de-DE" sz="15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Bildungsexpansion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500" b="1" i="0" u="none" strike="noStrike" kern="1200" dirty="0">
                <a:effectLst/>
                <a:latin typeface="Arial" panose="020B0604020202020204" pitchFamily="34" charset="0"/>
              </a:rPr>
              <a:t>Fortschrittskritik</a:t>
            </a: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 (Grenzen des Wachstums/</a:t>
            </a:r>
            <a:r>
              <a:rPr lang="de-DE" sz="1600" dirty="0">
                <a:latin typeface="Arial" panose="020B0604020202020204" pitchFamily="34" charset="0"/>
              </a:rPr>
              <a:t>K</a:t>
            </a: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risen/Ressourcen)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A4D823-A98B-E7D4-CC8B-B472B7BF6C56}"/>
              </a:ext>
            </a:extLst>
          </p:cNvPr>
          <p:cNvSpPr txBox="1"/>
          <p:nvPr/>
        </p:nvSpPr>
        <p:spPr>
          <a:xfrm>
            <a:off x="8803732" y="4613500"/>
            <a:ext cx="5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Etc.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5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Bildschirmpräsentation (16:9)</PresentationFormat>
  <Paragraphs>266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Calibri-Bold</vt:lpstr>
      <vt:lpstr>Courier New</vt:lpstr>
      <vt:lpstr>Wingdings</vt:lpstr>
      <vt:lpstr>PowerPoint Master RUB</vt:lpstr>
      <vt:lpstr>Tutorium zur VL. Sitzung (1) und (2) </vt:lpstr>
      <vt:lpstr>Staatsform moderne Gesellschaft</vt:lpstr>
      <vt:lpstr>Bedeutung Wohlfahrtsstaat</vt:lpstr>
      <vt:lpstr>Wohlfahrtsstaat-Typen: nach Esping-Anderson (1998) </vt:lpstr>
      <vt:lpstr>Wohlfahrtsstaat-Typen: </vt:lpstr>
      <vt:lpstr>Wohlfahrtsstaat-Typen: </vt:lpstr>
      <vt:lpstr>Wohlfahrtsstaat-Typen: </vt:lpstr>
      <vt:lpstr>Historische Verortung: Moderne </vt:lpstr>
      <vt:lpstr>Historische Verortung: Moderne </vt:lpstr>
      <vt:lpstr>Räumliche Verortung: Moderne </vt:lpstr>
      <vt:lpstr>Verortung der Moderne: </vt:lpstr>
      <vt:lpstr>Zur (2) VL.- Sozialstruktur und Arbeit der Sozialstrukturanalyse</vt:lpstr>
      <vt:lpstr>Definition Sozialstrukturanalyse:</vt:lpstr>
      <vt:lpstr>Allumfassenheit der Sozialstrukturanalyse:</vt:lpstr>
      <vt:lpstr>Datenarten und Datenquellen:</vt:lpstr>
      <vt:lpstr>Datenquellen:</vt:lpstr>
      <vt:lpstr>Lernziele: zweite Sitzung I VL. (1) und (2)</vt:lpstr>
      <vt:lpstr>Ausblick: nächste Sitzung </vt:lpstr>
      <vt:lpstr>Weitere Übungsfragen: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47</cp:revision>
  <dcterms:created xsi:type="dcterms:W3CDTF">2020-06-22T16:14:58Z</dcterms:created>
  <dcterms:modified xsi:type="dcterms:W3CDTF">2022-10-26T18:46:25Z</dcterms:modified>
</cp:coreProperties>
</file>