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350" r:id="rId2"/>
    <p:sldId id="270" r:id="rId3"/>
    <p:sldId id="387" r:id="rId4"/>
    <p:sldId id="385" r:id="rId5"/>
    <p:sldId id="384" r:id="rId6"/>
    <p:sldId id="386" r:id="rId7"/>
    <p:sldId id="388" r:id="rId8"/>
    <p:sldId id="398" r:id="rId9"/>
    <p:sldId id="399" r:id="rId10"/>
    <p:sldId id="370" r:id="rId11"/>
    <p:sldId id="393" r:id="rId12"/>
    <p:sldId id="392" r:id="rId13"/>
    <p:sldId id="400" r:id="rId14"/>
    <p:sldId id="394" r:id="rId15"/>
    <p:sldId id="395" r:id="rId16"/>
    <p:sldId id="401" r:id="rId17"/>
    <p:sldId id="390" r:id="rId18"/>
    <p:sldId id="396" r:id="rId19"/>
  </p:sldIdLst>
  <p:sldSz cx="9144000" cy="5143500" type="screen16x9"/>
  <p:notesSz cx="7104063" cy="102346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E9420-62BF-4E66-A300-498C6267EEA5}" v="86" dt="2022-10-25T12:12:11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25.10.2022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6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err="1"/>
              <a:t>Subline</a:t>
            </a:r>
            <a:r>
              <a:rPr lang="de-DE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68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5472509" cy="1477327"/>
          </a:xfrm>
        </p:spPr>
        <p:txBody>
          <a:bodyPr anchor="t">
            <a:normAutofit fontScale="90000"/>
          </a:bodyPr>
          <a:lstStyle/>
          <a:p>
            <a:r>
              <a:rPr lang="de-DE" sz="3300" dirty="0"/>
              <a:t>Willkommen im Tutorium zur VL. Sitzung (0) und (1) </a:t>
            </a:r>
            <a:br>
              <a:rPr lang="de-DE" sz="3300" dirty="0"/>
            </a:br>
            <a:endParaRPr lang="de-DE" sz="33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Sozialstruktur?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088056"/>
            <a:ext cx="8208456" cy="34727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b="0" dirty="0"/>
              <a:t>= Untersuchung des </a:t>
            </a:r>
            <a:r>
              <a:rPr lang="de-DE" sz="1800" dirty="0"/>
              <a:t>Miteinanders</a:t>
            </a:r>
          </a:p>
          <a:p>
            <a:pPr>
              <a:lnSpc>
                <a:spcPct val="150000"/>
              </a:lnSpc>
            </a:pPr>
            <a:r>
              <a:rPr lang="de-DE" sz="1800" b="0" dirty="0"/>
              <a:t>Schäfer (2003) </a:t>
            </a:r>
            <a:r>
              <a:rPr lang="de-DE" sz="1800" b="0" i="1" dirty="0">
                <a:highlight>
                  <a:srgbClr val="FFFF00"/>
                </a:highlight>
              </a:rPr>
              <a:t>DEF</a:t>
            </a:r>
            <a:r>
              <a:rPr lang="de-DE" sz="1800" b="0" i="1" dirty="0"/>
              <a:t> =</a:t>
            </a:r>
          </a:p>
          <a:p>
            <a:pPr>
              <a:lnSpc>
                <a:spcPct val="150000"/>
              </a:lnSpc>
            </a:pPr>
            <a:r>
              <a:rPr lang="de-DE" sz="1800" b="0" dirty="0"/>
              <a:t> „die Gesamtheit der </a:t>
            </a:r>
            <a:r>
              <a:rPr lang="de-DE" sz="1800" dirty="0"/>
              <a:t>relativ dauerhaften </a:t>
            </a:r>
            <a:r>
              <a:rPr lang="de-DE" sz="1800" b="0" dirty="0"/>
              <a:t>Grundlagen und </a:t>
            </a:r>
            <a:r>
              <a:rPr lang="de-DE" sz="1800" dirty="0"/>
              <a:t>Wirkungszusammenhänge</a:t>
            </a:r>
            <a:r>
              <a:rPr lang="de-DE" sz="1800" b="0" dirty="0"/>
              <a:t> </a:t>
            </a:r>
            <a:r>
              <a:rPr lang="de-DE" sz="1800" dirty="0"/>
              <a:t>sozialer Beziehungen und</a:t>
            </a:r>
            <a:r>
              <a:rPr lang="de-DE" sz="1800" b="0" dirty="0"/>
              <a:t> der </a:t>
            </a:r>
            <a:r>
              <a:rPr lang="de-DE" sz="1800" dirty="0"/>
              <a:t>sozialen Gebilde </a:t>
            </a:r>
            <a:r>
              <a:rPr lang="de-DE" sz="1800" b="0" dirty="0"/>
              <a:t>wie Gruppen, Institutionen und Organisationen </a:t>
            </a:r>
            <a:r>
              <a:rPr lang="de-DE" sz="1800" dirty="0"/>
              <a:t>in </a:t>
            </a:r>
            <a:r>
              <a:rPr lang="de-DE" sz="1800" b="0" dirty="0"/>
              <a:t>einer</a:t>
            </a:r>
            <a:r>
              <a:rPr lang="de-DE" sz="1800" dirty="0"/>
              <a:t> Gesellschaft</a:t>
            </a:r>
            <a:r>
              <a:rPr lang="de-DE" sz="1800" b="0" dirty="0"/>
              <a:t>“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SzPct val="130000"/>
            </a:pPr>
            <a:endParaRPr lang="de-DE" altLang="de-DE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altLang="de-D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haben Sozialstruktur und Gesellschaft miteinander zu tun?</a:t>
            </a:r>
          </a:p>
          <a:p>
            <a:pPr>
              <a:lnSpc>
                <a:spcPct val="150000"/>
              </a:lnSpc>
            </a:pPr>
            <a:endParaRPr lang="de-DE" sz="1800" b="0" dirty="0"/>
          </a:p>
          <a:p>
            <a:pPr>
              <a:lnSpc>
                <a:spcPct val="150000"/>
              </a:lnSpc>
            </a:pPr>
            <a:endParaRPr lang="de-DE" sz="1800" b="0" dirty="0"/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620D96FE-D0E5-472A-B996-CC8E53B383F3}"/>
              </a:ext>
            </a:extLst>
          </p:cNvPr>
          <p:cNvSpPr/>
          <p:nvPr/>
        </p:nvSpPr>
        <p:spPr>
          <a:xfrm>
            <a:off x="6156176" y="1725630"/>
            <a:ext cx="1050729" cy="468001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highlight>
                  <a:srgbClr val="FFFF00"/>
                </a:highlight>
              </a:rPr>
              <a:t>Definition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509DAE89-EA0E-3497-B915-8156CF899FCC}"/>
              </a:ext>
            </a:extLst>
          </p:cNvPr>
          <p:cNvSpPr/>
          <p:nvPr/>
        </p:nvSpPr>
        <p:spPr>
          <a:xfrm>
            <a:off x="7259652" y="3579863"/>
            <a:ext cx="1281821" cy="28803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Übungsfrage</a:t>
            </a:r>
          </a:p>
        </p:txBody>
      </p:sp>
    </p:spTree>
    <p:extLst>
      <p:ext uri="{BB962C8B-B14F-4D97-AF65-F5344CB8AC3E}">
        <p14:creationId xmlns:p14="http://schemas.microsoft.com/office/powerpoint/2010/main" val="11913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Merkmale Sozialstruktur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75384"/>
            <a:ext cx="8352472" cy="38880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b="0" i="1" dirty="0"/>
              <a:t>„</a:t>
            </a:r>
            <a:r>
              <a:rPr lang="de-DE" sz="1750" b="0" dirty="0"/>
              <a:t>Gesellschaft &amp; Sozialstruktur stark </a:t>
            </a:r>
            <a:r>
              <a:rPr lang="de-DE" sz="1750" b="0"/>
              <a:t>miteinander verknüpft</a:t>
            </a:r>
            <a:r>
              <a:rPr lang="de-DE" sz="1750" b="0" i="1"/>
              <a:t>“</a:t>
            </a:r>
            <a:endParaRPr lang="de-DE" sz="1750" b="0" i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dirty="0"/>
              <a:t>Zergliederung</a:t>
            </a:r>
            <a:r>
              <a:rPr lang="de-DE" sz="1750" b="0" dirty="0"/>
              <a:t> der </a:t>
            </a:r>
            <a:r>
              <a:rPr lang="de-DE" sz="1750" dirty="0"/>
              <a:t>Gesellschaft in Teilbereiche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b="0" dirty="0"/>
              <a:t>Untersucht 1) Gliederungen, 2) Wechselwirkungen und 3) Beziehungen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b="0" dirty="0"/>
              <a:t>Beispiele: </a:t>
            </a:r>
            <a:r>
              <a:rPr lang="de-DE" sz="1750" b="0" i="1" dirty="0"/>
              <a:t>Gruppenbildungen, Wertstrukturen oder institutionelle Ordnungen </a:t>
            </a:r>
          </a:p>
          <a:p>
            <a:pPr>
              <a:lnSpc>
                <a:spcPct val="100000"/>
              </a:lnSpc>
            </a:pPr>
            <a:r>
              <a:rPr lang="de-DE" sz="1750" b="0" i="1" dirty="0"/>
              <a:t>                        z.B. Studenten       z.B. Fleiß               z.B. Schulsystem</a:t>
            </a:r>
          </a:p>
          <a:p>
            <a:pPr>
              <a:lnSpc>
                <a:spcPct val="100000"/>
              </a:lnSpc>
            </a:pPr>
            <a:r>
              <a:rPr lang="de-DE" sz="1750" b="0" dirty="0"/>
              <a:t>Wie entsteht „Sozialstruktur“?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b="0" dirty="0"/>
              <a:t>Von Menschen gemacht </a:t>
            </a:r>
            <a:r>
              <a:rPr lang="de-DE" sz="1750" b="0" strike="sngStrike" dirty="0"/>
              <a:t>(Naturgesetze oder Göttlich)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b="0" dirty="0"/>
              <a:t>Sind Ausdruck sozialer Regeln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b="0" dirty="0"/>
              <a:t>Keine allumfassende Gültigkeit </a:t>
            </a:r>
            <a:r>
              <a:rPr lang="de-DE" sz="1750" b="0" dirty="0">
                <a:sym typeface="Wingdings" panose="05000000000000000000" pitchFamily="2" charset="2"/>
              </a:rPr>
              <a:t> wandelbar </a:t>
            </a:r>
            <a:endParaRPr lang="de-DE" sz="1750" b="0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172A814-F7FB-40ED-A5DC-843D83D8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1877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Sozialstruktur?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02" y="1003525"/>
            <a:ext cx="7560000" cy="3743975"/>
          </a:xfrm>
        </p:spPr>
        <p:txBody>
          <a:bodyPr/>
          <a:lstStyle/>
          <a:p>
            <a:r>
              <a:rPr lang="de-DE" sz="1800" b="0"/>
              <a:t>Mögliche Modelle (nächste Sitzungen)</a:t>
            </a:r>
          </a:p>
          <a:p>
            <a:endParaRPr lang="de-DE" sz="1800" b="0"/>
          </a:p>
          <a:p>
            <a:r>
              <a:rPr lang="de-DE" sz="1800" b="0"/>
              <a:t>1.  Klassenmodelle</a:t>
            </a:r>
          </a:p>
          <a:p>
            <a:r>
              <a:rPr lang="de-DE" sz="1800" b="0"/>
              <a:t>2.  Ständemodelle</a:t>
            </a:r>
          </a:p>
          <a:p>
            <a:r>
              <a:rPr lang="de-DE" sz="1800" b="0"/>
              <a:t>3.  Schichtenmodelle</a:t>
            </a:r>
          </a:p>
          <a:p>
            <a:endParaRPr lang="de-DE" sz="1800" b="0"/>
          </a:p>
          <a:p>
            <a:r>
              <a:rPr lang="de-DE" sz="1800" b="0"/>
              <a:t>4.  Ansätze zur Lebenslage/ Lebensstile</a:t>
            </a:r>
          </a:p>
          <a:p>
            <a:r>
              <a:rPr lang="de-DE" sz="1800" b="0"/>
              <a:t>5.  Betrachtung von Milieus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0EED7B4-4A7B-4A99-B257-4E1E8E42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367380200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Grundlagen: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48" y="987574"/>
            <a:ext cx="7560000" cy="3366000"/>
          </a:xfrm>
        </p:spPr>
        <p:txBody>
          <a:bodyPr/>
          <a:lstStyle/>
          <a:p>
            <a:endParaRPr lang="de-DE" sz="1800" b="0" i="1"/>
          </a:p>
          <a:p>
            <a:endParaRPr lang="de-DE" sz="1800" b="0" i="1"/>
          </a:p>
          <a:p>
            <a:endParaRPr lang="de-DE" sz="1800" b="0" i="1"/>
          </a:p>
          <a:p>
            <a:pPr algn="ctr"/>
            <a:r>
              <a:rPr lang="de-DE" sz="2500"/>
              <a:t>Beispiele für Analysemerkmale?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4065785F-4BA7-4905-9800-0CFFB0A3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196353717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Analysedimensionen: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48" y="987574"/>
            <a:ext cx="7560000" cy="3366000"/>
          </a:xfrm>
        </p:spPr>
        <p:txBody>
          <a:bodyPr/>
          <a:lstStyle/>
          <a:p>
            <a:endParaRPr lang="de-DE" sz="1800" b="0" i="1"/>
          </a:p>
          <a:p>
            <a:endParaRPr lang="de-DE" sz="1800" b="0" i="1"/>
          </a:p>
          <a:p>
            <a:endParaRPr lang="de-DE" sz="1800" b="0" i="1"/>
          </a:p>
          <a:p>
            <a:r>
              <a:rPr lang="de-DE" sz="2500" i="1"/>
              <a:t>                    Vertikal und Horizontal??</a:t>
            </a:r>
          </a:p>
          <a:p>
            <a:endParaRPr lang="de-DE" sz="1800" b="0"/>
          </a:p>
          <a:p>
            <a:pPr marL="342900" indent="-342900">
              <a:buAutoNum type="arabicPeriod"/>
            </a:pPr>
            <a:endParaRPr lang="de-DE" sz="1800" b="0"/>
          </a:p>
          <a:p>
            <a:pPr marL="342900" indent="-342900">
              <a:buAutoNum type="arabicPeriod"/>
            </a:pPr>
            <a:endParaRPr lang="de-DE" sz="1800" b="0"/>
          </a:p>
          <a:p>
            <a:pPr marL="342900" indent="-342900">
              <a:buAutoNum type="arabicPeriod"/>
            </a:pPr>
            <a:endParaRPr lang="de-DE" sz="1600" b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4065785F-4BA7-4905-9800-0CFFB0A3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E6C49FBE-5219-4FDF-0FD6-D29FA45242E5}"/>
              </a:ext>
            </a:extLst>
          </p:cNvPr>
          <p:cNvSpPr/>
          <p:nvPr/>
        </p:nvSpPr>
        <p:spPr>
          <a:xfrm>
            <a:off x="5436096" y="550333"/>
            <a:ext cx="2304256" cy="122413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/>
              <a:t>Schon mal was von gehört?</a:t>
            </a:r>
          </a:p>
        </p:txBody>
      </p:sp>
    </p:spTree>
    <p:extLst>
      <p:ext uri="{BB962C8B-B14F-4D97-AF65-F5344CB8AC3E}">
        <p14:creationId xmlns:p14="http://schemas.microsoft.com/office/powerpoint/2010/main" val="5092872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49518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Vertikal und horizontale Analysemerkmale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AE0A09-480E-44F6-BDAB-8FE8A65C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17" y="856628"/>
            <a:ext cx="8119686" cy="3756262"/>
          </a:xfrm>
        </p:spPr>
        <p:txBody>
          <a:bodyPr/>
          <a:lstStyle/>
          <a:p>
            <a:r>
              <a:rPr lang="de-DE" sz="1600" b="0"/>
              <a:t>Vertikal: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/>
              <a:t>Merkmale der </a:t>
            </a:r>
            <a:r>
              <a:rPr lang="de-DE" sz="1600"/>
              <a:t>traditionellen</a:t>
            </a:r>
            <a:r>
              <a:rPr lang="de-DE" sz="1600" b="0"/>
              <a:t> Sozialstrukturanalyse (z.B. Klassen-Schichtenmodelle)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/>
              <a:t>Objektive Strukturmerkmale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/>
              <a:t>Herachie von </a:t>
            </a:r>
            <a:r>
              <a:rPr lang="de-DE" sz="1600"/>
              <a:t>„oben nach unten“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/>
              <a:t>Typischer Drei-Klang (</a:t>
            </a:r>
            <a:r>
              <a:rPr lang="de-DE" sz="1600"/>
              <a:t>1. Bildung, 2. Beruf, 3. Einkommen</a:t>
            </a:r>
            <a:r>
              <a:rPr lang="de-DE" sz="1600" b="0"/>
              <a:t>)</a:t>
            </a:r>
          </a:p>
          <a:p>
            <a:r>
              <a:rPr lang="de-DE" sz="1600" b="0"/>
              <a:t>Horizontal: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/>
              <a:t>Merkmale über die Traditionellen hinaus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/>
              <a:t>In neueren Modellen berücksichtigt (z.B. Milieu-Ansätze)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/>
              <a:t>„von links nach rechts“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/>
              <a:t>z.B. </a:t>
            </a:r>
            <a:r>
              <a:rPr lang="de-DE" sz="1600"/>
              <a:t>Alter, Herkunft, Geschlecht, ethnische Herkunft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 sz="1800" b="0"/>
          </a:p>
          <a:p>
            <a:pPr marL="342900" indent="-342900">
              <a:buAutoNum type="arabicPeriod"/>
            </a:pPr>
            <a:endParaRPr lang="de-DE" sz="1800" b="0"/>
          </a:p>
          <a:p>
            <a:pPr marL="342900" indent="-342900">
              <a:buAutoNum type="arabicPeriod"/>
            </a:pPr>
            <a:endParaRPr lang="de-DE" sz="1800" b="0"/>
          </a:p>
          <a:p>
            <a:pPr marL="342900" indent="-342900">
              <a:buAutoNum type="arabicPeriod"/>
            </a:pPr>
            <a:endParaRPr lang="de-DE" sz="1600" b="0"/>
          </a:p>
        </p:txBody>
      </p:sp>
    </p:spTree>
    <p:extLst>
      <p:ext uri="{BB962C8B-B14F-4D97-AF65-F5344CB8AC3E}">
        <p14:creationId xmlns:p14="http://schemas.microsoft.com/office/powerpoint/2010/main" val="33990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49518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Moderne Gesellschaft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AE0A09-480E-44F6-BDAB-8FE8A65C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795670"/>
            <a:ext cx="8119686" cy="3756262"/>
          </a:xfrm>
        </p:spPr>
        <p:txBody>
          <a:bodyPr/>
          <a:lstStyle/>
          <a:p>
            <a:r>
              <a:rPr lang="de-DE" sz="1600" dirty="0"/>
              <a:t>Fünf Kennzeichen: </a:t>
            </a:r>
          </a:p>
          <a:p>
            <a:endParaRPr lang="de-DE" sz="1800" dirty="0"/>
          </a:p>
          <a:p>
            <a:r>
              <a:rPr lang="de-DE" sz="1800" b="0" dirty="0"/>
              <a:t>1) Hohen Grad an Arbeitsteilung</a:t>
            </a:r>
          </a:p>
          <a:p>
            <a:r>
              <a:rPr lang="de-DE" sz="1800" b="0" dirty="0"/>
              <a:t>2) Vollinklusion der Bevölkerung ins Bildungssystem </a:t>
            </a:r>
          </a:p>
          <a:p>
            <a:r>
              <a:rPr lang="de-DE" sz="1800" b="0" dirty="0"/>
              <a:t>3) Positiven Rechts zur Konfliktregelungsstrategie</a:t>
            </a:r>
          </a:p>
          <a:p>
            <a:r>
              <a:rPr lang="de-DE" sz="1800" b="0" dirty="0"/>
              <a:t>4)  Universalistische Werte</a:t>
            </a:r>
          </a:p>
          <a:p>
            <a:r>
              <a:rPr lang="de-DE" sz="1800" b="0" dirty="0"/>
              <a:t>5) Kapitalistische Organisation</a:t>
            </a:r>
          </a:p>
          <a:p>
            <a:r>
              <a:rPr lang="de-DE" sz="1800" b="0" dirty="0"/>
              <a:t>6) Bevorzugung demokratischen Staatsform </a:t>
            </a:r>
          </a:p>
          <a:p>
            <a:endParaRPr lang="de-DE" sz="18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b="0" dirty="0">
                <a:solidFill>
                  <a:schemeClr val="bg2"/>
                </a:solidFill>
              </a:rPr>
              <a:t>Benennen Sie mindestens fünf Kennzeichen einer modernen Gesellschaft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0725781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Lernziele</a:t>
            </a:r>
            <a:r>
              <a:rPr lang="de-DE" dirty="0"/>
              <a:t>: erste Sitzung I VL. (0) und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900054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379110" y="918000"/>
            <a:ext cx="8296889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>
                <a:solidFill>
                  <a:schemeClr val="tx2"/>
                </a:solidFill>
              </a:rPr>
              <a:t>Was wurde heute erarbeitet…?</a:t>
            </a:r>
          </a:p>
          <a:p>
            <a:pPr>
              <a:lnSpc>
                <a:spcPct val="150000"/>
              </a:lnSpc>
            </a:pPr>
            <a:endParaRPr lang="de-DE" sz="180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</a:rPr>
              <a:t>Eine </a:t>
            </a:r>
            <a:r>
              <a:rPr lang="de-DE" sz="1800" b="1">
                <a:solidFill>
                  <a:schemeClr val="tx2"/>
                </a:solidFill>
              </a:rPr>
              <a:t>Definition</a:t>
            </a:r>
            <a:r>
              <a:rPr lang="de-DE" sz="1800">
                <a:solidFill>
                  <a:schemeClr val="tx2"/>
                </a:solidFill>
              </a:rPr>
              <a:t> von </a:t>
            </a:r>
            <a:r>
              <a:rPr lang="de-DE" sz="1800" b="1">
                <a:solidFill>
                  <a:schemeClr val="tx2"/>
                </a:solidFill>
              </a:rPr>
              <a:t>Sozialstruktur</a:t>
            </a:r>
            <a:r>
              <a:rPr lang="de-DE" sz="1800">
                <a:solidFill>
                  <a:schemeClr val="tx2"/>
                </a:solidFill>
              </a:rPr>
              <a:t> kennen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schemeClr val="tx2"/>
                </a:solidFill>
              </a:rPr>
              <a:t>Merkmale</a:t>
            </a:r>
            <a:r>
              <a:rPr lang="de-DE" sz="1800">
                <a:solidFill>
                  <a:schemeClr val="tx2"/>
                </a:solidFill>
              </a:rPr>
              <a:t> der Sozialstruktur auflisten können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schemeClr val="tx2"/>
                </a:solidFill>
              </a:rPr>
              <a:t>Verknüpfung</a:t>
            </a:r>
            <a:r>
              <a:rPr lang="de-DE" sz="1800">
                <a:solidFill>
                  <a:schemeClr val="tx2"/>
                </a:solidFill>
              </a:rPr>
              <a:t> zwischen </a:t>
            </a:r>
            <a:r>
              <a:rPr lang="de-DE" sz="1800" b="1">
                <a:solidFill>
                  <a:schemeClr val="tx2"/>
                </a:solidFill>
              </a:rPr>
              <a:t>Sozialstruktur und Gesellschaft </a:t>
            </a:r>
            <a:r>
              <a:rPr lang="de-DE" sz="1800">
                <a:solidFill>
                  <a:schemeClr val="tx2"/>
                </a:solidFill>
              </a:rPr>
              <a:t>benennen können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schemeClr val="tx2"/>
                </a:solidFill>
              </a:rPr>
              <a:t>Vertikale</a:t>
            </a:r>
            <a:r>
              <a:rPr lang="de-DE" sz="1800">
                <a:solidFill>
                  <a:schemeClr val="tx2"/>
                </a:solidFill>
              </a:rPr>
              <a:t> und </a:t>
            </a:r>
            <a:r>
              <a:rPr lang="de-DE" sz="1800" b="1">
                <a:solidFill>
                  <a:schemeClr val="tx2"/>
                </a:solidFill>
              </a:rPr>
              <a:t>Horizontale</a:t>
            </a:r>
            <a:r>
              <a:rPr lang="de-DE" sz="1800">
                <a:solidFill>
                  <a:schemeClr val="tx2"/>
                </a:solidFill>
              </a:rPr>
              <a:t> Analysedimensionen </a:t>
            </a:r>
            <a:r>
              <a:rPr lang="de-DE" sz="1800" b="1">
                <a:solidFill>
                  <a:schemeClr val="tx2"/>
                </a:solidFill>
              </a:rPr>
              <a:t>unterscheiden</a:t>
            </a:r>
            <a:r>
              <a:rPr lang="de-DE" sz="1800">
                <a:solidFill>
                  <a:schemeClr val="tx2"/>
                </a:solidFill>
              </a:rPr>
              <a:t> können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schemeClr val="tx2"/>
                </a:solidFill>
              </a:rPr>
              <a:t>Merkmale</a:t>
            </a:r>
            <a:r>
              <a:rPr lang="de-DE" sz="1800">
                <a:solidFill>
                  <a:schemeClr val="tx2"/>
                </a:solidFill>
              </a:rPr>
              <a:t> der </a:t>
            </a:r>
            <a:r>
              <a:rPr lang="de-DE" sz="1800" b="1">
                <a:solidFill>
                  <a:schemeClr val="tx2"/>
                </a:solidFill>
              </a:rPr>
              <a:t>modernen Gesellschaft </a:t>
            </a:r>
            <a:r>
              <a:rPr lang="de-DE" sz="1800">
                <a:solidFill>
                  <a:schemeClr val="tx2"/>
                </a:solidFill>
              </a:rPr>
              <a:t>benennen können</a:t>
            </a:r>
          </a:p>
        </p:txBody>
      </p:sp>
    </p:spTree>
    <p:extLst>
      <p:ext uri="{BB962C8B-B14F-4D97-AF65-F5344CB8AC3E}">
        <p14:creationId xmlns:p14="http://schemas.microsoft.com/office/powerpoint/2010/main" val="38649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421619" cy="29495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Staatsformen</a:t>
            </a:r>
            <a:r>
              <a:rPr lang="de-DE" sz="1800" dirty="0">
                <a:solidFill>
                  <a:schemeClr val="tx2"/>
                </a:solidFill>
              </a:rPr>
              <a:t> moderne Gesellschaft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Historische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b="1" dirty="0">
                <a:solidFill>
                  <a:schemeClr val="tx2"/>
                </a:solidFill>
              </a:rPr>
              <a:t>Verortung</a:t>
            </a:r>
            <a:r>
              <a:rPr lang="de-DE" sz="1800" dirty="0">
                <a:solidFill>
                  <a:schemeClr val="tx2"/>
                </a:solidFill>
              </a:rPr>
              <a:t> der Moderne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Räumliche</a:t>
            </a:r>
            <a:r>
              <a:rPr lang="de-DE" sz="1800" dirty="0">
                <a:solidFill>
                  <a:schemeClr val="tx2"/>
                </a:solidFill>
              </a:rPr>
              <a:t> Verortung der Moderne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Sozialstrukturanalyse</a:t>
            </a:r>
            <a:r>
              <a:rPr lang="de-DE" sz="1800" dirty="0">
                <a:solidFill>
                  <a:schemeClr val="tx2"/>
                </a:solidFill>
              </a:rPr>
              <a:t> verstehen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Sozialstruktur mit </a:t>
            </a:r>
            <a:r>
              <a:rPr lang="de-DE" sz="1800" b="1" dirty="0">
                <a:solidFill>
                  <a:schemeClr val="tx2"/>
                </a:solidFill>
              </a:rPr>
              <a:t>Datenarten</a:t>
            </a:r>
            <a:r>
              <a:rPr lang="de-DE" sz="1800" dirty="0">
                <a:solidFill>
                  <a:schemeClr val="tx2"/>
                </a:solidFill>
              </a:rPr>
              <a:t> und </a:t>
            </a:r>
            <a:r>
              <a:rPr lang="de-DE" sz="1800" b="1" dirty="0">
                <a:solidFill>
                  <a:schemeClr val="tx2"/>
                </a:solidFill>
              </a:rPr>
              <a:t>Datenquellen</a:t>
            </a:r>
            <a:endParaRPr lang="de-D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Kontakt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018021"/>
            <a:ext cx="8496488" cy="3579958"/>
          </a:xfrm>
        </p:spPr>
        <p:txBody>
          <a:bodyPr/>
          <a:lstStyle/>
          <a:p>
            <a:endParaRPr lang="de-DE" sz="1800"/>
          </a:p>
          <a:p>
            <a:r>
              <a:rPr lang="de-DE" sz="1800"/>
              <a:t>Dozentin:</a:t>
            </a:r>
          </a:p>
          <a:p>
            <a:r>
              <a:rPr lang="de-DE" sz="1800" b="0"/>
              <a:t>Prof. Dr. Heike Kahlert</a:t>
            </a:r>
          </a:p>
          <a:p>
            <a:r>
              <a:rPr lang="fr-FR" sz="1800" b="0"/>
              <a:t>Email: Heike.Kahlert@rub.de</a:t>
            </a:r>
            <a:endParaRPr lang="de-DE" sz="1800"/>
          </a:p>
          <a:p>
            <a:pPr>
              <a:lnSpc>
                <a:spcPct val="100000"/>
              </a:lnSpc>
            </a:pPr>
            <a:r>
              <a:rPr lang="de-DE" sz="1800"/>
              <a:t>Tutorin:</a:t>
            </a:r>
          </a:p>
          <a:p>
            <a:r>
              <a:rPr lang="de-DE" sz="1800" b="0"/>
              <a:t>Stina Lilli </a:t>
            </a:r>
            <a:r>
              <a:rPr lang="de-DE" sz="1800" b="0" err="1"/>
              <a:t>Runtemund</a:t>
            </a:r>
            <a:endParaRPr lang="de-DE" sz="1800" b="0"/>
          </a:p>
          <a:p>
            <a:r>
              <a:rPr lang="fr-FR" sz="1800" b="0"/>
              <a:t>Email: Stina.runtemund@rub.de </a:t>
            </a:r>
            <a:r>
              <a:rPr lang="fr-FR" sz="1800" b="0">
                <a:sym typeface="Wingdings" panose="05000000000000000000" pitchFamily="2" charset="2"/>
              </a:rPr>
              <a:t> per Mail </a:t>
            </a:r>
            <a:r>
              <a:rPr lang="fr-FR" sz="1800" b="0" err="1">
                <a:sym typeface="Wingdings" panose="05000000000000000000" pitchFamily="2" charset="2"/>
              </a:rPr>
              <a:t>erreichbar</a:t>
            </a:r>
            <a:r>
              <a:rPr lang="fr-FR" sz="1800" b="0">
                <a:sym typeface="Wingdings" panose="05000000000000000000" pitchFamily="2" charset="2"/>
              </a:rPr>
              <a:t> </a:t>
            </a:r>
            <a:endParaRPr lang="de-DE" sz="18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1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Moodle</a:t>
            </a:r>
            <a:r>
              <a:rPr lang="de-DE"/>
              <a:t> Kurs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018021"/>
            <a:ext cx="8496488" cy="357995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de-DE" sz="2600" b="0" i="0">
              <a:solidFill>
                <a:srgbClr val="8DAE1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de-DE" sz="3200" b="0" i="0">
                <a:solidFill>
                  <a:srgbClr val="8DAE10"/>
                </a:solidFill>
                <a:effectLst/>
                <a:latin typeface="-apple-system"/>
              </a:rPr>
              <a:t>Ü Strukturierte Betreuung (</a:t>
            </a:r>
            <a:r>
              <a:rPr lang="de-DE" sz="3200" b="0" i="0" err="1">
                <a:solidFill>
                  <a:srgbClr val="8DAE10"/>
                </a:solidFill>
                <a:effectLst/>
                <a:latin typeface="-apple-system"/>
              </a:rPr>
              <a:t>Soz</a:t>
            </a:r>
            <a:r>
              <a:rPr lang="de-DE" sz="3200" b="0" i="0">
                <a:solidFill>
                  <a:srgbClr val="8DAE10"/>
                </a:solidFill>
                <a:effectLst/>
                <a:latin typeface="-apple-system"/>
              </a:rPr>
              <a:t>, Teil III; </a:t>
            </a:r>
            <a:r>
              <a:rPr lang="de-DE" sz="3200" b="0" i="0" err="1">
                <a:solidFill>
                  <a:srgbClr val="8DAE10"/>
                </a:solidFill>
                <a:effectLst/>
                <a:latin typeface="-apple-system"/>
              </a:rPr>
              <a:t>SozStrukt</a:t>
            </a:r>
            <a:r>
              <a:rPr lang="de-DE" sz="3200" b="0" i="0">
                <a:solidFill>
                  <a:srgbClr val="8DAE10"/>
                </a:solidFill>
                <a:effectLst/>
                <a:latin typeface="-apple-system"/>
              </a:rPr>
              <a:t>, Teil III) (080105a-WS 22/23)</a:t>
            </a:r>
          </a:p>
          <a:p>
            <a:pPr algn="ctr">
              <a:lnSpc>
                <a:spcPct val="100000"/>
              </a:lnSpc>
            </a:pPr>
            <a:endParaRPr lang="de-DE" sz="2600" b="0" i="0">
              <a:solidFill>
                <a:srgbClr val="8DAE1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de-DE" sz="2600" i="0">
                <a:solidFill>
                  <a:srgbClr val="8DAE10"/>
                </a:solidFill>
                <a:effectLst/>
              </a:rPr>
              <a:t>Ohne Passwort: </a:t>
            </a:r>
            <a:endParaRPr lang="de-DE" sz="26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2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Formalitäten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>
                <a:solidFill>
                  <a:srgbClr val="2222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Tutorien finden in Präsenz statt: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080105a: Mittwoch, 12.10.2022, 13:</a:t>
            </a:r>
            <a:r>
              <a:rPr lang="de-DE" sz="1800" b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de-DE" sz="1800" b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0- 14:00</a:t>
            </a: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Uhr </a:t>
            </a:r>
            <a:r>
              <a:rPr lang="de-DE" sz="1800" b="0">
                <a:ea typeface="Calibri" panose="020F0502020204030204" pitchFamily="34" charset="0"/>
                <a:cs typeface="Times New Roman" panose="02020603050405020304" pitchFamily="18" charset="0"/>
              </a:rPr>
              <a:t>in Raum GD E01/141</a:t>
            </a:r>
            <a:endParaRPr lang="de-DE" sz="1800" b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080105b: Mittwoch, </a:t>
            </a:r>
            <a:r>
              <a:rPr lang="de-DE" sz="1800" b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.10.2022, 14:</a:t>
            </a:r>
            <a:r>
              <a:rPr lang="de-DE" sz="1800" b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de-DE" sz="1800" b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15:00</a:t>
            </a: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Uhr in Raum </a:t>
            </a:r>
            <a:r>
              <a:rPr lang="de-DE" sz="1800" b="0">
                <a:ea typeface="Calibri" panose="020F0502020204030204" pitchFamily="34" charset="0"/>
                <a:cs typeface="Times New Roman" panose="02020603050405020304" pitchFamily="18" charset="0"/>
              </a:rPr>
              <a:t>GD </a:t>
            </a: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E2/1236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080105c: Freitag, </a:t>
            </a:r>
            <a:r>
              <a:rPr lang="de-DE" sz="1800" b="0"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.10.2022, </a:t>
            </a:r>
            <a:r>
              <a:rPr lang="de-DE" sz="1800" b="0"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1800" b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1800" b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– 09:30 </a:t>
            </a:r>
            <a:r>
              <a:rPr lang="de-DE" sz="18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Uhr Online (mit Kamerapflicht!)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>
                <a:ea typeface="Calibri" panose="020F0502020204030204" pitchFamily="34" charset="0"/>
                <a:cs typeface="Times New Roman" panose="02020603050405020304" pitchFamily="18" charset="0"/>
              </a:rPr>
              <a:t>Zoom-Link: </a:t>
            </a:r>
            <a:r>
              <a:rPr lang="de-DE" sz="1800" b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https://ruhr-uni-bochum.zoom.us/j/64883985716?pwd=SXNkMFhYaWlqYjV4Nmx2eExmN2hFZz09#success</a:t>
            </a:r>
            <a:endParaRPr lang="de-DE" sz="1800" b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b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85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Formalitäten: </a:t>
            </a:r>
            <a:r>
              <a:rPr lang="de-DE" err="1"/>
              <a:t>Optionalbereich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Für den </a:t>
            </a:r>
            <a:r>
              <a:rPr lang="de-DE" sz="1800" b="0" err="1"/>
              <a:t>Optionalbereich</a:t>
            </a:r>
            <a:r>
              <a:rPr lang="de-DE" sz="1800" b="0"/>
              <a:t> gilt Anwesenheitspflicht (mit Anwesenheitsliste)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Leistung: In </a:t>
            </a:r>
            <a:r>
              <a:rPr lang="de-DE" sz="1800"/>
              <a:t>5 Sitzungen Lernziele </a:t>
            </a:r>
            <a:r>
              <a:rPr lang="de-DE" sz="1800" b="0"/>
              <a:t>aus </a:t>
            </a:r>
            <a:r>
              <a:rPr lang="de-DE" sz="1800" b="0" err="1"/>
              <a:t>Moodle</a:t>
            </a:r>
            <a:r>
              <a:rPr lang="de-DE" sz="1800" b="0"/>
              <a:t>-Kurs </a:t>
            </a:r>
            <a:r>
              <a:rPr lang="de-DE" sz="1800"/>
              <a:t>beantworten</a:t>
            </a:r>
            <a:r>
              <a:rPr lang="de-DE" sz="1800" b="0"/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Jeweils mind</a:t>
            </a:r>
            <a:r>
              <a:rPr lang="de-DE" sz="1800"/>
              <a:t>. ein Tag VOR der jeweiligen Sitzung </a:t>
            </a:r>
            <a:r>
              <a:rPr lang="de-DE" sz="1800" b="0"/>
              <a:t>abgeben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Per </a:t>
            </a:r>
            <a:r>
              <a:rPr lang="de-DE" sz="1800"/>
              <a:t>PDF Datei </a:t>
            </a:r>
            <a:r>
              <a:rPr lang="de-DE" sz="1800" b="0"/>
              <a:t>per Mail (Nachname + Matrikelnummer)</a:t>
            </a:r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75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Formalitäten: Klausur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095574"/>
            <a:ext cx="8280464" cy="3188426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Abschluss der Vorlesung mit Klausur (in Präsenz)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Relevant: </a:t>
            </a:r>
            <a:r>
              <a:rPr lang="de-DE" sz="1800"/>
              <a:t>Vorlesungsinhalte</a:t>
            </a:r>
            <a:r>
              <a:rPr lang="de-DE" sz="1800" b="0"/>
              <a:t> und (Basis)-</a:t>
            </a:r>
            <a:r>
              <a:rPr lang="de-DE" sz="1800"/>
              <a:t>Literatur</a:t>
            </a:r>
            <a:r>
              <a:rPr lang="de-DE" sz="1800" b="0"/>
              <a:t> und </a:t>
            </a:r>
            <a:r>
              <a:rPr lang="de-DE" sz="1800"/>
              <a:t>Tutorium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Format: Offene Fragen (Definitionen, Konzepte und Zusammenhänge)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sym typeface="Wingdings" panose="05000000000000000000" pitchFamily="2" charset="2"/>
              </a:rPr>
              <a:t>Klausurtermin: Do 09.02.2023 10 - 12 Uhr HGA 20</a:t>
            </a:r>
            <a:endParaRPr lang="de-DE" sz="1800" b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sym typeface="Wingdings" panose="05000000000000000000" pitchFamily="2" charset="2"/>
              </a:rPr>
              <a:t>Nachschreibetermin: Do 30.03.2023 10 – 12 HGA 30</a:t>
            </a:r>
            <a:endParaRPr lang="de-DE" sz="1800" b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32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Ablauf Tutorium: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131590"/>
            <a:ext cx="8280464" cy="3152410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 strike="sngStrike">
                <a:sym typeface="Wingdings" panose="05000000000000000000" pitchFamily="2" charset="2"/>
              </a:rPr>
              <a:t>Vortrag</a:t>
            </a:r>
            <a:r>
              <a:rPr lang="de-DE" sz="1800" b="0">
                <a:sym typeface="Wingdings" panose="05000000000000000000" pitchFamily="2" charset="2"/>
              </a:rPr>
              <a:t>  Interaktion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sym typeface="Wingdings" panose="05000000000000000000" pitchFamily="2" charset="2"/>
              </a:rPr>
              <a:t>1) Vorlesungsverständnis vertiefen 2) Frage stellen 3) </a:t>
            </a:r>
            <a:r>
              <a:rPr lang="de-DE" sz="1800">
                <a:sym typeface="Wingdings" panose="05000000000000000000" pitchFamily="2" charset="2"/>
              </a:rPr>
              <a:t>Klausurvorbereitung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>
                <a:sym typeface="Wingdings" panose="05000000000000000000" pitchFamily="2" charset="2"/>
              </a:rPr>
              <a:t>Vorlesungsaufzeichnungen</a:t>
            </a:r>
            <a:r>
              <a:rPr lang="de-DE" sz="1800" b="0">
                <a:sym typeface="Wingdings" panose="05000000000000000000" pitchFamily="2" charset="2"/>
              </a:rPr>
              <a:t> anhören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sym typeface="Wingdings" panose="05000000000000000000" pitchFamily="2" charset="2"/>
              </a:rPr>
              <a:t>Folien im Nachgang ans dritte Tutorium im </a:t>
            </a:r>
            <a:r>
              <a:rPr lang="de-DE" sz="1800" b="0" err="1">
                <a:sym typeface="Wingdings" panose="05000000000000000000" pitchFamily="2" charset="2"/>
              </a:rPr>
              <a:t>Moodle</a:t>
            </a:r>
            <a:r>
              <a:rPr lang="de-DE" sz="1800" b="0">
                <a:sym typeface="Wingdings" panose="05000000000000000000" pitchFamily="2" charset="2"/>
              </a:rPr>
              <a:t> hochgeladen (</a:t>
            </a:r>
            <a:r>
              <a:rPr lang="de-DE" sz="1800">
                <a:sym typeface="Wingdings" panose="05000000000000000000" pitchFamily="2" charset="2"/>
              </a:rPr>
              <a:t>Fr. Mittag)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sym typeface="Wingdings" panose="05000000000000000000" pitchFamily="2" charset="2"/>
              </a:rPr>
              <a:t>Ausblick: Begriffe / Themen nächster Stunde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>
                <a:sym typeface="Wingdings" panose="05000000000000000000" pitchFamily="2" charset="2"/>
              </a:rPr>
              <a:t>Lernziele</a:t>
            </a:r>
            <a:r>
              <a:rPr lang="de-DE" sz="1800" b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57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Fragestellung der VL.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131590"/>
            <a:ext cx="8280464" cy="31524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b="0">
                <a:sym typeface="Wingdings" panose="05000000000000000000" pitchFamily="2" charset="2"/>
              </a:rPr>
              <a:t>Überblick über: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sym typeface="Wingdings" panose="05000000000000000000" pitchFamily="2" charset="2"/>
              </a:rPr>
              <a:t>Grundbegriffe, Theorien und Empirie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sym typeface="Wingdings" panose="05000000000000000000" pitchFamily="2" charset="2"/>
              </a:rPr>
              <a:t>der </a:t>
            </a:r>
            <a:r>
              <a:rPr lang="de-DE" sz="1800">
                <a:sym typeface="Wingdings" panose="05000000000000000000" pitchFamily="2" charset="2"/>
              </a:rPr>
              <a:t>Sozialstruktur</a:t>
            </a:r>
            <a:r>
              <a:rPr lang="de-DE" sz="1800" b="0">
                <a:sym typeface="Wingdings" panose="05000000000000000000" pitchFamily="2" charset="2"/>
              </a:rPr>
              <a:t> und des </a:t>
            </a:r>
            <a:r>
              <a:rPr lang="de-DE" sz="1800">
                <a:sym typeface="Wingdings" panose="05000000000000000000" pitchFamily="2" charset="2"/>
              </a:rPr>
              <a:t>sozialen Wandels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>
                <a:sym typeface="Wingdings" panose="05000000000000000000" pitchFamily="2" charset="2"/>
              </a:rPr>
              <a:t>am Beispiel </a:t>
            </a:r>
            <a:r>
              <a:rPr lang="de-DE" sz="1800">
                <a:sym typeface="Wingdings" panose="05000000000000000000" pitchFamily="2" charset="2"/>
              </a:rPr>
              <a:t>Deutschlands</a:t>
            </a:r>
            <a:r>
              <a:rPr lang="de-DE" sz="1800" b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>
                <a:sym typeface="Wingdings" panose="05000000000000000000" pitchFamily="2" charset="2"/>
              </a:rPr>
              <a:t>Gegenwartsgesellschaft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73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95545"/>
            <a:ext cx="8280464" cy="315241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de-DE" sz="180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endParaRPr lang="de-DE" sz="180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de-DE" sz="2600">
                <a:sym typeface="Wingdings" panose="05000000000000000000" pitchFamily="2" charset="2"/>
              </a:rPr>
              <a:t>Thematischer Einstieg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3D47684E-3117-6D14-1659-EC3837B17561}"/>
              </a:ext>
            </a:extLst>
          </p:cNvPr>
          <p:cNvSpPr/>
          <p:nvPr/>
        </p:nvSpPr>
        <p:spPr>
          <a:xfrm>
            <a:off x="5436096" y="995545"/>
            <a:ext cx="1656184" cy="778924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/>
              <a:t>Idee?</a:t>
            </a:r>
          </a:p>
        </p:txBody>
      </p:sp>
    </p:spTree>
    <p:extLst>
      <p:ext uri="{BB962C8B-B14F-4D97-AF65-F5344CB8AC3E}">
        <p14:creationId xmlns:p14="http://schemas.microsoft.com/office/powerpoint/2010/main" val="1530323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Bildschirmpräsentation (16:9)</PresentationFormat>
  <Paragraphs>189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Calibri-Bold</vt:lpstr>
      <vt:lpstr>Segoe UI</vt:lpstr>
      <vt:lpstr>Wingdings</vt:lpstr>
      <vt:lpstr>PowerPoint Master RUB</vt:lpstr>
      <vt:lpstr>Willkommen im Tutorium zur VL. Sitzung (0) und (1)  </vt:lpstr>
      <vt:lpstr>Kontakt</vt:lpstr>
      <vt:lpstr>Moodle Kurs</vt:lpstr>
      <vt:lpstr>Formalitäten</vt:lpstr>
      <vt:lpstr>Formalitäten: Optionalbereich</vt:lpstr>
      <vt:lpstr>Formalitäten: Klausur</vt:lpstr>
      <vt:lpstr>Ablauf Tutorium:</vt:lpstr>
      <vt:lpstr>Fragestellung der VL.</vt:lpstr>
      <vt:lpstr>PowerPoint-Präsentation</vt:lpstr>
      <vt:lpstr>Sozialstruktur?</vt:lpstr>
      <vt:lpstr>Merkmale Sozialstruktur</vt:lpstr>
      <vt:lpstr>Sozialstruktur?</vt:lpstr>
      <vt:lpstr>Grundlagen:</vt:lpstr>
      <vt:lpstr>Analysedimensionen:</vt:lpstr>
      <vt:lpstr>Vertikal und horizontale Analysemerkmale</vt:lpstr>
      <vt:lpstr>Moderne Gesellschaft</vt:lpstr>
      <vt:lpstr>Lernziele: erste Sitzung I VL. (0) und (1)</vt:lpstr>
      <vt:lpstr>Ausblick: nächste Sitzung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3</cp:revision>
  <cp:lastPrinted>2022-04-21T15:49:35Z</cp:lastPrinted>
  <dcterms:created xsi:type="dcterms:W3CDTF">2020-06-22T16:14:58Z</dcterms:created>
  <dcterms:modified xsi:type="dcterms:W3CDTF">2022-10-25T12:16:30Z</dcterms:modified>
</cp:coreProperties>
</file>