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68" r:id="rId2"/>
    <p:sldId id="257" r:id="rId3"/>
    <p:sldId id="258" r:id="rId4"/>
    <p:sldId id="259" r:id="rId5"/>
    <p:sldId id="264" r:id="rId6"/>
    <p:sldId id="260" r:id="rId7"/>
    <p:sldId id="265" r:id="rId8"/>
    <p:sldId id="267" r:id="rId9"/>
    <p:sldId id="266" r:id="rId10"/>
    <p:sldId id="262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0119"/>
    <p:restoredTop sz="94662"/>
  </p:normalViewPr>
  <p:slideViewPr>
    <p:cSldViewPr snapToGrid="0" snapToObjects="1">
      <p:cViewPr varScale="1">
        <p:scale>
          <a:sx n="49" d="100"/>
          <a:sy n="49" d="100"/>
        </p:scale>
        <p:origin x="54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0F8CF-692C-4963-8B5E-D1C0928CF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612" y="1013984"/>
            <a:ext cx="7714388" cy="3260635"/>
          </a:xfrm>
        </p:spPr>
        <p:txBody>
          <a:bodyPr anchor="b"/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19655-1613-4CC0-BBE9-BD2CB2C3C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9612" y="4848464"/>
            <a:ext cx="7714388" cy="1085849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67FFF-6BC4-4DF0-BC55-B2C3BFD8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89830-A1B7-484B-832C-F64A558BD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8F727-72C8-47A9-8E54-AD8459028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‹Nr.›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ED5540-64E5-4258-ABA4-753F07B71B38}"/>
              </a:ext>
            </a:extLst>
          </p:cNvPr>
          <p:cNvCxnSpPr>
            <a:cxnSpLocks/>
          </p:cNvCxnSpPr>
          <p:nvPr/>
        </p:nvCxnSpPr>
        <p:spPr>
          <a:xfrm>
            <a:off x="1524000" y="457150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2347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8A5DE-E5C6-4DB9-AD28-8F1EAC6F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63E08E-9B2D-4740-9AC6-D5E1CFB95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29566" y="2229957"/>
            <a:ext cx="9238434" cy="38660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E3736-E8AA-4F58-9D3A-27050B287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5E84-15BC-478B-9DAB-15025867B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9D98F-E0A8-4254-A957-7F17811D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515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DE70F5-2276-4F91-9FC2-8DA4B5288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4000" y="1467699"/>
            <a:ext cx="1758461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856C5-C2FD-45E4-A631-AC06B5495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82312" y="1467699"/>
            <a:ext cx="7839379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336EA-B6DD-4115-9C67-79A24C86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A668B-1DAB-449C-9BA4-7B1572A2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6567E-119D-4C98-93FF-73A33280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74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EF94C-BCB1-4F4C-AF70-DD2A5C4E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09B75-A057-44B5-872F-DF01BDC8E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286000"/>
            <a:ext cx="9238434" cy="381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6260C-3219-4812-88F2-3162D37F2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62B73-9C01-4BE3-A199-782BE6EBA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61492-EB56-4454-9D2A-8BB94AACB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33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80A128-A52A-402C-865B-1BF08D7F045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900447-3778-4AB7-ACB3-7C2313FE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745" y="1287554"/>
            <a:ext cx="8284963" cy="3113064"/>
          </a:xfrm>
        </p:spPr>
        <p:txBody>
          <a:bodyPr anchor="t"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910C9-BA3C-4D31-9C62-2C2408591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1744" y="4619707"/>
            <a:ext cx="7722256" cy="1476293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42E8A-6B69-406B-A3DF-0A1B76832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665CF-4461-4BB8-8F3A-ED1CB1084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98B27-5EF3-49F4-B3CE-F3CF419AE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56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3F3BA-5AD5-4F15-97B2-E4652D1D4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13411"/>
            <a:ext cx="9238434" cy="88959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997B8-1FD3-40E6-A486-256EB41DB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9566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3F4D8-AA9A-4AF7-86EA-E4D797B98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8823E-BC08-4810-9BFF-35D2EA2A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D2BFB-BB2C-4C4A-A6E1-DD223C2B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369B2-12F8-4583-8A7F-523C9A3EF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52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717F-84B9-44BA-8DD6-680394AB1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79150"/>
            <a:ext cx="9238434" cy="8239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217D6-7448-4625-964F-5D82F65F1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7" y="2013217"/>
            <a:ext cx="4495799" cy="704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A534C-0B54-4327-99C0-4F0019FD2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29567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9D4A63-0795-4B74-8C11-5FE794411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13215"/>
            <a:ext cx="4495800" cy="70423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3D16F3-F747-441B-9854-27225954D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8168E2-6B97-486E-B0E4-4E7F5CDB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5D3E2B-2F4E-4347-A8E9-27EB7D035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1FC4F5-6876-414E-9E30-84706A3F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‹Nr.›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0D2F04-5474-46B9-B838-858CDF4AB2D2}"/>
              </a:ext>
            </a:extLst>
          </p:cNvPr>
          <p:cNvCxnSpPr>
            <a:cxnSpLocks/>
          </p:cNvCxnSpPr>
          <p:nvPr/>
        </p:nvCxnSpPr>
        <p:spPr>
          <a:xfrm>
            <a:off x="6270727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ADEE893-BE45-47F3-BCF0-02424B3503CC}"/>
              </a:ext>
            </a:extLst>
          </p:cNvPr>
          <p:cNvSpPr/>
          <p:nvPr/>
        </p:nvSpPr>
        <p:spPr>
          <a:xfrm>
            <a:off x="-1171838" y="4592406"/>
            <a:ext cx="808262" cy="3897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FB5178A-4501-4B56-8BF1-D083D7B021CE}"/>
              </a:ext>
            </a:extLst>
          </p:cNvPr>
          <p:cNvCxnSpPr>
            <a:cxnSpLocks/>
          </p:cNvCxnSpPr>
          <p:nvPr/>
        </p:nvCxnSpPr>
        <p:spPr>
          <a:xfrm>
            <a:off x="1524000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2709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52109C6-041C-42BA-B507-8EA298046E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7BF877-20DD-40F4-AEA8-E1B6D5350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DC874-15B5-4338-B7D1-8E393AB4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66BAE3-24C5-483F-9141-D860A265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9AEEB4-66F8-4008-B616-804FB9D9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57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46C975-8FFB-4A4B-9213-774EE390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BA744F-475D-4105-8E4A-025815549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FA64C-7966-4D6F-88D7-4B89F2A1D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27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4ED5F-AB94-4DCF-8971-B8B2B55AF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740" y="1558944"/>
            <a:ext cx="3279689" cy="1864196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EE4CB-68CF-4BF3-A891-8277AFD13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0"/>
            <a:ext cx="5333999" cy="5334000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92E72-B66D-40EE-B182-5585382A6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3741" y="3649682"/>
            <a:ext cx="3233096" cy="1933605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3B694-B050-45F3-AE6F-A86A129F1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AE423-9CA5-46B3-96B1-7586AD020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B973D-F1F7-47BC-996D-6100B7C8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61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E9949-4A1F-4DA9-9B75-A6180F954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543" y="1383126"/>
            <a:ext cx="3289886" cy="2045874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A8D794-C670-4569-93D9-0FF8B35AA7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1" y="762000"/>
            <a:ext cx="5333999" cy="53340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486F6-AE67-4B34-B8E2-0B7576DC2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33544" y="3649682"/>
            <a:ext cx="3243292" cy="1684317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8B11C-BB63-49A6-B488-29D4FBF8E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B9166-6D36-4F0A-9ADD-33D49A0C3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22B8F-7760-41B3-9053-DD90255B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13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84152A-7FE0-4708-B7C1-DBEC8F133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1621"/>
            <a:ext cx="9238434" cy="8613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1AB53-BAF9-439D-9451-47193CF2F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6" y="2285999"/>
            <a:ext cx="9238434" cy="3810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96D9F-562A-496F-A530-A561994DC5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1087" y="4891318"/>
            <a:ext cx="26732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3C2B07E4-CDF9-4C88-A2F3-04620E58224D}" type="datetimeFigureOut">
              <a:rPr lang="en-US" smtClean="0"/>
              <a:pPr/>
              <a:t>12/1/2021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060FE-AAC3-4FAE-9EB4-BCAE72D95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73021" y="1609893"/>
            <a:ext cx="2669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7EDB2-8F31-42FA-B253-62D241466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2908" y="3219853"/>
            <a:ext cx="629653" cy="429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EFE71E98-A417-4ECC-ACEB-C0490C20DB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397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130000"/>
        </a:lnSpc>
        <a:spcBef>
          <a:spcPts val="10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466344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orporate.zalando.com/en/sustainability/domore-zalandos-sustainability-strategy" TargetMode="External"/><Relationship Id="rId2" Type="http://schemas.openxmlformats.org/officeDocument/2006/relationships/hyperlink" Target="https://corporate.zalando.com/en/company/employee-participation-and-representation-zalando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orporate.zalando.com/en/company/work-and-culture" TargetMode="External"/><Relationship Id="rId4" Type="http://schemas.openxmlformats.org/officeDocument/2006/relationships/hyperlink" Target="https://corporate.zalando.com/en/company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EED5540-64E5-4258-ABA4-753F07B7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457150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99FBCFA0-DE7C-40A3-9978-4F2839067F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5E99705-CBF7-E74F-B919-7EDE5D04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524001"/>
            <a:ext cx="3810000" cy="19891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/>
              <a:t>Mary Ann Röthig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0E0E787-6A3F-4579-9E73-AC9FBB0E3A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80564F31-73E3-4680-87FF-579A24472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9197" y="1114197"/>
            <a:ext cx="4629606" cy="46296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82D13A0-828C-8D40-8BF2-FAF737DB4F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7846" y="1904253"/>
            <a:ext cx="3049494" cy="3049494"/>
          </a:xfrm>
          <a:prstGeom prst="rect">
            <a:avLst/>
          </a:prstGeom>
        </p:spPr>
      </p:pic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51B3B56-501F-42FF-8534-28EF7857B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562423" y="3829739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35686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4E9F8B3-8282-4A93-BBF8-3342538A7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2FF8527-BAED-0441-9F00-157421BBF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>
            <a:normAutofit/>
          </a:bodyPr>
          <a:lstStyle/>
          <a:p>
            <a:r>
              <a:rPr lang="de-DE"/>
              <a:t>Sources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8EFA797-975B-41D8-BC96-56CDC2CFA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2286000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12E6DF-3847-5647-B089-759BFB427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729554"/>
            <a:ext cx="8476434" cy="3359621"/>
          </a:xfrm>
        </p:spPr>
        <p:txBody>
          <a:bodyPr>
            <a:normAutofit/>
          </a:bodyPr>
          <a:lstStyle/>
          <a:p>
            <a:r>
              <a:rPr lang="de-DE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https://corporate.zalando.com/en/company/employee-participation-and-representation-zalando</a:t>
            </a:r>
            <a:endParaRPr lang="de-DE"/>
          </a:p>
          <a:p>
            <a:r>
              <a:rPr lang="de-DE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https://corporate.zalando.com/en/sustainability/domore-zalandos-sustainability-strategy</a:t>
            </a:r>
            <a:endParaRPr lang="de-DE"/>
          </a:p>
          <a:p>
            <a:r>
              <a:rPr lang="de-DE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https://corporate.zalando.com/en/company</a:t>
            </a:r>
            <a:endParaRPr lang="de-DE"/>
          </a:p>
          <a:p>
            <a:r>
              <a:rPr lang="de-DE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https://corporate.zalando.com/en/company/work-and-culture</a:t>
            </a:r>
            <a:endParaRPr lang="de-DE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90666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5669F72C-E3FB-4C48-AEBD-AF7AC0D749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CA22715-D05D-465E-A9CB-5AD7BC6C9C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3197" y="1114197"/>
            <a:ext cx="4629606" cy="462960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BB30F45-EB53-B54C-B7C7-B620564B1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180" y="2288987"/>
            <a:ext cx="4009639" cy="2283013"/>
          </a:xfrm>
        </p:spPr>
        <p:txBody>
          <a:bodyPr anchor="ctr">
            <a:normAutofit/>
          </a:bodyPr>
          <a:lstStyle/>
          <a:p>
            <a:pPr algn="ctr"/>
            <a:r>
              <a:rPr lang="de-DE">
                <a:solidFill>
                  <a:schemeClr val="bg1"/>
                </a:solidFill>
              </a:rPr>
              <a:t>Content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40F1A9E-C562-5046-BD83-CB6198ADE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4551" y="762000"/>
            <a:ext cx="5772150" cy="4152900"/>
          </a:xfrm>
        </p:spPr>
        <p:txBody>
          <a:bodyPr anchor="ctr"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endParaRPr lang="de-DE" sz="1700" dirty="0"/>
          </a:p>
          <a:p>
            <a:pPr>
              <a:lnSpc>
                <a:spcPct val="120000"/>
              </a:lnSpc>
            </a:pPr>
            <a:r>
              <a:rPr lang="de-DE" sz="2800" b="1" dirty="0"/>
              <a:t>General </a:t>
            </a:r>
            <a:r>
              <a:rPr lang="de-DE" sz="2800" b="1" dirty="0" err="1"/>
              <a:t>information</a:t>
            </a:r>
            <a:endParaRPr lang="de-DE" sz="2800" b="1" dirty="0"/>
          </a:p>
          <a:p>
            <a:pPr>
              <a:lnSpc>
                <a:spcPct val="120000"/>
              </a:lnSpc>
            </a:pPr>
            <a:r>
              <a:rPr lang="de-DE" sz="2800" b="1" dirty="0" err="1"/>
              <a:t>History</a:t>
            </a:r>
            <a:r>
              <a:rPr lang="de-DE" sz="2800" b="1" dirty="0"/>
              <a:t> </a:t>
            </a:r>
          </a:p>
          <a:p>
            <a:pPr>
              <a:lnSpc>
                <a:spcPct val="120000"/>
              </a:lnSpc>
            </a:pPr>
            <a:r>
              <a:rPr lang="de-DE" sz="2800" b="1" dirty="0" err="1"/>
              <a:t>Platform</a:t>
            </a:r>
            <a:r>
              <a:rPr lang="de-DE" sz="2800" b="1" dirty="0"/>
              <a:t> </a:t>
            </a:r>
            <a:r>
              <a:rPr lang="de-DE" sz="2800" b="1" dirty="0" err="1"/>
              <a:t>strategy</a:t>
            </a:r>
            <a:endParaRPr lang="de-DE" sz="2800" b="1" dirty="0"/>
          </a:p>
          <a:p>
            <a:pPr>
              <a:lnSpc>
                <a:spcPct val="120000"/>
              </a:lnSpc>
            </a:pPr>
            <a:r>
              <a:rPr lang="de-DE" sz="2800" b="1" dirty="0"/>
              <a:t>Work and </a:t>
            </a:r>
            <a:r>
              <a:rPr lang="de-DE" sz="2800" b="1" dirty="0" err="1"/>
              <a:t>culture</a:t>
            </a:r>
            <a:endParaRPr lang="de-DE" sz="2800" b="1" dirty="0"/>
          </a:p>
          <a:p>
            <a:pPr>
              <a:lnSpc>
                <a:spcPct val="120000"/>
              </a:lnSpc>
            </a:pPr>
            <a:r>
              <a:rPr lang="de-DE" sz="2800" b="1" dirty="0" err="1"/>
              <a:t>Sustainability</a:t>
            </a:r>
            <a:r>
              <a:rPr lang="de-DE" sz="2800" b="1" dirty="0"/>
              <a:t> </a:t>
            </a:r>
          </a:p>
          <a:p>
            <a:pPr>
              <a:lnSpc>
                <a:spcPct val="120000"/>
              </a:lnSpc>
            </a:pPr>
            <a:r>
              <a:rPr lang="de-DE" sz="2800" b="1" dirty="0"/>
              <a:t>Sources  </a:t>
            </a:r>
          </a:p>
          <a:p>
            <a:pPr>
              <a:lnSpc>
                <a:spcPct val="120000"/>
              </a:lnSpc>
            </a:pPr>
            <a:endParaRPr lang="de-DE" sz="17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28C7A7A-32F1-9D48-86C2-0BEB7A755C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9112" y="4686300"/>
            <a:ext cx="3176826" cy="1786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7026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5669F72C-E3FB-4C48-AEBD-AF7AC0D749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CA22715-D05D-465E-A9CB-5AD7BC6C9C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3197" y="1114197"/>
            <a:ext cx="4629606" cy="462960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9E5586E-38EF-5248-A5B1-4E3A591E0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180" y="2288987"/>
            <a:ext cx="4009639" cy="2283013"/>
          </a:xfrm>
        </p:spPr>
        <p:txBody>
          <a:bodyPr anchor="ctr">
            <a:normAutofit/>
          </a:bodyPr>
          <a:lstStyle/>
          <a:p>
            <a:pPr algn="ctr"/>
            <a:r>
              <a:rPr lang="de-DE">
                <a:solidFill>
                  <a:schemeClr val="bg1"/>
                </a:solidFill>
              </a:rPr>
              <a:t>General information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CFB8EA3-89B1-C741-B75C-A00F8EE0A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2787" y="762000"/>
            <a:ext cx="5413226" cy="5581650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</a:pPr>
            <a:r>
              <a:rPr lang="de-DE" sz="2400" b="1" dirty="0" err="1"/>
              <a:t>Founded</a:t>
            </a:r>
            <a:r>
              <a:rPr lang="de-DE" sz="2400" b="1" dirty="0"/>
              <a:t> in 2008 in Berlin </a:t>
            </a:r>
            <a:r>
              <a:rPr lang="de-DE" sz="2400" b="1" dirty="0" err="1"/>
              <a:t>by</a:t>
            </a:r>
            <a:r>
              <a:rPr lang="de-DE" sz="2400" b="1" dirty="0"/>
              <a:t> David Schneider &amp; Robert Gentz</a:t>
            </a:r>
          </a:p>
          <a:p>
            <a:pPr>
              <a:lnSpc>
                <a:spcPct val="120000"/>
              </a:lnSpc>
            </a:pPr>
            <a:r>
              <a:rPr lang="de-DE" sz="2400" b="1" dirty="0"/>
              <a:t>Management </a:t>
            </a:r>
            <a:r>
              <a:rPr lang="de-DE" sz="2400" b="1" dirty="0" err="1"/>
              <a:t>by</a:t>
            </a:r>
            <a:r>
              <a:rPr lang="de-DE" sz="2400" b="1" dirty="0"/>
              <a:t> Astrid Arndt, David Schröder, Jim Freeman, Robert Gentz, David Schneider</a:t>
            </a:r>
          </a:p>
          <a:p>
            <a:pPr>
              <a:lnSpc>
                <a:spcPct val="120000"/>
              </a:lnSpc>
            </a:pPr>
            <a:r>
              <a:rPr lang="de-DE" sz="2400" b="1" dirty="0" err="1"/>
              <a:t>Europe‘s</a:t>
            </a:r>
            <a:r>
              <a:rPr lang="de-DE" sz="2400" b="1" dirty="0"/>
              <a:t> </a:t>
            </a:r>
            <a:r>
              <a:rPr lang="de-DE" sz="2400" b="1" dirty="0" err="1"/>
              <a:t>leading</a:t>
            </a:r>
            <a:r>
              <a:rPr lang="de-DE" sz="2400" b="1" dirty="0"/>
              <a:t> online </a:t>
            </a:r>
            <a:r>
              <a:rPr lang="de-DE" sz="2400" b="1" dirty="0" err="1"/>
              <a:t>fashion</a:t>
            </a:r>
            <a:r>
              <a:rPr lang="de-DE" sz="2400" b="1" dirty="0"/>
              <a:t> </a:t>
            </a:r>
            <a:r>
              <a:rPr lang="de-DE" sz="2400" b="1" dirty="0" err="1"/>
              <a:t>platform</a:t>
            </a:r>
            <a:endParaRPr lang="de-DE" sz="2400" b="1" dirty="0"/>
          </a:p>
          <a:p>
            <a:pPr>
              <a:lnSpc>
                <a:spcPct val="120000"/>
              </a:lnSpc>
            </a:pPr>
            <a:r>
              <a:rPr lang="de-DE" sz="2400" b="1" dirty="0"/>
              <a:t>16.000 </a:t>
            </a:r>
            <a:r>
              <a:rPr lang="de-DE" sz="2400" b="1" dirty="0" err="1"/>
              <a:t>employees</a:t>
            </a:r>
            <a:r>
              <a:rPr lang="de-DE" sz="2400" b="1" dirty="0"/>
              <a:t> </a:t>
            </a:r>
          </a:p>
          <a:p>
            <a:pPr>
              <a:lnSpc>
                <a:spcPct val="120000"/>
              </a:lnSpc>
            </a:pPr>
            <a:r>
              <a:rPr lang="de-DE" sz="2400" b="1" dirty="0"/>
              <a:t>23 countries </a:t>
            </a:r>
          </a:p>
          <a:p>
            <a:pPr>
              <a:lnSpc>
                <a:spcPct val="120000"/>
              </a:lnSpc>
            </a:pPr>
            <a:r>
              <a:rPr lang="de-DE" sz="2400" b="1" dirty="0"/>
              <a:t>7.89 </a:t>
            </a:r>
            <a:r>
              <a:rPr lang="de-DE" sz="2400" b="1" dirty="0" err="1"/>
              <a:t>billion</a:t>
            </a:r>
            <a:r>
              <a:rPr lang="de-DE" sz="2400" b="1" dirty="0"/>
              <a:t> Euro  </a:t>
            </a:r>
            <a:r>
              <a:rPr lang="de-DE" sz="2400" b="1" dirty="0" err="1"/>
              <a:t>sales</a:t>
            </a:r>
            <a:r>
              <a:rPr lang="de-DE" sz="2400" b="1" dirty="0"/>
              <a:t> </a:t>
            </a:r>
          </a:p>
          <a:p>
            <a:pPr>
              <a:lnSpc>
                <a:spcPct val="120000"/>
              </a:lnSpc>
            </a:pPr>
            <a:endParaRPr lang="de-DE" sz="1500" dirty="0"/>
          </a:p>
        </p:txBody>
      </p:sp>
    </p:spTree>
    <p:extLst>
      <p:ext uri="{BB962C8B-B14F-4D97-AF65-F5344CB8AC3E}">
        <p14:creationId xmlns:p14="http://schemas.microsoft.com/office/powerpoint/2010/main" val="37810226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7DD8518-4289-43CE-9E36-8E7E0D7DDF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18ACEC3-0DD5-044C-A70C-7D2BDA4B7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897" y="762001"/>
            <a:ext cx="4991103" cy="533399"/>
          </a:xfrm>
        </p:spPr>
        <p:txBody>
          <a:bodyPr>
            <a:normAutofit fontScale="90000"/>
          </a:bodyPr>
          <a:lstStyle/>
          <a:p>
            <a:r>
              <a:rPr lang="de-DE" dirty="0" err="1"/>
              <a:t>History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8DB7FF-1EAC-A647-ACAD-75905816C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295400"/>
            <a:ext cx="6934201" cy="52959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de-DE" sz="2400" b="1" dirty="0"/>
              <a:t>was </a:t>
            </a:r>
            <a:r>
              <a:rPr lang="de-DE" sz="2400" b="1" dirty="0" err="1"/>
              <a:t>founded</a:t>
            </a:r>
            <a:r>
              <a:rPr lang="de-DE" sz="2400" b="1" dirty="0"/>
              <a:t> in fall 2008</a:t>
            </a:r>
          </a:p>
          <a:p>
            <a:pPr>
              <a:lnSpc>
                <a:spcPct val="120000"/>
              </a:lnSpc>
            </a:pPr>
            <a:r>
              <a:rPr lang="de-DE" sz="2400" b="1" dirty="0" err="1"/>
              <a:t>Started</a:t>
            </a:r>
            <a:r>
              <a:rPr lang="de-DE" sz="2400" b="1" dirty="0"/>
              <a:t> </a:t>
            </a:r>
            <a:r>
              <a:rPr lang="de-DE" sz="2400" b="1" dirty="0" err="1"/>
              <a:t>as</a:t>
            </a:r>
            <a:r>
              <a:rPr lang="de-DE" sz="2400" b="1" dirty="0"/>
              <a:t> a online </a:t>
            </a:r>
            <a:r>
              <a:rPr lang="de-DE" sz="2400" b="1" dirty="0" err="1"/>
              <a:t>shoe</a:t>
            </a:r>
            <a:r>
              <a:rPr lang="de-DE" sz="2400" b="1" dirty="0"/>
              <a:t> </a:t>
            </a:r>
            <a:r>
              <a:rPr lang="de-DE" sz="2400" b="1" dirty="0" err="1"/>
              <a:t>shop</a:t>
            </a:r>
            <a:r>
              <a:rPr lang="de-DE" sz="2400" b="1" dirty="0"/>
              <a:t> </a:t>
            </a:r>
          </a:p>
          <a:p>
            <a:pPr>
              <a:lnSpc>
                <a:spcPct val="120000"/>
              </a:lnSpc>
            </a:pPr>
            <a:r>
              <a:rPr lang="de-DE" sz="2400" b="1" dirty="0"/>
              <a:t>A </a:t>
            </a:r>
            <a:r>
              <a:rPr lang="de-DE" sz="2400" b="1" dirty="0" err="1"/>
              <a:t>small</a:t>
            </a:r>
            <a:r>
              <a:rPr lang="de-DE" sz="2400" b="1" dirty="0"/>
              <a:t> </a:t>
            </a:r>
            <a:r>
              <a:rPr lang="de-DE" sz="2400" b="1" dirty="0" err="1"/>
              <a:t>team</a:t>
            </a:r>
            <a:r>
              <a:rPr lang="de-DE" sz="2400" b="1" dirty="0"/>
              <a:t> </a:t>
            </a:r>
            <a:r>
              <a:rPr lang="de-DE" sz="2400" b="1" dirty="0" err="1"/>
              <a:t>worked</a:t>
            </a:r>
            <a:r>
              <a:rPr lang="de-DE" sz="2400" b="1" dirty="0"/>
              <a:t> </a:t>
            </a:r>
            <a:r>
              <a:rPr lang="de-DE" sz="2400" b="1" dirty="0" err="1"/>
              <a:t>from</a:t>
            </a:r>
            <a:r>
              <a:rPr lang="de-DE" sz="2400" b="1" dirty="0"/>
              <a:t> a </a:t>
            </a:r>
            <a:r>
              <a:rPr lang="de-DE" sz="2400" b="1" dirty="0" err="1"/>
              <a:t>shared</a:t>
            </a:r>
            <a:r>
              <a:rPr lang="de-DE" sz="2400" b="1" dirty="0"/>
              <a:t> </a:t>
            </a:r>
            <a:r>
              <a:rPr lang="de-DE" sz="2400" b="1" dirty="0" err="1"/>
              <a:t>apartment</a:t>
            </a:r>
            <a:r>
              <a:rPr lang="de-DE" sz="2400" b="1" dirty="0"/>
              <a:t> in Berlin</a:t>
            </a:r>
          </a:p>
          <a:p>
            <a:pPr>
              <a:lnSpc>
                <a:spcPct val="120000"/>
              </a:lnSpc>
            </a:pPr>
            <a:r>
              <a:rPr lang="de-DE" sz="2400" b="1" dirty="0"/>
              <a:t>Private </a:t>
            </a:r>
            <a:r>
              <a:rPr lang="de-DE" sz="2400" b="1" dirty="0" err="1"/>
              <a:t>cell</a:t>
            </a:r>
            <a:r>
              <a:rPr lang="de-DE" sz="2400" b="1" dirty="0"/>
              <a:t> </a:t>
            </a:r>
            <a:r>
              <a:rPr lang="de-DE" sz="2400" b="1" dirty="0" err="1"/>
              <a:t>phone</a:t>
            </a:r>
            <a:r>
              <a:rPr lang="de-DE" sz="2400" b="1" dirty="0"/>
              <a:t> </a:t>
            </a:r>
            <a:r>
              <a:rPr lang="de-DE" sz="2400" b="1" dirty="0" err="1"/>
              <a:t>numbers</a:t>
            </a:r>
            <a:r>
              <a:rPr lang="de-DE" sz="2400" b="1" dirty="0"/>
              <a:t> </a:t>
            </a:r>
            <a:r>
              <a:rPr lang="de-DE" sz="2400" b="1" dirty="0" err="1"/>
              <a:t>became</a:t>
            </a:r>
            <a:r>
              <a:rPr lang="de-DE" sz="2400" b="1" dirty="0"/>
              <a:t> </a:t>
            </a:r>
            <a:r>
              <a:rPr lang="de-DE" sz="2400" b="1" dirty="0" err="1"/>
              <a:t>customer</a:t>
            </a:r>
            <a:r>
              <a:rPr lang="de-DE" sz="2400" b="1" dirty="0"/>
              <a:t> </a:t>
            </a:r>
            <a:r>
              <a:rPr lang="de-DE" sz="2400" b="1" dirty="0" err="1"/>
              <a:t>hotlines</a:t>
            </a:r>
            <a:r>
              <a:rPr lang="de-DE" sz="2400" b="1" dirty="0"/>
              <a:t> </a:t>
            </a:r>
          </a:p>
          <a:p>
            <a:pPr>
              <a:lnSpc>
                <a:spcPct val="120000"/>
              </a:lnSpc>
            </a:pPr>
            <a:r>
              <a:rPr lang="de-DE" sz="2400" b="1" dirty="0" err="1"/>
              <a:t>They</a:t>
            </a:r>
            <a:r>
              <a:rPr lang="de-DE" sz="2400" b="1" dirty="0"/>
              <a:t> </a:t>
            </a:r>
            <a:r>
              <a:rPr lang="de-DE" sz="2400" b="1" dirty="0" err="1"/>
              <a:t>took</a:t>
            </a:r>
            <a:r>
              <a:rPr lang="de-DE" sz="2400" b="1" dirty="0"/>
              <a:t> all </a:t>
            </a:r>
            <a:r>
              <a:rPr lang="de-DE" sz="2400" b="1" dirty="0" err="1"/>
              <a:t>packages</a:t>
            </a:r>
            <a:r>
              <a:rPr lang="de-DE" sz="2400" b="1" dirty="0"/>
              <a:t> </a:t>
            </a:r>
            <a:r>
              <a:rPr lang="de-DE" sz="2400" b="1" dirty="0" err="1"/>
              <a:t>to</a:t>
            </a:r>
            <a:r>
              <a:rPr lang="de-DE" sz="2400" b="1" dirty="0"/>
              <a:t> </a:t>
            </a:r>
            <a:r>
              <a:rPr lang="de-DE" sz="2400" b="1" dirty="0" err="1"/>
              <a:t>the</a:t>
            </a:r>
            <a:r>
              <a:rPr lang="de-DE" sz="2400" b="1" dirty="0"/>
              <a:t> </a:t>
            </a:r>
            <a:r>
              <a:rPr lang="de-DE" sz="2400" b="1" dirty="0" err="1"/>
              <a:t>post</a:t>
            </a:r>
            <a:r>
              <a:rPr lang="de-DE" sz="2400" b="1" dirty="0"/>
              <a:t> </a:t>
            </a:r>
            <a:r>
              <a:rPr lang="de-DE" sz="2400" b="1" dirty="0" err="1"/>
              <a:t>office</a:t>
            </a:r>
            <a:r>
              <a:rPr lang="de-DE" sz="2400" b="1" dirty="0"/>
              <a:t> </a:t>
            </a:r>
            <a:r>
              <a:rPr lang="de-DE" sz="2400" b="1" dirty="0" err="1"/>
              <a:t>themselves</a:t>
            </a:r>
            <a:r>
              <a:rPr lang="de-DE" sz="2400" b="1" dirty="0"/>
              <a:t> </a:t>
            </a:r>
          </a:p>
          <a:p>
            <a:pPr>
              <a:lnSpc>
                <a:spcPct val="120000"/>
              </a:lnSpc>
            </a:pPr>
            <a:r>
              <a:rPr lang="de-DE" sz="2400" b="1" dirty="0"/>
              <a:t>New </a:t>
            </a:r>
            <a:r>
              <a:rPr lang="de-DE" sz="2400" b="1" dirty="0" err="1"/>
              <a:t>standards</a:t>
            </a:r>
            <a:r>
              <a:rPr lang="de-DE" sz="2400" b="1" dirty="0"/>
              <a:t> – </a:t>
            </a:r>
            <a:r>
              <a:rPr lang="de-DE" sz="2400" b="1" dirty="0" err="1"/>
              <a:t>by</a:t>
            </a:r>
            <a:r>
              <a:rPr lang="de-DE" sz="2400" b="1" dirty="0"/>
              <a:t> </a:t>
            </a:r>
            <a:r>
              <a:rPr lang="de-DE" sz="2400" b="1" dirty="0" err="1"/>
              <a:t>offering</a:t>
            </a:r>
            <a:r>
              <a:rPr lang="de-DE" sz="2400" b="1" dirty="0"/>
              <a:t> </a:t>
            </a:r>
            <a:r>
              <a:rPr lang="de-DE" sz="2400" b="1" dirty="0" err="1"/>
              <a:t>free</a:t>
            </a:r>
            <a:r>
              <a:rPr lang="de-DE" sz="2400" b="1" dirty="0"/>
              <a:t> </a:t>
            </a:r>
            <a:r>
              <a:rPr lang="de-DE" sz="2400" b="1" dirty="0" err="1"/>
              <a:t>delivery</a:t>
            </a:r>
            <a:r>
              <a:rPr lang="de-DE" sz="2400" b="1" dirty="0"/>
              <a:t> and </a:t>
            </a:r>
            <a:r>
              <a:rPr lang="de-DE" sz="2400" b="1" dirty="0" err="1"/>
              <a:t>up</a:t>
            </a:r>
            <a:r>
              <a:rPr lang="de-DE" sz="2400" b="1" dirty="0"/>
              <a:t> </a:t>
            </a:r>
            <a:r>
              <a:rPr lang="de-DE" sz="2400" b="1" dirty="0" err="1"/>
              <a:t>to</a:t>
            </a:r>
            <a:r>
              <a:rPr lang="de-DE" sz="2400" b="1" dirty="0"/>
              <a:t> 100-day </a:t>
            </a:r>
            <a:r>
              <a:rPr lang="de-DE" sz="2400" b="1" dirty="0" err="1"/>
              <a:t>right</a:t>
            </a:r>
            <a:r>
              <a:rPr lang="de-DE" sz="2400" b="1" dirty="0"/>
              <a:t> </a:t>
            </a:r>
            <a:r>
              <a:rPr lang="de-DE" sz="2400" b="1" dirty="0" err="1"/>
              <a:t>of</a:t>
            </a:r>
            <a:r>
              <a:rPr lang="de-DE" sz="2400" b="1" dirty="0"/>
              <a:t> </a:t>
            </a:r>
            <a:r>
              <a:rPr lang="de-DE" sz="2400" b="1" dirty="0" err="1"/>
              <a:t>return</a:t>
            </a:r>
            <a:r>
              <a:rPr lang="de-DE" sz="2400" b="1" dirty="0"/>
              <a:t>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22D1F5F-00F3-8446-9BD3-C67D5F0048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461" r="23540"/>
          <a:stretch/>
        </p:blipFill>
        <p:spPr>
          <a:xfrm>
            <a:off x="7524749" y="853837"/>
            <a:ext cx="3911227" cy="515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34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7DD8518-4289-43CE-9E36-8E7E0D7DDF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CBEA826-87A4-DC4F-A753-B880E213E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762001"/>
            <a:ext cx="5008696" cy="1141004"/>
          </a:xfrm>
        </p:spPr>
        <p:txBody>
          <a:bodyPr>
            <a:normAutofit/>
          </a:bodyPr>
          <a:lstStyle/>
          <a:p>
            <a:r>
              <a:rPr lang="de-DE"/>
              <a:t>history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8B3859-EC92-F845-833B-720180693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49" y="2259698"/>
            <a:ext cx="6430415" cy="4236352"/>
          </a:xfrm>
        </p:spPr>
        <p:txBody>
          <a:bodyPr>
            <a:normAutofit/>
          </a:bodyPr>
          <a:lstStyle/>
          <a:p>
            <a:r>
              <a:rPr lang="de-DE" sz="2400" b="1" dirty="0"/>
              <a:t>Zalando </a:t>
            </a:r>
            <a:r>
              <a:rPr lang="de-DE" sz="2400" b="1" dirty="0" err="1"/>
              <a:t>conquered</a:t>
            </a:r>
            <a:r>
              <a:rPr lang="de-DE" sz="2400" b="1" dirty="0"/>
              <a:t>  international </a:t>
            </a:r>
            <a:r>
              <a:rPr lang="de-DE" sz="2400" b="1" dirty="0" err="1"/>
              <a:t>markets</a:t>
            </a:r>
            <a:r>
              <a:rPr lang="de-DE" sz="2400" b="1" dirty="0"/>
              <a:t> -&gt; launch in Austria and </a:t>
            </a:r>
            <a:r>
              <a:rPr lang="de-DE" sz="2400" b="1" dirty="0" err="1"/>
              <a:t>Switzerland</a:t>
            </a:r>
            <a:endParaRPr lang="de-DE" sz="2400" b="1" dirty="0"/>
          </a:p>
          <a:p>
            <a:r>
              <a:rPr lang="de-DE" sz="2400" b="1" dirty="0"/>
              <a:t>The </a:t>
            </a:r>
            <a:r>
              <a:rPr lang="de-DE" sz="2400" b="1" dirty="0" err="1"/>
              <a:t>Netherlands</a:t>
            </a:r>
            <a:r>
              <a:rPr lang="de-DE" sz="2400" b="1" dirty="0"/>
              <a:t> </a:t>
            </a:r>
            <a:r>
              <a:rPr lang="de-DE" sz="2400" b="1" dirty="0" err="1"/>
              <a:t>became</a:t>
            </a:r>
            <a:r>
              <a:rPr lang="de-DE" sz="2400" b="1" dirty="0"/>
              <a:t> </a:t>
            </a:r>
            <a:r>
              <a:rPr lang="de-DE" sz="2400" b="1" dirty="0" err="1"/>
              <a:t>the</a:t>
            </a:r>
            <a:r>
              <a:rPr lang="de-DE" sz="2400" b="1" dirty="0"/>
              <a:t> </a:t>
            </a:r>
            <a:r>
              <a:rPr lang="de-DE" sz="2400" b="1" dirty="0" err="1"/>
              <a:t>first</a:t>
            </a:r>
            <a:r>
              <a:rPr lang="de-DE" sz="2400" b="1" dirty="0"/>
              <a:t> non-German-</a:t>
            </a:r>
            <a:r>
              <a:rPr lang="de-DE" sz="2400" b="1" dirty="0" err="1"/>
              <a:t>speaking</a:t>
            </a:r>
            <a:r>
              <a:rPr lang="de-DE" sz="2400" b="1" dirty="0"/>
              <a:t> </a:t>
            </a:r>
            <a:r>
              <a:rPr lang="de-DE" sz="2400" b="1" dirty="0" err="1"/>
              <a:t>market</a:t>
            </a:r>
            <a:r>
              <a:rPr lang="de-DE" sz="2400" b="1" dirty="0"/>
              <a:t> in 2010</a:t>
            </a:r>
          </a:p>
          <a:p>
            <a:r>
              <a:rPr lang="de-DE" sz="2400" b="1" dirty="0" err="1"/>
              <a:t>Zalondo</a:t>
            </a:r>
            <a:r>
              <a:rPr lang="de-DE" sz="2400" b="1" dirty="0"/>
              <a:t> </a:t>
            </a:r>
            <a:r>
              <a:rPr lang="de-DE" sz="2400" b="1" dirty="0" err="1"/>
              <a:t>is</a:t>
            </a:r>
            <a:r>
              <a:rPr lang="de-DE" sz="2400" b="1" dirty="0"/>
              <a:t> </a:t>
            </a:r>
            <a:r>
              <a:rPr lang="de-DE" sz="2400" b="1" dirty="0" err="1"/>
              <a:t>now</a:t>
            </a:r>
            <a:r>
              <a:rPr lang="de-DE" sz="2400" b="1" dirty="0"/>
              <a:t> </a:t>
            </a:r>
            <a:r>
              <a:rPr lang="de-DE" sz="2400" b="1" dirty="0" err="1"/>
              <a:t>active</a:t>
            </a:r>
            <a:r>
              <a:rPr lang="de-DE" sz="2400" b="1" dirty="0"/>
              <a:t> in 20 European </a:t>
            </a:r>
            <a:r>
              <a:rPr lang="de-DE" sz="2400" b="1" dirty="0" err="1"/>
              <a:t>markets</a:t>
            </a:r>
            <a:r>
              <a:rPr lang="de-DE" sz="2400" b="1" dirty="0"/>
              <a:t> </a:t>
            </a:r>
          </a:p>
          <a:p>
            <a:r>
              <a:rPr lang="de-DE" sz="2400" b="1" dirty="0" err="1"/>
              <a:t>Twelve</a:t>
            </a:r>
            <a:r>
              <a:rPr lang="de-DE" sz="2400" b="1" dirty="0"/>
              <a:t>  </a:t>
            </a:r>
            <a:r>
              <a:rPr lang="de-DE" sz="2400" b="1" dirty="0" err="1"/>
              <a:t>fulfillment</a:t>
            </a:r>
            <a:r>
              <a:rPr lang="de-DE" sz="2400" b="1" dirty="0"/>
              <a:t> </a:t>
            </a:r>
            <a:r>
              <a:rPr lang="de-DE" sz="2400" b="1" dirty="0" err="1"/>
              <a:t>centers</a:t>
            </a:r>
            <a:r>
              <a:rPr lang="de-DE" sz="2400" b="1" dirty="0"/>
              <a:t> in Europe</a:t>
            </a:r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FC0DAC1-601C-F746-A99C-C6EBADA5D9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923" r="17827"/>
          <a:stretch/>
        </p:blipFill>
        <p:spPr>
          <a:xfrm>
            <a:off x="6639965" y="1114197"/>
            <a:ext cx="4629606" cy="4629606"/>
          </a:xfrm>
          <a:custGeom>
            <a:avLst/>
            <a:gdLst/>
            <a:ahLst/>
            <a:cxnLst/>
            <a:rect l="l" t="t" r="r" b="b"/>
            <a:pathLst>
              <a:path w="4629606" h="4629606">
                <a:moveTo>
                  <a:pt x="2314803" y="0"/>
                </a:moveTo>
                <a:cubicBezTo>
                  <a:pt x="3593233" y="0"/>
                  <a:pt x="4629606" y="1036373"/>
                  <a:pt x="4629606" y="2314803"/>
                </a:cubicBezTo>
                <a:cubicBezTo>
                  <a:pt x="4629606" y="3593233"/>
                  <a:pt x="3593233" y="4629606"/>
                  <a:pt x="2314803" y="4629606"/>
                </a:cubicBezTo>
                <a:cubicBezTo>
                  <a:pt x="1036373" y="4629606"/>
                  <a:pt x="0" y="3593233"/>
                  <a:pt x="0" y="2314803"/>
                </a:cubicBezTo>
                <a:cubicBezTo>
                  <a:pt x="0" y="1036373"/>
                  <a:pt x="1036373" y="0"/>
                  <a:pt x="231480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4324105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709097-1D5E-461B-A75A-2CB4E0B19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E7CE3D-756A-41A4-9B20-2A2FC3A1E4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9EAE3346-3778-7445-9347-4653E4FA97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37"/>
          <a:stretch/>
        </p:blipFill>
        <p:spPr>
          <a:xfrm>
            <a:off x="20" y="2520"/>
            <a:ext cx="12191980" cy="685548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24D8493-77B7-0049-8F68-03F9640F4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>
            <a:normAutofit/>
          </a:bodyPr>
          <a:lstStyle/>
          <a:p>
            <a:r>
              <a:rPr lang="de-DE">
                <a:solidFill>
                  <a:srgbClr val="FFFFFF"/>
                </a:solidFill>
              </a:rPr>
              <a:t>Platform strategy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7CF948-9F12-4674-98E3-7A7FE57A1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2286000"/>
            <a:ext cx="971155" cy="0"/>
          </a:xfrm>
          <a:prstGeom prst="line">
            <a:avLst/>
          </a:prstGeom>
          <a:ln w="317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37414879-B314-C44B-97D7-CCF4BDB9C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371" y="2285999"/>
            <a:ext cx="11466286" cy="421639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de-DE" sz="2000">
                <a:solidFill>
                  <a:srgbClr val="FFFFFF"/>
                </a:solidFill>
              </a:rPr>
              <a:t>The European fashion market is one of the largest and most attractive global consumer markets</a:t>
            </a:r>
          </a:p>
          <a:p>
            <a:pPr>
              <a:lnSpc>
                <a:spcPct val="120000"/>
              </a:lnSpc>
            </a:pPr>
            <a:r>
              <a:rPr lang="de-DE" sz="2000">
                <a:solidFill>
                  <a:srgbClr val="FFFFFF"/>
                </a:solidFill>
              </a:rPr>
              <a:t>Radical change due to digitization </a:t>
            </a:r>
          </a:p>
          <a:p>
            <a:pPr>
              <a:lnSpc>
                <a:spcPct val="120000"/>
              </a:lnSpc>
            </a:pPr>
            <a:r>
              <a:rPr lang="de-DE" sz="2000">
                <a:solidFill>
                  <a:srgbClr val="FFFFFF"/>
                </a:solidFill>
              </a:rPr>
              <a:t>New technologies connect all participants in the fashion ecosystem -&gt; opens new channels for consuming producing and doing business </a:t>
            </a:r>
          </a:p>
          <a:p>
            <a:pPr>
              <a:lnSpc>
                <a:spcPct val="120000"/>
              </a:lnSpc>
            </a:pPr>
            <a:r>
              <a:rPr lang="de-DE" sz="2000">
                <a:solidFill>
                  <a:srgbClr val="FFFFFF"/>
                </a:solidFill>
              </a:rPr>
              <a:t>Best way for Zalando to achieve growth and at the same time continue to drive forward digitization in the industry is with a platform-based business model </a:t>
            </a:r>
          </a:p>
          <a:p>
            <a:pPr>
              <a:lnSpc>
                <a:spcPct val="120000"/>
              </a:lnSpc>
            </a:pPr>
            <a:r>
              <a:rPr lang="de-DE" sz="2000">
                <a:solidFill>
                  <a:srgbClr val="FFFFFF"/>
                </a:solidFill>
              </a:rPr>
              <a:t>The focus on the requirements of the fashion industry enables them to create unique and captivating fashion experiences</a:t>
            </a:r>
          </a:p>
          <a:p>
            <a:pPr marL="0" indent="0">
              <a:lnSpc>
                <a:spcPct val="120000"/>
              </a:lnSpc>
              <a:buNone/>
            </a:pPr>
            <a:endParaRPr lang="de-DE" sz="1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164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7DD8518-4289-43CE-9E36-8E7E0D7DDF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FC7F8D5-C9AD-524F-A0FF-43254689A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762001"/>
            <a:ext cx="5008696" cy="1141004"/>
          </a:xfrm>
        </p:spPr>
        <p:txBody>
          <a:bodyPr>
            <a:normAutofit/>
          </a:bodyPr>
          <a:lstStyle/>
          <a:p>
            <a:r>
              <a:rPr lang="de-DE" err="1"/>
              <a:t>Platform</a:t>
            </a:r>
            <a:r>
              <a:rPr lang="de-DE"/>
              <a:t> </a:t>
            </a:r>
            <a:r>
              <a:rPr lang="de-DE" err="1"/>
              <a:t>strategy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BF81C2-38E3-AD42-A6EB-17290DD39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259698"/>
            <a:ext cx="4548670" cy="383630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de-DE" sz="1300"/>
              <a:t>The </a:t>
            </a:r>
            <a:r>
              <a:rPr lang="de-DE" sz="1300" err="1"/>
              <a:t>profound</a:t>
            </a:r>
            <a:r>
              <a:rPr lang="de-DE" sz="1300"/>
              <a:t> </a:t>
            </a:r>
            <a:r>
              <a:rPr lang="de-DE" sz="1300" err="1"/>
              <a:t>knowledge</a:t>
            </a:r>
            <a:r>
              <a:rPr lang="de-DE" sz="1300"/>
              <a:t> </a:t>
            </a:r>
            <a:r>
              <a:rPr lang="de-DE" sz="1300" err="1"/>
              <a:t>of</a:t>
            </a:r>
            <a:r>
              <a:rPr lang="de-DE" sz="1300"/>
              <a:t> </a:t>
            </a:r>
            <a:r>
              <a:rPr lang="de-DE" sz="1300" err="1"/>
              <a:t>local</a:t>
            </a:r>
            <a:r>
              <a:rPr lang="de-DE" sz="1300"/>
              <a:t> </a:t>
            </a:r>
            <a:r>
              <a:rPr lang="de-DE" sz="1300" err="1"/>
              <a:t>markets</a:t>
            </a:r>
            <a:r>
              <a:rPr lang="de-DE" sz="1300"/>
              <a:t> </a:t>
            </a:r>
            <a:r>
              <a:rPr lang="de-DE" sz="1300" err="1"/>
              <a:t>is</a:t>
            </a:r>
            <a:r>
              <a:rPr lang="de-DE" sz="1300"/>
              <a:t> </a:t>
            </a:r>
            <a:r>
              <a:rPr lang="de-DE" sz="1300" err="1"/>
              <a:t>one</a:t>
            </a:r>
            <a:r>
              <a:rPr lang="de-DE" sz="1300"/>
              <a:t> </a:t>
            </a:r>
            <a:r>
              <a:rPr lang="de-DE" sz="1300" err="1"/>
              <a:t>of</a:t>
            </a:r>
            <a:r>
              <a:rPr lang="de-DE" sz="1300"/>
              <a:t> </a:t>
            </a:r>
            <a:r>
              <a:rPr lang="de-DE" sz="1300" err="1"/>
              <a:t>the</a:t>
            </a:r>
            <a:r>
              <a:rPr lang="de-DE" sz="1300"/>
              <a:t> </a:t>
            </a:r>
            <a:r>
              <a:rPr lang="de-DE" sz="1300" err="1"/>
              <a:t>competitive</a:t>
            </a:r>
            <a:r>
              <a:rPr lang="de-DE" sz="1300"/>
              <a:t> </a:t>
            </a:r>
            <a:r>
              <a:rPr lang="de-DE" sz="1300" err="1"/>
              <a:t>advantages</a:t>
            </a:r>
            <a:endParaRPr lang="de-DE" sz="1300"/>
          </a:p>
          <a:p>
            <a:pPr>
              <a:lnSpc>
                <a:spcPct val="120000"/>
              </a:lnSpc>
            </a:pPr>
            <a:r>
              <a:rPr lang="de-DE" sz="1300" err="1"/>
              <a:t>Three</a:t>
            </a:r>
            <a:r>
              <a:rPr lang="de-DE" sz="1300"/>
              <a:t>  </a:t>
            </a:r>
            <a:r>
              <a:rPr lang="de-DE" sz="1300" err="1"/>
              <a:t>areas</a:t>
            </a:r>
            <a:r>
              <a:rPr lang="de-DE" sz="1300"/>
              <a:t> </a:t>
            </a:r>
            <a:r>
              <a:rPr lang="de-DE" sz="1300" err="1"/>
              <a:t>that</a:t>
            </a:r>
            <a:r>
              <a:rPr lang="de-DE" sz="1300"/>
              <a:t> </a:t>
            </a:r>
            <a:r>
              <a:rPr lang="de-DE" sz="1300" err="1"/>
              <a:t>are</a:t>
            </a:r>
            <a:r>
              <a:rPr lang="de-DE" sz="1300"/>
              <a:t> essential </a:t>
            </a:r>
            <a:r>
              <a:rPr lang="de-DE" sz="1300" err="1"/>
              <a:t>for</a:t>
            </a:r>
            <a:r>
              <a:rPr lang="de-DE" sz="1300"/>
              <a:t> </a:t>
            </a:r>
            <a:r>
              <a:rPr lang="de-DE" sz="1300" err="1"/>
              <a:t>the</a:t>
            </a:r>
            <a:r>
              <a:rPr lang="de-DE" sz="1300"/>
              <a:t> </a:t>
            </a:r>
            <a:r>
              <a:rPr lang="de-DE" sz="1300" err="1"/>
              <a:t>success</a:t>
            </a:r>
            <a:r>
              <a:rPr lang="de-DE" sz="1300"/>
              <a:t> </a:t>
            </a:r>
            <a:r>
              <a:rPr lang="de-DE" sz="1300" err="1"/>
              <a:t>of</a:t>
            </a:r>
            <a:r>
              <a:rPr lang="de-DE" sz="1300"/>
              <a:t> </a:t>
            </a:r>
            <a:r>
              <a:rPr lang="de-DE" sz="1300" err="1"/>
              <a:t>the</a:t>
            </a:r>
            <a:r>
              <a:rPr lang="de-DE" sz="1300"/>
              <a:t> </a:t>
            </a:r>
            <a:r>
              <a:rPr lang="de-DE" sz="1300" err="1"/>
              <a:t>platform</a:t>
            </a:r>
            <a:r>
              <a:rPr lang="de-DE" sz="1300"/>
              <a:t> </a:t>
            </a:r>
            <a:r>
              <a:rPr lang="de-DE" sz="1300" err="1"/>
              <a:t>strategy</a:t>
            </a:r>
            <a:r>
              <a:rPr lang="de-DE" sz="1300"/>
              <a:t> </a:t>
            </a:r>
            <a:r>
              <a:rPr lang="de-DE" sz="1300">
                <a:sym typeface="Wingdings" pitchFamily="2" charset="2"/>
              </a:rPr>
              <a:t></a:t>
            </a:r>
            <a:r>
              <a:rPr lang="de-DE" sz="1300" err="1"/>
              <a:t>customers</a:t>
            </a:r>
            <a:r>
              <a:rPr lang="de-DE" sz="1300"/>
              <a:t>, </a:t>
            </a:r>
            <a:r>
              <a:rPr lang="de-DE" sz="1300" err="1"/>
              <a:t>infrastructure</a:t>
            </a:r>
            <a:r>
              <a:rPr lang="de-DE" sz="1300"/>
              <a:t> </a:t>
            </a:r>
            <a:r>
              <a:rPr lang="de-DE" sz="1300" err="1"/>
              <a:t>and</a:t>
            </a:r>
            <a:r>
              <a:rPr lang="de-DE" sz="1300"/>
              <a:t> </a:t>
            </a:r>
            <a:r>
              <a:rPr lang="de-DE" sz="1300" err="1"/>
              <a:t>partners</a:t>
            </a:r>
            <a:r>
              <a:rPr lang="de-DE" sz="1300"/>
              <a:t> </a:t>
            </a:r>
          </a:p>
          <a:p>
            <a:pPr>
              <a:lnSpc>
                <a:spcPct val="120000"/>
              </a:lnSpc>
            </a:pPr>
            <a:r>
              <a:rPr lang="de-DE" sz="1300"/>
              <a:t>Customers: </a:t>
            </a:r>
            <a:r>
              <a:rPr lang="de-DE" sz="1300" err="1"/>
              <a:t>they</a:t>
            </a:r>
            <a:r>
              <a:rPr lang="de-DE" sz="1300"/>
              <a:t> </a:t>
            </a:r>
            <a:r>
              <a:rPr lang="de-DE" sz="1300" err="1"/>
              <a:t>want</a:t>
            </a:r>
            <a:r>
              <a:rPr lang="de-DE" sz="1300"/>
              <a:t> </a:t>
            </a:r>
            <a:r>
              <a:rPr lang="de-DE" sz="1300" err="1"/>
              <a:t>to</a:t>
            </a:r>
            <a:r>
              <a:rPr lang="de-DE" sz="1300"/>
              <a:t> </a:t>
            </a:r>
            <a:r>
              <a:rPr lang="de-DE" sz="1300" err="1"/>
              <a:t>offer</a:t>
            </a:r>
            <a:r>
              <a:rPr lang="de-DE" sz="1300"/>
              <a:t> </a:t>
            </a:r>
            <a:r>
              <a:rPr lang="de-DE" sz="1300" err="1"/>
              <a:t>the</a:t>
            </a:r>
            <a:r>
              <a:rPr lang="de-DE" sz="1300"/>
              <a:t> </a:t>
            </a:r>
            <a:r>
              <a:rPr lang="de-DE" sz="1300" err="1"/>
              <a:t>most</a:t>
            </a:r>
            <a:r>
              <a:rPr lang="de-DE" sz="1300"/>
              <a:t> extensive </a:t>
            </a:r>
            <a:r>
              <a:rPr lang="de-DE" sz="1300" err="1"/>
              <a:t>assortment</a:t>
            </a:r>
            <a:r>
              <a:rPr lang="de-DE" sz="1300"/>
              <a:t> </a:t>
            </a:r>
            <a:r>
              <a:rPr lang="de-DE" sz="1300" err="1"/>
              <a:t>of</a:t>
            </a:r>
            <a:r>
              <a:rPr lang="de-DE" sz="1300"/>
              <a:t> </a:t>
            </a:r>
            <a:r>
              <a:rPr lang="de-DE" sz="1300" err="1"/>
              <a:t>the</a:t>
            </a:r>
            <a:r>
              <a:rPr lang="de-DE" sz="1300"/>
              <a:t> </a:t>
            </a:r>
            <a:r>
              <a:rPr lang="de-DE" sz="1300" err="1"/>
              <a:t>current</a:t>
            </a:r>
            <a:r>
              <a:rPr lang="de-DE" sz="1300"/>
              <a:t> </a:t>
            </a:r>
            <a:r>
              <a:rPr lang="de-DE" sz="1300" err="1"/>
              <a:t>season‘s</a:t>
            </a:r>
            <a:r>
              <a:rPr lang="de-DE" sz="1300"/>
              <a:t> </a:t>
            </a:r>
            <a:r>
              <a:rPr lang="de-DE" sz="1300" err="1"/>
              <a:t>trends</a:t>
            </a:r>
            <a:r>
              <a:rPr lang="de-DE" sz="1300"/>
              <a:t> </a:t>
            </a:r>
            <a:r>
              <a:rPr lang="de-DE" sz="1300" err="1"/>
              <a:t>with</a:t>
            </a:r>
            <a:r>
              <a:rPr lang="de-DE" sz="1300"/>
              <a:t> </a:t>
            </a:r>
            <a:r>
              <a:rPr lang="de-DE" sz="1300" err="1"/>
              <a:t>the</a:t>
            </a:r>
            <a:r>
              <a:rPr lang="de-DE" sz="1300"/>
              <a:t> </a:t>
            </a:r>
            <a:r>
              <a:rPr lang="de-DE" sz="1300" err="1"/>
              <a:t>maximum</a:t>
            </a:r>
            <a:r>
              <a:rPr lang="de-DE" sz="1300"/>
              <a:t> </a:t>
            </a:r>
            <a:r>
              <a:rPr lang="de-DE" sz="1300" err="1"/>
              <a:t>availability</a:t>
            </a:r>
            <a:r>
              <a:rPr lang="de-DE" sz="1300"/>
              <a:t> </a:t>
            </a:r>
          </a:p>
          <a:p>
            <a:pPr>
              <a:lnSpc>
                <a:spcPct val="120000"/>
              </a:lnSpc>
            </a:pPr>
            <a:r>
              <a:rPr lang="de-DE" sz="1300"/>
              <a:t>Brand </a:t>
            </a:r>
            <a:r>
              <a:rPr lang="de-DE" sz="1300" err="1"/>
              <a:t>partners</a:t>
            </a:r>
            <a:r>
              <a:rPr lang="de-DE" sz="1300"/>
              <a:t>: </a:t>
            </a:r>
            <a:r>
              <a:rPr lang="de-DE" sz="1300" err="1"/>
              <a:t>the</a:t>
            </a:r>
            <a:r>
              <a:rPr lang="de-DE" sz="1300"/>
              <a:t> </a:t>
            </a:r>
            <a:r>
              <a:rPr lang="de-DE" sz="1300" err="1"/>
              <a:t>chance</a:t>
            </a:r>
            <a:r>
              <a:rPr lang="de-DE" sz="1300"/>
              <a:t> </a:t>
            </a:r>
            <a:r>
              <a:rPr lang="de-DE" sz="1300" err="1"/>
              <a:t>to</a:t>
            </a:r>
            <a:r>
              <a:rPr lang="de-DE" sz="1300"/>
              <a:t> </a:t>
            </a:r>
            <a:r>
              <a:rPr lang="de-DE" sz="1300" err="1"/>
              <a:t>draw</a:t>
            </a:r>
            <a:r>
              <a:rPr lang="de-DE" sz="1300"/>
              <a:t> on </a:t>
            </a:r>
            <a:r>
              <a:rPr lang="de-DE" sz="1300" err="1"/>
              <a:t>the</a:t>
            </a:r>
            <a:r>
              <a:rPr lang="de-DE" sz="1300"/>
              <a:t> </a:t>
            </a:r>
            <a:r>
              <a:rPr lang="de-DE" sz="1300" err="1"/>
              <a:t>customer</a:t>
            </a:r>
            <a:r>
              <a:rPr lang="de-DE" sz="1300"/>
              <a:t> </a:t>
            </a:r>
            <a:r>
              <a:rPr lang="de-DE" sz="1300" err="1"/>
              <a:t>base</a:t>
            </a:r>
            <a:r>
              <a:rPr lang="de-DE" sz="1300"/>
              <a:t> </a:t>
            </a:r>
            <a:r>
              <a:rPr lang="de-DE" sz="1300" err="1"/>
              <a:t>is</a:t>
            </a:r>
            <a:r>
              <a:rPr lang="de-DE" sz="1300"/>
              <a:t> a </a:t>
            </a:r>
            <a:r>
              <a:rPr lang="de-DE" sz="1300" err="1"/>
              <a:t>fantastic</a:t>
            </a:r>
            <a:r>
              <a:rPr lang="de-DE" sz="1300"/>
              <a:t> </a:t>
            </a:r>
            <a:r>
              <a:rPr lang="de-DE" sz="1300" err="1"/>
              <a:t>business</a:t>
            </a:r>
            <a:r>
              <a:rPr lang="de-DE" sz="1300"/>
              <a:t> </a:t>
            </a:r>
            <a:r>
              <a:rPr lang="de-DE" sz="1300" err="1"/>
              <a:t>opportunity</a:t>
            </a:r>
            <a:r>
              <a:rPr lang="de-DE" sz="1300"/>
              <a:t>, </a:t>
            </a:r>
            <a:r>
              <a:rPr lang="de-DE" sz="1300" err="1"/>
              <a:t>which</a:t>
            </a:r>
            <a:r>
              <a:rPr lang="de-DE" sz="1300"/>
              <a:t> </a:t>
            </a:r>
            <a:r>
              <a:rPr lang="de-DE" sz="1300" err="1"/>
              <a:t>they</a:t>
            </a:r>
            <a:r>
              <a:rPr lang="de-DE" sz="1300"/>
              <a:t> </a:t>
            </a:r>
            <a:r>
              <a:rPr lang="de-DE" sz="1300" err="1"/>
              <a:t>can</a:t>
            </a:r>
            <a:r>
              <a:rPr lang="de-DE" sz="1300"/>
              <a:t> </a:t>
            </a:r>
            <a:r>
              <a:rPr lang="de-DE" sz="1300" err="1"/>
              <a:t>take</a:t>
            </a:r>
            <a:r>
              <a:rPr lang="de-DE" sz="1300"/>
              <a:t> </a:t>
            </a:r>
            <a:r>
              <a:rPr lang="de-DE" sz="1300" err="1"/>
              <a:t>advantage</a:t>
            </a:r>
            <a:r>
              <a:rPr lang="de-DE" sz="1300"/>
              <a:t> </a:t>
            </a:r>
            <a:r>
              <a:rPr lang="de-DE" sz="1300" err="1"/>
              <a:t>of</a:t>
            </a:r>
            <a:r>
              <a:rPr lang="de-DE" sz="1300"/>
              <a:t> </a:t>
            </a:r>
            <a:r>
              <a:rPr lang="de-DE" sz="1300" err="1"/>
              <a:t>by</a:t>
            </a:r>
            <a:r>
              <a:rPr lang="de-DE" sz="1300"/>
              <a:t> </a:t>
            </a:r>
            <a:r>
              <a:rPr lang="de-DE" sz="1300" err="1"/>
              <a:t>becoming</a:t>
            </a:r>
            <a:r>
              <a:rPr lang="de-DE" sz="1300"/>
              <a:t> </a:t>
            </a:r>
            <a:r>
              <a:rPr lang="de-DE" sz="1300" err="1"/>
              <a:t>part</a:t>
            </a:r>
            <a:r>
              <a:rPr lang="de-DE" sz="1300"/>
              <a:t> </a:t>
            </a:r>
            <a:r>
              <a:rPr lang="de-DE" sz="1300" err="1"/>
              <a:t>of</a:t>
            </a:r>
            <a:r>
              <a:rPr lang="de-DE" sz="1300"/>
              <a:t> </a:t>
            </a:r>
            <a:r>
              <a:rPr lang="de-DE" sz="1300" err="1"/>
              <a:t>their</a:t>
            </a:r>
            <a:r>
              <a:rPr lang="de-DE" sz="1300"/>
              <a:t> </a:t>
            </a:r>
            <a:r>
              <a:rPr lang="de-DE" sz="1300" err="1"/>
              <a:t>platform</a:t>
            </a:r>
            <a:r>
              <a:rPr lang="de-DE" sz="1300"/>
              <a:t> </a:t>
            </a:r>
            <a:r>
              <a:rPr lang="de-DE" sz="1300" err="1"/>
              <a:t>structure</a:t>
            </a:r>
            <a:endParaRPr lang="de-DE" sz="1300"/>
          </a:p>
          <a:p>
            <a:pPr>
              <a:lnSpc>
                <a:spcPct val="120000"/>
              </a:lnSpc>
            </a:pPr>
            <a:r>
              <a:rPr lang="de-DE" sz="1300"/>
              <a:t>Infrastructure: </a:t>
            </a:r>
            <a:r>
              <a:rPr lang="de-DE" sz="1300" err="1"/>
              <a:t>Internally</a:t>
            </a:r>
            <a:r>
              <a:rPr lang="de-DE" sz="1300"/>
              <a:t> </a:t>
            </a:r>
            <a:r>
              <a:rPr lang="de-DE" sz="1300" err="1"/>
              <a:t>developed</a:t>
            </a:r>
            <a:r>
              <a:rPr lang="de-DE" sz="1300"/>
              <a:t> </a:t>
            </a:r>
            <a:r>
              <a:rPr lang="de-DE" sz="1300" err="1"/>
              <a:t>technology</a:t>
            </a:r>
            <a:r>
              <a:rPr lang="de-DE" sz="1300"/>
              <a:t> </a:t>
            </a:r>
            <a:r>
              <a:rPr lang="de-DE" sz="1300" err="1"/>
              <a:t>solutions</a:t>
            </a:r>
            <a:r>
              <a:rPr lang="de-DE" sz="1300"/>
              <a:t> </a:t>
            </a:r>
            <a:r>
              <a:rPr lang="de-DE" sz="1300" err="1"/>
              <a:t>are</a:t>
            </a:r>
            <a:r>
              <a:rPr lang="de-DE" sz="1300"/>
              <a:t> </a:t>
            </a:r>
            <a:r>
              <a:rPr lang="de-DE" sz="1300" err="1"/>
              <a:t>the</a:t>
            </a:r>
            <a:r>
              <a:rPr lang="de-DE" sz="1300"/>
              <a:t> </a:t>
            </a:r>
            <a:r>
              <a:rPr lang="de-DE" sz="1300" err="1"/>
              <a:t>backbone</a:t>
            </a:r>
            <a:r>
              <a:rPr lang="de-DE" sz="1300"/>
              <a:t> </a:t>
            </a:r>
            <a:r>
              <a:rPr lang="de-DE" sz="1300" err="1"/>
              <a:t>of</a:t>
            </a:r>
            <a:r>
              <a:rPr lang="de-DE" sz="1300"/>
              <a:t> Zalando </a:t>
            </a:r>
            <a:r>
              <a:rPr lang="de-DE" sz="1300" err="1"/>
              <a:t>and</a:t>
            </a:r>
            <a:r>
              <a:rPr lang="de-DE" sz="1300"/>
              <a:t> </a:t>
            </a:r>
            <a:r>
              <a:rPr lang="de-DE" sz="1300" err="1"/>
              <a:t>are</a:t>
            </a:r>
            <a:r>
              <a:rPr lang="de-DE" sz="1300"/>
              <a:t> </a:t>
            </a:r>
            <a:r>
              <a:rPr lang="de-DE" sz="1300" err="1"/>
              <a:t>behind</a:t>
            </a:r>
            <a:r>
              <a:rPr lang="de-DE" sz="1300"/>
              <a:t> all </a:t>
            </a:r>
            <a:r>
              <a:rPr lang="de-DE" sz="1300" err="1"/>
              <a:t>their</a:t>
            </a:r>
            <a:r>
              <a:rPr lang="de-DE" sz="1300"/>
              <a:t> </a:t>
            </a:r>
            <a:r>
              <a:rPr lang="de-DE" sz="1300" err="1"/>
              <a:t>processes</a:t>
            </a:r>
            <a:endParaRPr lang="de-DE" sz="130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87E0C01-5E46-CD44-83C4-52DAE30112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625" r="13125"/>
          <a:stretch/>
        </p:blipFill>
        <p:spPr>
          <a:xfrm>
            <a:off x="6639965" y="1114197"/>
            <a:ext cx="4629606" cy="4629606"/>
          </a:xfrm>
          <a:custGeom>
            <a:avLst/>
            <a:gdLst/>
            <a:ahLst/>
            <a:cxnLst/>
            <a:rect l="l" t="t" r="r" b="b"/>
            <a:pathLst>
              <a:path w="4629606" h="4629606">
                <a:moveTo>
                  <a:pt x="2314803" y="0"/>
                </a:moveTo>
                <a:cubicBezTo>
                  <a:pt x="3593233" y="0"/>
                  <a:pt x="4629606" y="1036373"/>
                  <a:pt x="4629606" y="2314803"/>
                </a:cubicBezTo>
                <a:cubicBezTo>
                  <a:pt x="4629606" y="3593233"/>
                  <a:pt x="3593233" y="4629606"/>
                  <a:pt x="2314803" y="4629606"/>
                </a:cubicBezTo>
                <a:cubicBezTo>
                  <a:pt x="1036373" y="4629606"/>
                  <a:pt x="0" y="3593233"/>
                  <a:pt x="0" y="2314803"/>
                </a:cubicBezTo>
                <a:cubicBezTo>
                  <a:pt x="0" y="1036373"/>
                  <a:pt x="1036373" y="0"/>
                  <a:pt x="231480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1298206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7DD8518-4289-43CE-9E36-8E7E0D7DDF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C68E954-E64A-7743-89D2-97AE1417C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897" y="762001"/>
            <a:ext cx="4991103" cy="1141004"/>
          </a:xfrm>
        </p:spPr>
        <p:txBody>
          <a:bodyPr>
            <a:normAutofit/>
          </a:bodyPr>
          <a:lstStyle/>
          <a:p>
            <a:r>
              <a:rPr lang="de-DE"/>
              <a:t>Work </a:t>
            </a:r>
            <a:r>
              <a:rPr lang="de-DE" err="1"/>
              <a:t>and</a:t>
            </a:r>
            <a:r>
              <a:rPr lang="de-DE"/>
              <a:t> </a:t>
            </a:r>
            <a:r>
              <a:rPr lang="de-DE" err="1"/>
              <a:t>culture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4858DEB-8544-A148-B048-CD8704247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897" y="2286000"/>
            <a:ext cx="4991103" cy="380999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de-DE" sz="1700" dirty="0" err="1"/>
              <a:t>employees</a:t>
            </a:r>
            <a:r>
              <a:rPr lang="de-DE" sz="1700" dirty="0"/>
              <a:t> </a:t>
            </a:r>
            <a:r>
              <a:rPr lang="de-DE" sz="1700" dirty="0" err="1"/>
              <a:t>are</a:t>
            </a:r>
            <a:r>
              <a:rPr lang="de-DE" sz="1700" dirty="0"/>
              <a:t> </a:t>
            </a:r>
            <a:r>
              <a:rPr lang="de-DE" sz="1700" dirty="0" err="1"/>
              <a:t>the</a:t>
            </a:r>
            <a:r>
              <a:rPr lang="de-DE" sz="1700" dirty="0"/>
              <a:t> </a:t>
            </a:r>
            <a:r>
              <a:rPr lang="de-DE" sz="1700" dirty="0" err="1"/>
              <a:t>key</a:t>
            </a:r>
            <a:r>
              <a:rPr lang="de-DE" sz="1700" dirty="0"/>
              <a:t> </a:t>
            </a:r>
            <a:r>
              <a:rPr lang="de-DE" sz="1700" dirty="0" err="1"/>
              <a:t>to</a:t>
            </a:r>
            <a:r>
              <a:rPr lang="de-DE" sz="1700" dirty="0"/>
              <a:t> </a:t>
            </a:r>
            <a:r>
              <a:rPr lang="de-DE" sz="1700" dirty="0" err="1"/>
              <a:t>their</a:t>
            </a:r>
            <a:r>
              <a:rPr lang="de-DE" sz="1700" dirty="0"/>
              <a:t> </a:t>
            </a:r>
            <a:r>
              <a:rPr lang="de-DE" sz="1700" dirty="0" err="1"/>
              <a:t>success</a:t>
            </a:r>
            <a:endParaRPr lang="de-DE" sz="1700" dirty="0"/>
          </a:p>
          <a:p>
            <a:pPr>
              <a:lnSpc>
                <a:spcPct val="120000"/>
              </a:lnSpc>
            </a:pPr>
            <a:r>
              <a:rPr lang="de-DE" sz="1700" dirty="0" err="1"/>
              <a:t>company</a:t>
            </a:r>
            <a:r>
              <a:rPr lang="de-DE" sz="1700" dirty="0"/>
              <a:t> </a:t>
            </a:r>
            <a:r>
              <a:rPr lang="de-DE" sz="1700" dirty="0" err="1"/>
              <a:t>is</a:t>
            </a:r>
            <a:r>
              <a:rPr lang="de-DE" sz="1700" dirty="0"/>
              <a:t> </a:t>
            </a:r>
            <a:r>
              <a:rPr lang="de-DE" sz="1700" dirty="0" err="1"/>
              <a:t>what</a:t>
            </a:r>
            <a:r>
              <a:rPr lang="de-DE" sz="1700" dirty="0"/>
              <a:t> </a:t>
            </a:r>
            <a:r>
              <a:rPr lang="de-DE" sz="1700" dirty="0" err="1"/>
              <a:t>every</a:t>
            </a:r>
            <a:r>
              <a:rPr lang="de-DE" sz="1700" dirty="0"/>
              <a:t> </a:t>
            </a:r>
            <a:r>
              <a:rPr lang="de-DE" sz="1700" dirty="0" err="1"/>
              <a:t>one</a:t>
            </a:r>
            <a:r>
              <a:rPr lang="de-DE" sz="1700" dirty="0"/>
              <a:t> </a:t>
            </a:r>
            <a:r>
              <a:rPr lang="de-DE" sz="1700" dirty="0" err="1"/>
              <a:t>of</a:t>
            </a:r>
            <a:r>
              <a:rPr lang="de-DE" sz="1700" dirty="0"/>
              <a:t> </a:t>
            </a:r>
            <a:r>
              <a:rPr lang="de-DE" sz="1700" dirty="0" err="1"/>
              <a:t>them</a:t>
            </a:r>
            <a:r>
              <a:rPr lang="de-DE" sz="1700" dirty="0"/>
              <a:t> </a:t>
            </a:r>
            <a:r>
              <a:rPr lang="de-DE" sz="1700" dirty="0" err="1"/>
              <a:t>makes</a:t>
            </a:r>
            <a:r>
              <a:rPr lang="de-DE" sz="1700" dirty="0"/>
              <a:t> </a:t>
            </a:r>
            <a:r>
              <a:rPr lang="de-DE" sz="1700" dirty="0" err="1"/>
              <a:t>of</a:t>
            </a:r>
            <a:r>
              <a:rPr lang="de-DE" sz="1700" dirty="0"/>
              <a:t> </a:t>
            </a:r>
            <a:r>
              <a:rPr lang="de-DE" sz="1700" dirty="0" err="1"/>
              <a:t>it</a:t>
            </a:r>
            <a:endParaRPr lang="de-DE" sz="1700" dirty="0"/>
          </a:p>
          <a:p>
            <a:pPr>
              <a:lnSpc>
                <a:spcPct val="120000"/>
              </a:lnSpc>
            </a:pPr>
            <a:r>
              <a:rPr lang="de-DE" sz="1700" dirty="0"/>
              <a:t>Top </a:t>
            </a:r>
            <a:r>
              <a:rPr lang="de-DE" sz="1700" dirty="0" err="1"/>
              <a:t>priority</a:t>
            </a:r>
            <a:r>
              <a:rPr lang="de-DE" sz="1700" dirty="0"/>
              <a:t>: </a:t>
            </a:r>
            <a:r>
              <a:rPr lang="de-DE" sz="1700" dirty="0" err="1"/>
              <a:t>provide</a:t>
            </a:r>
            <a:r>
              <a:rPr lang="de-DE" sz="1700" dirty="0"/>
              <a:t> an </a:t>
            </a:r>
            <a:r>
              <a:rPr lang="de-DE" sz="1700" dirty="0" err="1"/>
              <a:t>environment</a:t>
            </a:r>
            <a:r>
              <a:rPr lang="de-DE" sz="1700" dirty="0"/>
              <a:t> </a:t>
            </a:r>
            <a:r>
              <a:rPr lang="de-DE" sz="1700" dirty="0" err="1"/>
              <a:t>where</a:t>
            </a:r>
            <a:r>
              <a:rPr lang="de-DE" sz="1700" dirty="0"/>
              <a:t> </a:t>
            </a:r>
            <a:r>
              <a:rPr lang="de-DE" sz="1700" dirty="0" err="1"/>
              <a:t>everyone</a:t>
            </a:r>
            <a:r>
              <a:rPr lang="de-DE" sz="1700" dirty="0"/>
              <a:t> </a:t>
            </a:r>
            <a:r>
              <a:rPr lang="de-DE" sz="1700" dirty="0" err="1"/>
              <a:t>is</a:t>
            </a:r>
            <a:r>
              <a:rPr lang="de-DE" sz="1700" dirty="0"/>
              <a:t> </a:t>
            </a:r>
            <a:r>
              <a:rPr lang="de-DE" sz="1700" dirty="0" err="1"/>
              <a:t>heard</a:t>
            </a:r>
            <a:r>
              <a:rPr lang="de-DE" sz="1700" dirty="0"/>
              <a:t> and </a:t>
            </a:r>
            <a:r>
              <a:rPr lang="de-DE" sz="1700" dirty="0" err="1"/>
              <a:t>able</a:t>
            </a:r>
            <a:r>
              <a:rPr lang="de-DE" sz="1700" dirty="0"/>
              <a:t> </a:t>
            </a:r>
            <a:r>
              <a:rPr lang="de-DE" sz="1700" dirty="0" err="1"/>
              <a:t>to</a:t>
            </a:r>
            <a:r>
              <a:rPr lang="de-DE" sz="1700" dirty="0"/>
              <a:t> </a:t>
            </a:r>
            <a:r>
              <a:rPr lang="de-DE" sz="1700" dirty="0" err="1"/>
              <a:t>participate</a:t>
            </a:r>
            <a:r>
              <a:rPr lang="de-DE" sz="1700" dirty="0"/>
              <a:t> in </a:t>
            </a:r>
            <a:r>
              <a:rPr lang="de-DE" sz="1700" dirty="0" err="1"/>
              <a:t>shaping</a:t>
            </a:r>
            <a:r>
              <a:rPr lang="de-DE" sz="1700" dirty="0"/>
              <a:t> </a:t>
            </a:r>
            <a:r>
              <a:rPr lang="de-DE" sz="1700" dirty="0" err="1"/>
              <a:t>Zalando‘s</a:t>
            </a:r>
            <a:r>
              <a:rPr lang="de-DE" sz="1700" dirty="0"/>
              <a:t> </a:t>
            </a:r>
            <a:r>
              <a:rPr lang="de-DE" sz="1700" dirty="0" err="1"/>
              <a:t>future</a:t>
            </a:r>
            <a:r>
              <a:rPr lang="de-DE" sz="1700" dirty="0"/>
              <a:t> </a:t>
            </a:r>
          </a:p>
          <a:p>
            <a:pPr>
              <a:lnSpc>
                <a:spcPct val="120000"/>
              </a:lnSpc>
            </a:pPr>
            <a:r>
              <a:rPr lang="de-DE" sz="1700" dirty="0"/>
              <a:t>Zalando </a:t>
            </a:r>
            <a:r>
              <a:rPr lang="de-DE" sz="1700" dirty="0" err="1"/>
              <a:t>has</a:t>
            </a:r>
            <a:r>
              <a:rPr lang="de-DE" sz="1700" dirty="0"/>
              <a:t> </a:t>
            </a:r>
            <a:r>
              <a:rPr lang="de-DE" sz="1700" dirty="0" err="1"/>
              <a:t>numerous</a:t>
            </a:r>
            <a:r>
              <a:rPr lang="de-DE" sz="1700" dirty="0"/>
              <a:t> </a:t>
            </a:r>
            <a:r>
              <a:rPr lang="de-DE" sz="1700" dirty="0" err="1"/>
              <a:t>employee</a:t>
            </a:r>
            <a:r>
              <a:rPr lang="de-DE" sz="1700" dirty="0"/>
              <a:t> </a:t>
            </a:r>
            <a:r>
              <a:rPr lang="de-DE" sz="1700" dirty="0" err="1"/>
              <a:t>representation</a:t>
            </a:r>
            <a:r>
              <a:rPr lang="de-DE" sz="1700" dirty="0"/>
              <a:t> </a:t>
            </a:r>
            <a:r>
              <a:rPr lang="de-DE" sz="1700" dirty="0" err="1"/>
              <a:t>bodies</a:t>
            </a:r>
            <a:r>
              <a:rPr lang="de-DE" sz="1700" dirty="0"/>
              <a:t> and well-</a:t>
            </a:r>
            <a:r>
              <a:rPr lang="de-DE" sz="1700" dirty="0" err="1"/>
              <a:t>established</a:t>
            </a:r>
            <a:r>
              <a:rPr lang="de-DE" sz="1700" dirty="0"/>
              <a:t> </a:t>
            </a:r>
            <a:r>
              <a:rPr lang="de-DE" sz="1700" dirty="0" err="1"/>
              <a:t>participative</a:t>
            </a:r>
            <a:r>
              <a:rPr lang="de-DE" sz="1700" dirty="0"/>
              <a:t> </a:t>
            </a:r>
            <a:r>
              <a:rPr lang="de-DE" sz="1700" dirty="0" err="1"/>
              <a:t>formats</a:t>
            </a:r>
            <a:endParaRPr lang="de-DE" sz="1700" dirty="0"/>
          </a:p>
          <a:p>
            <a:pPr>
              <a:lnSpc>
                <a:spcPct val="120000"/>
              </a:lnSpc>
            </a:pPr>
            <a:r>
              <a:rPr lang="de-DE" sz="1700" dirty="0"/>
              <a:t>All initiatives </a:t>
            </a:r>
            <a:r>
              <a:rPr lang="de-DE" sz="1700" dirty="0" err="1"/>
              <a:t>across</a:t>
            </a:r>
            <a:r>
              <a:rPr lang="de-DE" sz="1700" dirty="0"/>
              <a:t> </a:t>
            </a:r>
            <a:r>
              <a:rPr lang="de-DE" sz="1700" dirty="0" err="1"/>
              <a:t>the</a:t>
            </a:r>
            <a:r>
              <a:rPr lang="de-DE" sz="1700" dirty="0"/>
              <a:t> </a:t>
            </a:r>
            <a:r>
              <a:rPr lang="de-DE" sz="1700" dirty="0" err="1"/>
              <a:t>company</a:t>
            </a:r>
            <a:r>
              <a:rPr lang="de-DE" sz="1700" dirty="0"/>
              <a:t> </a:t>
            </a:r>
            <a:r>
              <a:rPr lang="de-DE" sz="1700" dirty="0" err="1"/>
              <a:t>work</a:t>
            </a:r>
            <a:r>
              <a:rPr lang="de-DE" sz="1700" dirty="0"/>
              <a:t> </a:t>
            </a:r>
            <a:r>
              <a:rPr lang="de-DE" sz="1700" dirty="0" err="1"/>
              <a:t>closely</a:t>
            </a:r>
            <a:r>
              <a:rPr lang="de-DE" sz="1700" dirty="0"/>
              <a:t> </a:t>
            </a:r>
            <a:r>
              <a:rPr lang="de-DE" sz="1700" dirty="0" err="1"/>
              <a:t>together</a:t>
            </a:r>
            <a:r>
              <a:rPr lang="de-DE" sz="1700" dirty="0"/>
              <a:t> and </a:t>
            </a:r>
            <a:r>
              <a:rPr lang="de-DE" sz="1700" dirty="0" err="1"/>
              <a:t>nurture</a:t>
            </a:r>
            <a:r>
              <a:rPr lang="de-DE" sz="1700" dirty="0"/>
              <a:t> an </a:t>
            </a:r>
            <a:r>
              <a:rPr lang="de-DE" sz="1700" dirty="0" err="1"/>
              <a:t>active</a:t>
            </a:r>
            <a:r>
              <a:rPr lang="de-DE" sz="1700" dirty="0"/>
              <a:t> </a:t>
            </a:r>
            <a:r>
              <a:rPr lang="de-DE" sz="1700" dirty="0" err="1"/>
              <a:t>exchange</a:t>
            </a:r>
            <a:r>
              <a:rPr lang="de-DE" sz="1700" dirty="0"/>
              <a:t> </a:t>
            </a:r>
            <a:r>
              <a:rPr lang="de-DE" sz="1700" dirty="0" err="1"/>
              <a:t>between</a:t>
            </a:r>
            <a:r>
              <a:rPr lang="de-DE" sz="1700" dirty="0"/>
              <a:t> </a:t>
            </a:r>
            <a:r>
              <a:rPr lang="de-DE" sz="1700" dirty="0" err="1"/>
              <a:t>the</a:t>
            </a:r>
            <a:r>
              <a:rPr lang="de-DE" sz="1700" dirty="0"/>
              <a:t> </a:t>
            </a:r>
            <a:r>
              <a:rPr lang="de-DE" sz="1700" dirty="0" err="1"/>
              <a:t>company</a:t>
            </a:r>
            <a:r>
              <a:rPr lang="de-DE" sz="1700" dirty="0"/>
              <a:t> and </a:t>
            </a:r>
            <a:r>
              <a:rPr lang="de-DE" sz="1700" dirty="0" err="1"/>
              <a:t>its</a:t>
            </a:r>
            <a:r>
              <a:rPr lang="de-DE" sz="1700" dirty="0"/>
              <a:t> </a:t>
            </a:r>
            <a:r>
              <a:rPr lang="de-DE" sz="1700" dirty="0" err="1"/>
              <a:t>employees</a:t>
            </a:r>
            <a:endParaRPr lang="de-DE" sz="17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3FA8402-984D-6E4F-8310-47ABEC6942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tretch/>
        </p:blipFill>
        <p:spPr>
          <a:xfrm>
            <a:off x="6858001" y="2141444"/>
            <a:ext cx="4577976" cy="2575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153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6A027DD1-A31E-4BED-83B8-ED31F386F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61C2FB6-1414-4D9D-BE7A-1FF2A7AAE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1999" y="762000"/>
            <a:ext cx="10664151" cy="5334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FD49E34-E565-A64E-8729-74B4C4AD4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374753"/>
            <a:ext cx="4827799" cy="103421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sustainabilitiy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9BBCC8E-9146-2140-862D-15179263A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68201" y="2408969"/>
            <a:ext cx="5346608" cy="3330349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20000"/>
              </a:lnSpc>
            </a:pPr>
            <a:endParaRPr lang="en-US" sz="2000" b="1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endParaRPr lang="en-US" sz="2000" b="1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2000" b="1" dirty="0">
                <a:solidFill>
                  <a:schemeClr val="bg1"/>
                </a:solidFill>
              </a:rPr>
              <a:t>The bold vision of Zalando is to be a sustainable fashion platform with a net-positive impact on people and the planet</a:t>
            </a:r>
          </a:p>
          <a:p>
            <a:pPr>
              <a:lnSpc>
                <a:spcPct val="120000"/>
              </a:lnSpc>
            </a:pPr>
            <a:r>
              <a:rPr lang="en-US" sz="2000" b="1" dirty="0">
                <a:solidFill>
                  <a:schemeClr val="bg1"/>
                </a:solidFill>
              </a:rPr>
              <a:t>Three focus areas: Planet, Products, and People </a:t>
            </a:r>
          </a:p>
          <a:p>
            <a:pPr>
              <a:lnSpc>
                <a:spcPct val="120000"/>
              </a:lnSpc>
            </a:pPr>
            <a:endParaRPr lang="en-US" sz="1700" dirty="0">
              <a:solidFill>
                <a:schemeClr val="bg1"/>
              </a:solidFill>
            </a:endParaRPr>
          </a:p>
        </p:txBody>
      </p:sp>
      <p:pic>
        <p:nvPicPr>
          <p:cNvPr id="11" name="Inhaltsplatzhalter 10">
            <a:extLst>
              <a:ext uri="{FF2B5EF4-FFF2-40B4-BE49-F238E27FC236}">
                <a16:creationId xmlns:a16="http://schemas.microsoft.com/office/drawing/2014/main" id="{1921A7BD-5A58-F44F-B6D6-E257CA45E17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tretch/>
        </p:blipFill>
        <p:spPr>
          <a:xfrm>
            <a:off x="6858000" y="2350513"/>
            <a:ext cx="3824845" cy="215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243627"/>
      </p:ext>
    </p:extLst>
  </p:cSld>
  <p:clrMapOvr>
    <a:masterClrMapping/>
  </p:clrMapOvr>
</p:sld>
</file>

<file path=ppt/theme/theme1.xml><?xml version="1.0" encoding="utf-8"?>
<a:theme xmlns:a="http://schemas.openxmlformats.org/drawingml/2006/main" name="PortalVTI">
  <a:themeElements>
    <a:clrScheme name="AnalogousFromLightSeed_2SEEDS">
      <a:dk1>
        <a:srgbClr val="000000"/>
      </a:dk1>
      <a:lt1>
        <a:srgbClr val="FFFFFF"/>
      </a:lt1>
      <a:dk2>
        <a:srgbClr val="203039"/>
      </a:dk2>
      <a:lt2>
        <a:srgbClr val="E2E3E8"/>
      </a:lt2>
      <a:accent1>
        <a:srgbClr val="B3A13B"/>
      </a:accent1>
      <a:accent2>
        <a:srgbClr val="E98941"/>
      </a:accent2>
      <a:accent3>
        <a:srgbClr val="91A94E"/>
      </a:accent3>
      <a:accent4>
        <a:srgbClr val="37B0AA"/>
      </a:accent4>
      <a:accent5>
        <a:srgbClr val="39A9E9"/>
      </a:accent5>
      <a:accent6>
        <a:srgbClr val="4E71EB"/>
      </a:accent6>
      <a:hlink>
        <a:srgbClr val="6974AE"/>
      </a:hlink>
      <a:folHlink>
        <a:srgbClr val="7F7F7F"/>
      </a:folHlink>
    </a:clrScheme>
    <a:fontScheme name="Earth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rtalVTI" id="{0E0D5035-C7F2-4607-91F4-D5D5F886A15A}" vid="{EAFF3D8B-AC13-4E90-80A9-182200FBC86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480</Words>
  <Application>Microsoft Office PowerPoint</Application>
  <PresentationFormat>Breitbild</PresentationFormat>
  <Paragraphs>57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Trade Gothic Next Cond</vt:lpstr>
      <vt:lpstr>Trade Gothic Next Light</vt:lpstr>
      <vt:lpstr>PortalVTI</vt:lpstr>
      <vt:lpstr>Mary Ann Röthig</vt:lpstr>
      <vt:lpstr>Content</vt:lpstr>
      <vt:lpstr>General information</vt:lpstr>
      <vt:lpstr>History</vt:lpstr>
      <vt:lpstr>history</vt:lpstr>
      <vt:lpstr>Platform strategy</vt:lpstr>
      <vt:lpstr>Platform strategy</vt:lpstr>
      <vt:lpstr>Work and culture</vt:lpstr>
      <vt:lpstr>sustainabilitiy</vt:lpstr>
      <vt:lpstr>Sources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Zalando</dc:title>
  <dc:creator>Dilan Akpinar</dc:creator>
  <cp:lastModifiedBy>MaryAnn Roethig</cp:lastModifiedBy>
  <cp:revision>8</cp:revision>
  <dcterms:created xsi:type="dcterms:W3CDTF">2021-11-22T10:21:20Z</dcterms:created>
  <dcterms:modified xsi:type="dcterms:W3CDTF">2021-12-01T10:05:04Z</dcterms:modified>
</cp:coreProperties>
</file>