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00" r:id="rId2"/>
    <p:sldId id="301" r:id="rId3"/>
    <p:sldId id="304" r:id="rId4"/>
    <p:sldId id="305" r:id="rId5"/>
    <p:sldId id="306" r:id="rId6"/>
    <p:sldId id="307" r:id="rId7"/>
    <p:sldId id="308" r:id="rId8"/>
    <p:sldId id="309" r:id="rId9"/>
    <p:sldId id="311" r:id="rId10"/>
    <p:sldId id="310" r:id="rId11"/>
    <p:sldId id="312" r:id="rId12"/>
    <p:sldId id="313" r:id="rId13"/>
    <p:sldId id="316" r:id="rId14"/>
    <p:sldId id="317" r:id="rId15"/>
    <p:sldId id="318" r:id="rId16"/>
    <p:sldId id="320" r:id="rId17"/>
    <p:sldId id="323" r:id="rId18"/>
    <p:sldId id="321" r:id="rId19"/>
    <p:sldId id="322" r:id="rId20"/>
    <p:sldId id="325" r:id="rId21"/>
    <p:sldId id="326" r:id="rId22"/>
    <p:sldId id="327" r:id="rId23"/>
    <p:sldId id="328" r:id="rId24"/>
    <p:sldId id="330" r:id="rId25"/>
    <p:sldId id="331" r:id="rId26"/>
    <p:sldId id="332" r:id="rId27"/>
    <p:sldId id="333" r:id="rId28"/>
    <p:sldId id="334" r:id="rId29"/>
    <p:sldId id="335" r:id="rId30"/>
    <p:sldId id="336" r:id="rId31"/>
    <p:sldId id="338" r:id="rId32"/>
    <p:sldId id="339" r:id="rId33"/>
    <p:sldId id="345" r:id="rId34"/>
    <p:sldId id="340" r:id="rId35"/>
    <p:sldId id="341" r:id="rId36"/>
    <p:sldId id="342" r:id="rId37"/>
    <p:sldId id="343" r:id="rId38"/>
    <p:sldId id="344" r:id="rId39"/>
    <p:sldId id="324" r:id="rId40"/>
    <p:sldId id="303" r:id="rId41"/>
    <p:sldId id="302" r:id="rId4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1026">
          <p15:clr>
            <a:srgbClr val="A4A3A4"/>
          </p15:clr>
        </p15:guide>
        <p15:guide id="2" orient="horz" pos="3838">
          <p15:clr>
            <a:srgbClr val="A4A3A4"/>
          </p15:clr>
        </p15:guide>
        <p15:guide id="3" pos="138">
          <p15:clr>
            <a:srgbClr val="A4A3A4"/>
          </p15:clr>
        </p15:guide>
        <p15:guide id="4" pos="56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7" autoAdjust="0"/>
  </p:normalViewPr>
  <p:slideViewPr>
    <p:cSldViewPr snapToObjects="1">
      <p:cViewPr varScale="1">
        <p:scale>
          <a:sx n="68" d="100"/>
          <a:sy n="68" d="100"/>
        </p:scale>
        <p:origin x="1184" y="48"/>
      </p:cViewPr>
      <p:guideLst>
        <p:guide orient="horz" pos="1026"/>
        <p:guide orient="horz" pos="3838"/>
        <p:guide pos="138"/>
        <p:guide pos="5623"/>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6ECE9-1378-4F53-9996-DF33F87F430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D558760B-9B9E-4DCC-A961-E743449CB14A}" type="pres">
      <dgm:prSet presAssocID="{2136ECE9-1378-4F53-9996-DF33F87F430A}" presName="hierChild1" presStyleCnt="0">
        <dgm:presLayoutVars>
          <dgm:chPref val="1"/>
          <dgm:dir/>
          <dgm:animOne val="branch"/>
          <dgm:animLvl val="lvl"/>
          <dgm:resizeHandles/>
        </dgm:presLayoutVars>
      </dgm:prSet>
      <dgm:spPr/>
    </dgm:pt>
  </dgm:ptLst>
  <dgm:cxnLst>
    <dgm:cxn modelId="{F4FF1DB9-19DA-4767-B7F0-D5E0D8D7FCF7}" type="presOf" srcId="{2136ECE9-1378-4F53-9996-DF33F87F430A}" destId="{D558760B-9B9E-4DCC-A961-E743449CB14A}"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F3EF0-08FB-4034-A080-54671087BE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C7F4AA07-CC28-4BCE-AEF3-2B01EF68A9C6}">
      <dgm:prSet phldrT="[Text]"/>
      <dgm:spPr/>
      <dgm:t>
        <a:bodyPr/>
        <a:lstStyle/>
        <a:p>
          <a:r>
            <a:rPr lang="de-DE" dirty="0"/>
            <a:t>Finanzen</a:t>
          </a:r>
        </a:p>
      </dgm:t>
    </dgm:pt>
    <dgm:pt modelId="{289003A5-B159-463B-843D-20D643FEBF88}" type="parTrans" cxnId="{1E19E904-1A75-4019-A617-AA0B7FA04FF3}">
      <dgm:prSet/>
      <dgm:spPr/>
      <dgm:t>
        <a:bodyPr/>
        <a:lstStyle/>
        <a:p>
          <a:endParaRPr lang="de-DE"/>
        </a:p>
      </dgm:t>
    </dgm:pt>
    <dgm:pt modelId="{B07EE463-B2F4-4E9C-AC03-099C6113715C}" type="sibTrans" cxnId="{1E19E904-1A75-4019-A617-AA0B7FA04FF3}">
      <dgm:prSet/>
      <dgm:spPr/>
      <dgm:t>
        <a:bodyPr/>
        <a:lstStyle/>
        <a:p>
          <a:endParaRPr lang="de-DE"/>
        </a:p>
      </dgm:t>
    </dgm:pt>
    <dgm:pt modelId="{436BDA4A-4F43-409F-B5EB-C3D9A8DDE917}">
      <dgm:prSet phldrT="[Text]"/>
      <dgm:spPr/>
      <dgm:t>
        <a:bodyPr/>
        <a:lstStyle/>
        <a:p>
          <a:r>
            <a:rPr lang="de-DE" dirty="0"/>
            <a:t>Haushalt</a:t>
          </a:r>
        </a:p>
      </dgm:t>
    </dgm:pt>
    <dgm:pt modelId="{5CEF8203-C533-4C01-9A2D-C9F1588F120C}" type="parTrans" cxnId="{8A9F83D5-0EC9-4284-968B-2BB656CFBBBD}">
      <dgm:prSet/>
      <dgm:spPr/>
      <dgm:t>
        <a:bodyPr/>
        <a:lstStyle/>
        <a:p>
          <a:endParaRPr lang="de-DE"/>
        </a:p>
      </dgm:t>
    </dgm:pt>
    <dgm:pt modelId="{C5BAF7F5-0E32-4783-B1E9-BF3EFFE6B0CA}" type="sibTrans" cxnId="{8A9F83D5-0EC9-4284-968B-2BB656CFBBBD}">
      <dgm:prSet/>
      <dgm:spPr/>
      <dgm:t>
        <a:bodyPr/>
        <a:lstStyle/>
        <a:p>
          <a:endParaRPr lang="de-DE"/>
        </a:p>
      </dgm:t>
    </dgm:pt>
    <dgm:pt modelId="{A30B2E79-51E9-4FC8-A3CA-6ECBDD5EB139}">
      <dgm:prSet phldrT="[Text]"/>
      <dgm:spPr/>
      <dgm:t>
        <a:bodyPr/>
        <a:lstStyle/>
        <a:p>
          <a:r>
            <a:rPr lang="de-DE" dirty="0"/>
            <a:t>Finanzielle Umsetzung von Förderentscheidungen</a:t>
          </a:r>
        </a:p>
      </dgm:t>
    </dgm:pt>
    <dgm:pt modelId="{5DDB2C63-4E2B-41B0-9350-73FAF59D9D26}" type="parTrans" cxnId="{C1CA7B41-6F79-4F2A-9001-B1857D5FD620}">
      <dgm:prSet/>
      <dgm:spPr/>
      <dgm:t>
        <a:bodyPr/>
        <a:lstStyle/>
        <a:p>
          <a:endParaRPr lang="de-DE"/>
        </a:p>
      </dgm:t>
    </dgm:pt>
    <dgm:pt modelId="{B75AEC1C-BDF5-4E24-A45C-2AEC50BE64EB}" type="sibTrans" cxnId="{C1CA7B41-6F79-4F2A-9001-B1857D5FD620}">
      <dgm:prSet/>
      <dgm:spPr/>
      <dgm:t>
        <a:bodyPr/>
        <a:lstStyle/>
        <a:p>
          <a:endParaRPr lang="de-DE"/>
        </a:p>
      </dgm:t>
    </dgm:pt>
    <dgm:pt modelId="{60F3EF4E-88CD-4C8E-B6E0-D0BEDAFBA684}">
      <dgm:prSet phldrT="[Text]"/>
      <dgm:spPr>
        <a:solidFill>
          <a:schemeClr val="accent1">
            <a:hueOff val="0"/>
            <a:satOff val="0"/>
            <a:lumOff val="0"/>
          </a:schemeClr>
        </a:solidFill>
        <a:ln>
          <a:solidFill>
            <a:srgbClr val="C00000"/>
          </a:solidFill>
        </a:ln>
      </dgm:spPr>
      <dgm:t>
        <a:bodyPr/>
        <a:lstStyle/>
        <a:p>
          <a:r>
            <a:rPr lang="de-DE" dirty="0"/>
            <a:t>Prüfungsdienst</a:t>
          </a:r>
        </a:p>
      </dgm:t>
    </dgm:pt>
    <dgm:pt modelId="{549C6C59-19DA-43D3-A001-27B3595C989A}" type="sibTrans" cxnId="{80BAE2A4-0460-48B0-9E2C-5EFABA369497}">
      <dgm:prSet/>
      <dgm:spPr/>
      <dgm:t>
        <a:bodyPr/>
        <a:lstStyle/>
        <a:p>
          <a:endParaRPr lang="de-DE"/>
        </a:p>
      </dgm:t>
    </dgm:pt>
    <dgm:pt modelId="{94E15A64-2DE7-476C-81A3-1E2E47BE2E02}" type="parTrans" cxnId="{80BAE2A4-0460-48B0-9E2C-5EFABA369497}">
      <dgm:prSet/>
      <dgm:spPr/>
      <dgm:t>
        <a:bodyPr/>
        <a:lstStyle/>
        <a:p>
          <a:endParaRPr lang="de-DE"/>
        </a:p>
      </dgm:t>
    </dgm:pt>
    <dgm:pt modelId="{C6A9D87E-5EEF-4BD9-98CC-2F4FA7E02159}">
      <dgm:prSet/>
      <dgm:spPr/>
      <dgm:t>
        <a:bodyPr/>
        <a:lstStyle/>
        <a:p>
          <a:r>
            <a:rPr lang="de-DE" dirty="0"/>
            <a:t>Finanz-IT</a:t>
          </a:r>
        </a:p>
      </dgm:t>
    </dgm:pt>
    <dgm:pt modelId="{472CEF13-8BF1-4D7D-8651-60F3E4B4495A}" type="parTrans" cxnId="{B0FBA755-44AC-430D-A8C6-E0C83E75BA0B}">
      <dgm:prSet/>
      <dgm:spPr/>
      <dgm:t>
        <a:bodyPr/>
        <a:lstStyle/>
        <a:p>
          <a:endParaRPr lang="de-DE"/>
        </a:p>
      </dgm:t>
    </dgm:pt>
    <dgm:pt modelId="{84B23A93-B1E8-4270-BFCB-697E918B53BA}" type="sibTrans" cxnId="{B0FBA755-44AC-430D-A8C6-E0C83E75BA0B}">
      <dgm:prSet/>
      <dgm:spPr/>
      <dgm:t>
        <a:bodyPr/>
        <a:lstStyle/>
        <a:p>
          <a:endParaRPr lang="de-DE"/>
        </a:p>
      </dgm:t>
    </dgm:pt>
    <dgm:pt modelId="{FF0AA764-F26B-4589-8706-D7ECAD20AF77}" type="pres">
      <dgm:prSet presAssocID="{8F0F3EF0-08FB-4034-A080-54671087BE92}" presName="hierChild1" presStyleCnt="0">
        <dgm:presLayoutVars>
          <dgm:orgChart val="1"/>
          <dgm:chPref val="1"/>
          <dgm:dir/>
          <dgm:animOne val="branch"/>
          <dgm:animLvl val="lvl"/>
          <dgm:resizeHandles/>
        </dgm:presLayoutVars>
      </dgm:prSet>
      <dgm:spPr/>
    </dgm:pt>
    <dgm:pt modelId="{27D43EF9-AEA9-4808-BA84-D1FB23E5238C}" type="pres">
      <dgm:prSet presAssocID="{C7F4AA07-CC28-4BCE-AEF3-2B01EF68A9C6}" presName="hierRoot1" presStyleCnt="0">
        <dgm:presLayoutVars>
          <dgm:hierBranch val="init"/>
        </dgm:presLayoutVars>
      </dgm:prSet>
      <dgm:spPr/>
    </dgm:pt>
    <dgm:pt modelId="{090F2573-78BD-45D2-9AEE-6407818507E8}" type="pres">
      <dgm:prSet presAssocID="{C7F4AA07-CC28-4BCE-AEF3-2B01EF68A9C6}" presName="rootComposite1" presStyleCnt="0"/>
      <dgm:spPr/>
    </dgm:pt>
    <dgm:pt modelId="{CB2A4508-5B7F-46A3-AD2D-52325DEA2E4F}" type="pres">
      <dgm:prSet presAssocID="{C7F4AA07-CC28-4BCE-AEF3-2B01EF68A9C6}" presName="rootText1" presStyleLbl="node0" presStyleIdx="0" presStyleCnt="1" custLinFactNeighborX="-5190" custLinFactNeighborY="-26808">
        <dgm:presLayoutVars>
          <dgm:chPref val="3"/>
        </dgm:presLayoutVars>
      </dgm:prSet>
      <dgm:spPr/>
    </dgm:pt>
    <dgm:pt modelId="{DCD025BB-B9A0-46A3-838E-3D90B7E896F1}" type="pres">
      <dgm:prSet presAssocID="{C7F4AA07-CC28-4BCE-AEF3-2B01EF68A9C6}" presName="rootConnector1" presStyleLbl="node1" presStyleIdx="0" presStyleCnt="0"/>
      <dgm:spPr/>
    </dgm:pt>
    <dgm:pt modelId="{1059763E-3622-4A94-ADA3-8045C0B12DCC}" type="pres">
      <dgm:prSet presAssocID="{C7F4AA07-CC28-4BCE-AEF3-2B01EF68A9C6}" presName="hierChild2" presStyleCnt="0"/>
      <dgm:spPr/>
    </dgm:pt>
    <dgm:pt modelId="{52E036C5-3473-4FFA-ABEE-19ED02B3117F}" type="pres">
      <dgm:prSet presAssocID="{5CEF8203-C533-4C01-9A2D-C9F1588F120C}" presName="Name37" presStyleLbl="parChTrans1D2" presStyleIdx="0" presStyleCnt="4"/>
      <dgm:spPr/>
    </dgm:pt>
    <dgm:pt modelId="{566B97F3-9BC0-4D92-873F-FF712F0BFEC4}" type="pres">
      <dgm:prSet presAssocID="{436BDA4A-4F43-409F-B5EB-C3D9A8DDE917}" presName="hierRoot2" presStyleCnt="0">
        <dgm:presLayoutVars>
          <dgm:hierBranch val="init"/>
        </dgm:presLayoutVars>
      </dgm:prSet>
      <dgm:spPr/>
    </dgm:pt>
    <dgm:pt modelId="{95B8A8DC-72D3-40F4-B557-07342D1577C5}" type="pres">
      <dgm:prSet presAssocID="{436BDA4A-4F43-409F-B5EB-C3D9A8DDE917}" presName="rootComposite" presStyleCnt="0"/>
      <dgm:spPr/>
    </dgm:pt>
    <dgm:pt modelId="{1DB192E8-0F10-41E6-B122-672823C73D04}" type="pres">
      <dgm:prSet presAssocID="{436BDA4A-4F43-409F-B5EB-C3D9A8DDE917}" presName="rootText" presStyleLbl="node2" presStyleIdx="0" presStyleCnt="4" custScaleX="85373" custScaleY="76435" custLinFactNeighborX="-27911" custLinFactNeighborY="3936">
        <dgm:presLayoutVars>
          <dgm:chPref val="3"/>
        </dgm:presLayoutVars>
      </dgm:prSet>
      <dgm:spPr/>
    </dgm:pt>
    <dgm:pt modelId="{3A202DB7-65EE-4E3B-82EC-1EB6866A020A}" type="pres">
      <dgm:prSet presAssocID="{436BDA4A-4F43-409F-B5EB-C3D9A8DDE917}" presName="rootConnector" presStyleLbl="node2" presStyleIdx="0" presStyleCnt="4"/>
      <dgm:spPr/>
    </dgm:pt>
    <dgm:pt modelId="{6E24DC6E-D93E-4020-BC15-3F62F1B8B30F}" type="pres">
      <dgm:prSet presAssocID="{436BDA4A-4F43-409F-B5EB-C3D9A8DDE917}" presName="hierChild4" presStyleCnt="0"/>
      <dgm:spPr/>
    </dgm:pt>
    <dgm:pt modelId="{D591E8E6-7779-418F-923A-AAD090C4996B}" type="pres">
      <dgm:prSet presAssocID="{436BDA4A-4F43-409F-B5EB-C3D9A8DDE917}" presName="hierChild5" presStyleCnt="0"/>
      <dgm:spPr/>
    </dgm:pt>
    <dgm:pt modelId="{D68FBFA8-EDA1-4D9C-B06E-511EC41B48B0}" type="pres">
      <dgm:prSet presAssocID="{472CEF13-8BF1-4D7D-8651-60F3E4B4495A}" presName="Name37" presStyleLbl="parChTrans1D2" presStyleIdx="1" presStyleCnt="4"/>
      <dgm:spPr/>
    </dgm:pt>
    <dgm:pt modelId="{E42836EA-3F6F-4BD3-97E2-FA42284B2D5A}" type="pres">
      <dgm:prSet presAssocID="{C6A9D87E-5EEF-4BD9-98CC-2F4FA7E02159}" presName="hierRoot2" presStyleCnt="0">
        <dgm:presLayoutVars>
          <dgm:hierBranch val="init"/>
        </dgm:presLayoutVars>
      </dgm:prSet>
      <dgm:spPr/>
    </dgm:pt>
    <dgm:pt modelId="{1C6A1CC3-203C-468C-844C-959746E5C7FF}" type="pres">
      <dgm:prSet presAssocID="{C6A9D87E-5EEF-4BD9-98CC-2F4FA7E02159}" presName="rootComposite" presStyleCnt="0"/>
      <dgm:spPr/>
    </dgm:pt>
    <dgm:pt modelId="{2BD75395-5E52-43C2-A311-B9C6FE1F68F5}" type="pres">
      <dgm:prSet presAssocID="{C6A9D87E-5EEF-4BD9-98CC-2F4FA7E02159}" presName="rootText" presStyleLbl="node2" presStyleIdx="1" presStyleCnt="4" custScaleX="84518" custScaleY="78665" custLinFactX="99010" custLinFactNeighborX="100000" custLinFactNeighborY="3777">
        <dgm:presLayoutVars>
          <dgm:chPref val="3"/>
        </dgm:presLayoutVars>
      </dgm:prSet>
      <dgm:spPr/>
    </dgm:pt>
    <dgm:pt modelId="{4E1AC989-DF4A-49A3-A79F-F237F435A36F}" type="pres">
      <dgm:prSet presAssocID="{C6A9D87E-5EEF-4BD9-98CC-2F4FA7E02159}" presName="rootConnector" presStyleLbl="node2" presStyleIdx="1" presStyleCnt="4"/>
      <dgm:spPr/>
    </dgm:pt>
    <dgm:pt modelId="{CD294DC6-C4F0-42D7-A538-2FBD45AFD3D7}" type="pres">
      <dgm:prSet presAssocID="{C6A9D87E-5EEF-4BD9-98CC-2F4FA7E02159}" presName="hierChild4" presStyleCnt="0"/>
      <dgm:spPr/>
    </dgm:pt>
    <dgm:pt modelId="{A1B7DA18-A40D-4432-8783-854E45D2793E}" type="pres">
      <dgm:prSet presAssocID="{C6A9D87E-5EEF-4BD9-98CC-2F4FA7E02159}" presName="hierChild5" presStyleCnt="0"/>
      <dgm:spPr/>
    </dgm:pt>
    <dgm:pt modelId="{CA7ED6F6-0B0F-4875-9A87-369BFC3AAD0F}" type="pres">
      <dgm:prSet presAssocID="{5DDB2C63-4E2B-41B0-9350-73FAF59D9D26}" presName="Name37" presStyleLbl="parChTrans1D2" presStyleIdx="2" presStyleCnt="4"/>
      <dgm:spPr/>
    </dgm:pt>
    <dgm:pt modelId="{A523F790-C571-4FBC-842C-A3050FDD1178}" type="pres">
      <dgm:prSet presAssocID="{A30B2E79-51E9-4FC8-A3CA-6ECBDD5EB139}" presName="hierRoot2" presStyleCnt="0">
        <dgm:presLayoutVars>
          <dgm:hierBranch val="init"/>
        </dgm:presLayoutVars>
      </dgm:prSet>
      <dgm:spPr/>
    </dgm:pt>
    <dgm:pt modelId="{15F8E0D1-21F2-432C-9272-DA0BB294B6C1}" type="pres">
      <dgm:prSet presAssocID="{A30B2E79-51E9-4FC8-A3CA-6ECBDD5EB139}" presName="rootComposite" presStyleCnt="0"/>
      <dgm:spPr/>
    </dgm:pt>
    <dgm:pt modelId="{E0FDE4BE-8982-4FB1-AC1A-341CB7A5A8D9}" type="pres">
      <dgm:prSet presAssocID="{A30B2E79-51E9-4FC8-A3CA-6ECBDD5EB139}" presName="rootText" presStyleLbl="node2" presStyleIdx="2" presStyleCnt="4" custScaleX="96769" custScaleY="76435" custLinFactX="-4553" custLinFactNeighborX="-100000" custLinFactNeighborY="3986">
        <dgm:presLayoutVars>
          <dgm:chPref val="3"/>
        </dgm:presLayoutVars>
      </dgm:prSet>
      <dgm:spPr/>
    </dgm:pt>
    <dgm:pt modelId="{F38B2BF9-9201-4FB9-BFD9-AD20DEC47A42}" type="pres">
      <dgm:prSet presAssocID="{A30B2E79-51E9-4FC8-A3CA-6ECBDD5EB139}" presName="rootConnector" presStyleLbl="node2" presStyleIdx="2" presStyleCnt="4"/>
      <dgm:spPr/>
    </dgm:pt>
    <dgm:pt modelId="{55527D43-808C-4D18-8F96-4345CA6B306D}" type="pres">
      <dgm:prSet presAssocID="{A30B2E79-51E9-4FC8-A3CA-6ECBDD5EB139}" presName="hierChild4" presStyleCnt="0"/>
      <dgm:spPr/>
    </dgm:pt>
    <dgm:pt modelId="{C29BFEA9-474C-46BB-9EC3-C5CB1B65A21F}" type="pres">
      <dgm:prSet presAssocID="{A30B2E79-51E9-4FC8-A3CA-6ECBDD5EB139}" presName="hierChild5" presStyleCnt="0"/>
      <dgm:spPr/>
    </dgm:pt>
    <dgm:pt modelId="{9363CEB6-B398-4A25-A80B-862C79A6DA6C}" type="pres">
      <dgm:prSet presAssocID="{94E15A64-2DE7-476C-81A3-1E2E47BE2E02}" presName="Name37" presStyleLbl="parChTrans1D2" presStyleIdx="3" presStyleCnt="4"/>
      <dgm:spPr/>
    </dgm:pt>
    <dgm:pt modelId="{808FCB2B-C41C-46D3-9720-A901254A6F24}" type="pres">
      <dgm:prSet presAssocID="{60F3EF4E-88CD-4C8E-B6E0-D0BEDAFBA684}" presName="hierRoot2" presStyleCnt="0">
        <dgm:presLayoutVars>
          <dgm:hierBranch val="init"/>
        </dgm:presLayoutVars>
      </dgm:prSet>
      <dgm:spPr/>
    </dgm:pt>
    <dgm:pt modelId="{B3BA91C9-8300-4E0D-B871-372A1FABCECB}" type="pres">
      <dgm:prSet presAssocID="{60F3EF4E-88CD-4C8E-B6E0-D0BEDAFBA684}" presName="rootComposite" presStyleCnt="0"/>
      <dgm:spPr/>
    </dgm:pt>
    <dgm:pt modelId="{DC7A0DA7-EFFD-4EA2-A9D3-EF8858066C2A}" type="pres">
      <dgm:prSet presAssocID="{60F3EF4E-88CD-4C8E-B6E0-D0BEDAFBA684}" presName="rootText" presStyleLbl="node2" presStyleIdx="3" presStyleCnt="4" custScaleX="79043" custScaleY="76018" custLinFactX="-10250" custLinFactNeighborX="-100000" custLinFactNeighborY="4804">
        <dgm:presLayoutVars>
          <dgm:chPref val="3"/>
        </dgm:presLayoutVars>
      </dgm:prSet>
      <dgm:spPr/>
    </dgm:pt>
    <dgm:pt modelId="{4F6C2B58-6734-4B83-BF28-CCFBE37E4560}" type="pres">
      <dgm:prSet presAssocID="{60F3EF4E-88CD-4C8E-B6E0-D0BEDAFBA684}" presName="rootConnector" presStyleLbl="node2" presStyleIdx="3" presStyleCnt="4"/>
      <dgm:spPr/>
    </dgm:pt>
    <dgm:pt modelId="{C47E6051-A00F-44CB-8560-9F39CC754015}" type="pres">
      <dgm:prSet presAssocID="{60F3EF4E-88CD-4C8E-B6E0-D0BEDAFBA684}" presName="hierChild4" presStyleCnt="0"/>
      <dgm:spPr/>
    </dgm:pt>
    <dgm:pt modelId="{DEF32228-9052-4074-A7C4-4D87CB0DEB69}" type="pres">
      <dgm:prSet presAssocID="{60F3EF4E-88CD-4C8E-B6E0-D0BEDAFBA684}" presName="hierChild5" presStyleCnt="0"/>
      <dgm:spPr/>
    </dgm:pt>
    <dgm:pt modelId="{50B6A5B7-258D-45C3-83FE-1C9C98F3A8EB}" type="pres">
      <dgm:prSet presAssocID="{C7F4AA07-CC28-4BCE-AEF3-2B01EF68A9C6}" presName="hierChild3" presStyleCnt="0"/>
      <dgm:spPr/>
    </dgm:pt>
  </dgm:ptLst>
  <dgm:cxnLst>
    <dgm:cxn modelId="{1E19E904-1A75-4019-A617-AA0B7FA04FF3}" srcId="{8F0F3EF0-08FB-4034-A080-54671087BE92}" destId="{C7F4AA07-CC28-4BCE-AEF3-2B01EF68A9C6}" srcOrd="0" destOrd="0" parTransId="{289003A5-B159-463B-843D-20D643FEBF88}" sibTransId="{B07EE463-B2F4-4E9C-AC03-099C6113715C}"/>
    <dgm:cxn modelId="{C7CA3B1A-D5B8-4E0E-8DB6-743C3A481607}" type="presOf" srcId="{5DDB2C63-4E2B-41B0-9350-73FAF59D9D26}" destId="{CA7ED6F6-0B0F-4875-9A87-369BFC3AAD0F}" srcOrd="0" destOrd="0" presId="urn:microsoft.com/office/officeart/2005/8/layout/orgChart1"/>
    <dgm:cxn modelId="{FF866D61-8B69-4D23-A6F1-3758D87E3CC6}" type="presOf" srcId="{472CEF13-8BF1-4D7D-8651-60F3E4B4495A}" destId="{D68FBFA8-EDA1-4D9C-B06E-511EC41B48B0}" srcOrd="0" destOrd="0" presId="urn:microsoft.com/office/officeart/2005/8/layout/orgChart1"/>
    <dgm:cxn modelId="{C1CA7B41-6F79-4F2A-9001-B1857D5FD620}" srcId="{C7F4AA07-CC28-4BCE-AEF3-2B01EF68A9C6}" destId="{A30B2E79-51E9-4FC8-A3CA-6ECBDD5EB139}" srcOrd="2" destOrd="0" parTransId="{5DDB2C63-4E2B-41B0-9350-73FAF59D9D26}" sibTransId="{B75AEC1C-BDF5-4E24-A45C-2AEC50BE64EB}"/>
    <dgm:cxn modelId="{D4DA7B45-BEC8-48B7-B9EF-1B3471C037D6}" type="presOf" srcId="{A30B2E79-51E9-4FC8-A3CA-6ECBDD5EB139}" destId="{E0FDE4BE-8982-4FB1-AC1A-341CB7A5A8D9}" srcOrd="0" destOrd="0" presId="urn:microsoft.com/office/officeart/2005/8/layout/orgChart1"/>
    <dgm:cxn modelId="{C030AF6C-0DE1-4DB7-B2D0-3CFE04262268}" type="presOf" srcId="{5CEF8203-C533-4C01-9A2D-C9F1588F120C}" destId="{52E036C5-3473-4FFA-ABEE-19ED02B3117F}" srcOrd="0" destOrd="0" presId="urn:microsoft.com/office/officeart/2005/8/layout/orgChart1"/>
    <dgm:cxn modelId="{B0FBA755-44AC-430D-A8C6-E0C83E75BA0B}" srcId="{C7F4AA07-CC28-4BCE-AEF3-2B01EF68A9C6}" destId="{C6A9D87E-5EEF-4BD9-98CC-2F4FA7E02159}" srcOrd="1" destOrd="0" parTransId="{472CEF13-8BF1-4D7D-8651-60F3E4B4495A}" sibTransId="{84B23A93-B1E8-4270-BFCB-697E918B53BA}"/>
    <dgm:cxn modelId="{17CD087A-8958-47F4-B00C-3311B21212CF}" type="presOf" srcId="{8F0F3EF0-08FB-4034-A080-54671087BE92}" destId="{FF0AA764-F26B-4589-8706-D7ECAD20AF77}" srcOrd="0" destOrd="0" presId="urn:microsoft.com/office/officeart/2005/8/layout/orgChart1"/>
    <dgm:cxn modelId="{7CC4C97F-C1D7-408A-8F9B-985B2F849DA6}" type="presOf" srcId="{C6A9D87E-5EEF-4BD9-98CC-2F4FA7E02159}" destId="{2BD75395-5E52-43C2-A311-B9C6FE1F68F5}" srcOrd="0" destOrd="0" presId="urn:microsoft.com/office/officeart/2005/8/layout/orgChart1"/>
    <dgm:cxn modelId="{1891A38D-6886-4CC9-8FE9-424BDF9DF062}" type="presOf" srcId="{436BDA4A-4F43-409F-B5EB-C3D9A8DDE917}" destId="{1DB192E8-0F10-41E6-B122-672823C73D04}" srcOrd="0" destOrd="0" presId="urn:microsoft.com/office/officeart/2005/8/layout/orgChart1"/>
    <dgm:cxn modelId="{76526993-F66A-45F7-AC71-7F780F15AC7E}" type="presOf" srcId="{C6A9D87E-5EEF-4BD9-98CC-2F4FA7E02159}" destId="{4E1AC989-DF4A-49A3-A79F-F237F435A36F}" srcOrd="1" destOrd="0" presId="urn:microsoft.com/office/officeart/2005/8/layout/orgChart1"/>
    <dgm:cxn modelId="{C3F6BE9C-D0A0-488B-8FC3-11F259C46677}" type="presOf" srcId="{60F3EF4E-88CD-4C8E-B6E0-D0BEDAFBA684}" destId="{DC7A0DA7-EFFD-4EA2-A9D3-EF8858066C2A}" srcOrd="0" destOrd="0" presId="urn:microsoft.com/office/officeart/2005/8/layout/orgChart1"/>
    <dgm:cxn modelId="{697B27A3-D202-42C0-841F-5A9BD4DD13F4}" type="presOf" srcId="{C7F4AA07-CC28-4BCE-AEF3-2B01EF68A9C6}" destId="{DCD025BB-B9A0-46A3-838E-3D90B7E896F1}" srcOrd="1" destOrd="0" presId="urn:microsoft.com/office/officeart/2005/8/layout/orgChart1"/>
    <dgm:cxn modelId="{80BAE2A4-0460-48B0-9E2C-5EFABA369497}" srcId="{C7F4AA07-CC28-4BCE-AEF3-2B01EF68A9C6}" destId="{60F3EF4E-88CD-4C8E-B6E0-D0BEDAFBA684}" srcOrd="3" destOrd="0" parTransId="{94E15A64-2DE7-476C-81A3-1E2E47BE2E02}" sibTransId="{549C6C59-19DA-43D3-A001-27B3595C989A}"/>
    <dgm:cxn modelId="{094740A6-535B-4EEE-AA90-4452D5006EAB}" type="presOf" srcId="{94E15A64-2DE7-476C-81A3-1E2E47BE2E02}" destId="{9363CEB6-B398-4A25-A80B-862C79A6DA6C}" srcOrd="0" destOrd="0" presId="urn:microsoft.com/office/officeart/2005/8/layout/orgChart1"/>
    <dgm:cxn modelId="{931455B3-410C-4D79-8750-5FCD36D2E46A}" type="presOf" srcId="{60F3EF4E-88CD-4C8E-B6E0-D0BEDAFBA684}" destId="{4F6C2B58-6734-4B83-BF28-CCFBE37E4560}" srcOrd="1" destOrd="0" presId="urn:microsoft.com/office/officeart/2005/8/layout/orgChart1"/>
    <dgm:cxn modelId="{92CCE0CA-47AF-4B5B-87EC-168C06D7ED6D}" type="presOf" srcId="{436BDA4A-4F43-409F-B5EB-C3D9A8DDE917}" destId="{3A202DB7-65EE-4E3B-82EC-1EB6866A020A}" srcOrd="1" destOrd="0" presId="urn:microsoft.com/office/officeart/2005/8/layout/orgChart1"/>
    <dgm:cxn modelId="{8A9F83D5-0EC9-4284-968B-2BB656CFBBBD}" srcId="{C7F4AA07-CC28-4BCE-AEF3-2B01EF68A9C6}" destId="{436BDA4A-4F43-409F-B5EB-C3D9A8DDE917}" srcOrd="0" destOrd="0" parTransId="{5CEF8203-C533-4C01-9A2D-C9F1588F120C}" sibTransId="{C5BAF7F5-0E32-4783-B1E9-BF3EFFE6B0CA}"/>
    <dgm:cxn modelId="{A5BA9FE7-6FDE-4F0F-8BC9-ABBD2D57E0BC}" type="presOf" srcId="{C7F4AA07-CC28-4BCE-AEF3-2B01EF68A9C6}" destId="{CB2A4508-5B7F-46A3-AD2D-52325DEA2E4F}" srcOrd="0" destOrd="0" presId="urn:microsoft.com/office/officeart/2005/8/layout/orgChart1"/>
    <dgm:cxn modelId="{341A4BF2-985F-44C7-9299-0FF64130367D}" type="presOf" srcId="{A30B2E79-51E9-4FC8-A3CA-6ECBDD5EB139}" destId="{F38B2BF9-9201-4FB9-BFD9-AD20DEC47A42}" srcOrd="1" destOrd="0" presId="urn:microsoft.com/office/officeart/2005/8/layout/orgChart1"/>
    <dgm:cxn modelId="{1A4FA94A-235B-4A0F-8A99-D236C89EA6BB}" type="presParOf" srcId="{FF0AA764-F26B-4589-8706-D7ECAD20AF77}" destId="{27D43EF9-AEA9-4808-BA84-D1FB23E5238C}" srcOrd="0" destOrd="0" presId="urn:microsoft.com/office/officeart/2005/8/layout/orgChart1"/>
    <dgm:cxn modelId="{17D2A690-552E-45BC-8E2A-1FD630E99479}" type="presParOf" srcId="{27D43EF9-AEA9-4808-BA84-D1FB23E5238C}" destId="{090F2573-78BD-45D2-9AEE-6407818507E8}" srcOrd="0" destOrd="0" presId="urn:microsoft.com/office/officeart/2005/8/layout/orgChart1"/>
    <dgm:cxn modelId="{F3A01DEC-1C6F-41B1-8573-46863591E38F}" type="presParOf" srcId="{090F2573-78BD-45D2-9AEE-6407818507E8}" destId="{CB2A4508-5B7F-46A3-AD2D-52325DEA2E4F}" srcOrd="0" destOrd="0" presId="urn:microsoft.com/office/officeart/2005/8/layout/orgChart1"/>
    <dgm:cxn modelId="{FAB0D92B-549D-49EE-B74C-DFD686F7DFDD}" type="presParOf" srcId="{090F2573-78BD-45D2-9AEE-6407818507E8}" destId="{DCD025BB-B9A0-46A3-838E-3D90B7E896F1}" srcOrd="1" destOrd="0" presId="urn:microsoft.com/office/officeart/2005/8/layout/orgChart1"/>
    <dgm:cxn modelId="{F691A015-809B-479F-B5AC-5DAC1DE409FA}" type="presParOf" srcId="{27D43EF9-AEA9-4808-BA84-D1FB23E5238C}" destId="{1059763E-3622-4A94-ADA3-8045C0B12DCC}" srcOrd="1" destOrd="0" presId="urn:microsoft.com/office/officeart/2005/8/layout/orgChart1"/>
    <dgm:cxn modelId="{0FA6720A-0AC4-4224-B386-757CD9064693}" type="presParOf" srcId="{1059763E-3622-4A94-ADA3-8045C0B12DCC}" destId="{52E036C5-3473-4FFA-ABEE-19ED02B3117F}" srcOrd="0" destOrd="0" presId="urn:microsoft.com/office/officeart/2005/8/layout/orgChart1"/>
    <dgm:cxn modelId="{63648837-605C-4EA5-886D-FAB87B51AA0E}" type="presParOf" srcId="{1059763E-3622-4A94-ADA3-8045C0B12DCC}" destId="{566B97F3-9BC0-4D92-873F-FF712F0BFEC4}" srcOrd="1" destOrd="0" presId="urn:microsoft.com/office/officeart/2005/8/layout/orgChart1"/>
    <dgm:cxn modelId="{5AF0F74D-A371-4D4F-A85B-DB3FB848AC59}" type="presParOf" srcId="{566B97F3-9BC0-4D92-873F-FF712F0BFEC4}" destId="{95B8A8DC-72D3-40F4-B557-07342D1577C5}" srcOrd="0" destOrd="0" presId="urn:microsoft.com/office/officeart/2005/8/layout/orgChart1"/>
    <dgm:cxn modelId="{C9B5FAE0-D834-484C-B901-575B80D0DFC1}" type="presParOf" srcId="{95B8A8DC-72D3-40F4-B557-07342D1577C5}" destId="{1DB192E8-0F10-41E6-B122-672823C73D04}" srcOrd="0" destOrd="0" presId="urn:microsoft.com/office/officeart/2005/8/layout/orgChart1"/>
    <dgm:cxn modelId="{FCE28C29-8571-452E-AC0D-565FB5A4772C}" type="presParOf" srcId="{95B8A8DC-72D3-40F4-B557-07342D1577C5}" destId="{3A202DB7-65EE-4E3B-82EC-1EB6866A020A}" srcOrd="1" destOrd="0" presId="urn:microsoft.com/office/officeart/2005/8/layout/orgChart1"/>
    <dgm:cxn modelId="{66076903-5A28-4729-A079-E66DB653026E}" type="presParOf" srcId="{566B97F3-9BC0-4D92-873F-FF712F0BFEC4}" destId="{6E24DC6E-D93E-4020-BC15-3F62F1B8B30F}" srcOrd="1" destOrd="0" presId="urn:microsoft.com/office/officeart/2005/8/layout/orgChart1"/>
    <dgm:cxn modelId="{4F285BBC-C79F-4C85-89B8-AF9889E607B7}" type="presParOf" srcId="{566B97F3-9BC0-4D92-873F-FF712F0BFEC4}" destId="{D591E8E6-7779-418F-923A-AAD090C4996B}" srcOrd="2" destOrd="0" presId="urn:microsoft.com/office/officeart/2005/8/layout/orgChart1"/>
    <dgm:cxn modelId="{4FEE0BE4-3F39-4F9C-A67A-775FC346F42A}" type="presParOf" srcId="{1059763E-3622-4A94-ADA3-8045C0B12DCC}" destId="{D68FBFA8-EDA1-4D9C-B06E-511EC41B48B0}" srcOrd="2" destOrd="0" presId="urn:microsoft.com/office/officeart/2005/8/layout/orgChart1"/>
    <dgm:cxn modelId="{D5DC095E-6BF9-4C77-953C-758C8D51EF60}" type="presParOf" srcId="{1059763E-3622-4A94-ADA3-8045C0B12DCC}" destId="{E42836EA-3F6F-4BD3-97E2-FA42284B2D5A}" srcOrd="3" destOrd="0" presId="urn:microsoft.com/office/officeart/2005/8/layout/orgChart1"/>
    <dgm:cxn modelId="{6807ED0F-DC8B-46D9-ADB4-6BEF12B2D014}" type="presParOf" srcId="{E42836EA-3F6F-4BD3-97E2-FA42284B2D5A}" destId="{1C6A1CC3-203C-468C-844C-959746E5C7FF}" srcOrd="0" destOrd="0" presId="urn:microsoft.com/office/officeart/2005/8/layout/orgChart1"/>
    <dgm:cxn modelId="{55F5083B-4C91-49FB-8F06-6B9A755C088D}" type="presParOf" srcId="{1C6A1CC3-203C-468C-844C-959746E5C7FF}" destId="{2BD75395-5E52-43C2-A311-B9C6FE1F68F5}" srcOrd="0" destOrd="0" presId="urn:microsoft.com/office/officeart/2005/8/layout/orgChart1"/>
    <dgm:cxn modelId="{9DE29CD5-B2BA-4148-84AD-C4DA0AB13B55}" type="presParOf" srcId="{1C6A1CC3-203C-468C-844C-959746E5C7FF}" destId="{4E1AC989-DF4A-49A3-A79F-F237F435A36F}" srcOrd="1" destOrd="0" presId="urn:microsoft.com/office/officeart/2005/8/layout/orgChart1"/>
    <dgm:cxn modelId="{D330A2E2-034C-497F-823A-83BEBCA2AB3B}" type="presParOf" srcId="{E42836EA-3F6F-4BD3-97E2-FA42284B2D5A}" destId="{CD294DC6-C4F0-42D7-A538-2FBD45AFD3D7}" srcOrd="1" destOrd="0" presId="urn:microsoft.com/office/officeart/2005/8/layout/orgChart1"/>
    <dgm:cxn modelId="{6CE9BF28-62BD-4B05-8943-75225F96F84B}" type="presParOf" srcId="{E42836EA-3F6F-4BD3-97E2-FA42284B2D5A}" destId="{A1B7DA18-A40D-4432-8783-854E45D2793E}" srcOrd="2" destOrd="0" presId="urn:microsoft.com/office/officeart/2005/8/layout/orgChart1"/>
    <dgm:cxn modelId="{28AD465E-AA22-498D-813A-843F03FFF59A}" type="presParOf" srcId="{1059763E-3622-4A94-ADA3-8045C0B12DCC}" destId="{CA7ED6F6-0B0F-4875-9A87-369BFC3AAD0F}" srcOrd="4" destOrd="0" presId="urn:microsoft.com/office/officeart/2005/8/layout/orgChart1"/>
    <dgm:cxn modelId="{F550ED64-A5E2-4296-A9A3-261C9D4C0FC7}" type="presParOf" srcId="{1059763E-3622-4A94-ADA3-8045C0B12DCC}" destId="{A523F790-C571-4FBC-842C-A3050FDD1178}" srcOrd="5" destOrd="0" presId="urn:microsoft.com/office/officeart/2005/8/layout/orgChart1"/>
    <dgm:cxn modelId="{BF5CAF5F-27E0-40BE-9896-1EF631E62C3E}" type="presParOf" srcId="{A523F790-C571-4FBC-842C-A3050FDD1178}" destId="{15F8E0D1-21F2-432C-9272-DA0BB294B6C1}" srcOrd="0" destOrd="0" presId="urn:microsoft.com/office/officeart/2005/8/layout/orgChart1"/>
    <dgm:cxn modelId="{94FC4897-C14C-4F46-8FDF-AE54AF37522A}" type="presParOf" srcId="{15F8E0D1-21F2-432C-9272-DA0BB294B6C1}" destId="{E0FDE4BE-8982-4FB1-AC1A-341CB7A5A8D9}" srcOrd="0" destOrd="0" presId="urn:microsoft.com/office/officeart/2005/8/layout/orgChart1"/>
    <dgm:cxn modelId="{9171E921-2194-425C-BFD6-BF080A8298DD}" type="presParOf" srcId="{15F8E0D1-21F2-432C-9272-DA0BB294B6C1}" destId="{F38B2BF9-9201-4FB9-BFD9-AD20DEC47A42}" srcOrd="1" destOrd="0" presId="urn:microsoft.com/office/officeart/2005/8/layout/orgChart1"/>
    <dgm:cxn modelId="{3E2B046F-BC13-4B2D-8504-C5DD23371D64}" type="presParOf" srcId="{A523F790-C571-4FBC-842C-A3050FDD1178}" destId="{55527D43-808C-4D18-8F96-4345CA6B306D}" srcOrd="1" destOrd="0" presId="urn:microsoft.com/office/officeart/2005/8/layout/orgChart1"/>
    <dgm:cxn modelId="{E48410BC-2407-4C5B-ADC2-83E7C462958D}" type="presParOf" srcId="{A523F790-C571-4FBC-842C-A3050FDD1178}" destId="{C29BFEA9-474C-46BB-9EC3-C5CB1B65A21F}" srcOrd="2" destOrd="0" presId="urn:microsoft.com/office/officeart/2005/8/layout/orgChart1"/>
    <dgm:cxn modelId="{9782C160-8C97-46A2-9561-1268570CA046}" type="presParOf" srcId="{1059763E-3622-4A94-ADA3-8045C0B12DCC}" destId="{9363CEB6-B398-4A25-A80B-862C79A6DA6C}" srcOrd="6" destOrd="0" presId="urn:microsoft.com/office/officeart/2005/8/layout/orgChart1"/>
    <dgm:cxn modelId="{F471CA63-A6E0-4876-A39D-4E54E2AA718A}" type="presParOf" srcId="{1059763E-3622-4A94-ADA3-8045C0B12DCC}" destId="{808FCB2B-C41C-46D3-9720-A901254A6F24}" srcOrd="7" destOrd="0" presId="urn:microsoft.com/office/officeart/2005/8/layout/orgChart1"/>
    <dgm:cxn modelId="{2A54FED4-80BF-4E37-99BC-DB573C6D9271}" type="presParOf" srcId="{808FCB2B-C41C-46D3-9720-A901254A6F24}" destId="{B3BA91C9-8300-4E0D-B871-372A1FABCECB}" srcOrd="0" destOrd="0" presId="urn:microsoft.com/office/officeart/2005/8/layout/orgChart1"/>
    <dgm:cxn modelId="{ABA0DB3C-3AC5-4077-9675-6363EEB91C2D}" type="presParOf" srcId="{B3BA91C9-8300-4E0D-B871-372A1FABCECB}" destId="{DC7A0DA7-EFFD-4EA2-A9D3-EF8858066C2A}" srcOrd="0" destOrd="0" presId="urn:microsoft.com/office/officeart/2005/8/layout/orgChart1"/>
    <dgm:cxn modelId="{DA1CA45F-5D10-4E15-80F1-C817C685813B}" type="presParOf" srcId="{B3BA91C9-8300-4E0D-B871-372A1FABCECB}" destId="{4F6C2B58-6734-4B83-BF28-CCFBE37E4560}" srcOrd="1" destOrd="0" presId="urn:microsoft.com/office/officeart/2005/8/layout/orgChart1"/>
    <dgm:cxn modelId="{A4C76310-5F48-4F4D-990A-988D3A04C200}" type="presParOf" srcId="{808FCB2B-C41C-46D3-9720-A901254A6F24}" destId="{C47E6051-A00F-44CB-8560-9F39CC754015}" srcOrd="1" destOrd="0" presId="urn:microsoft.com/office/officeart/2005/8/layout/orgChart1"/>
    <dgm:cxn modelId="{DF714267-8D83-45D9-8228-E9022DA2B861}" type="presParOf" srcId="{808FCB2B-C41C-46D3-9720-A901254A6F24}" destId="{DEF32228-9052-4074-A7C4-4D87CB0DEB69}" srcOrd="2" destOrd="0" presId="urn:microsoft.com/office/officeart/2005/8/layout/orgChart1"/>
    <dgm:cxn modelId="{265D9408-DFD0-4039-ACA5-77375CFFB274}" type="presParOf" srcId="{27D43EF9-AEA9-4808-BA84-D1FB23E5238C}" destId="{50B6A5B7-258D-45C3-83FE-1C9C98F3A8E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3CEB6-B398-4A25-A80B-862C79A6DA6C}">
      <dsp:nvSpPr>
        <dsp:cNvPr id="0" name=""/>
        <dsp:cNvSpPr/>
      </dsp:nvSpPr>
      <dsp:spPr>
        <a:xfrm>
          <a:off x="2970661" y="1895536"/>
          <a:ext cx="890657" cy="548461"/>
        </a:xfrm>
        <a:custGeom>
          <a:avLst/>
          <a:gdLst/>
          <a:ahLst/>
          <a:cxnLst/>
          <a:rect l="0" t="0" r="0" b="0"/>
          <a:pathLst>
            <a:path>
              <a:moveTo>
                <a:pt x="0" y="0"/>
              </a:moveTo>
              <a:lnTo>
                <a:pt x="0" y="391996"/>
              </a:lnTo>
              <a:lnTo>
                <a:pt x="890657" y="391996"/>
              </a:lnTo>
              <a:lnTo>
                <a:pt x="890657" y="5484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ED6F6-0B0F-4875-9A87-369BFC3AAD0F}">
      <dsp:nvSpPr>
        <dsp:cNvPr id="0" name=""/>
        <dsp:cNvSpPr/>
      </dsp:nvSpPr>
      <dsp:spPr>
        <a:xfrm>
          <a:off x="2323359" y="1895536"/>
          <a:ext cx="647302" cy="542366"/>
        </a:xfrm>
        <a:custGeom>
          <a:avLst/>
          <a:gdLst/>
          <a:ahLst/>
          <a:cxnLst/>
          <a:rect l="0" t="0" r="0" b="0"/>
          <a:pathLst>
            <a:path>
              <a:moveTo>
                <a:pt x="647302" y="0"/>
              </a:moveTo>
              <a:lnTo>
                <a:pt x="647302" y="385901"/>
              </a:lnTo>
              <a:lnTo>
                <a:pt x="0" y="385901"/>
              </a:lnTo>
              <a:lnTo>
                <a:pt x="0" y="542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FBFA8-EDA1-4D9C-B06E-511EC41B48B0}">
      <dsp:nvSpPr>
        <dsp:cNvPr id="0" name=""/>
        <dsp:cNvSpPr/>
      </dsp:nvSpPr>
      <dsp:spPr>
        <a:xfrm>
          <a:off x="2970661" y="1895536"/>
          <a:ext cx="2212569" cy="540809"/>
        </a:xfrm>
        <a:custGeom>
          <a:avLst/>
          <a:gdLst/>
          <a:ahLst/>
          <a:cxnLst/>
          <a:rect l="0" t="0" r="0" b="0"/>
          <a:pathLst>
            <a:path>
              <a:moveTo>
                <a:pt x="0" y="0"/>
              </a:moveTo>
              <a:lnTo>
                <a:pt x="0" y="384344"/>
              </a:lnTo>
              <a:lnTo>
                <a:pt x="2212569" y="384344"/>
              </a:lnTo>
              <a:lnTo>
                <a:pt x="2212569" y="540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036C5-3473-4FFA-ABEE-19ED02B3117F}">
      <dsp:nvSpPr>
        <dsp:cNvPr id="0" name=""/>
        <dsp:cNvSpPr/>
      </dsp:nvSpPr>
      <dsp:spPr>
        <a:xfrm>
          <a:off x="636089" y="1895536"/>
          <a:ext cx="2334572" cy="541994"/>
        </a:xfrm>
        <a:custGeom>
          <a:avLst/>
          <a:gdLst/>
          <a:ahLst/>
          <a:cxnLst/>
          <a:rect l="0" t="0" r="0" b="0"/>
          <a:pathLst>
            <a:path>
              <a:moveTo>
                <a:pt x="2334572" y="0"/>
              </a:moveTo>
              <a:lnTo>
                <a:pt x="2334572" y="385529"/>
              </a:lnTo>
              <a:lnTo>
                <a:pt x="0" y="385529"/>
              </a:lnTo>
              <a:lnTo>
                <a:pt x="0" y="541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A4508-5B7F-46A3-AD2D-52325DEA2E4F}">
      <dsp:nvSpPr>
        <dsp:cNvPr id="0" name=""/>
        <dsp:cNvSpPr/>
      </dsp:nvSpPr>
      <dsp:spPr>
        <a:xfrm>
          <a:off x="2225590" y="1150465"/>
          <a:ext cx="1490141" cy="7450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Finanzen</a:t>
          </a:r>
        </a:p>
      </dsp:txBody>
      <dsp:txXfrm>
        <a:off x="2225590" y="1150465"/>
        <a:ext cx="1490141" cy="745070"/>
      </dsp:txXfrm>
    </dsp:sp>
    <dsp:sp modelId="{1DB192E8-0F10-41E6-B122-672823C73D04}">
      <dsp:nvSpPr>
        <dsp:cNvPr id="0" name=""/>
        <dsp:cNvSpPr/>
      </dsp:nvSpPr>
      <dsp:spPr>
        <a:xfrm>
          <a:off x="0" y="2437530"/>
          <a:ext cx="1272178" cy="569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Haushalt</a:t>
          </a:r>
        </a:p>
      </dsp:txBody>
      <dsp:txXfrm>
        <a:off x="0" y="2437530"/>
        <a:ext cx="1272178" cy="569494"/>
      </dsp:txXfrm>
    </dsp:sp>
    <dsp:sp modelId="{2BD75395-5E52-43C2-A311-B9C6FE1F68F5}">
      <dsp:nvSpPr>
        <dsp:cNvPr id="0" name=""/>
        <dsp:cNvSpPr/>
      </dsp:nvSpPr>
      <dsp:spPr>
        <a:xfrm>
          <a:off x="4553512" y="2436346"/>
          <a:ext cx="1259437" cy="586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Finanz-IT</a:t>
          </a:r>
        </a:p>
      </dsp:txBody>
      <dsp:txXfrm>
        <a:off x="4553512" y="2436346"/>
        <a:ext cx="1259437" cy="586109"/>
      </dsp:txXfrm>
    </dsp:sp>
    <dsp:sp modelId="{E0FDE4BE-8982-4FB1-AC1A-341CB7A5A8D9}">
      <dsp:nvSpPr>
        <dsp:cNvPr id="0" name=""/>
        <dsp:cNvSpPr/>
      </dsp:nvSpPr>
      <dsp:spPr>
        <a:xfrm>
          <a:off x="1602361" y="2437903"/>
          <a:ext cx="1441995" cy="569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Finanzielle Umsetzung von Förderentscheidungen</a:t>
          </a:r>
        </a:p>
      </dsp:txBody>
      <dsp:txXfrm>
        <a:off x="1602361" y="2437903"/>
        <a:ext cx="1441995" cy="569494"/>
      </dsp:txXfrm>
    </dsp:sp>
    <dsp:sp modelId="{DC7A0DA7-EFFD-4EA2-A9D3-EF8858066C2A}">
      <dsp:nvSpPr>
        <dsp:cNvPr id="0" name=""/>
        <dsp:cNvSpPr/>
      </dsp:nvSpPr>
      <dsp:spPr>
        <a:xfrm>
          <a:off x="3272392" y="2443997"/>
          <a:ext cx="1177852" cy="566387"/>
        </a:xfrm>
        <a:prstGeom prst="rect">
          <a:avLst/>
        </a:prstGeom>
        <a:solidFill>
          <a:schemeClr val="accent1">
            <a:hueOff val="0"/>
            <a:satOff val="0"/>
            <a:lum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Prüfungsdienst</a:t>
          </a:r>
        </a:p>
      </dsp:txBody>
      <dsp:txXfrm>
        <a:off x="3272392" y="2443997"/>
        <a:ext cx="1177852" cy="566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7E1335-EAF6-8541-BA6A-0248883F1792}" type="slidenum">
              <a:rPr lang="de-DE" sz="900">
                <a:latin typeface="Arial"/>
                <a:cs typeface="Arial"/>
              </a:rPr>
              <a:pPr>
                <a:defRPr/>
              </a:pPr>
              <a:t>‹Nr.›</a:t>
            </a:fld>
            <a:endParaRPr lang="de-DE" sz="900">
              <a:latin typeface="Arial"/>
              <a:cs typeface="Arial"/>
            </a:endParaRPr>
          </a:p>
        </p:txBody>
      </p:sp>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Fußzeilenplatzhalter 2"/>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4" name="Datumsplatzhalter 3"/>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DD37BF-9F0E-4CF9-86C4-B1EFF3868729}" type="datetimeFigureOut">
              <a:rPr lang="de-DE" smtClean="0"/>
              <a:t>04.05.2022</a:t>
            </a:fld>
            <a:endParaRPr lang="de-DE"/>
          </a:p>
        </p:txBody>
      </p:sp>
    </p:spTree>
    <p:extLst>
      <p:ext uri="{BB962C8B-B14F-4D97-AF65-F5344CB8AC3E}">
        <p14:creationId xmlns:p14="http://schemas.microsoft.com/office/powerpoint/2010/main" val="3703666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cs typeface="+mn-cs"/>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itchFamily="34" charset="0"/>
                <a:ea typeface="+mn-ea"/>
                <a:cs typeface="+mn-cs"/>
              </a:defRPr>
            </a:lvl1pPr>
          </a:lstStyle>
          <a:p>
            <a:pPr>
              <a:defRPr/>
            </a:pPr>
            <a:fld id="{DD541498-9847-0E44-AE8E-158D3D6AF3C7}" type="datetime1">
              <a:rPr lang="de-DE" smtClean="0"/>
              <a:pPr>
                <a:defRPr/>
              </a:pPr>
              <a:t>04.05.2022</a:t>
            </a:fld>
            <a:endParaRPr lang="de-DE" dirty="0"/>
          </a:p>
        </p:txBody>
      </p:sp>
      <p:sp>
        <p:nvSpPr>
          <p:cNvPr id="4" name="Folienbildplatzhalter 3"/>
          <p:cNvSpPr>
            <a:spLocks noGrp="1" noRot="1" noChangeAspect="1"/>
          </p:cNvSpPr>
          <p:nvPr>
            <p:ph type="sldImg" idx="2"/>
          </p:nvPr>
        </p:nvSpPr>
        <p:spPr>
          <a:xfrm>
            <a:off x="1628800" y="685800"/>
            <a:ext cx="4086200" cy="306465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3923928"/>
            <a:ext cx="5486400" cy="4534272"/>
          </a:xfrm>
          <a:prstGeom prst="rect">
            <a:avLst/>
          </a:prstGeom>
        </p:spPr>
        <p:txBody>
          <a:bodyPr vert="horz" lIns="91440" tIns="45720" rIns="91440" bIns="45720" rtlCol="0">
            <a:norm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cs typeface="+mn-cs"/>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ea typeface="+mn-ea"/>
                <a:cs typeface="+mn-cs"/>
              </a:defRPr>
            </a:lvl1pPr>
          </a:lstStyle>
          <a:p>
            <a:pPr>
              <a:defRPr/>
            </a:pPr>
            <a:fld id="{716FC78E-5DB2-EF44-97C3-9870110DD900}" type="slidenum">
              <a:rPr lang="de-DE" smtClean="0"/>
              <a:pPr>
                <a:defRPr/>
              </a:pPr>
              <a:t>‹Nr.›</a:t>
            </a:fld>
            <a:endParaRPr lang="de-DE" dirty="0"/>
          </a:p>
        </p:txBody>
      </p:sp>
    </p:spTree>
    <p:extLst>
      <p:ext uri="{BB962C8B-B14F-4D97-AF65-F5344CB8AC3E}">
        <p14:creationId xmlns:p14="http://schemas.microsoft.com/office/powerpoint/2010/main" val="11460333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600" kern="1200">
        <a:solidFill>
          <a:schemeClr val="tx1"/>
        </a:solidFill>
        <a:latin typeface="Arial" pitchFamily="34" charset="0"/>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400" kern="1200">
        <a:solidFill>
          <a:schemeClr val="tx1"/>
        </a:solidFill>
        <a:latin typeface="Arial" pitchFamily="34" charset="0"/>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a:t>
            </a:fld>
            <a:endParaRPr lang="de-DE" dirty="0"/>
          </a:p>
        </p:txBody>
      </p:sp>
    </p:spTree>
    <p:extLst>
      <p:ext uri="{BB962C8B-B14F-4D97-AF65-F5344CB8AC3E}">
        <p14:creationId xmlns:p14="http://schemas.microsoft.com/office/powerpoint/2010/main" val="367195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TextEdit="1"/>
          </p:cNvSpPr>
          <p:nvPr>
            <p:ph type="sldImg"/>
          </p:nvPr>
        </p:nvSpPr>
        <p:spPr bwMode="auto">
          <a:xfrm>
            <a:off x="1422400" y="744538"/>
            <a:ext cx="4433888" cy="3325812"/>
          </a:xfrm>
          <a:noFill/>
          <a:ln>
            <a:solidFill>
              <a:srgbClr val="000000"/>
            </a:solidFill>
            <a:miter lim="800000"/>
            <a:headEnd/>
            <a:tailEnd/>
          </a:ln>
        </p:spPr>
      </p:sp>
      <p:sp>
        <p:nvSpPr>
          <p:cNvPr id="417795" name="Rectangle 3"/>
          <p:cNvSpPr>
            <a:spLocks noGrp="1"/>
          </p:cNvSpPr>
          <p:nvPr>
            <p:ph type="body" idx="1"/>
          </p:nvPr>
        </p:nvSpPr>
        <p:spPr bwMode="auto">
          <a:noFill/>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DE" dirty="0"/>
              <a:t>Unterscheidung Einzelprojekt</a:t>
            </a:r>
            <a:r>
              <a:rPr lang="de-DE" baseline="0" dirty="0"/>
              <a:t> – Koordinierte Programme</a:t>
            </a:r>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a:t>Vertiefung: WGI: Forschungsgroßgeräte: 50% </a:t>
            </a:r>
            <a:r>
              <a:rPr lang="de-DE" baseline="0" dirty="0" err="1"/>
              <a:t>Kofinanzierung</a:t>
            </a:r>
            <a:r>
              <a:rPr lang="de-DE" baseline="0" dirty="0"/>
              <a:t> durch das </a:t>
            </a:r>
            <a:r>
              <a:rPr lang="de-DE" baseline="0" dirty="0" err="1"/>
              <a:t>Sitzland</a:t>
            </a:r>
            <a:r>
              <a:rPr lang="de-DE" baseline="0" dirty="0"/>
              <a:t> bzw. die Hochschule, </a:t>
            </a:r>
            <a:r>
              <a:rPr lang="de-DE" baseline="0" dirty="0" err="1"/>
              <a:t>Investionssumme</a:t>
            </a:r>
            <a:r>
              <a:rPr lang="de-DE" baseline="0" dirty="0"/>
              <a:t> 100 T€ Fachhochschule, 200 T€ Hochschule, Obergrenze 5 </a:t>
            </a:r>
            <a:r>
              <a:rPr lang="de-DE" baseline="0" dirty="0" err="1"/>
              <a:t>Mio</a:t>
            </a:r>
            <a:r>
              <a:rPr lang="de-DE" baseline="0" dirty="0"/>
              <a:t>€, gefördert werden die Anschaffungskosten des Forschungsgroßgerätes d.h. die Summe der Geräteteile einschl. Zubehör, die für einen vorgesehenen Betriebszustand eine Betriebseinheit bildet./LIS: </a:t>
            </a:r>
            <a:r>
              <a:rPr lang="de-DE" dirty="0"/>
              <a:t>Aufbau leistungsfähiger, am Bedarf der Forschung orientierter Informationsdienstleistungen und innovativer Informations-Infrastrukturen an den Hochschulen und Forschungseinrichtungen in Deutschland,</a:t>
            </a:r>
            <a:r>
              <a:rPr lang="de-DE" baseline="0" dirty="0"/>
              <a:t> gefördert werden </a:t>
            </a:r>
            <a:r>
              <a:rPr lang="de-DE" dirty="0"/>
              <a:t>Personalmittel, Mittel für wissenschaftliche Geräte, Reisen, Sonstige</a:t>
            </a:r>
            <a:r>
              <a:rPr lang="de-DE" baseline="0" dirty="0"/>
              <a:t>  ; Internationales; GRKs; SFBs und Forschungszentren. Zentrale Preise bei QV u.a. Gottfried Wilhelm Leibniz Preis 2,5 </a:t>
            </a:r>
            <a:r>
              <a:rPr lang="de-DE" baseline="0" dirty="0" err="1"/>
              <a:t>Mio</a:t>
            </a:r>
            <a:r>
              <a:rPr lang="de-DE" baseline="0" dirty="0"/>
              <a:t> € pro Preisträger (2017: 10 Preisträger), Heinz Maier-Leibniz Preis 20 T€ für </a:t>
            </a:r>
            <a:r>
              <a:rPr lang="de-DE" baseline="0" dirty="0" err="1"/>
              <a:t>wissensch</a:t>
            </a:r>
            <a:r>
              <a:rPr lang="de-DE" baseline="0" dirty="0"/>
              <a:t>. Nachwuchs, Communicator-Preis 50 T€ Vergabe an Wissenschaftler die sich um Vermittlung ihrer wissenschaftlichen Ergebnisse in die Öffentlichkeit bemühen, von </a:t>
            </a:r>
            <a:r>
              <a:rPr lang="de-DE" baseline="0" dirty="0" err="1"/>
              <a:t>Kaven</a:t>
            </a:r>
            <a:r>
              <a:rPr lang="de-DE" baseline="0" dirty="0"/>
              <a:t>-Preis, Bernd Rendel-Preis für Geowissenschaften, Ursula M. Händel Tierschutzpreis, Copernicus-Preis, Eugen und Ilse Seibold-Preis, Albert Maucher-Preis für Geowissenschaften, Europa Preis (Jugend forscht), Ideenwettbewerb „Internationales Forschungsmarketing“ . Hilfseinrichtungen der Forschung: Forschungsschiffe Maria S. Merian und Meteor, Finanzierung DFG 70 %, BMBF 30%. Untersuchung des Meeresgrund, Luft, Wasser, Lebewesen, Erdoberfläche. Kooperationsstelle EU der </a:t>
            </a:r>
            <a:r>
              <a:rPr lang="de-DE" baseline="0" dirty="0" err="1"/>
              <a:t>Wissenschaftsorganistionen</a:t>
            </a:r>
            <a:r>
              <a:rPr lang="de-DE" baseline="0" dirty="0"/>
              <a:t> – </a:t>
            </a:r>
            <a:r>
              <a:rPr lang="de-DE" baseline="0" dirty="0" err="1"/>
              <a:t>KoWi</a:t>
            </a:r>
            <a:r>
              <a:rPr lang="de-DE" baseline="0" dirty="0"/>
              <a:t>: Verein zur Förderung europäischer u. wissenschaftlicher Zusammenarbeit. Erschließung der Möglichkeiten aus Förderprogrammen der Europäischen Union für ihr Mitglieder beispielsweise Hochschulen. Büro in Brüssel und Bonn.</a:t>
            </a:r>
            <a:endParaRPr lang="de-DE" dirty="0"/>
          </a:p>
        </p:txBody>
      </p:sp>
    </p:spTree>
    <p:extLst>
      <p:ext uri="{BB962C8B-B14F-4D97-AF65-F5344CB8AC3E}">
        <p14:creationId xmlns:p14="http://schemas.microsoft.com/office/powerpoint/2010/main" val="402568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normAutofit fontScale="25000" lnSpcReduction="20000"/>
          </a:bodyPr>
          <a:lstStyle/>
          <a:p>
            <a:endParaRPr lang="de-DE" b="1" baseline="0" dirty="0"/>
          </a:p>
          <a:p>
            <a:endParaRPr lang="de-DE" b="1" baseline="0" dirty="0"/>
          </a:p>
          <a:p>
            <a:endParaRPr lang="de-DE" b="1" baseline="0" dirty="0"/>
          </a:p>
          <a:p>
            <a:endParaRPr lang="de-DE" b="1" baseline="0" dirty="0"/>
          </a:p>
          <a:p>
            <a:endParaRPr lang="de-DE" b="1" baseline="0" dirty="0"/>
          </a:p>
          <a:p>
            <a:r>
              <a:rPr lang="de-DE" b="1" baseline="0" dirty="0"/>
              <a:t>Drittmittelbewilligung/Hochschulbewilligung	-	Drittmittelverfahren</a:t>
            </a:r>
          </a:p>
          <a:p>
            <a:endParaRPr lang="de-DE" b="1" baseline="0" dirty="0"/>
          </a:p>
          <a:p>
            <a:r>
              <a:rPr lang="de-DE" b="1" baseline="0" dirty="0"/>
              <a:t>Persönliche Bewilligung	-	Sonderkontenverfahren</a:t>
            </a:r>
          </a:p>
          <a:p>
            <a:r>
              <a:rPr lang="de-DE" b="1" baseline="0" dirty="0"/>
              <a:t>					Einrichtungskontenverfahren (ehem. Verwahrkontenverfahren)</a:t>
            </a:r>
          </a:p>
          <a:p>
            <a:endParaRPr lang="de-DE" b="1" baseline="0" dirty="0"/>
          </a:p>
          <a:p>
            <a:r>
              <a:rPr lang="de-DE" b="1" baseline="0" dirty="0"/>
              <a:t>Einrichtungsbewilligung (ehem. Institutsbewilligung)	-	Sonderkontenverfahren</a:t>
            </a:r>
          </a:p>
          <a:p>
            <a:r>
              <a:rPr lang="de-DE" b="1" baseline="0" dirty="0"/>
              <a:t>									Einrichtungskontenverfahren (ehem. </a:t>
            </a:r>
            <a:r>
              <a:rPr lang="de-DE" b="1" baseline="0" dirty="0" err="1"/>
              <a:t>Vewahrkontenverfahren</a:t>
            </a:r>
            <a:r>
              <a:rPr lang="de-DE" b="1" baseline="0" dirty="0"/>
              <a:t>)</a:t>
            </a:r>
          </a:p>
          <a:p>
            <a:r>
              <a:rPr lang="de-DE" b="1" baseline="0" dirty="0"/>
              <a:t>									Drittmittelverfahren</a:t>
            </a:r>
          </a:p>
          <a:p>
            <a:endParaRPr lang="de-DE" b="1" baseline="0" dirty="0"/>
          </a:p>
          <a:p>
            <a:r>
              <a:rPr lang="de-DE" b="1" baseline="0" dirty="0"/>
              <a:t>Drittmittel-, Einrichtungs- oder Hochschulbewilligung:</a:t>
            </a:r>
          </a:p>
          <a:p>
            <a:r>
              <a:rPr lang="de-DE" b="0" baseline="0" dirty="0"/>
              <a:t>-Verfahren hat seine Rechtsgrundlage in  § 25 HRG</a:t>
            </a:r>
          </a:p>
          <a:p>
            <a:r>
              <a:rPr lang="de-DE" b="0" baseline="0" dirty="0"/>
              <a:t>-</a:t>
            </a:r>
            <a:r>
              <a:rPr lang="de-DE" b="0" baseline="0" dirty="0" err="1"/>
              <a:t>Grds</a:t>
            </a:r>
            <a:r>
              <a:rPr lang="de-DE" b="0" baseline="0" dirty="0"/>
              <a:t>. zwei Bewilligungsempfänger (Hochschule und Wissenschaftler) Ausnahme Hochschulbewilligung</a:t>
            </a:r>
          </a:p>
          <a:p>
            <a:r>
              <a:rPr lang="de-DE" b="0" baseline="0" dirty="0"/>
              <a:t>-Im Projekt Beschäftigte haben einen Arbeitsvertrag mit dem Land bzw. der Hochschule oder Einrichtung</a:t>
            </a:r>
          </a:p>
          <a:p>
            <a:r>
              <a:rPr lang="de-DE" b="0" baseline="0" dirty="0"/>
              <a:t>-Hochschule oder Einrichtung leistet Verwaltungshilfe</a:t>
            </a:r>
          </a:p>
          <a:p>
            <a:r>
              <a:rPr lang="de-DE" b="0" baseline="0" dirty="0"/>
              <a:t>-DFG-Mittel werden Haushaltsmittel der Einrichtung</a:t>
            </a:r>
          </a:p>
          <a:p>
            <a:r>
              <a:rPr lang="de-DE" b="0" baseline="0" dirty="0"/>
              <a:t>-Nachweis der Ausgaben erfolgt in vereinfachter Form</a:t>
            </a:r>
          </a:p>
          <a:p>
            <a:pPr marL="171450" indent="-171450">
              <a:buFont typeface="Symbol" panose="05050102010706020507" pitchFamily="18" charset="2"/>
              <a:buChar char="Þ"/>
            </a:pPr>
            <a:r>
              <a:rPr lang="de-DE" b="0" baseline="0" dirty="0"/>
              <a:t>Drittmittelverfahren gilt für:</a:t>
            </a:r>
          </a:p>
          <a:p>
            <a:pPr marL="0" indent="0">
              <a:buFont typeface="Symbol" panose="05050102010706020507" pitchFamily="18" charset="2"/>
              <a:buNone/>
            </a:pPr>
            <a:r>
              <a:rPr lang="de-DE" b="0" baseline="0" dirty="0"/>
              <a:t>-Hochschule und deren Angehörige aller Bundesländer</a:t>
            </a:r>
          </a:p>
          <a:p>
            <a:pPr marL="0" indent="0">
              <a:buFont typeface="Symbol" panose="05050102010706020507" pitchFamily="18" charset="2"/>
              <a:buNone/>
            </a:pPr>
            <a:r>
              <a:rPr lang="de-DE" b="0" baseline="0" dirty="0"/>
              <a:t>-Max-Planck-Institute</a:t>
            </a:r>
          </a:p>
          <a:p>
            <a:pPr marL="0" indent="0">
              <a:buFont typeface="Symbol" panose="05050102010706020507" pitchFamily="18" charset="2"/>
              <a:buNone/>
            </a:pPr>
            <a:r>
              <a:rPr lang="de-DE" b="0" baseline="0" dirty="0"/>
              <a:t>-Bundesforschungseinrichtungen</a:t>
            </a:r>
          </a:p>
          <a:p>
            <a:pPr marL="0" indent="0">
              <a:buFont typeface="Symbol" panose="05050102010706020507" pitchFamily="18" charset="2"/>
              <a:buNone/>
            </a:pPr>
            <a:r>
              <a:rPr lang="de-DE" b="0" baseline="0" dirty="0"/>
              <a:t>-Für einzelne Einrichtungen, mit denen dieses Verfahren vereinbart wird (analoge Anwendung)</a:t>
            </a:r>
          </a:p>
          <a:p>
            <a:r>
              <a:rPr lang="de-DE" b="0" baseline="0" dirty="0"/>
              <a:t>(Hochschulbewilligung z.B. Amalia Bibliothek Weimar)</a:t>
            </a:r>
          </a:p>
          <a:p>
            <a:endParaRPr lang="de-DE" b="1" baseline="0" dirty="0"/>
          </a:p>
          <a:p>
            <a:endParaRPr lang="de-DE" b="1" baseline="0" dirty="0"/>
          </a:p>
          <a:p>
            <a:r>
              <a:rPr lang="de-DE" b="1" baseline="0" dirty="0"/>
              <a:t>Persönliche Bewilligung oder Einrichtungsbewilligung:</a:t>
            </a:r>
          </a:p>
          <a:p>
            <a:r>
              <a:rPr lang="de-DE" baseline="0" dirty="0"/>
              <a:t>-Ein Bewilligungsempfänger (Wissenschaftler oder Einrichtung)</a:t>
            </a:r>
          </a:p>
          <a:p>
            <a:r>
              <a:rPr lang="de-DE" baseline="0" dirty="0"/>
              <a:t>-Wissenschaftler (bei persönlicher Bewilligung) oder Einrichtung (bei Einrichtungsbewilligung) ist Arbeitgeber der im Projekt Beschäftigten</a:t>
            </a:r>
          </a:p>
          <a:p>
            <a:r>
              <a:rPr lang="de-DE" baseline="0" dirty="0"/>
              <a:t>-Abwicklung erfolgt ausschließlich durch Bewilligungsempfänger (Wissenschaftler oder Einrichtung)</a:t>
            </a:r>
          </a:p>
          <a:p>
            <a:r>
              <a:rPr lang="de-DE" baseline="0" dirty="0"/>
              <a:t>-Alle Sachausgaben müssen mit Originalbelegen nachgewiesen werden</a:t>
            </a:r>
          </a:p>
          <a:p>
            <a:r>
              <a:rPr lang="de-DE" baseline="0" dirty="0"/>
              <a:t>-Detaillierter Nachweis der Personalausgaben</a:t>
            </a:r>
          </a:p>
          <a:p>
            <a:r>
              <a:rPr lang="de-DE" baseline="0" dirty="0"/>
              <a:t>-Besondere Konto (Erklärung für den Todesfall)</a:t>
            </a:r>
          </a:p>
          <a:p>
            <a:pPr marL="171450" indent="-171450">
              <a:buFont typeface="Symbol" panose="05050102010706020507" pitchFamily="18" charset="2"/>
              <a:buChar char="Þ"/>
            </a:pPr>
            <a:r>
              <a:rPr lang="de-DE" baseline="0" dirty="0"/>
              <a:t>Sonderkontenverfahren gilt für:</a:t>
            </a:r>
          </a:p>
          <a:p>
            <a:pPr marL="0" indent="0">
              <a:buFont typeface="Symbol" panose="05050102010706020507" pitchFamily="18" charset="2"/>
              <a:buNone/>
            </a:pPr>
            <a:r>
              <a:rPr lang="de-DE" baseline="0" dirty="0"/>
              <a:t>-Privatrechtlich organisierte Forschungseinrichtungen (Einrichtungsbewilligung)</a:t>
            </a:r>
          </a:p>
          <a:p>
            <a:pPr marL="0" indent="0">
              <a:buFont typeface="Symbol" panose="05050102010706020507" pitchFamily="18" charset="2"/>
              <a:buNone/>
            </a:pPr>
            <a:r>
              <a:rPr lang="de-DE" baseline="0" dirty="0"/>
              <a:t>-Wissenschaftler an privatrechtlich organisierten Forschungseinrichtungen (persönliche Bewilligung)</a:t>
            </a:r>
          </a:p>
          <a:p>
            <a:pPr marL="0" indent="0">
              <a:buFont typeface="Symbol" panose="05050102010706020507" pitchFamily="18" charset="2"/>
              <a:buNone/>
            </a:pPr>
            <a:endParaRPr lang="de-DE" baseline="0" dirty="0"/>
          </a:p>
          <a:p>
            <a:pPr marL="171450" indent="-171450">
              <a:buFont typeface="Symbol" panose="05050102010706020507" pitchFamily="18" charset="2"/>
              <a:buChar char="Þ"/>
            </a:pPr>
            <a:r>
              <a:rPr lang="de-DE" baseline="0" dirty="0"/>
              <a:t>Einrichtungskontenverfahren gilt für:</a:t>
            </a:r>
          </a:p>
          <a:p>
            <a:pPr marL="0" indent="0">
              <a:buFont typeface="Symbol" panose="05050102010706020507" pitchFamily="18" charset="2"/>
              <a:buNone/>
            </a:pPr>
            <a:r>
              <a:rPr lang="de-DE" baseline="0" dirty="0"/>
              <a:t>-Großforschungseinrichtungen (z.B. FZ Jülich oder DKFZ)</a:t>
            </a:r>
          </a:p>
          <a:p>
            <a:pPr marL="0" indent="0">
              <a:buFont typeface="Symbol" panose="05050102010706020507" pitchFamily="18" charset="2"/>
              <a:buNone/>
            </a:pPr>
            <a:r>
              <a:rPr lang="de-DE" baseline="0" dirty="0"/>
              <a:t>-Einrichtungen, die in der Leibniz-Gemeinschaft zusammengeschlossen sind</a:t>
            </a:r>
          </a:p>
          <a:p>
            <a:pPr marL="0" indent="0">
              <a:buFont typeface="Symbol" panose="05050102010706020507" pitchFamily="18" charset="2"/>
              <a:buNone/>
            </a:pPr>
            <a:r>
              <a:rPr lang="de-DE" baseline="0" dirty="0"/>
              <a:t>-Öffentlich-rechtliche Einrichtungen (soweit sie nicht Drittmittel sind)</a:t>
            </a:r>
          </a:p>
          <a:p>
            <a:pPr marL="0" indent="0">
              <a:buFont typeface="Symbol" panose="05050102010706020507" pitchFamily="18" charset="2"/>
              <a:buNone/>
            </a:pPr>
            <a:r>
              <a:rPr lang="de-DE" baseline="0" dirty="0"/>
              <a:t>Dann: Nachweis der Mittel erfolgt detaillierter als im Drittmittelverfahren jedoch nicht so streng wie im Sonderkontenverfahren</a:t>
            </a:r>
          </a:p>
          <a:p>
            <a:pPr marL="0" indent="0">
              <a:buFont typeface="Symbol" panose="05050102010706020507" pitchFamily="18" charset="2"/>
              <a:buNone/>
            </a:pPr>
            <a:r>
              <a:rPr lang="de-DE" baseline="0" dirty="0"/>
              <a:t>Einrichtungskonto: Konto auf dem die DFG-Mittel verwahrt werden</a:t>
            </a:r>
          </a:p>
          <a:p>
            <a:pPr marL="0" indent="0">
              <a:buFont typeface="Symbol" panose="05050102010706020507" pitchFamily="18" charset="2"/>
              <a:buNone/>
            </a:pPr>
            <a:r>
              <a:rPr lang="de-DE" baseline="0" dirty="0"/>
              <a:t>Einrichtung leistet Verwaltungshilfe</a:t>
            </a:r>
          </a:p>
          <a:p>
            <a:pPr marL="0" indent="0">
              <a:buFont typeface="Symbol" panose="05050102010706020507" pitchFamily="18" charset="2"/>
              <a:buNone/>
            </a:pPr>
            <a:endParaRPr lang="de-DE" baseline="0" dirty="0"/>
          </a:p>
          <a:p>
            <a:pPr marL="0" indent="0">
              <a:buFont typeface="Symbol" panose="05050102010706020507" pitchFamily="18" charset="2"/>
              <a:buNone/>
            </a:pPr>
            <a:r>
              <a:rPr lang="de-DE" b="1" baseline="0" dirty="0"/>
              <a:t>Einrichtungsbewilligung als Ausnahme der persönlichen Bewilligung:</a:t>
            </a:r>
          </a:p>
          <a:p>
            <a:pPr marL="0" indent="0">
              <a:buFont typeface="Symbol" panose="05050102010706020507" pitchFamily="18" charset="2"/>
              <a:buNone/>
            </a:pPr>
            <a:r>
              <a:rPr lang="de-DE" baseline="0" dirty="0"/>
              <a:t>-antragsgebunden</a:t>
            </a:r>
          </a:p>
          <a:p>
            <a:pPr marL="0" indent="0">
              <a:buFont typeface="Symbol" panose="05050102010706020507" pitchFamily="18" charset="2"/>
              <a:buNone/>
            </a:pPr>
            <a:r>
              <a:rPr lang="de-DE" baseline="0" dirty="0"/>
              <a:t>-Bewilligungsempfänger ist bzw. wird die Institution, der auferlegt wird, die Mittel nur für den in der Bewilligung genannten Zweck zu verwenden</a:t>
            </a:r>
          </a:p>
          <a:p>
            <a:pPr marL="0" indent="0">
              <a:buFont typeface="Symbol" panose="05050102010706020507" pitchFamily="18" charset="2"/>
              <a:buNone/>
            </a:pPr>
            <a:r>
              <a:rPr lang="de-DE" baseline="0" dirty="0"/>
              <a:t>-Wissenschaftler muss einverstanden sein</a:t>
            </a:r>
          </a:p>
          <a:p>
            <a:pPr marL="0" indent="0">
              <a:buFont typeface="Symbol" panose="05050102010706020507" pitchFamily="18" charset="2"/>
              <a:buNone/>
            </a:pPr>
            <a:r>
              <a:rPr lang="de-DE" baseline="0" dirty="0"/>
              <a:t>-Wissenschaftler muss hauptamtlich an der Einrichtung beschäftigt sein</a:t>
            </a:r>
          </a:p>
          <a:p>
            <a:pPr marL="0" indent="0">
              <a:buFont typeface="Symbol" panose="05050102010706020507" pitchFamily="18" charset="2"/>
              <a:buNone/>
            </a:pPr>
            <a:r>
              <a:rPr lang="de-DE" baseline="0" dirty="0"/>
              <a:t>-Abwicklung ist im Sonderkonten- wie auch im Einrichtungskontenverfahren möglich</a:t>
            </a:r>
          </a:p>
          <a:p>
            <a:pPr marL="0" indent="0">
              <a:buFont typeface="Symbol" panose="05050102010706020507" pitchFamily="18" charset="2"/>
              <a:buNone/>
            </a:pPr>
            <a:r>
              <a:rPr lang="de-DE" baseline="0" dirty="0"/>
              <a:t> Hintergründe: bereits bestehende bzw. noch abzuschließende Arbeitsverträge mit der Einrichtung/dem Institut</a:t>
            </a:r>
          </a:p>
          <a:p>
            <a:pPr marL="0" indent="0">
              <a:buFont typeface="Symbol" panose="05050102010706020507" pitchFamily="18" charset="2"/>
              <a:buNone/>
            </a:pPr>
            <a:r>
              <a:rPr lang="de-DE" baseline="0" dirty="0"/>
              <a:t>		Vermeidung von umsatzsteuerpflichtiger Personalgestellung</a:t>
            </a:r>
          </a:p>
          <a:p>
            <a:pPr marL="0" indent="0">
              <a:buFont typeface="Symbol" panose="05050102010706020507" pitchFamily="18" charset="2"/>
              <a:buNone/>
            </a:pPr>
            <a:endParaRPr lang="de-DE" baseline="0" dirty="0"/>
          </a:p>
          <a:p>
            <a:pPr marL="171450" indent="-171450">
              <a:buFont typeface="Symbol" panose="05050102010706020507" pitchFamily="18" charset="2"/>
              <a:buChar char="Þ"/>
            </a:pPr>
            <a:r>
              <a:rPr lang="de-DE" baseline="0" dirty="0"/>
              <a:t>Anträge auf Einrichtungsbewilligung werden gestellt von:</a:t>
            </a:r>
          </a:p>
          <a:p>
            <a:pPr marL="0" indent="0">
              <a:buFont typeface="Symbol" panose="05050102010706020507" pitchFamily="18" charset="2"/>
              <a:buNone/>
            </a:pPr>
            <a:r>
              <a:rPr lang="de-DE" baseline="0" dirty="0"/>
              <a:t>-privatrechtlich organisierten Einrichtungen z.B. An-</a:t>
            </a:r>
            <a:r>
              <a:rPr lang="de-DE" baseline="0" dirty="0" err="1"/>
              <a:t>Insituten</a:t>
            </a:r>
            <a:endParaRPr lang="de-DE" baseline="0" dirty="0"/>
          </a:p>
          <a:p>
            <a:pPr marL="0" indent="0">
              <a:buFont typeface="Symbol" panose="05050102010706020507" pitchFamily="18" charset="2"/>
              <a:buNone/>
            </a:pPr>
            <a:r>
              <a:rPr lang="de-DE" baseline="0" dirty="0"/>
              <a:t>-Großforschungseinrichtungen z.B. </a:t>
            </a:r>
            <a:r>
              <a:rPr lang="de-DE" baseline="0" dirty="0" err="1"/>
              <a:t>Frauenhofer</a:t>
            </a:r>
            <a:endParaRPr lang="de-DE" baseline="0" dirty="0"/>
          </a:p>
          <a:p>
            <a:pPr marL="0" indent="0">
              <a:buFont typeface="Symbol" panose="05050102010706020507" pitchFamily="18" charset="2"/>
              <a:buNone/>
            </a:pPr>
            <a:endParaRPr lang="de-DE" baseline="0" dirty="0"/>
          </a:p>
          <a:p>
            <a:pPr marL="0" indent="0">
              <a:buFont typeface="Symbol" panose="05050102010706020507" pitchFamily="18" charset="2"/>
              <a:buNone/>
            </a:pPr>
            <a:r>
              <a:rPr lang="de-DE" baseline="0" dirty="0"/>
              <a:t>=&gt; Kriterien für die Genehmigung können sein:</a:t>
            </a:r>
          </a:p>
          <a:p>
            <a:pPr marL="0" indent="0">
              <a:buFont typeface="Symbol" panose="05050102010706020507" pitchFamily="18" charset="2"/>
              <a:buNone/>
            </a:pPr>
            <a:r>
              <a:rPr lang="de-DE" baseline="0" dirty="0"/>
              <a:t>-Anwendung öffentlichen Tarifrechts</a:t>
            </a:r>
          </a:p>
          <a:p>
            <a:pPr marL="0" indent="0">
              <a:buFont typeface="Symbol" panose="05050102010706020507" pitchFamily="18" charset="2"/>
              <a:buNone/>
            </a:pPr>
            <a:r>
              <a:rPr lang="de-DE" baseline="0" dirty="0"/>
              <a:t>-Prüfungsrechte von LRH oder BRH</a:t>
            </a:r>
          </a:p>
          <a:p>
            <a:pPr marL="0" indent="0">
              <a:buFont typeface="Symbol" panose="05050102010706020507" pitchFamily="18" charset="2"/>
              <a:buNone/>
            </a:pPr>
            <a:r>
              <a:rPr lang="de-DE" baseline="0" dirty="0"/>
              <a:t>-mindestens teilweise institutionelle Förderung</a:t>
            </a:r>
          </a:p>
          <a:p>
            <a:pPr marL="0" indent="0">
              <a:buFont typeface="Symbol" panose="05050102010706020507" pitchFamily="18" charset="2"/>
              <a:buNone/>
            </a:pPr>
            <a:endParaRPr lang="de-DE" baseline="0"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6</a:t>
            </a:fld>
            <a:endParaRPr lang="de-DE" dirty="0"/>
          </a:p>
        </p:txBody>
      </p:sp>
    </p:spTree>
    <p:extLst>
      <p:ext uri="{BB962C8B-B14F-4D97-AF65-F5344CB8AC3E}">
        <p14:creationId xmlns:p14="http://schemas.microsoft.com/office/powerpoint/2010/main" val="341030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r>
              <a:rPr lang="de-DE" dirty="0"/>
              <a:t>Ist </a:t>
            </a:r>
            <a:r>
              <a:rPr lang="de-DE" baseline="0" dirty="0"/>
              <a:t>möglich 2 Doktorandenstellen mit 50% zu eine Vollzeit-Postdoc-Stelle zusammenzulegen, allerdings werden von der DFG lediglich die bewilligten Mittel für die Doktoranden bereitgestellt. Ein TbM ist nicht möglich.</a:t>
            </a:r>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10</a:t>
            </a:fld>
            <a:endParaRPr lang="de-DE" dirty="0"/>
          </a:p>
        </p:txBody>
      </p:sp>
    </p:spTree>
    <p:extLst>
      <p:ext uri="{BB962C8B-B14F-4D97-AF65-F5344CB8AC3E}">
        <p14:creationId xmlns:p14="http://schemas.microsoft.com/office/powerpoint/2010/main" val="35669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11</a:t>
            </a:fld>
            <a:endParaRPr lang="de-DE" dirty="0"/>
          </a:p>
        </p:txBody>
      </p:sp>
    </p:spTree>
    <p:extLst>
      <p:ext uri="{BB962C8B-B14F-4D97-AF65-F5344CB8AC3E}">
        <p14:creationId xmlns:p14="http://schemas.microsoft.com/office/powerpoint/2010/main" val="392177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r>
              <a:rPr lang="de-DE" sz="1200" kern="1200" dirty="0">
                <a:solidFill>
                  <a:schemeClr val="tx1"/>
                </a:solidFill>
                <a:effectLst/>
                <a:latin typeface="Arial" pitchFamily="34" charset="0"/>
                <a:ea typeface="ＭＳ Ｐゴシック" pitchFamily="-65" charset="-128"/>
                <a:cs typeface="ＭＳ Ｐゴシック" pitchFamily="-65" charset="-128"/>
              </a:rPr>
              <a:t>Umlage U2: Die Erstattung der Lohnkosten liegt immer bei 100 Prozent. Die Umlage U2 ist eine Pflichtabgabe aller Arbeitgeber - unabhängig von der Zahl der Mitarbeiterinnen und Mitarbeiter. Der Arbeitgeber zahlt die Umlage als Anteil am Bruttoarbeitslohn der Arbeitnehmer. Die Krankenkasse der betroffenen Arbeitnehmerin erstattet dem Arbeitgeber alle Bezüge, die der Arbeitnehmerin im Mutterschutz zustehen. Die Umlage U2 erspart so Arbeitgebern die finanziellen Belastungen, die entstehen, wenn Arbeitnehmerinnen schwanger werden.  (Euro-Informationen, 2019)</a:t>
            </a:r>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27</a:t>
            </a:fld>
            <a:endParaRPr lang="de-DE" dirty="0"/>
          </a:p>
        </p:txBody>
      </p:sp>
    </p:spTree>
    <p:extLst>
      <p:ext uri="{BB962C8B-B14F-4D97-AF65-F5344CB8AC3E}">
        <p14:creationId xmlns:p14="http://schemas.microsoft.com/office/powerpoint/2010/main" val="351601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29</a:t>
            </a:fld>
            <a:endParaRPr lang="de-DE" dirty="0"/>
          </a:p>
        </p:txBody>
      </p:sp>
    </p:spTree>
    <p:extLst>
      <p:ext uri="{BB962C8B-B14F-4D97-AF65-F5344CB8AC3E}">
        <p14:creationId xmlns:p14="http://schemas.microsoft.com/office/powerpoint/2010/main" val="365184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30</a:t>
            </a:fld>
            <a:endParaRPr lang="de-DE" dirty="0"/>
          </a:p>
        </p:txBody>
      </p:sp>
    </p:spTree>
    <p:extLst>
      <p:ext uri="{BB962C8B-B14F-4D97-AF65-F5344CB8AC3E}">
        <p14:creationId xmlns:p14="http://schemas.microsoft.com/office/powerpoint/2010/main" val="285462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34</a:t>
            </a:fld>
            <a:endParaRPr lang="de-DE" dirty="0"/>
          </a:p>
        </p:txBody>
      </p:sp>
    </p:spTree>
    <p:extLst>
      <p:ext uri="{BB962C8B-B14F-4D97-AF65-F5344CB8AC3E}">
        <p14:creationId xmlns:p14="http://schemas.microsoft.com/office/powerpoint/2010/main" val="2459675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Rechteck 8"/>
          <p:cNvSpPr/>
          <p:nvPr userDrawn="1"/>
        </p:nvSpPr>
        <p:spPr>
          <a:xfrm>
            <a:off x="215900" y="2779713"/>
            <a:ext cx="8712200" cy="3311525"/>
          </a:xfrm>
          <a:prstGeom prst="rect">
            <a:avLst/>
          </a:prstGeom>
          <a:solidFill>
            <a:srgbClr val="8F98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Titel 1"/>
          <p:cNvSpPr>
            <a:spLocks noGrp="1"/>
          </p:cNvSpPr>
          <p:nvPr>
            <p:ph type="ctrTitle"/>
          </p:nvPr>
        </p:nvSpPr>
        <p:spPr>
          <a:xfrm>
            <a:off x="648000" y="3322800"/>
            <a:ext cx="7740000" cy="522000"/>
          </a:xfrm>
          <a:prstGeom prst="rect">
            <a:avLst/>
          </a:prstGeom>
          <a:noFill/>
        </p:spPr>
        <p:txBody>
          <a:bodyPr lIns="0" tIns="0" rIns="0" bIns="0" anchor="t">
            <a:noAutofit/>
          </a:bodyPr>
          <a:lstStyle>
            <a:lvl1pPr algn="l">
              <a:defRPr sz="3200">
                <a:solidFill>
                  <a:schemeClr val="bg1"/>
                </a:solidFill>
              </a:defRPr>
            </a:lvl1pPr>
          </a:lstStyle>
          <a:p>
            <a:r>
              <a:rPr lang="de-DE"/>
              <a:t>Titelmasterformat durch Klicken bearbeiten</a:t>
            </a:r>
            <a:endParaRPr lang="de-DE" dirty="0"/>
          </a:p>
        </p:txBody>
      </p:sp>
      <p:sp>
        <p:nvSpPr>
          <p:cNvPr id="14" name="Textplatzhalter 10"/>
          <p:cNvSpPr>
            <a:spLocks noGrp="1"/>
          </p:cNvSpPr>
          <p:nvPr>
            <p:ph type="body" sz="quarter" idx="15"/>
          </p:nvPr>
        </p:nvSpPr>
        <p:spPr>
          <a:xfrm>
            <a:off x="647700" y="3962400"/>
            <a:ext cx="7740650" cy="1828800"/>
          </a:xfrm>
          <a:prstGeom prst="rect">
            <a:avLst/>
          </a:prstGeom>
        </p:spPr>
        <p:txBody>
          <a:bodyPr lIns="0" rIns="0">
            <a:noAutofit/>
          </a:bodyPr>
          <a:lstStyle>
            <a:lvl1pPr marL="0" indent="0">
              <a:buNone/>
              <a:defRPr sz="2000" baseline="0">
                <a:solidFill>
                  <a:schemeClr val="bg1"/>
                </a:solidFill>
              </a:defRPr>
            </a:lvl1pPr>
            <a:lvl3pPr>
              <a:buNone/>
              <a:defRPr/>
            </a:lvl3pPr>
          </a:lstStyle>
          <a:p>
            <a:pPr lvl="0"/>
            <a:r>
              <a:rPr lang="de-DE"/>
              <a:t>Formatvorlagen des Textmasters bearbeiten</a:t>
            </a:r>
          </a:p>
        </p:txBody>
      </p:sp>
      <p:pic>
        <p:nvPicPr>
          <p:cNvPr id="16" name="Bild 9" descr="DFG-Balken_A01.gif"/>
          <p:cNvPicPr>
            <a:picLocks/>
          </p:cNvPicPr>
          <p:nvPr userDrawn="1"/>
        </p:nvPicPr>
        <p:blipFill>
          <a:blip r:embed="rId2"/>
          <a:srcRect/>
          <a:stretch>
            <a:fillRect/>
          </a:stretch>
        </p:blipFill>
        <p:spPr bwMode="auto">
          <a:xfrm>
            <a:off x="215900" y="2339975"/>
            <a:ext cx="8712200" cy="287338"/>
          </a:xfrm>
          <a:prstGeom prst="rect">
            <a:avLst/>
          </a:prstGeom>
          <a:noFill/>
          <a:ln w="9525">
            <a:noFill/>
            <a:miter lim="800000"/>
            <a:headEnd/>
            <a:tailEnd/>
          </a:ln>
        </p:spPr>
      </p:pic>
      <p:sp>
        <p:nvSpPr>
          <p:cNvPr id="17"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prstTxWarp prst="textNoShape">
              <a:avLst/>
            </a:prstTxWarp>
          </a:bodyPr>
          <a:lstStyle/>
          <a:p>
            <a:pPr marL="323850" indent="-323850" eaLnBrk="0" hangingPunct="0">
              <a:lnSpc>
                <a:spcPct val="120000"/>
              </a:lnSpc>
              <a:spcAft>
                <a:spcPts val="1000"/>
              </a:spcAft>
              <a:buClr>
                <a:schemeClr val="tx2"/>
              </a:buClr>
              <a:buSzPct val="85000"/>
            </a:pPr>
            <a:endParaRPr lang="de-DE" sz="1100">
              <a:solidFill>
                <a:schemeClr val="tx2"/>
              </a:solidFill>
              <a:ea typeface="Arial" pitchFamily="-65" charset="0"/>
              <a:cs typeface="Arial" pitchFamily="-65" charset="0"/>
            </a:endParaRPr>
          </a:p>
        </p:txBody>
      </p:sp>
      <p:sp>
        <p:nvSpPr>
          <p:cNvPr id="18" name="Bildplatzhalter 6"/>
          <p:cNvSpPr>
            <a:spLocks noGrp="1"/>
          </p:cNvSpPr>
          <p:nvPr>
            <p:ph type="pic" sz="quarter" idx="18" hasCustomPrompt="1"/>
          </p:nvPr>
        </p:nvSpPr>
        <p:spPr>
          <a:xfrm>
            <a:off x="216000" y="216000"/>
            <a:ext cx="8712000" cy="1972800"/>
          </a:xfrm>
          <a:prstGeom prst="rect">
            <a:avLst/>
          </a:prstGeom>
        </p:spPr>
        <p:txBody>
          <a:bodyPr vert="horz" wrap="none" lIns="180000" tIns="180000" rIns="180000" bIns="180000"/>
          <a:lstStyle>
            <a:lvl1pPr>
              <a:buFontTx/>
              <a:buNone/>
              <a:defRPr sz="1100"/>
            </a:lvl1pPr>
          </a:lstStyle>
          <a:p>
            <a:r>
              <a:rPr lang="de-DE"/>
              <a:t>Bild durch Klicken hinzufügen</a:t>
            </a:r>
          </a:p>
        </p:txBody>
      </p:sp>
      <p:pic>
        <p:nvPicPr>
          <p:cNvPr id="10" name="Grafik 9" descr="dfg_logo_blau.jpg"/>
          <p:cNvPicPr>
            <a:picLocks noChangeAspect="1"/>
          </p:cNvPicPr>
          <p:nvPr userDrawn="1"/>
        </p:nvPicPr>
        <p:blipFill>
          <a:blip r:embed="rId3"/>
          <a:stretch>
            <a:fillRect/>
          </a:stretch>
        </p:blipFill>
        <p:spPr>
          <a:xfrm>
            <a:off x="7884000" y="6300000"/>
            <a:ext cx="819512" cy="28800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16" name="Bildplatzhalter 6"/>
          <p:cNvSpPr>
            <a:spLocks noGrp="1"/>
          </p:cNvSpPr>
          <p:nvPr>
            <p:ph type="pic" sz="quarter" idx="18" hasCustomPrompt="1"/>
          </p:nvPr>
        </p:nvSpPr>
        <p:spPr>
          <a:xfrm>
            <a:off x="216000" y="1569600"/>
            <a:ext cx="8712000" cy="4521600"/>
          </a:xfrm>
          <a:prstGeom prst="rect">
            <a:avLst/>
          </a:prstGeom>
        </p:spPr>
        <p:txBody>
          <a:bodyPr vert="horz" wrap="none" lIns="180000" tIns="180000" rIns="180000" bIns="180000"/>
          <a:lstStyle>
            <a:lvl1pPr>
              <a:buFontTx/>
              <a:buNone/>
              <a:defRPr sz="1100"/>
            </a:lvl1pPr>
          </a:lstStyle>
          <a:p>
            <a:r>
              <a:rPr lang="de-DE"/>
              <a:t>Bild durch Klicken hinzufügen</a:t>
            </a:r>
          </a:p>
        </p:txBody>
      </p:sp>
      <p:sp>
        <p:nvSpPr>
          <p:cNvPr id="14" name="Titel 13"/>
          <p:cNvSpPr>
            <a:spLocks noGrp="1"/>
          </p:cNvSpPr>
          <p:nvPr>
            <p:ph type="title"/>
          </p:nvPr>
        </p:nvSpPr>
        <p:spPr/>
        <p:txBody>
          <a:bodyPr/>
          <a:lstStyle/>
          <a:p>
            <a:r>
              <a:rPr lang="de-DE"/>
              <a:t>Titelmasterformat durch Klicken bearbeiten</a:t>
            </a:r>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2"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prstTxWarp prst="textNoShape">
              <a:avLst/>
            </a:prstTxWarp>
          </a:bodyPr>
          <a:lstStyle/>
          <a:p>
            <a:pPr marL="323850" indent="-323850" eaLnBrk="0" hangingPunct="0">
              <a:lnSpc>
                <a:spcPct val="120000"/>
              </a:lnSpc>
              <a:spcAft>
                <a:spcPts val="1000"/>
              </a:spcAft>
              <a:buClr>
                <a:schemeClr val="tx2"/>
              </a:buClr>
              <a:buSzPct val="85000"/>
            </a:pPr>
            <a:endParaRPr lang="de-DE" sz="1100">
              <a:solidFill>
                <a:schemeClr val="tx2"/>
              </a:solidFill>
              <a:ea typeface="Arial" pitchFamily="-65" charset="0"/>
              <a:cs typeface="Arial" pitchFamily="-65" charset="0"/>
            </a:endParaRPr>
          </a:p>
        </p:txBody>
      </p:sp>
      <p:pic>
        <p:nvPicPr>
          <p:cNvPr id="10" name="Bild 9" descr="DFG-Balken_A01.gif"/>
          <p:cNvPicPr>
            <a:picLocks/>
          </p:cNvPicPr>
          <p:nvPr userDrawn="1"/>
        </p:nvPicPr>
        <p:blipFill>
          <a:blip r:embed="rId2"/>
          <a:srcRect/>
          <a:stretch>
            <a:fillRect/>
          </a:stretch>
        </p:blipFill>
        <p:spPr bwMode="auto">
          <a:xfrm>
            <a:off x="215900" y="2339975"/>
            <a:ext cx="8712200" cy="287338"/>
          </a:xfrm>
          <a:prstGeom prst="rect">
            <a:avLst/>
          </a:prstGeom>
          <a:noFill/>
          <a:ln w="9525">
            <a:noFill/>
            <a:miter lim="800000"/>
            <a:headEnd/>
            <a:tailEnd/>
          </a:ln>
        </p:spPr>
      </p:pic>
      <p:sp>
        <p:nvSpPr>
          <p:cNvPr id="11" name="Bildplatzhalter 6"/>
          <p:cNvSpPr>
            <a:spLocks noGrp="1"/>
          </p:cNvSpPr>
          <p:nvPr>
            <p:ph type="pic" sz="quarter" idx="18" hasCustomPrompt="1"/>
          </p:nvPr>
        </p:nvSpPr>
        <p:spPr>
          <a:xfrm>
            <a:off x="216000" y="216000"/>
            <a:ext cx="8712000" cy="1972800"/>
          </a:xfrm>
          <a:prstGeom prst="rect">
            <a:avLst/>
          </a:prstGeom>
        </p:spPr>
        <p:txBody>
          <a:bodyPr vert="horz" wrap="none" lIns="180000" tIns="180000" rIns="180000" bIns="180000"/>
          <a:lstStyle>
            <a:lvl1pPr>
              <a:buFontTx/>
              <a:buNone/>
              <a:defRPr sz="1100">
                <a:solidFill>
                  <a:schemeClr val="tx2">
                    <a:lumMod val="50000"/>
                  </a:schemeClr>
                </a:solidFill>
              </a:defRPr>
            </a:lvl1pPr>
          </a:lstStyle>
          <a:p>
            <a:r>
              <a:rPr lang="de-DE"/>
              <a:t>Bild durch Klicken hinzufügen</a:t>
            </a:r>
          </a:p>
        </p:txBody>
      </p:sp>
      <p:sp>
        <p:nvSpPr>
          <p:cNvPr id="16"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7"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8"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pic>
        <p:nvPicPr>
          <p:cNvPr id="9" name="Grafik 8" descr="dfg_logo_blau.jpg"/>
          <p:cNvPicPr>
            <a:picLocks noChangeAspect="1"/>
          </p:cNvPicPr>
          <p:nvPr userDrawn="1"/>
        </p:nvPicPr>
        <p:blipFill>
          <a:blip r:embed="rId3"/>
          <a:stretch>
            <a:fillRect/>
          </a:stretch>
        </p:blipFill>
        <p:spPr>
          <a:xfrm>
            <a:off x="7884000" y="6300000"/>
            <a:ext cx="819512" cy="288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el und Inhalt">
    <p:spTree>
      <p:nvGrpSpPr>
        <p:cNvPr id="1" name=""/>
        <p:cNvGrpSpPr/>
        <p:nvPr/>
      </p:nvGrpSpPr>
      <p:grpSpPr>
        <a:xfrm>
          <a:off x="0" y="0"/>
          <a:ext cx="0" cy="0"/>
          <a:chOff x="0" y="0"/>
          <a:chExt cx="0" cy="0"/>
        </a:xfrm>
      </p:grpSpPr>
      <p:pic>
        <p:nvPicPr>
          <p:cNvPr id="5" name="Picture 8" descr="L:\Daten\Projekte\Tandem Internet-CD\CD-CI-Relaunch 2008\JV\DFG-Logo_blau_ppp.jpg"/>
          <p:cNvPicPr>
            <a:picLocks noChangeAspect="1" noChangeArrowheads="1"/>
          </p:cNvPicPr>
          <p:nvPr/>
        </p:nvPicPr>
        <p:blipFill>
          <a:blip r:embed="rId2"/>
          <a:srcRect/>
          <a:stretch>
            <a:fillRect/>
          </a:stretch>
        </p:blipFill>
        <p:spPr bwMode="auto">
          <a:xfrm>
            <a:off x="7902575" y="6300788"/>
            <a:ext cx="828675" cy="290512"/>
          </a:xfrm>
          <a:prstGeom prst="rect">
            <a:avLst/>
          </a:prstGeom>
          <a:noFill/>
        </p:spPr>
      </p:pic>
      <p:sp>
        <p:nvSpPr>
          <p:cNvPr id="3" name="Inhaltsplatzhalter 2"/>
          <p:cNvSpPr>
            <a:spLocks noGrp="1"/>
          </p:cNvSpPr>
          <p:nvPr>
            <p:ph idx="1"/>
          </p:nvPr>
        </p:nvSpPr>
        <p:spPr>
          <a:xfrm>
            <a:off x="216000" y="1600200"/>
            <a:ext cx="8712000" cy="4419600"/>
          </a:xfrm>
        </p:spPr>
        <p:txBody>
          <a:bodyPr lIns="432000" tIns="0" rIns="720000" bIns="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5"/>
          <p:cNvSpPr>
            <a:spLocks noGrp="1"/>
          </p:cNvSpPr>
          <p:nvPr>
            <p:ph type="body" sz="quarter" idx="11"/>
          </p:nvPr>
        </p:nvSpPr>
        <p:spPr>
          <a:xfrm>
            <a:off x="648000" y="415800"/>
            <a:ext cx="3505200" cy="270000"/>
          </a:xfrm>
        </p:spPr>
        <p:txBody>
          <a:bodyPr wrap="none" lIns="0" tIns="0" rIns="0" bIns="0" anchor="ctr">
            <a:noAutofit/>
          </a:bodyPr>
          <a:lstStyle>
            <a:lvl1pPr>
              <a:buFontTx/>
              <a:buNone/>
              <a:defRPr sz="2000" b="1">
                <a:solidFill>
                  <a:schemeClr val="bg1"/>
                </a:solidFill>
              </a:defRPr>
            </a:lvl1pPr>
            <a:lvl2pPr>
              <a:buNone/>
              <a:defRPr/>
            </a:lvl2pPr>
            <a:lvl3pPr>
              <a:buNone/>
              <a:defRPr/>
            </a:lvl3pPr>
            <a:lvl4pPr>
              <a:buNone/>
              <a:defRPr/>
            </a:lvl4pPr>
            <a:lvl5pPr>
              <a:buNone/>
              <a:defRPr/>
            </a:lvl5pPr>
          </a:lstStyle>
          <a:p>
            <a:pPr lvl="0"/>
            <a:r>
              <a:rPr lang="de-DE" dirty="0"/>
              <a:t>Textmasterformate durch Klicken bearbeiten</a:t>
            </a:r>
          </a:p>
        </p:txBody>
      </p:sp>
      <p:sp>
        <p:nvSpPr>
          <p:cNvPr id="17" name="Textplatzhalter 15"/>
          <p:cNvSpPr>
            <a:spLocks noGrp="1"/>
          </p:cNvSpPr>
          <p:nvPr>
            <p:ph type="body" sz="quarter" idx="12"/>
          </p:nvPr>
        </p:nvSpPr>
        <p:spPr>
          <a:xfrm>
            <a:off x="648000" y="720600"/>
            <a:ext cx="3505200" cy="270000"/>
          </a:xfrm>
        </p:spPr>
        <p:txBody>
          <a:bodyPr wrap="none" lIns="0" bIns="0" anchor="ctr">
            <a:noAutofit/>
          </a:bodyPr>
          <a:lstStyle>
            <a:lvl1pPr>
              <a:buFontTx/>
              <a:buNone/>
              <a:defRPr sz="2000" b="0">
                <a:solidFill>
                  <a:schemeClr val="bg1"/>
                </a:solidFill>
              </a:defRPr>
            </a:lvl1pPr>
            <a:lvl2pPr>
              <a:buNone/>
              <a:defRPr/>
            </a:lvl2pPr>
            <a:lvl3pPr>
              <a:buNone/>
              <a:defRPr/>
            </a:lvl3pPr>
            <a:lvl4pPr>
              <a:buNone/>
              <a:defRPr/>
            </a:lvl4pPr>
            <a:lvl5pPr>
              <a:buNone/>
              <a:defRPr/>
            </a:lvl5pPr>
          </a:lstStyle>
          <a:p>
            <a:pPr lvl="0"/>
            <a:r>
              <a:rPr lang="de-DE" dirty="0"/>
              <a:t>Textmasterformate durch Klicken bearbeiten</a:t>
            </a:r>
          </a:p>
        </p:txBody>
      </p:sp>
      <p:sp>
        <p:nvSpPr>
          <p:cNvPr id="6" name="Datumsplatzhalter 8"/>
          <p:cNvSpPr>
            <a:spLocks noGrp="1"/>
          </p:cNvSpPr>
          <p:nvPr>
            <p:ph type="dt" sz="half" idx="13"/>
          </p:nvPr>
        </p:nvSpPr>
        <p:spPr/>
        <p:txBody>
          <a:bodyPr/>
          <a:lstStyle>
            <a:lvl1pPr>
              <a:defRPr/>
            </a:lvl1pPr>
          </a:lstStyle>
          <a:p>
            <a:r>
              <a:rPr lang="de-DE"/>
              <a:t>04.05.2022</a:t>
            </a:r>
            <a:endParaRPr lang="de-DE" dirty="0"/>
          </a:p>
        </p:txBody>
      </p:sp>
      <p:sp>
        <p:nvSpPr>
          <p:cNvPr id="7" name="Fußzeilenplatzhalter 9"/>
          <p:cNvSpPr>
            <a:spLocks noGrp="1"/>
          </p:cNvSpPr>
          <p:nvPr>
            <p:ph type="ftr" sz="quarter" idx="14"/>
          </p:nvPr>
        </p:nvSpPr>
        <p:spPr/>
        <p:txBody>
          <a:bodyPr/>
          <a:lstStyle>
            <a:lvl1pPr>
              <a:defRPr/>
            </a:lvl1pPr>
          </a:lstStyle>
          <a:p>
            <a:r>
              <a:rPr lang="de-DE"/>
              <a:t>Z-FIN-3 Prüfungsdienst</a:t>
            </a:r>
            <a:endParaRPr lang="de-DE" dirty="0"/>
          </a:p>
        </p:txBody>
      </p:sp>
    </p:spTree>
    <p:extLst>
      <p:ext uri="{BB962C8B-B14F-4D97-AF65-F5344CB8AC3E}">
        <p14:creationId xmlns:p14="http://schemas.microsoft.com/office/powerpoint/2010/main" val="87354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11" name="Inhaltsplatzhalter 10"/>
          <p:cNvSpPr>
            <a:spLocks noGrp="1"/>
          </p:cNvSpPr>
          <p:nvPr>
            <p:ph sz="quarter" idx="18"/>
          </p:nvPr>
        </p:nvSpPr>
        <p:spPr>
          <a:xfrm>
            <a:off x="215900" y="1570038"/>
            <a:ext cx="8712200" cy="452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4"/>
          <p:cNvSpPr>
            <a:spLocks noGrp="1"/>
          </p:cNvSpPr>
          <p:nvPr>
            <p:ph type="ftr" sz="quarter" idx="16"/>
          </p:nvPr>
        </p:nvSpPr>
        <p:spPr/>
        <p:txBody>
          <a:bodyPr/>
          <a:lstStyle>
            <a:lvl1pPr>
              <a:defRPr/>
            </a:lvl1pPr>
          </a:lstStyle>
          <a:p>
            <a:pPr>
              <a:defRPr/>
            </a:pPr>
            <a:r>
              <a:rPr lang="de-DE"/>
              <a:t>Z-FIN-3 Prüfungsdienst</a:t>
            </a:r>
          </a:p>
        </p:txBody>
      </p:sp>
      <p:sp>
        <p:nvSpPr>
          <p:cNvPr id="4" name="Datumsplatzhalter 5"/>
          <p:cNvSpPr>
            <a:spLocks noGrp="1"/>
          </p:cNvSpPr>
          <p:nvPr>
            <p:ph type="dt" sz="half" idx="17"/>
          </p:nvPr>
        </p:nvSpPr>
        <p:spPr/>
        <p:txBody>
          <a:bodyPr/>
          <a:lstStyle>
            <a:lvl1pPr>
              <a:defRPr/>
            </a:lvl1pPr>
          </a:lstStyle>
          <a:p>
            <a:pPr>
              <a:defRPr/>
            </a:pPr>
            <a:r>
              <a:rPr lang="de-DE"/>
              <a:t>04.05.2022</a:t>
            </a:r>
          </a:p>
        </p:txBody>
      </p:sp>
      <p:sp>
        <p:nvSpPr>
          <p:cNvPr id="17" name="Titel 16"/>
          <p:cNvSpPr>
            <a:spLocks noGrp="1"/>
          </p:cNvSpPr>
          <p:nvPr>
            <p:ph type="title"/>
          </p:nvPr>
        </p:nvSpPr>
        <p:spPr>
          <a:xfrm>
            <a:off x="647700" y="417600"/>
            <a:ext cx="7920000" cy="270000"/>
          </a:xfrm>
        </p:spPr>
        <p:txBody>
          <a:bodyPr/>
          <a:lstStyle/>
          <a:p>
            <a:r>
              <a:rPr lang="de-DE"/>
              <a:t>Titelmasterformat durch Klicken bearbeiten</a:t>
            </a:r>
            <a:endParaRPr lang="de-DE" dirty="0"/>
          </a:p>
        </p:txBody>
      </p:sp>
      <p:sp>
        <p:nvSpPr>
          <p:cNvPr id="19" name="Textplatzhalter 18"/>
          <p:cNvSpPr>
            <a:spLocks noGrp="1"/>
          </p:cNvSpPr>
          <p:nvPr>
            <p:ph type="body" sz="quarter" idx="19" hasCustomPrompt="1"/>
          </p:nvPr>
        </p:nvSpPr>
        <p:spPr>
          <a:xfrm>
            <a:off x="647700" y="720000"/>
            <a:ext cx="7920000" cy="270000"/>
          </a:xfrm>
        </p:spPr>
        <p:txBody>
          <a:bodyPr wrap="none" lIns="0" rIns="0" anchor="b"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a:t>
            </a:r>
          </a:p>
        </p:txBody>
      </p:sp>
      <p:sp>
        <p:nvSpPr>
          <p:cNvPr id="20" name="Foliennummernplatzhalter 10"/>
          <p:cNvSpPr>
            <a:spLocks noGrp="1"/>
          </p:cNvSpPr>
          <p:nvPr>
            <p:ph type="sldNum" sz="quarter" idx="4"/>
          </p:nvPr>
        </p:nvSpPr>
        <p:spPr>
          <a:xfrm>
            <a:off x="142844" y="6459538"/>
            <a:ext cx="36000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2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a:pPr>
                <a:defRPr/>
              </a:pPr>
              <a:t>‹Nr.›</a:t>
            </a:fld>
            <a:endParaRPr dirty="0"/>
          </a:p>
        </p:txBody>
      </p:sp>
    </p:spTree>
    <p:extLst>
      <p:ext uri="{BB962C8B-B14F-4D97-AF65-F5344CB8AC3E}">
        <p14:creationId xmlns:p14="http://schemas.microsoft.com/office/powerpoint/2010/main" val="24121894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numm. Text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a:t>Titelmasterformat durch Klicken bearbeiten</a:t>
            </a:r>
            <a:endParaRPr lang="de-DE" dirty="0"/>
          </a:p>
        </p:txBody>
      </p:sp>
      <p:sp>
        <p:nvSpPr>
          <p:cNvPr id="9" name="Inhaltsplatzhalter 7"/>
          <p:cNvSpPr>
            <a:spLocks noGrp="1"/>
          </p:cNvSpPr>
          <p:nvPr>
            <p:ph sz="quarter" idx="15"/>
          </p:nvPr>
        </p:nvSpPr>
        <p:spPr>
          <a:xfrm>
            <a:off x="647700" y="1569600"/>
            <a:ext cx="6067440" cy="4521600"/>
          </a:xfrm>
          <a:noFill/>
        </p:spPr>
        <p:txBody>
          <a:bodyPr rIns="0"/>
          <a:lstStyle>
            <a:lvl1pPr marL="360900" indent="-342900">
              <a:buClrTx/>
              <a:buFont typeface="+mj-lt"/>
              <a:buAutoNum type="arabicPeriod"/>
              <a:defRPr>
                <a:solidFill>
                  <a:schemeClr val="tx1"/>
                </a:solidFill>
              </a:defRPr>
            </a:lvl1pPr>
          </a:lstStyle>
          <a:p>
            <a:pPr lvl="0"/>
            <a:r>
              <a:rPr lang="de-DE"/>
              <a:t>Formatvorlagen des Textmasters bearbeiten</a:t>
            </a:r>
          </a:p>
        </p:txBody>
      </p:sp>
      <p:sp>
        <p:nvSpPr>
          <p:cNvPr id="10" name="Bildplatzhalter 6"/>
          <p:cNvSpPr>
            <a:spLocks noGrp="1" noChangeAspect="1"/>
          </p:cNvSpPr>
          <p:nvPr>
            <p:ph type="pic" sz="quarter" idx="18" hasCustomPrompt="1"/>
          </p:nvPr>
        </p:nvSpPr>
        <p:spPr>
          <a:xfrm>
            <a:off x="6912000" y="1641600"/>
            <a:ext cx="2012400" cy="2012400"/>
          </a:xfrm>
          <a:prstGeom prst="rect">
            <a:avLst/>
          </a:prstGeom>
        </p:spPr>
        <p:txBody>
          <a:bodyPr vert="horz" wrap="none" lIns="72000" tIns="72000" rIns="180000" bIns="180000"/>
          <a:lstStyle>
            <a:lvl1pPr>
              <a:buFontTx/>
              <a:buNone/>
              <a:defRPr sz="1100"/>
            </a:lvl1pPr>
          </a:lstStyle>
          <a:p>
            <a:r>
              <a:rPr lang="de-DE" dirty="0"/>
              <a:t>Bild durch Klicken hinzufügen</a:t>
            </a:r>
          </a:p>
        </p:txBody>
      </p:sp>
      <p:sp>
        <p:nvSpPr>
          <p:cNvPr id="11"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2"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3"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21"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ufzählung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a:t>Titelmasterformat durch Klicken bearbeiten</a:t>
            </a:r>
          </a:p>
        </p:txBody>
      </p:sp>
      <p:sp>
        <p:nvSpPr>
          <p:cNvPr id="9" name="Inhaltsplatzhalter 7"/>
          <p:cNvSpPr>
            <a:spLocks noGrp="1"/>
          </p:cNvSpPr>
          <p:nvPr>
            <p:ph sz="quarter" idx="15"/>
          </p:nvPr>
        </p:nvSpPr>
        <p:spPr>
          <a:xfrm>
            <a:off x="647700" y="1569600"/>
            <a:ext cx="6067440" cy="4521600"/>
          </a:xfrm>
        </p:spPr>
        <p:txBody>
          <a:bodyPr r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6"/>
          <p:cNvSpPr>
            <a:spLocks noGrp="1" noChangeAspect="1"/>
          </p:cNvSpPr>
          <p:nvPr>
            <p:ph type="pic" sz="quarter" idx="18" hasCustomPrompt="1"/>
          </p:nvPr>
        </p:nvSpPr>
        <p:spPr>
          <a:xfrm>
            <a:off x="6912000" y="1642178"/>
            <a:ext cx="2012400" cy="2012400"/>
          </a:xfrm>
          <a:prstGeom prst="rect">
            <a:avLst/>
          </a:prstGeom>
        </p:spPr>
        <p:txBody>
          <a:bodyPr vert="horz" wrap="none" lIns="72000" tIns="72000" rIns="180000" bIns="180000"/>
          <a:lstStyle>
            <a:lvl1pPr>
              <a:buFontTx/>
              <a:buNone/>
              <a:defRPr sz="1100"/>
            </a:lvl1pPr>
          </a:lstStyle>
          <a:p>
            <a:r>
              <a:rPr lang="de-DE"/>
              <a:t>Bild durch Klicken hinzufügen</a:t>
            </a:r>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1"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a:t>Titelmasterformat durch Klicken bearbeiten</a:t>
            </a:r>
          </a:p>
        </p:txBody>
      </p:sp>
      <p:sp>
        <p:nvSpPr>
          <p:cNvPr id="9" name="Inhaltsplatzhalter 7"/>
          <p:cNvSpPr>
            <a:spLocks noGrp="1"/>
          </p:cNvSpPr>
          <p:nvPr>
            <p:ph sz="quarter" idx="15" hasCustomPrompt="1"/>
          </p:nvPr>
        </p:nvSpPr>
        <p:spPr>
          <a:xfrm>
            <a:off x="647700" y="1569600"/>
            <a:ext cx="6067440" cy="4521600"/>
          </a:xfrm>
        </p:spPr>
        <p:txBody>
          <a:bodyPr rIns="0"/>
          <a:lstStyle>
            <a:lvl1pPr marL="0" indent="0">
              <a:buNone/>
              <a:defRPr baseline="0"/>
            </a:lvl1pPr>
          </a:lstStyle>
          <a:p>
            <a:pPr lvl="0"/>
            <a:r>
              <a:rPr lang="de-DE" dirty="0"/>
              <a:t>Textmasterformat bearbeiten</a:t>
            </a:r>
          </a:p>
        </p:txBody>
      </p:sp>
      <p:sp>
        <p:nvSpPr>
          <p:cNvPr id="10" name="Bildplatzhalter 6"/>
          <p:cNvSpPr>
            <a:spLocks noGrp="1" noChangeAspect="1"/>
          </p:cNvSpPr>
          <p:nvPr>
            <p:ph type="pic" sz="quarter" idx="18" hasCustomPrompt="1"/>
          </p:nvPr>
        </p:nvSpPr>
        <p:spPr>
          <a:xfrm>
            <a:off x="6912000" y="1642178"/>
            <a:ext cx="2012400" cy="2012400"/>
          </a:xfrm>
          <a:prstGeom prst="rect">
            <a:avLst/>
          </a:prstGeom>
        </p:spPr>
        <p:txBody>
          <a:bodyPr vert="horz" wrap="none" lIns="72000" tIns="72000" rIns="180000" bIns="180000"/>
          <a:lstStyle>
            <a:lvl1pPr>
              <a:buFontTx/>
              <a:buNone/>
              <a:defRPr sz="1100"/>
            </a:lvl1pPr>
          </a:lstStyle>
          <a:p>
            <a:r>
              <a:rPr lang="de-DE"/>
              <a:t>Bild durch Klicken hinzufügen</a:t>
            </a:r>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Aufzählungstext">
    <p:spTree>
      <p:nvGrpSpPr>
        <p:cNvPr id="1" name=""/>
        <p:cNvGrpSpPr/>
        <p:nvPr/>
      </p:nvGrpSpPr>
      <p:grpSpPr>
        <a:xfrm>
          <a:off x="0" y="0"/>
          <a:ext cx="0" cy="0"/>
          <a:chOff x="0" y="0"/>
          <a:chExt cx="0" cy="0"/>
        </a:xfrm>
      </p:grpSpPr>
      <p:sp>
        <p:nvSpPr>
          <p:cNvPr id="11" name="Inhaltsplatzhalter 10"/>
          <p:cNvSpPr>
            <a:spLocks noGrp="1"/>
          </p:cNvSpPr>
          <p:nvPr>
            <p:ph sz="quarter" idx="18"/>
          </p:nvPr>
        </p:nvSpPr>
        <p:spPr>
          <a:xfrm>
            <a:off x="647700" y="1570038"/>
            <a:ext cx="8280399" cy="4521200"/>
          </a:xfrm>
        </p:spPr>
        <p:txBody>
          <a:bodyPr rIns="0"/>
          <a:lstStyle>
            <a:lvl2pPr>
              <a:spcBef>
                <a:spcPts val="800"/>
              </a:spcBef>
              <a:defRPr/>
            </a:lvl2pPr>
            <a:lvl3pPr>
              <a:spcBef>
                <a:spcPts val="400"/>
              </a:spcBef>
              <a:defRPr/>
            </a:lvl3pPr>
            <a:lvl4pPr>
              <a:spcBef>
                <a:spcPts val="200"/>
              </a:spcBef>
              <a:defRPr/>
            </a:lvl4pPr>
            <a:lvl5pPr>
              <a:spcBef>
                <a:spcPts val="0"/>
              </a:spcBef>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itel 16"/>
          <p:cNvSpPr>
            <a:spLocks noGrp="1"/>
          </p:cNvSpPr>
          <p:nvPr>
            <p:ph type="title"/>
          </p:nvPr>
        </p:nvSpPr>
        <p:spPr>
          <a:xfrm>
            <a:off x="647700" y="417600"/>
            <a:ext cx="7920000" cy="270000"/>
          </a:xfrm>
        </p:spPr>
        <p:txBody>
          <a:bodyPr/>
          <a:lstStyle/>
          <a:p>
            <a:r>
              <a:rPr lang="de-DE"/>
              <a:t>Titelmasterformat durch Klicken bearbeiten</a:t>
            </a:r>
            <a:endParaRPr lang="de-DE" dirty="0"/>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2"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11" name="Inhaltsplatzhalter 10"/>
          <p:cNvSpPr>
            <a:spLocks noGrp="1"/>
          </p:cNvSpPr>
          <p:nvPr>
            <p:ph sz="quarter" idx="18" hasCustomPrompt="1"/>
          </p:nvPr>
        </p:nvSpPr>
        <p:spPr>
          <a:xfrm>
            <a:off x="647700" y="1570038"/>
            <a:ext cx="8280399" cy="4521200"/>
          </a:xfrm>
        </p:spPr>
        <p:txBody>
          <a:bodyPr rIns="0"/>
          <a:lstStyle>
            <a:lvl1pPr marL="0" indent="0">
              <a:buNone/>
              <a:defRPr/>
            </a:lvl1pPr>
            <a:lvl2pPr>
              <a:spcBef>
                <a:spcPts val="800"/>
              </a:spcBef>
              <a:defRPr/>
            </a:lvl2pPr>
            <a:lvl3pPr>
              <a:spcBef>
                <a:spcPts val="400"/>
              </a:spcBef>
              <a:defRPr/>
            </a:lvl3pPr>
            <a:lvl4pPr>
              <a:spcBef>
                <a:spcPts val="200"/>
              </a:spcBef>
              <a:defRPr/>
            </a:lvl4pPr>
            <a:lvl5pPr>
              <a:spcBef>
                <a:spcPts val="0"/>
              </a:spcBef>
              <a:defRPr/>
            </a:lvl5pPr>
          </a:lstStyle>
          <a:p>
            <a:pPr lvl="0"/>
            <a:r>
              <a:rPr lang="de-DE" dirty="0"/>
              <a:t>Textmasterformat bearbeiten</a:t>
            </a:r>
          </a:p>
        </p:txBody>
      </p:sp>
      <p:sp>
        <p:nvSpPr>
          <p:cNvPr id="17" name="Titel 16"/>
          <p:cNvSpPr>
            <a:spLocks noGrp="1"/>
          </p:cNvSpPr>
          <p:nvPr>
            <p:ph type="title"/>
          </p:nvPr>
        </p:nvSpPr>
        <p:spPr>
          <a:xfrm>
            <a:off x="647700" y="417600"/>
            <a:ext cx="7920000" cy="270000"/>
          </a:xfrm>
        </p:spPr>
        <p:txBody>
          <a:bodyPr/>
          <a:lstStyle/>
          <a:p>
            <a:r>
              <a:rPr lang="de-DE"/>
              <a:t>Titelmasterformat durch Klicken bearbeiten</a:t>
            </a:r>
            <a:endParaRPr lang="de-DE" dirty="0"/>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2"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zwei gleichgroße Spalten">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a:t>Titelmasterformat durch Klicken bearbeiten</a:t>
            </a:r>
          </a:p>
        </p:txBody>
      </p:sp>
      <p:sp>
        <p:nvSpPr>
          <p:cNvPr id="11"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2"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3"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0"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
        <p:nvSpPr>
          <p:cNvPr id="14" name="Inhaltsplatzhalter 7"/>
          <p:cNvSpPr>
            <a:spLocks noGrp="1"/>
          </p:cNvSpPr>
          <p:nvPr>
            <p:ph sz="quarter" idx="15"/>
          </p:nvPr>
        </p:nvSpPr>
        <p:spPr>
          <a:xfrm>
            <a:off x="611560" y="1569600"/>
            <a:ext cx="4103316" cy="4521600"/>
          </a:xfrm>
        </p:spPr>
        <p:txBody>
          <a:bodyPr r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Inhaltsplatzhalter 7"/>
          <p:cNvSpPr>
            <a:spLocks noGrp="1"/>
          </p:cNvSpPr>
          <p:nvPr>
            <p:ph sz="quarter" idx="16"/>
          </p:nvPr>
        </p:nvSpPr>
        <p:spPr>
          <a:xfrm>
            <a:off x="4826442" y="1569600"/>
            <a:ext cx="4101557" cy="4521600"/>
          </a:xfrm>
        </p:spPr>
        <p:txBody>
          <a:bodyPr lIns="0" r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Haupt- sowie Nebenspalte">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a:t>Titelmasterformat durch Klicken bearbeiten</a:t>
            </a:r>
          </a:p>
        </p:txBody>
      </p:sp>
      <p:sp>
        <p:nvSpPr>
          <p:cNvPr id="9" name="Inhaltsplatzhalter 7"/>
          <p:cNvSpPr>
            <a:spLocks noGrp="1"/>
          </p:cNvSpPr>
          <p:nvPr>
            <p:ph sz="quarter" idx="15"/>
          </p:nvPr>
        </p:nvSpPr>
        <p:spPr>
          <a:xfrm>
            <a:off x="611560" y="1569600"/>
            <a:ext cx="4638380" cy="4521600"/>
          </a:xfrm>
        </p:spPr>
        <p:txBody>
          <a:bodyPr r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7"/>
          <p:cNvSpPr>
            <a:spLocks noGrp="1"/>
          </p:cNvSpPr>
          <p:nvPr>
            <p:ph sz="quarter" idx="16"/>
          </p:nvPr>
        </p:nvSpPr>
        <p:spPr>
          <a:xfrm>
            <a:off x="5286380" y="1569600"/>
            <a:ext cx="3641620" cy="4521600"/>
          </a:xfrm>
        </p:spPr>
        <p:txBody>
          <a:bodyPr lIns="0" r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0"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a:t>Titelmasterformat durch Klicken bearbeiten</a:t>
            </a:r>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7"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a:t>Untertitel durch Klicken hinzufügen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647700" y="1570038"/>
            <a:ext cx="8280400" cy="4521200"/>
          </a:xfrm>
          <a:prstGeom prst="rect">
            <a:avLst/>
          </a:prstGeom>
          <a:noFill/>
          <a:ln w="9525">
            <a:noFill/>
            <a:miter lim="800000"/>
            <a:headEnd/>
            <a:tailEnd/>
          </a:ln>
        </p:spPr>
        <p:txBody>
          <a:bodyPr vert="horz" wrap="square" lIns="0" tIns="0" rIns="72000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Z-FIN-3 Prüfungsdienst</a:t>
            </a:r>
          </a:p>
        </p:txBody>
      </p:sp>
      <p:sp>
        <p:nvSpPr>
          <p:cNvPr id="6"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a:t>04.05.2022</a:t>
            </a:r>
          </a:p>
        </p:txBody>
      </p:sp>
      <p:sp>
        <p:nvSpPr>
          <p:cNvPr id="15" name="Rechteck 14"/>
          <p:cNvSpPr/>
          <p:nvPr/>
        </p:nvSpPr>
        <p:spPr>
          <a:xfrm>
            <a:off x="215900" y="215900"/>
            <a:ext cx="8712200" cy="1008063"/>
          </a:xfrm>
          <a:prstGeom prst="rect">
            <a:avLst/>
          </a:prstGeom>
          <a:solidFill>
            <a:srgbClr val="6DA5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cs typeface="Arial"/>
            </a:endParaRPr>
          </a:p>
        </p:txBody>
      </p:sp>
      <p:pic>
        <p:nvPicPr>
          <p:cNvPr id="1031" name="Bild 9" descr="DFG-Balken_A01.gif"/>
          <p:cNvPicPr>
            <a:picLocks/>
          </p:cNvPicPr>
          <p:nvPr/>
        </p:nvPicPr>
        <p:blipFill>
          <a:blip r:embed="rId15"/>
          <a:srcRect/>
          <a:stretch>
            <a:fillRect/>
          </a:stretch>
        </p:blipFill>
        <p:spPr bwMode="auto">
          <a:xfrm>
            <a:off x="215900" y="1325563"/>
            <a:ext cx="8712200" cy="142875"/>
          </a:xfrm>
          <a:prstGeom prst="rect">
            <a:avLst/>
          </a:prstGeom>
          <a:noFill/>
          <a:ln w="9525">
            <a:noFill/>
            <a:miter lim="800000"/>
            <a:headEnd/>
            <a:tailEnd/>
          </a:ln>
        </p:spPr>
      </p:pic>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6" name="Titelplatzhalter 15"/>
          <p:cNvSpPr>
            <a:spLocks noGrp="1"/>
          </p:cNvSpPr>
          <p:nvPr>
            <p:ph type="title"/>
          </p:nvPr>
        </p:nvSpPr>
        <p:spPr>
          <a:xfrm>
            <a:off x="647700" y="417600"/>
            <a:ext cx="7920000" cy="270000"/>
          </a:xfrm>
          <a:prstGeom prst="rect">
            <a:avLst/>
          </a:prstGeom>
        </p:spPr>
        <p:txBody>
          <a:bodyPr vert="horz" wrap="none" lIns="0" tIns="0" rIns="0" bIns="0" rtlCol="0" anchor="t" anchorCtr="0">
            <a:noAutofit/>
          </a:bodyPr>
          <a:lstStyle/>
          <a:p>
            <a:r>
              <a:rPr lang="de-DE" dirty="0"/>
              <a:t>Titelmasterformat durch Klicken bearbeiten</a:t>
            </a:r>
          </a:p>
        </p:txBody>
      </p:sp>
      <p:sp>
        <p:nvSpPr>
          <p:cNvPr id="12" name="Textplatzhalter 18"/>
          <p:cNvSpPr txBox="1">
            <a:spLocks/>
          </p:cNvSpPr>
          <p:nvPr/>
        </p:nvSpPr>
        <p:spPr>
          <a:xfrm>
            <a:off x="647700" y="801546"/>
            <a:ext cx="7920000" cy="270000"/>
          </a:xfrm>
          <a:prstGeom prst="rect">
            <a:avLst/>
          </a:prstGeom>
        </p:spPr>
        <p:txBody>
          <a:bodyPr wrap="none" lIns="0" rIns="0" anchor="b"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marL="0" marR="0" lvl="0" indent="0" algn="l" defTabSz="457200" rtl="0" eaLnBrk="1" fontAlgn="base" latinLnBrk="0" hangingPunct="1">
              <a:lnSpc>
                <a:spcPct val="100000"/>
              </a:lnSpc>
              <a:spcBef>
                <a:spcPts val="1200"/>
              </a:spcBef>
              <a:spcAft>
                <a:spcPts val="0"/>
              </a:spcAft>
              <a:buClr>
                <a:srgbClr val="0069AF"/>
              </a:buClr>
              <a:buSzPct val="90000"/>
              <a:buFont typeface="Arial" pitchFamily="-65" charset="0"/>
              <a:buNone/>
              <a:tabLst/>
              <a:defRPr/>
            </a:pPr>
            <a:endParaRPr kumimoji="0" lang="de-DE" sz="2000" b="0" i="0" u="none" strike="noStrike" kern="1200" cap="none" spc="0" normalizeH="0" baseline="0" noProof="0" dirty="0">
              <a:ln>
                <a:noFill/>
              </a:ln>
              <a:solidFill>
                <a:schemeClr val="bg1"/>
              </a:solidFill>
              <a:effectLst/>
              <a:uLnTx/>
              <a:uFillTx/>
              <a:latin typeface="Arial"/>
              <a:ea typeface="ＭＳ Ｐゴシック" pitchFamily="-65" charset="-128"/>
              <a:cs typeface="Arial"/>
            </a:endParaRPr>
          </a:p>
        </p:txBody>
      </p:sp>
      <p:pic>
        <p:nvPicPr>
          <p:cNvPr id="13" name="Grafik 12" descr="dfg_logo_blau.jpg"/>
          <p:cNvPicPr>
            <a:picLocks noChangeAspect="1"/>
          </p:cNvPicPr>
          <p:nvPr/>
        </p:nvPicPr>
        <p:blipFill>
          <a:blip r:embed="rId16"/>
          <a:stretch>
            <a:fillRect/>
          </a:stretch>
        </p:blipFill>
        <p:spPr>
          <a:xfrm>
            <a:off x="7884000" y="6300000"/>
            <a:ext cx="819512" cy="28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p:txStyles>
    <p:title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p:titleStyle>
    <p:bodyStyle>
      <a:lvl1pPr marL="252000" indent="-234000" algn="l" defTabSz="457200" rtl="0" eaLnBrk="1" fontAlgn="base" hangingPunct="1">
        <a:lnSpc>
          <a:spcPct val="120000"/>
        </a:lnSpc>
        <a:spcBef>
          <a:spcPts val="1200"/>
        </a:spcBef>
        <a:spcAft>
          <a:spcPts val="0"/>
        </a:spcAft>
        <a:buClr>
          <a:srgbClr val="0069AF"/>
        </a:buClr>
        <a:buSzPct val="90000"/>
        <a:buFont typeface="Arial" pitchFamily="-65" charset="0"/>
        <a:buChar char="►"/>
        <a:defRPr sz="1800" kern="1200">
          <a:solidFill>
            <a:schemeClr val="tx1"/>
          </a:solidFill>
          <a:latin typeface="Arial"/>
          <a:ea typeface="ＭＳ Ｐゴシック" pitchFamily="-65" charset="-128"/>
          <a:cs typeface="Arial"/>
        </a:defRPr>
      </a:lvl1pPr>
      <a:lvl2pPr marL="432000" indent="-180000" algn="l" defTabSz="457200" rtl="0" eaLnBrk="1" fontAlgn="base" hangingPunct="1">
        <a:lnSpc>
          <a:spcPct val="120000"/>
        </a:lnSpc>
        <a:spcBef>
          <a:spcPts val="800"/>
        </a:spcBef>
        <a:spcAft>
          <a:spcPts val="0"/>
        </a:spcAft>
        <a:buClr>
          <a:srgbClr val="3F85C1"/>
        </a:buClr>
        <a:buSzPct val="100000"/>
        <a:buFont typeface="Arial" pitchFamily="-65" charset="0"/>
        <a:buChar char="●"/>
        <a:defRPr sz="1600" kern="1200">
          <a:solidFill>
            <a:schemeClr val="tx1"/>
          </a:solidFill>
          <a:latin typeface="Arial"/>
          <a:ea typeface="ＭＳ Ｐゴシック" pitchFamily="-65" charset="-128"/>
          <a:cs typeface="Arial"/>
        </a:defRPr>
      </a:lvl2pPr>
      <a:lvl3pPr marL="612000" indent="-180000" algn="l" defTabSz="457200" rtl="0" eaLnBrk="1" fontAlgn="base" hangingPunct="1">
        <a:lnSpc>
          <a:spcPct val="120000"/>
        </a:lnSpc>
        <a:spcBef>
          <a:spcPts val="400"/>
        </a:spcBef>
        <a:spcAft>
          <a:spcPts val="0"/>
        </a:spcAft>
        <a:buClr>
          <a:srgbClr val="6DA5D5"/>
        </a:buClr>
        <a:buSzPct val="100000"/>
        <a:buFont typeface="Arial" pitchFamily="-65" charset="0"/>
        <a:buChar char="●"/>
        <a:defRPr sz="1400" kern="1200">
          <a:solidFill>
            <a:schemeClr val="tx1"/>
          </a:solidFill>
          <a:latin typeface="Arial"/>
          <a:ea typeface="ＭＳ Ｐゴシック" pitchFamily="-65" charset="-128"/>
          <a:cs typeface="Arial"/>
        </a:defRPr>
      </a:lvl3pPr>
      <a:lvl4pPr marL="774000" indent="-162000" algn="l" defTabSz="457200" rtl="0" eaLnBrk="1" fontAlgn="base" hangingPunct="1">
        <a:lnSpc>
          <a:spcPct val="120000"/>
        </a:lnSpc>
        <a:spcBef>
          <a:spcPts val="200"/>
        </a:spcBef>
        <a:spcAft>
          <a:spcPts val="0"/>
        </a:spcAft>
        <a:buClr>
          <a:srgbClr val="96C7E8"/>
        </a:buClr>
        <a:buSzPct val="100000"/>
        <a:buFont typeface="Arial" pitchFamily="-65" charset="0"/>
        <a:buChar char="●"/>
        <a:defRPr sz="1200" kern="1200">
          <a:solidFill>
            <a:schemeClr val="tx1"/>
          </a:solidFill>
          <a:latin typeface="Arial"/>
          <a:ea typeface="ＭＳ Ｐゴシック" pitchFamily="-65" charset="-128"/>
          <a:cs typeface="Arial"/>
        </a:defRPr>
      </a:lvl4pPr>
      <a:lvl5pPr marL="900000" indent="-144000" algn="l" defTabSz="457200" rtl="0" eaLnBrk="1" fontAlgn="base" hangingPunct="1">
        <a:lnSpc>
          <a:spcPct val="120000"/>
        </a:lnSpc>
        <a:spcBef>
          <a:spcPts val="0"/>
        </a:spcBef>
        <a:spcAft>
          <a:spcPts val="0"/>
        </a:spcAft>
        <a:buClr>
          <a:srgbClr val="96C7E8"/>
        </a:buClr>
        <a:buSzPct val="100000"/>
        <a:buFont typeface="Arial" pitchFamily="-65" charset="0"/>
        <a:buChar char="●"/>
        <a:defRPr sz="1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dfg.de/formulare/41_45/41_45.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fg.de/formulare/41_45/41_45.pdf"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bmbf.de/de/dfg-programmpauschale-513.html"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ctrTitle"/>
          </p:nvPr>
        </p:nvSpPr>
        <p:spPr>
          <a:xfrm>
            <a:off x="648000" y="2924944"/>
            <a:ext cx="7740000" cy="1800200"/>
          </a:xfrm>
        </p:spPr>
        <p:txBody>
          <a:bodyPr/>
          <a:lstStyle/>
          <a:p>
            <a:br>
              <a:rPr lang="de-DE" dirty="0"/>
            </a:br>
            <a:r>
              <a:rPr lang="de-DE" dirty="0"/>
              <a:t>Finanzielle Abwicklung </a:t>
            </a:r>
            <a:br>
              <a:rPr lang="de-DE" dirty="0"/>
            </a:br>
            <a:r>
              <a:rPr lang="de-DE" dirty="0"/>
              <a:t>von DFG-Sachbeihilfen</a:t>
            </a:r>
            <a:br>
              <a:rPr lang="de-DE" dirty="0"/>
            </a:br>
            <a:br>
              <a:rPr lang="de-DE" dirty="0"/>
            </a:br>
            <a:endParaRPr lang="de-DE" dirty="0"/>
          </a:p>
        </p:txBody>
      </p:sp>
      <p:sp>
        <p:nvSpPr>
          <p:cNvPr id="26" name="Textplatzhalter 25"/>
          <p:cNvSpPr>
            <a:spLocks noGrp="1"/>
          </p:cNvSpPr>
          <p:nvPr>
            <p:ph type="body" sz="quarter" idx="15"/>
          </p:nvPr>
        </p:nvSpPr>
        <p:spPr>
          <a:xfrm>
            <a:off x="647700" y="4869160"/>
            <a:ext cx="7740650" cy="1152128"/>
          </a:xfrm>
        </p:spPr>
        <p:txBody>
          <a:bodyPr/>
          <a:lstStyle/>
          <a:p>
            <a:endParaRPr lang="de-DE" dirty="0"/>
          </a:p>
          <a:p>
            <a:endParaRPr lang="de-DE" dirty="0"/>
          </a:p>
        </p:txBody>
      </p:sp>
      <p:pic>
        <p:nvPicPr>
          <p:cNvPr id="5" name="Bildplatzhalter 4" descr="Startgrafik_100_14.jpg"/>
          <p:cNvPicPr>
            <a:picLocks noGrp="1" noChangeAspect="1"/>
          </p:cNvPicPr>
          <p:nvPr>
            <p:ph type="pic" sz="quarter" idx="18"/>
          </p:nvPr>
        </p:nvPicPr>
        <p:blipFill>
          <a:blip r:embed="rId3"/>
          <a:srcRect l="14" r="14"/>
          <a:stretch>
            <a:fillRect/>
          </a:stretch>
        </p:blipFill>
        <p:spPr/>
      </p:pic>
    </p:spTree>
    <p:extLst>
      <p:ext uri="{BB962C8B-B14F-4D97-AF65-F5344CB8AC3E}">
        <p14:creationId xmlns:p14="http://schemas.microsoft.com/office/powerpoint/2010/main" val="41365687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598192"/>
            <a:ext cx="7920000" cy="270000"/>
          </a:xfrm>
        </p:spPr>
        <p:txBody>
          <a:bodyPr/>
          <a:lstStyle/>
          <a:p>
            <a:r>
              <a:rPr lang="de-DE" sz="1800" dirty="0"/>
              <a:t>Flexibilisierte Förderung</a:t>
            </a:r>
            <a:br>
              <a:rPr lang="de-DE" sz="1800" dirty="0"/>
            </a:br>
            <a:r>
              <a:rPr lang="de-DE" sz="1800" b="0" dirty="0" err="1"/>
              <a:t>Umdisposition</a:t>
            </a:r>
            <a:endParaRPr lang="de-DE" sz="1800" b="0" dirty="0"/>
          </a:p>
        </p:txBody>
      </p:sp>
      <p:sp>
        <p:nvSpPr>
          <p:cNvPr id="8" name="Textfeld 7"/>
          <p:cNvSpPr txBox="1"/>
          <p:nvPr/>
        </p:nvSpPr>
        <p:spPr>
          <a:xfrm>
            <a:off x="647700" y="1736785"/>
            <a:ext cx="7920000" cy="3662541"/>
          </a:xfrm>
          <a:prstGeom prst="rect">
            <a:avLst/>
          </a:prstGeom>
          <a:noFill/>
        </p:spPr>
        <p:txBody>
          <a:bodyPr wrap="square" rtlCol="0">
            <a:spAutoFit/>
          </a:bodyPr>
          <a:lstStyle/>
          <a:p>
            <a:pPr>
              <a:spcAft>
                <a:spcPts val="600"/>
              </a:spcAft>
            </a:pPr>
            <a:r>
              <a:rPr lang="de-DE" sz="1600" b="1" dirty="0"/>
              <a:t>Flexibilisierte Förderung</a:t>
            </a:r>
          </a:p>
          <a:p>
            <a:pPr>
              <a:spcAft>
                <a:spcPts val="600"/>
              </a:spcAft>
            </a:pPr>
            <a:endParaRPr lang="de-DE" sz="1000" b="1" dirty="0"/>
          </a:p>
          <a:p>
            <a:pPr marL="285750" indent="-285750" algn="just">
              <a:buFont typeface="Wingdings" pitchFamily="2" charset="2"/>
              <a:buChar char="Ø"/>
            </a:pPr>
            <a:r>
              <a:rPr lang="de-DE" sz="1600" b="1" dirty="0"/>
              <a:t>Ziffer 7.2: </a:t>
            </a:r>
            <a:r>
              <a:rPr lang="de-DE" sz="1600" dirty="0"/>
              <a:t>Vorbehaltlich besonderer Bestimmungen im Bewilligungsschreiben und der Regelungen zum tarifbedingten Mehrbedarf können </a:t>
            </a:r>
            <a:r>
              <a:rPr lang="de-DE" sz="1600" b="1" i="1" dirty="0"/>
              <a:t>ohne Rückfrage </a:t>
            </a:r>
            <a:r>
              <a:rPr lang="de-DE" sz="1600" dirty="0"/>
              <a:t>bei der DFG die Ansätze der Ausgabearten Personal und Sachmittel gegenseitig verstärkt werden, soweit es dem Vorhaben dient. Das gilt auch, wenn in der ursprünglichen Bewilligung keine Beträge für Personal- oder Sachmittel enthalten sind.</a:t>
            </a:r>
          </a:p>
          <a:p>
            <a:pPr algn="just"/>
            <a:endParaRPr lang="de-DE" sz="1600" dirty="0"/>
          </a:p>
          <a:p>
            <a:pPr algn="just"/>
            <a:endParaRPr lang="de-DE" sz="1000" dirty="0"/>
          </a:p>
          <a:p>
            <a:pPr algn="ctr"/>
            <a:r>
              <a:rPr lang="de-DE" sz="1600" b="1" dirty="0">
                <a:solidFill>
                  <a:srgbClr val="FF0000"/>
                </a:solidFill>
              </a:rPr>
              <a:t>Bitte beachten!</a:t>
            </a:r>
          </a:p>
          <a:p>
            <a:pPr algn="ctr"/>
            <a:endParaRPr lang="de-DE" sz="1000" b="1" dirty="0"/>
          </a:p>
          <a:p>
            <a:pPr marL="285750" indent="-285750" algn="just">
              <a:buFont typeface="Wingdings" pitchFamily="2" charset="2"/>
              <a:buChar char="Ø"/>
            </a:pPr>
            <a:r>
              <a:rPr lang="de-DE" sz="1600" dirty="0"/>
              <a:t>Promoviertes Personal und Doktorierende sind in </a:t>
            </a:r>
            <a:r>
              <a:rPr lang="de-DE" sz="1600" b="1" dirty="0"/>
              <a:t>unterschiedliche Personalkategorien </a:t>
            </a:r>
            <a:r>
              <a:rPr lang="de-DE" sz="1600" dirty="0"/>
              <a:t>eingestuft. Es ist daher keine Umwidmung der restlichen Beschäftigungszeit möglich, sondern lediglich der Rest</a:t>
            </a:r>
            <a:r>
              <a:rPr lang="de-DE" sz="1600" b="1" dirty="0"/>
              <a:t>MITTEL</a:t>
            </a:r>
            <a:r>
              <a:rPr lang="de-DE" sz="1600" dirty="0"/>
              <a:t>! </a:t>
            </a:r>
          </a:p>
          <a:p>
            <a:pPr marL="285750" indent="-285750" algn="just">
              <a:buFont typeface="Wingdings" pitchFamily="2" charset="2"/>
              <a:buChar char="Ø"/>
            </a:pPr>
            <a:endParaRPr lang="de-DE" sz="1600" dirty="0"/>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a:t>Z-FIN-3 Prüfungsdienst</a:t>
            </a:r>
          </a:p>
        </p:txBody>
      </p:sp>
      <p:sp>
        <p:nvSpPr>
          <p:cNvPr id="6" name="Titel 1"/>
          <p:cNvSpPr txBox="1">
            <a:spLocks/>
          </p:cNvSpPr>
          <p:nvPr/>
        </p:nvSpPr>
        <p:spPr>
          <a:xfrm>
            <a:off x="611999" y="264754"/>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p:txBody>
      </p:sp>
    </p:spTree>
    <p:extLst>
      <p:ext uri="{BB962C8B-B14F-4D97-AF65-F5344CB8AC3E}">
        <p14:creationId xmlns:p14="http://schemas.microsoft.com/office/powerpoint/2010/main" val="1485273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2000"/>
                                        <p:tgtEl>
                                          <p:spTgt spid="8">
                                            <p:txEl>
                                              <p:pRg st="5" end="5"/>
                                            </p:txEl>
                                          </p:spTgt>
                                        </p:tgtEl>
                                      </p:cBhvr>
                                    </p:animEffect>
                                    <p:anim calcmode="lin" valueType="num">
                                      <p:cBhvr>
                                        <p:cTn id="18"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605526"/>
            <a:ext cx="7920000" cy="270000"/>
          </a:xfrm>
        </p:spPr>
        <p:txBody>
          <a:bodyPr/>
          <a:lstStyle/>
          <a:p>
            <a:r>
              <a:rPr lang="de-DE" sz="1800" dirty="0"/>
              <a:t>Mehr Freiheit durch Flexibilität	</a:t>
            </a:r>
          </a:p>
        </p:txBody>
      </p:sp>
      <p:sp>
        <p:nvSpPr>
          <p:cNvPr id="6" name="Textplatzhalter 5"/>
          <p:cNvSpPr>
            <a:spLocks noGrp="1"/>
          </p:cNvSpPr>
          <p:nvPr>
            <p:ph type="body" sz="quarter" idx="22"/>
          </p:nvPr>
        </p:nvSpPr>
        <p:spPr>
          <a:xfrm>
            <a:off x="647700" y="875526"/>
            <a:ext cx="7920000" cy="270000"/>
          </a:xfrm>
        </p:spPr>
        <p:txBody>
          <a:bodyPr/>
          <a:lstStyle/>
          <a:p>
            <a:r>
              <a:rPr lang="de-DE" sz="1800" dirty="0"/>
              <a:t>Personalmittelsätze der DFG für das Jahr 2022 (Vordruck 60.12)</a:t>
            </a:r>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
        <p:nvSpPr>
          <p:cNvPr id="7" name="Titel 1"/>
          <p:cNvSpPr txBox="1">
            <a:spLocks/>
          </p:cNvSpPr>
          <p:nvPr/>
        </p:nvSpPr>
        <p:spPr>
          <a:xfrm>
            <a:off x="652973" y="312316"/>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p:txBody>
      </p:sp>
      <p:pic>
        <p:nvPicPr>
          <p:cNvPr id="3" name="Grafik 2">
            <a:extLst>
              <a:ext uri="{FF2B5EF4-FFF2-40B4-BE49-F238E27FC236}">
                <a16:creationId xmlns:a16="http://schemas.microsoft.com/office/drawing/2014/main" id="{8EB81B67-7E5E-4517-AFB4-66CA9CD37F00}"/>
              </a:ext>
            </a:extLst>
          </p:cNvPr>
          <p:cNvPicPr>
            <a:picLocks noChangeAspect="1"/>
          </p:cNvPicPr>
          <p:nvPr/>
        </p:nvPicPr>
        <p:blipFill>
          <a:blip r:embed="rId3"/>
          <a:stretch>
            <a:fillRect/>
          </a:stretch>
        </p:blipFill>
        <p:spPr>
          <a:xfrm>
            <a:off x="179512" y="1506675"/>
            <a:ext cx="8856984" cy="4754425"/>
          </a:xfrm>
          <a:prstGeom prst="rect">
            <a:avLst/>
          </a:prstGeom>
        </p:spPr>
      </p:pic>
    </p:spTree>
    <p:extLst>
      <p:ext uri="{BB962C8B-B14F-4D97-AF65-F5344CB8AC3E}">
        <p14:creationId xmlns:p14="http://schemas.microsoft.com/office/powerpoint/2010/main" val="5680742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634627"/>
            <a:ext cx="7920000" cy="270000"/>
          </a:xfrm>
        </p:spPr>
        <p:txBody>
          <a:bodyPr/>
          <a:lstStyle/>
          <a:p>
            <a:r>
              <a:rPr lang="de-DE" sz="1800" dirty="0"/>
              <a:t>Personal</a:t>
            </a:r>
            <a:br>
              <a:rPr lang="de-DE" dirty="0"/>
            </a:br>
            <a:endParaRPr lang="de-DE" dirty="0"/>
          </a:p>
        </p:txBody>
      </p:sp>
      <p:sp>
        <p:nvSpPr>
          <p:cNvPr id="6" name="Textplatzhalter 5"/>
          <p:cNvSpPr>
            <a:spLocks noGrp="1"/>
          </p:cNvSpPr>
          <p:nvPr>
            <p:ph type="body" sz="quarter" idx="22"/>
          </p:nvPr>
        </p:nvSpPr>
        <p:spPr>
          <a:xfrm>
            <a:off x="647700" y="917289"/>
            <a:ext cx="7920000" cy="270000"/>
          </a:xfrm>
        </p:spPr>
        <p:txBody>
          <a:bodyPr/>
          <a:lstStyle/>
          <a:p>
            <a:r>
              <a:rPr lang="de-DE" sz="1600" dirty="0"/>
              <a:t>Antrag auf tarifbedingten Mehrbedarf – Ziff. 17.1 </a:t>
            </a:r>
            <a:r>
              <a:rPr lang="de-DE" sz="1600" dirty="0" err="1"/>
              <a:t>VwRl</a:t>
            </a:r>
            <a:r>
              <a:rPr lang="de-DE" sz="1600" dirty="0"/>
              <a:t>, alt/Tz 4.2.1 </a:t>
            </a:r>
            <a:r>
              <a:rPr lang="de-DE" sz="1600" dirty="0" err="1"/>
              <a:t>VwRl</a:t>
            </a:r>
            <a:r>
              <a:rPr lang="de-DE" sz="1600" dirty="0"/>
              <a:t> 2.00 - 01/22</a:t>
            </a:r>
          </a:p>
        </p:txBody>
      </p:sp>
      <p:sp>
        <p:nvSpPr>
          <p:cNvPr id="7" name="Textfeld 6"/>
          <p:cNvSpPr txBox="1"/>
          <p:nvPr/>
        </p:nvSpPr>
        <p:spPr>
          <a:xfrm>
            <a:off x="224583" y="1469951"/>
            <a:ext cx="8640960" cy="1323439"/>
          </a:xfrm>
          <a:prstGeom prst="rect">
            <a:avLst/>
          </a:prstGeom>
          <a:noFill/>
        </p:spPr>
        <p:txBody>
          <a:bodyPr wrap="square" rtlCol="0">
            <a:spAutoFit/>
          </a:bodyPr>
          <a:lstStyle/>
          <a:p>
            <a:pPr algn="just"/>
            <a:r>
              <a:rPr lang="de-DE" sz="1600" dirty="0"/>
              <a:t>Sofern im Rahmen der in der Bewilligung festgelegten Beschäftigungsdauer die </a:t>
            </a:r>
            <a:r>
              <a:rPr lang="de-DE" sz="1600" b="1" dirty="0"/>
              <a:t>insgesamt</a:t>
            </a:r>
            <a:r>
              <a:rPr lang="de-DE" sz="1600" dirty="0"/>
              <a:t> für das Vorhaben bewilligten Personalmittel zur Finanzierung der tariflich gerechtfertigten Zahlungen </a:t>
            </a:r>
            <a:r>
              <a:rPr lang="de-DE" sz="1600" b="1" dirty="0"/>
              <a:t>für das zur Durchführung des Projekts notwendige Personal </a:t>
            </a:r>
            <a:r>
              <a:rPr lang="de-DE" sz="1600" dirty="0"/>
              <a:t>nicht ausreichen (tarifbedingter Mehrbedarf für projektnotwendiges Personal), können auf Antrag zusätzliche Mittel bereitgestellt werden.</a:t>
            </a:r>
          </a:p>
        </p:txBody>
      </p:sp>
      <p:sp>
        <p:nvSpPr>
          <p:cNvPr id="8" name="Textfeld 7"/>
          <p:cNvSpPr txBox="1"/>
          <p:nvPr/>
        </p:nvSpPr>
        <p:spPr>
          <a:xfrm>
            <a:off x="251520" y="2802890"/>
            <a:ext cx="8640960" cy="584775"/>
          </a:xfrm>
          <a:prstGeom prst="rect">
            <a:avLst/>
          </a:prstGeom>
          <a:noFill/>
        </p:spPr>
        <p:txBody>
          <a:bodyPr wrap="square" rtlCol="0">
            <a:spAutoFit/>
          </a:bodyPr>
          <a:lstStyle/>
          <a:p>
            <a:pPr algn="ctr"/>
            <a:r>
              <a:rPr lang="de-DE" sz="1600" b="1" i="1" dirty="0"/>
              <a:t>Ob dies der Fall ist, kann konkret erst gegen Projektende entschieden werden. Bei Erhalt der Bewilligung kann dies allenfalls hochgerechnet werden.  </a:t>
            </a:r>
          </a:p>
        </p:txBody>
      </p:sp>
      <p:sp>
        <p:nvSpPr>
          <p:cNvPr id="9" name="Textfeld 8"/>
          <p:cNvSpPr txBox="1"/>
          <p:nvPr/>
        </p:nvSpPr>
        <p:spPr>
          <a:xfrm>
            <a:off x="899592" y="3501008"/>
            <a:ext cx="7488832" cy="2062103"/>
          </a:xfrm>
          <a:prstGeom prst="rect">
            <a:avLst/>
          </a:prstGeom>
          <a:noFill/>
          <a:ln w="38100">
            <a:solidFill>
              <a:schemeClr val="tx2">
                <a:lumMod val="40000"/>
                <a:lumOff val="60000"/>
              </a:schemeClr>
            </a:solidFill>
          </a:ln>
        </p:spPr>
        <p:txBody>
          <a:bodyPr wrap="square" rtlCol="0">
            <a:spAutoFit/>
          </a:bodyPr>
          <a:lstStyle/>
          <a:p>
            <a:r>
              <a:rPr lang="de-DE" sz="1600" dirty="0">
                <a:solidFill>
                  <a:schemeClr val="accent4">
                    <a:lumMod val="75000"/>
                  </a:schemeClr>
                </a:solidFill>
              </a:rPr>
              <a:t>Im Antrag auf tarifbedingten Mehrbedarf sind folgende Angaben erforderlich:</a:t>
            </a:r>
          </a:p>
          <a:p>
            <a:endParaRPr lang="de-DE" sz="1600" dirty="0">
              <a:solidFill>
                <a:schemeClr val="accent4">
                  <a:lumMod val="75000"/>
                </a:schemeClr>
              </a:solidFill>
            </a:endParaRPr>
          </a:p>
          <a:p>
            <a:pPr marL="285750" indent="-285750">
              <a:buFont typeface="Wingdings" pitchFamily="2" charset="2"/>
              <a:buChar char="ü"/>
            </a:pPr>
            <a:r>
              <a:rPr lang="de-DE" sz="1600" dirty="0">
                <a:solidFill>
                  <a:schemeClr val="accent4">
                    <a:lumMod val="75000"/>
                  </a:schemeClr>
                </a:solidFill>
              </a:rPr>
              <a:t>Name der Person</a:t>
            </a:r>
          </a:p>
          <a:p>
            <a:pPr marL="285750" indent="-285750">
              <a:buFont typeface="Wingdings" pitchFamily="2" charset="2"/>
              <a:buChar char="ü"/>
            </a:pPr>
            <a:r>
              <a:rPr lang="de-DE" sz="1600" dirty="0">
                <a:solidFill>
                  <a:schemeClr val="accent4">
                    <a:lumMod val="75000"/>
                  </a:schemeClr>
                </a:solidFill>
              </a:rPr>
              <a:t>Benennung der Gründe für den Mehrbedarf (Entgeltstufe, Erfahrungsstufe mit Begründung)</a:t>
            </a:r>
          </a:p>
          <a:p>
            <a:pPr marL="285750" indent="-285750">
              <a:buFont typeface="Wingdings" pitchFamily="2" charset="2"/>
              <a:buChar char="ü"/>
            </a:pPr>
            <a:r>
              <a:rPr lang="de-DE" sz="1600" dirty="0">
                <a:solidFill>
                  <a:schemeClr val="accent4">
                    <a:lumMod val="75000"/>
                  </a:schemeClr>
                </a:solidFill>
              </a:rPr>
              <a:t>Verwendung der bewilligten Personalmittel im bisherigen Projektverlauf</a:t>
            </a:r>
          </a:p>
          <a:p>
            <a:pPr marL="285750" indent="-285750">
              <a:buFont typeface="Wingdings" pitchFamily="2" charset="2"/>
              <a:buChar char="ü"/>
            </a:pPr>
            <a:r>
              <a:rPr lang="de-DE" sz="1600" dirty="0">
                <a:solidFill>
                  <a:schemeClr val="accent4">
                    <a:lumMod val="75000"/>
                  </a:schemeClr>
                </a:solidFill>
              </a:rPr>
              <a:t>noch vorhandene oder noch nicht abgerufene Sach- oder Investitionsmittel, die Zusicherung, dass diese auf jeden Fall verbraucht werden</a:t>
            </a:r>
          </a:p>
        </p:txBody>
      </p:sp>
      <p:sp>
        <p:nvSpPr>
          <p:cNvPr id="10" name="Textfeld 9"/>
          <p:cNvSpPr txBox="1"/>
          <p:nvPr/>
        </p:nvSpPr>
        <p:spPr>
          <a:xfrm>
            <a:off x="594470" y="5445224"/>
            <a:ext cx="8208912" cy="307777"/>
          </a:xfrm>
          <a:prstGeom prst="rect">
            <a:avLst/>
          </a:prstGeom>
          <a:noFill/>
        </p:spPr>
        <p:txBody>
          <a:bodyPr wrap="square" rtlCol="0">
            <a:spAutoFit/>
          </a:bodyPr>
          <a:lstStyle/>
          <a:p>
            <a:endParaRPr lang="de-DE" sz="1400" dirty="0" err="1"/>
          </a:p>
        </p:txBody>
      </p:sp>
      <p:sp>
        <p:nvSpPr>
          <p:cNvPr id="11" name="Textfeld 10"/>
          <p:cNvSpPr txBox="1"/>
          <p:nvPr/>
        </p:nvSpPr>
        <p:spPr>
          <a:xfrm>
            <a:off x="0" y="5676325"/>
            <a:ext cx="9143999" cy="307777"/>
          </a:xfrm>
          <a:prstGeom prst="rect">
            <a:avLst/>
          </a:prstGeom>
          <a:noFill/>
        </p:spPr>
        <p:txBody>
          <a:bodyPr wrap="square" rtlCol="0">
            <a:spAutoFit/>
          </a:bodyPr>
          <a:lstStyle/>
          <a:p>
            <a:pPr algn="ctr"/>
            <a:r>
              <a:rPr lang="de-DE" sz="1400" dirty="0"/>
              <a:t>Zusätzlich bereitgestellte Personalmittel dürfen nur für die angegebene Person verwendet werden. </a:t>
            </a:r>
          </a:p>
        </p:txBody>
      </p:sp>
      <p:sp>
        <p:nvSpPr>
          <p:cNvPr id="15" name="Datumsplatzhalter 14"/>
          <p:cNvSpPr>
            <a:spLocks noGrp="1"/>
          </p:cNvSpPr>
          <p:nvPr>
            <p:ph type="dt" sz="half" idx="2"/>
          </p:nvPr>
        </p:nvSpPr>
        <p:spPr/>
        <p:txBody>
          <a:bodyPr/>
          <a:lstStyle/>
          <a:p>
            <a:pPr>
              <a:defRPr/>
            </a:pPr>
            <a:r>
              <a:rPr lang="de-DE"/>
              <a:t>04.05.2022</a:t>
            </a:r>
            <a:endParaRPr lang="de-DE" dirty="0"/>
          </a:p>
        </p:txBody>
      </p:sp>
      <p:sp>
        <p:nvSpPr>
          <p:cNvPr id="16" name="Fußzeilenplatzhalter 15"/>
          <p:cNvSpPr>
            <a:spLocks noGrp="1"/>
          </p:cNvSpPr>
          <p:nvPr>
            <p:ph type="ftr" sz="quarter" idx="3"/>
          </p:nvPr>
        </p:nvSpPr>
        <p:spPr/>
        <p:txBody>
          <a:bodyPr/>
          <a:lstStyle/>
          <a:p>
            <a:pPr>
              <a:defRPr/>
            </a:pPr>
            <a:r>
              <a:rPr lang="de-DE"/>
              <a:t>Z-FIN-3 Prüfungsdienst</a:t>
            </a:r>
          </a:p>
        </p:txBody>
      </p:sp>
      <p:sp>
        <p:nvSpPr>
          <p:cNvPr id="12" name="Titel 1"/>
          <p:cNvSpPr txBox="1">
            <a:spLocks/>
          </p:cNvSpPr>
          <p:nvPr/>
        </p:nvSpPr>
        <p:spPr>
          <a:xfrm>
            <a:off x="652973" y="350772"/>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p:txBody>
      </p:sp>
    </p:spTree>
    <p:extLst>
      <p:ext uri="{BB962C8B-B14F-4D97-AF65-F5344CB8AC3E}">
        <p14:creationId xmlns:p14="http://schemas.microsoft.com/office/powerpoint/2010/main" val="488263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1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647700" y="1570038"/>
            <a:ext cx="8280399" cy="4451250"/>
          </a:xfrm>
        </p:spPr>
        <p:txBody>
          <a:bodyPr/>
          <a:lstStyle/>
          <a:p>
            <a:pPr>
              <a:buClrTx/>
              <a:buFont typeface="Wingdings" panose="05000000000000000000" pitchFamily="2" charset="2"/>
              <a:buChar char="Ø"/>
            </a:pPr>
            <a:r>
              <a:rPr lang="de-DE" sz="1600" dirty="0"/>
              <a:t>Ablehnungen (ausdrückliche und „versteckte“)</a:t>
            </a:r>
          </a:p>
          <a:p>
            <a:pPr>
              <a:buClrTx/>
              <a:buFont typeface="Wingdings" panose="05000000000000000000" pitchFamily="2" charset="2"/>
              <a:buChar char="Ø"/>
            </a:pPr>
            <a:r>
              <a:rPr lang="de-DE" sz="1600" dirty="0"/>
              <a:t>Hinweis auf die Höhe der pauschalierten Beträge für Personal</a:t>
            </a:r>
          </a:p>
          <a:p>
            <a:pPr>
              <a:buClrTx/>
              <a:buFont typeface="Wingdings" panose="05000000000000000000" pitchFamily="2" charset="2"/>
              <a:buChar char="Ø"/>
            </a:pPr>
            <a:r>
              <a:rPr lang="de-DE" sz="1600" dirty="0"/>
              <a:t>Verantwortlichkeit wegen der Eingruppierung liegt bei Universität/Klinikum</a:t>
            </a:r>
          </a:p>
          <a:p>
            <a:pPr>
              <a:buClrTx/>
              <a:buFont typeface="Wingdings" panose="05000000000000000000" pitchFamily="2" charset="2"/>
              <a:buChar char="Ø"/>
            </a:pPr>
            <a:r>
              <a:rPr lang="de-DE" sz="1600" dirty="0"/>
              <a:t>Hinweis auf Ziffer 3.2 Verwendungsrichtlinien</a:t>
            </a:r>
          </a:p>
          <a:p>
            <a:pPr>
              <a:buClrTx/>
              <a:buFont typeface="Wingdings" panose="05000000000000000000" pitchFamily="2" charset="2"/>
              <a:buChar char="Ø"/>
            </a:pPr>
            <a:r>
              <a:rPr lang="de-DE" sz="1600" dirty="0"/>
              <a:t>Programmpauschale (PP) lediglich kalkulatorisch ermittelt</a:t>
            </a:r>
          </a:p>
          <a:p>
            <a:pPr>
              <a:buClrTx/>
              <a:buFont typeface="Wingdings" panose="05000000000000000000" pitchFamily="2" charset="2"/>
              <a:buChar char="Ø"/>
            </a:pPr>
            <a:r>
              <a:rPr lang="de-DE" sz="1600" dirty="0"/>
              <a:t>Entscheidung über die Verwendung der PP obliegt der Hochschule</a:t>
            </a:r>
          </a:p>
          <a:p>
            <a:pPr>
              <a:buClrTx/>
              <a:buFont typeface="Wingdings" panose="05000000000000000000" pitchFamily="2" charset="2"/>
              <a:buChar char="Ø"/>
            </a:pPr>
            <a:r>
              <a:rPr lang="de-DE" sz="1600" dirty="0"/>
              <a:t>Team Finanzielle Umsetzung von Förderentscheidungen ist für die finanzielle Abwicklung zuständig</a:t>
            </a:r>
          </a:p>
          <a:p>
            <a:pPr>
              <a:buClrTx/>
              <a:buFont typeface="Wingdings" panose="05000000000000000000" pitchFamily="2" charset="2"/>
              <a:buChar char="Ø"/>
            </a:pPr>
            <a:r>
              <a:rPr lang="de-DE" sz="1600" dirty="0"/>
              <a:t>Verwendungsrichtlinien sind Bestandteil der Bewilligung</a:t>
            </a:r>
          </a:p>
          <a:p>
            <a:pPr>
              <a:buClrTx/>
              <a:buFont typeface="Wingdings" panose="05000000000000000000" pitchFamily="2" charset="2"/>
              <a:buChar char="Ø"/>
            </a:pPr>
            <a:r>
              <a:rPr lang="de-DE" sz="1600" dirty="0"/>
              <a:t>vorläufiges Projektende (Laufzeit) ist mit einem konkreten Termin benannt</a:t>
            </a:r>
          </a:p>
          <a:p>
            <a:endParaRPr lang="de-DE" dirty="0"/>
          </a:p>
          <a:p>
            <a:endParaRPr lang="de-DE" dirty="0"/>
          </a:p>
        </p:txBody>
      </p:sp>
      <p:sp>
        <p:nvSpPr>
          <p:cNvPr id="3" name="Titel 2"/>
          <p:cNvSpPr>
            <a:spLocks noGrp="1"/>
          </p:cNvSpPr>
          <p:nvPr>
            <p:ph type="title"/>
          </p:nvPr>
        </p:nvSpPr>
        <p:spPr/>
        <p:txBody>
          <a:bodyPr/>
          <a:lstStyle/>
          <a:p>
            <a:r>
              <a:rPr lang="de-DE" dirty="0"/>
              <a:t>3. Die Bewilligung</a:t>
            </a:r>
            <a:br>
              <a:rPr lang="de-DE" dirty="0"/>
            </a:br>
            <a:endParaRPr lang="de-DE" dirty="0"/>
          </a:p>
        </p:txBody>
      </p:sp>
      <p:sp>
        <p:nvSpPr>
          <p:cNvPr id="7" name="Textplatzhalter 6"/>
          <p:cNvSpPr>
            <a:spLocks noGrp="1"/>
          </p:cNvSpPr>
          <p:nvPr>
            <p:ph type="body" sz="quarter" idx="22"/>
          </p:nvPr>
        </p:nvSpPr>
        <p:spPr/>
        <p:txBody>
          <a:bodyPr/>
          <a:lstStyle/>
          <a:p>
            <a:r>
              <a:rPr lang="de-DE" dirty="0"/>
              <a:t>wichtige Hinweise im Bewilligungsschreiben</a:t>
            </a:r>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51648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4. Mittelanforderungen </a:t>
            </a:r>
          </a:p>
        </p:txBody>
      </p:sp>
      <p:sp>
        <p:nvSpPr>
          <p:cNvPr id="6" name="Textplatzhalter 5"/>
          <p:cNvSpPr>
            <a:spLocks noGrp="1"/>
          </p:cNvSpPr>
          <p:nvPr>
            <p:ph type="body" sz="quarter" idx="19"/>
          </p:nvPr>
        </p:nvSpPr>
        <p:spPr/>
        <p:txBody>
          <a:bodyPr/>
          <a:lstStyle/>
          <a:p>
            <a:r>
              <a:rPr lang="de-DE" dirty="0"/>
              <a:t>DFG-Vordruck 41.031-2/16</a:t>
            </a:r>
          </a:p>
        </p:txBody>
      </p:sp>
      <p:sp>
        <p:nvSpPr>
          <p:cNvPr id="9" name="Textfeld 8"/>
          <p:cNvSpPr txBox="1"/>
          <p:nvPr/>
        </p:nvSpPr>
        <p:spPr>
          <a:xfrm>
            <a:off x="264915" y="1616076"/>
            <a:ext cx="5040560" cy="369332"/>
          </a:xfrm>
          <a:prstGeom prst="rect">
            <a:avLst/>
          </a:prstGeom>
          <a:noFill/>
        </p:spPr>
        <p:txBody>
          <a:bodyPr wrap="square" rtlCol="0">
            <a:spAutoFit/>
          </a:bodyPr>
          <a:lstStyle/>
          <a:p>
            <a:pPr algn="ctr"/>
            <a:r>
              <a:rPr lang="de-DE" sz="1600" b="1" dirty="0"/>
              <a:t>Mittelabruf</a:t>
            </a:r>
            <a:r>
              <a:rPr lang="de-DE" b="1" dirty="0"/>
              <a:t> 3 Monate im Voraus</a:t>
            </a:r>
          </a:p>
        </p:txBody>
      </p:sp>
      <p:sp>
        <p:nvSpPr>
          <p:cNvPr id="10" name="Textfeld 9"/>
          <p:cNvSpPr txBox="1"/>
          <p:nvPr/>
        </p:nvSpPr>
        <p:spPr>
          <a:xfrm>
            <a:off x="449190" y="2060848"/>
            <a:ext cx="4645220" cy="3293209"/>
          </a:xfrm>
          <a:prstGeom prst="rect">
            <a:avLst/>
          </a:prstGeom>
          <a:noFill/>
        </p:spPr>
        <p:txBody>
          <a:bodyPr wrap="square" rtlCol="0">
            <a:spAutoFit/>
          </a:bodyPr>
          <a:lstStyle/>
          <a:p>
            <a:r>
              <a:rPr lang="de-DE" sz="1600" dirty="0"/>
              <a:t>Beispiel: Abruf im Januar 2022</a:t>
            </a:r>
          </a:p>
          <a:p>
            <a:r>
              <a:rPr lang="de-DE" sz="1600" dirty="0"/>
              <a:t>geplante Ausgaben </a:t>
            </a:r>
            <a:r>
              <a:rPr lang="de-DE" sz="1600" b="1" dirty="0"/>
              <a:t>02/2022 – 04/2022</a:t>
            </a:r>
          </a:p>
          <a:p>
            <a:r>
              <a:rPr lang="de-DE" sz="1600" dirty="0"/>
              <a:t>Personalmittel</a:t>
            </a:r>
          </a:p>
          <a:p>
            <a:r>
              <a:rPr lang="de-DE" sz="1600" dirty="0"/>
              <a:t>+ Sachmittel</a:t>
            </a:r>
          </a:p>
          <a:p>
            <a:r>
              <a:rPr lang="de-DE" sz="1600" dirty="0"/>
              <a:t>+ Publikationsmittel</a:t>
            </a:r>
          </a:p>
          <a:p>
            <a:r>
              <a:rPr lang="de-DE" sz="1600" dirty="0"/>
              <a:t>= Zwischensumme</a:t>
            </a:r>
          </a:p>
          <a:p>
            <a:r>
              <a:rPr lang="de-DE" sz="1600" dirty="0"/>
              <a:t> - Kassenbestand</a:t>
            </a:r>
          </a:p>
          <a:p>
            <a:r>
              <a:rPr lang="de-DE" sz="1600" dirty="0"/>
              <a:t>= Summe (auf volle 100 Euro aufgerundet)</a:t>
            </a:r>
          </a:p>
          <a:p>
            <a:r>
              <a:rPr lang="de-DE" sz="1600" dirty="0"/>
              <a:t>+ Programmpauschale (max. 22%)</a:t>
            </a:r>
          </a:p>
          <a:p>
            <a:r>
              <a:rPr lang="de-DE" sz="1600" dirty="0"/>
              <a:t>= insgesamt</a:t>
            </a:r>
          </a:p>
          <a:p>
            <a:endParaRPr lang="de-DE" sz="1600" dirty="0"/>
          </a:p>
          <a:p>
            <a:pPr algn="ctr"/>
            <a:r>
              <a:rPr lang="de-DE" sz="1600" b="1" dirty="0"/>
              <a:t>Bitte ausschließlich den DFG-Vordruck verwenden, keine Eigenschöpfungen.</a:t>
            </a:r>
          </a:p>
        </p:txBody>
      </p:sp>
      <p:pic>
        <p:nvPicPr>
          <p:cNvPr id="2" name="Grafik 1"/>
          <p:cNvPicPr>
            <a:picLocks noChangeAspect="1"/>
          </p:cNvPicPr>
          <p:nvPr/>
        </p:nvPicPr>
        <p:blipFill>
          <a:blip r:embed="rId2"/>
          <a:stretch>
            <a:fillRect/>
          </a:stretch>
        </p:blipFill>
        <p:spPr>
          <a:xfrm>
            <a:off x="5641883" y="888292"/>
            <a:ext cx="3286217" cy="4960363"/>
          </a:xfrm>
          <a:prstGeom prst="rect">
            <a:avLst/>
          </a:prstGeom>
        </p:spPr>
      </p:pic>
      <p:sp>
        <p:nvSpPr>
          <p:cNvPr id="13" name="Datumsplatzhalter 12"/>
          <p:cNvSpPr>
            <a:spLocks noGrp="1"/>
          </p:cNvSpPr>
          <p:nvPr>
            <p:ph type="dt" sz="half" idx="17"/>
          </p:nvPr>
        </p:nvSpPr>
        <p:spPr/>
        <p:txBody>
          <a:bodyPr/>
          <a:lstStyle/>
          <a:p>
            <a:pPr>
              <a:defRPr/>
            </a:pPr>
            <a:r>
              <a:rPr lang="de-DE"/>
              <a:t>04.05.2022</a:t>
            </a:r>
            <a:endParaRPr lang="de-DE" dirty="0"/>
          </a:p>
        </p:txBody>
      </p:sp>
      <p:sp>
        <p:nvSpPr>
          <p:cNvPr id="14" name="Fußzeilenplatzhalter 13"/>
          <p:cNvSpPr>
            <a:spLocks noGrp="1"/>
          </p:cNvSpPr>
          <p:nvPr>
            <p:ph type="ftr" sz="quarter" idx="16"/>
          </p:nvPr>
        </p:nvSpPr>
        <p:spPr/>
        <p:txBody>
          <a:bodyPr/>
          <a:lstStyle/>
          <a:p>
            <a:pPr>
              <a:defRPr/>
            </a:pPr>
            <a:r>
              <a:rPr lang="de-DE"/>
              <a:t>Z-FIN-3 Prüfungsdienst</a:t>
            </a:r>
          </a:p>
        </p:txBody>
      </p:sp>
    </p:spTree>
    <p:extLst>
      <p:ext uri="{BB962C8B-B14F-4D97-AF65-F5344CB8AC3E}">
        <p14:creationId xmlns:p14="http://schemas.microsoft.com/office/powerpoint/2010/main" val="715801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iterate type="lt">
                                    <p:tmAbs val="0"/>
                                  </p:iterate>
                                  <p:childTnLst>
                                    <p:set>
                                      <p:cBhvr>
                                        <p:cTn id="5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5" presetClass="emph" presetSubtype="0" nodeType="clickEffect">
                                  <p:stCondLst>
                                    <p:cond delay="0"/>
                                  </p:stCondLst>
                                  <p:iterate type="lt">
                                    <p:tmAbs val="25"/>
                                  </p:iterate>
                                  <p:childTnLst>
                                    <p:set>
                                      <p:cBhvr override="childStyle">
                                        <p:cTn id="58" dur="indefinite"/>
                                        <p:tgtEl>
                                          <p:spTgt spid="10">
                                            <p:txEl>
                                              <p:pRg st="11" end="1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Mittelanforderungen</a:t>
            </a:r>
          </a:p>
        </p:txBody>
      </p:sp>
      <p:sp>
        <p:nvSpPr>
          <p:cNvPr id="6" name="Textplatzhalter 5"/>
          <p:cNvSpPr>
            <a:spLocks noGrp="1"/>
          </p:cNvSpPr>
          <p:nvPr>
            <p:ph type="body" sz="quarter" idx="22"/>
          </p:nvPr>
        </p:nvSpPr>
        <p:spPr/>
        <p:txBody>
          <a:bodyPr/>
          <a:lstStyle/>
          <a:p>
            <a:r>
              <a:rPr lang="de-DE" dirty="0"/>
              <a:t>    DFG-Vordruck 41.031</a:t>
            </a:r>
          </a:p>
          <a:p>
            <a:endParaRPr lang="de-DE" dirty="0"/>
          </a:p>
        </p:txBody>
      </p:sp>
      <p:sp>
        <p:nvSpPr>
          <p:cNvPr id="14" name="Textfeld 13"/>
          <p:cNvSpPr txBox="1"/>
          <p:nvPr/>
        </p:nvSpPr>
        <p:spPr>
          <a:xfrm>
            <a:off x="305174" y="1799888"/>
            <a:ext cx="4122810" cy="3539430"/>
          </a:xfrm>
          <a:prstGeom prst="rect">
            <a:avLst/>
          </a:prstGeom>
          <a:noFill/>
        </p:spPr>
        <p:txBody>
          <a:bodyPr wrap="square" rtlCol="0">
            <a:spAutoFit/>
          </a:bodyPr>
          <a:lstStyle/>
          <a:p>
            <a:r>
              <a:rPr lang="de-DE" sz="1600" b="1" dirty="0"/>
              <a:t>Benötige Angaben</a:t>
            </a:r>
          </a:p>
          <a:p>
            <a:pPr marL="342900" indent="-342900">
              <a:buAutoNum type="arabicPeriod"/>
            </a:pPr>
            <a:endParaRPr lang="de-DE" sz="1600" dirty="0"/>
          </a:p>
          <a:p>
            <a:pPr marL="342900" indent="-342900">
              <a:buFont typeface="Wingdings" panose="05000000000000000000" pitchFamily="2" charset="2"/>
              <a:buChar char="Ø"/>
            </a:pPr>
            <a:r>
              <a:rPr lang="de-DE" sz="1600" dirty="0"/>
              <a:t>Einrichtung</a:t>
            </a:r>
          </a:p>
          <a:p>
            <a:pPr marL="342900" indent="-342900">
              <a:buFont typeface="Wingdings" panose="05000000000000000000" pitchFamily="2" charset="2"/>
              <a:buChar char="Ø"/>
            </a:pPr>
            <a:r>
              <a:rPr lang="de-DE" sz="1600" dirty="0"/>
              <a:t>Geschäftszeichen und AOBJ-Nr.</a:t>
            </a:r>
          </a:p>
          <a:p>
            <a:pPr marL="342900" indent="-342900">
              <a:buFont typeface="Wingdings" panose="05000000000000000000" pitchFamily="2" charset="2"/>
              <a:buChar char="Ø"/>
            </a:pPr>
            <a:r>
              <a:rPr lang="de-DE" sz="1600" dirty="0"/>
              <a:t>Datum des Bewilligungs-schreibens</a:t>
            </a:r>
          </a:p>
          <a:p>
            <a:pPr marL="342900" indent="-342900">
              <a:buFont typeface="Wingdings" panose="05000000000000000000" pitchFamily="2" charset="2"/>
              <a:buChar char="Ø"/>
            </a:pPr>
            <a:r>
              <a:rPr lang="de-DE" sz="1600" dirty="0"/>
              <a:t>Zeitraum der Mittelverwendung</a:t>
            </a:r>
          </a:p>
          <a:p>
            <a:pPr marL="342900" indent="-342900">
              <a:buFont typeface="Wingdings" panose="05000000000000000000" pitchFamily="2" charset="2"/>
              <a:buChar char="Ø"/>
            </a:pPr>
            <a:r>
              <a:rPr lang="de-DE" sz="1600" dirty="0"/>
              <a:t>Bedarf </a:t>
            </a:r>
          </a:p>
          <a:p>
            <a:pPr marL="342900" indent="-342900">
              <a:buFont typeface="Wingdings" panose="05000000000000000000" pitchFamily="2" charset="2"/>
              <a:buChar char="Ø"/>
            </a:pPr>
            <a:r>
              <a:rPr lang="de-DE" sz="1600" dirty="0"/>
              <a:t>Abzüglich Kassenbestand</a:t>
            </a:r>
          </a:p>
          <a:p>
            <a:pPr marL="342900" indent="-342900">
              <a:buFont typeface="Wingdings" panose="05000000000000000000" pitchFamily="2" charset="2"/>
              <a:buChar char="Ø"/>
            </a:pPr>
            <a:r>
              <a:rPr lang="de-DE" sz="1600" dirty="0"/>
              <a:t>Anteilige Programmpauschale</a:t>
            </a:r>
          </a:p>
          <a:p>
            <a:pPr marL="342900" indent="-342900">
              <a:buFont typeface="Wingdings" panose="05000000000000000000" pitchFamily="2" charset="2"/>
              <a:buChar char="Ø"/>
            </a:pPr>
            <a:r>
              <a:rPr lang="de-DE" sz="1600" dirty="0"/>
              <a:t>Kassenzeichen</a:t>
            </a:r>
          </a:p>
          <a:p>
            <a:pPr marL="342900" indent="-342900">
              <a:buFont typeface="Wingdings" panose="05000000000000000000" pitchFamily="2" charset="2"/>
              <a:buChar char="Ø"/>
            </a:pPr>
            <a:r>
              <a:rPr lang="de-DE" sz="1600" dirty="0"/>
              <a:t>Unterschrift Einrichtung</a:t>
            </a:r>
          </a:p>
          <a:p>
            <a:pPr marL="342900" indent="-342900">
              <a:buFont typeface="Wingdings" panose="05000000000000000000" pitchFamily="2" charset="2"/>
              <a:buChar char="Ø"/>
            </a:pPr>
            <a:r>
              <a:rPr lang="de-DE" sz="1600" dirty="0"/>
              <a:t>Unterschrift Projektleitung</a:t>
            </a:r>
          </a:p>
          <a:p>
            <a:pPr marL="342900" indent="-342900">
              <a:buFont typeface="Wingdings" panose="05000000000000000000" pitchFamily="2" charset="2"/>
              <a:buChar char="Ø"/>
            </a:pPr>
            <a:r>
              <a:rPr lang="de-DE" sz="1600" dirty="0"/>
              <a:t>Ab der 2. Mittelanforderung ist jeweils eine Unterschrift ausreichend</a:t>
            </a:r>
          </a:p>
        </p:txBody>
      </p:sp>
      <p:pic>
        <p:nvPicPr>
          <p:cNvPr id="4" name="Grafik 3"/>
          <p:cNvPicPr>
            <a:picLocks noChangeAspect="1"/>
          </p:cNvPicPr>
          <p:nvPr/>
        </p:nvPicPr>
        <p:blipFill>
          <a:blip r:embed="rId2"/>
          <a:stretch>
            <a:fillRect/>
          </a:stretch>
        </p:blipFill>
        <p:spPr>
          <a:xfrm>
            <a:off x="4283968" y="378016"/>
            <a:ext cx="4495419" cy="6081522"/>
          </a:xfrm>
          <a:prstGeom prst="rect">
            <a:avLst/>
          </a:prstGeom>
        </p:spPr>
      </p:pic>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38414258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p>
        </p:txBody>
      </p:sp>
      <p:sp>
        <p:nvSpPr>
          <p:cNvPr id="6" name="Textplatzhalter 5"/>
          <p:cNvSpPr>
            <a:spLocks noGrp="1"/>
          </p:cNvSpPr>
          <p:nvPr>
            <p:ph type="body" sz="quarter" idx="22"/>
          </p:nvPr>
        </p:nvSpPr>
        <p:spPr/>
        <p:txBody>
          <a:bodyPr/>
          <a:lstStyle/>
          <a:p>
            <a:r>
              <a:rPr lang="de-DE" dirty="0"/>
              <a:t>    Abgabetermine Verwendungsnachweise (Ziffer 8.4 und 8.5 der VwRl)</a:t>
            </a:r>
          </a:p>
          <a:p>
            <a:endParaRPr lang="de-DE" dirty="0"/>
          </a:p>
        </p:txBody>
      </p:sp>
      <p:sp>
        <p:nvSpPr>
          <p:cNvPr id="7" name="Text Box 4"/>
          <p:cNvSpPr txBox="1">
            <a:spLocks noChangeArrowheads="1"/>
          </p:cNvSpPr>
          <p:nvPr/>
        </p:nvSpPr>
        <p:spPr bwMode="auto">
          <a:xfrm>
            <a:off x="506616" y="1714712"/>
            <a:ext cx="2667000" cy="2678113"/>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sz="1600" b="1" dirty="0"/>
              <a:t>Zwischenverwendungs-nachweis</a:t>
            </a:r>
          </a:p>
          <a:p>
            <a:pPr algn="ctr" eaLnBrk="1" hangingPunct="1">
              <a:spcBef>
                <a:spcPct val="50000"/>
              </a:spcBef>
            </a:pPr>
            <a:r>
              <a:rPr lang="de-DE" sz="1600" dirty="0"/>
              <a:t> für das </a:t>
            </a:r>
            <a:r>
              <a:rPr lang="de-DE" sz="1600" b="1" dirty="0"/>
              <a:t>1. und 2.</a:t>
            </a:r>
            <a:r>
              <a:rPr lang="de-DE" sz="1600" dirty="0"/>
              <a:t> </a:t>
            </a:r>
            <a:r>
              <a:rPr lang="de-DE" sz="1600" b="1" dirty="0"/>
              <a:t>Kalenderjahr</a:t>
            </a:r>
            <a:r>
              <a:rPr lang="de-DE" sz="1600" dirty="0"/>
              <a:t> (per 31.12. des 2. Kalenderjahres) bis </a:t>
            </a:r>
            <a:r>
              <a:rPr lang="de-DE" sz="1600" b="1" dirty="0"/>
              <a:t>zum 15. April des 3.</a:t>
            </a:r>
            <a:r>
              <a:rPr lang="de-DE" sz="1600" dirty="0"/>
              <a:t> </a:t>
            </a:r>
            <a:r>
              <a:rPr lang="de-DE" sz="1600" b="1" dirty="0"/>
              <a:t>Kalenderjahres</a:t>
            </a:r>
            <a:r>
              <a:rPr lang="de-DE" sz="1600" dirty="0"/>
              <a:t> (sofern nicht schon früher ein Schlussverwendungsnach-weis möglich ist) </a:t>
            </a:r>
          </a:p>
        </p:txBody>
      </p:sp>
      <p:sp>
        <p:nvSpPr>
          <p:cNvPr id="8" name="Text Box 5"/>
          <p:cNvSpPr txBox="1">
            <a:spLocks noChangeArrowheads="1"/>
          </p:cNvSpPr>
          <p:nvPr/>
        </p:nvSpPr>
        <p:spPr bwMode="auto">
          <a:xfrm>
            <a:off x="3452408" y="1729802"/>
            <a:ext cx="2590800" cy="193899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sz="1600" b="1" dirty="0"/>
              <a:t>Zwischenverwendungs-nachweis</a:t>
            </a:r>
          </a:p>
          <a:p>
            <a:pPr algn="ctr" eaLnBrk="1" hangingPunct="1">
              <a:spcBef>
                <a:spcPct val="50000"/>
              </a:spcBef>
            </a:pPr>
            <a:r>
              <a:rPr lang="de-DE" sz="1600" dirty="0"/>
              <a:t> für jedes weitere Kalenderjahr als </a:t>
            </a:r>
            <a:r>
              <a:rPr lang="de-DE" sz="1600" b="1" dirty="0"/>
              <a:t>Jahresnachweis </a:t>
            </a:r>
            <a:r>
              <a:rPr lang="de-DE" sz="1600" dirty="0"/>
              <a:t>(per 31.12.) </a:t>
            </a:r>
            <a:r>
              <a:rPr lang="de-DE" sz="1600" b="1" dirty="0"/>
              <a:t>bis zum 15. April  des folgenden Jahres</a:t>
            </a:r>
          </a:p>
        </p:txBody>
      </p:sp>
      <p:sp>
        <p:nvSpPr>
          <p:cNvPr id="9" name="Text Box 6"/>
          <p:cNvSpPr txBox="1">
            <a:spLocks noChangeArrowheads="1"/>
          </p:cNvSpPr>
          <p:nvPr/>
        </p:nvSpPr>
        <p:spPr bwMode="auto">
          <a:xfrm>
            <a:off x="6273309" y="1735594"/>
            <a:ext cx="2590800" cy="2185214"/>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sz="1600" b="1" dirty="0"/>
              <a:t>Schlussverwendungs-nachweis</a:t>
            </a:r>
          </a:p>
          <a:p>
            <a:pPr algn="ctr" eaLnBrk="1" hangingPunct="1">
              <a:spcBef>
                <a:spcPct val="50000"/>
              </a:spcBef>
            </a:pPr>
            <a:r>
              <a:rPr lang="de-DE" sz="1600" b="1" dirty="0"/>
              <a:t>spätestens 12</a:t>
            </a:r>
            <a:r>
              <a:rPr lang="de-DE" sz="1600" dirty="0"/>
              <a:t> </a:t>
            </a:r>
            <a:r>
              <a:rPr lang="de-DE" sz="1600" b="1" dirty="0"/>
              <a:t>Monate nach Ablauf</a:t>
            </a:r>
            <a:r>
              <a:rPr lang="de-DE" sz="1600" dirty="0"/>
              <a:t> </a:t>
            </a:r>
            <a:r>
              <a:rPr lang="de-DE" sz="1600" b="1" dirty="0"/>
              <a:t>der</a:t>
            </a:r>
            <a:r>
              <a:rPr lang="de-DE" sz="1600" dirty="0"/>
              <a:t> in der Bewilligung vorgesehenen </a:t>
            </a:r>
            <a:r>
              <a:rPr lang="de-DE" sz="1600" b="1" dirty="0"/>
              <a:t>Laufzeit</a:t>
            </a:r>
            <a:r>
              <a:rPr lang="de-DE" sz="1600" dirty="0"/>
              <a:t>, beginnend mit der ersten Mittelüberweisung</a:t>
            </a:r>
          </a:p>
        </p:txBody>
      </p:sp>
      <p:sp>
        <p:nvSpPr>
          <p:cNvPr id="10" name="Text Box 9"/>
          <p:cNvSpPr txBox="1">
            <a:spLocks noChangeArrowheads="1"/>
          </p:cNvSpPr>
          <p:nvPr/>
        </p:nvSpPr>
        <p:spPr bwMode="auto">
          <a:xfrm>
            <a:off x="506616" y="4710557"/>
            <a:ext cx="8305800" cy="1200329"/>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sz="1600" dirty="0"/>
              <a:t>Die Verwendungsnachweise werden i.d.R. in Zusammenarbeit mit der Projektleitung von der Verwaltung erstellt und sind von der Projektleitung und Verwaltung zu zeichnen.</a:t>
            </a:r>
          </a:p>
          <a:p>
            <a:pPr algn="ctr" eaLnBrk="1" hangingPunct="1">
              <a:spcBef>
                <a:spcPct val="50000"/>
              </a:spcBef>
            </a:pPr>
            <a:r>
              <a:rPr lang="de-DE" sz="1600" dirty="0"/>
              <a:t>Ein positiver Kassenbestand ist bei Abschluss </a:t>
            </a:r>
            <a:r>
              <a:rPr lang="de-DE" sz="1600" b="1" dirty="0"/>
              <a:t>unverzüglich</a:t>
            </a:r>
            <a:r>
              <a:rPr lang="de-DE" sz="1600" dirty="0"/>
              <a:t> an die DFG zurück zu überweisen.</a:t>
            </a:r>
          </a:p>
        </p:txBody>
      </p:sp>
      <p:sp>
        <p:nvSpPr>
          <p:cNvPr id="13" name="Datumsplatzhalter 12"/>
          <p:cNvSpPr>
            <a:spLocks noGrp="1"/>
          </p:cNvSpPr>
          <p:nvPr>
            <p:ph type="dt" sz="half" idx="2"/>
          </p:nvPr>
        </p:nvSpPr>
        <p:spPr/>
        <p:txBody>
          <a:bodyPr/>
          <a:lstStyle/>
          <a:p>
            <a:pPr>
              <a:defRPr/>
            </a:pPr>
            <a:r>
              <a:rPr lang="de-DE"/>
              <a:t>04.05.2022</a:t>
            </a:r>
            <a:endParaRPr lang="de-DE" dirty="0"/>
          </a:p>
        </p:txBody>
      </p:sp>
      <p:sp>
        <p:nvSpPr>
          <p:cNvPr id="14" name="Fußzeilenplatzhalter 13"/>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1924941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endParaRPr lang="de-DE" b="0" dirty="0"/>
          </a:p>
        </p:txBody>
      </p:sp>
      <p:sp>
        <p:nvSpPr>
          <p:cNvPr id="6" name="Textplatzhalter 5"/>
          <p:cNvSpPr>
            <a:spLocks noGrp="1"/>
          </p:cNvSpPr>
          <p:nvPr>
            <p:ph type="body" sz="quarter" idx="22"/>
          </p:nvPr>
        </p:nvSpPr>
        <p:spPr/>
        <p:txBody>
          <a:bodyPr/>
          <a:lstStyle/>
          <a:p>
            <a:r>
              <a:rPr lang="de-DE" dirty="0"/>
              <a:t>    DFG-Vordruck 41.041</a:t>
            </a:r>
          </a:p>
          <a:p>
            <a:endParaRPr lang="de-DE" dirty="0"/>
          </a:p>
        </p:txBody>
      </p:sp>
      <p:sp>
        <p:nvSpPr>
          <p:cNvPr id="9" name="Textfeld 8"/>
          <p:cNvSpPr txBox="1"/>
          <p:nvPr/>
        </p:nvSpPr>
        <p:spPr>
          <a:xfrm>
            <a:off x="179512" y="1772816"/>
            <a:ext cx="3960440" cy="3785652"/>
          </a:xfrm>
          <a:prstGeom prst="rect">
            <a:avLst/>
          </a:prstGeom>
          <a:noFill/>
        </p:spPr>
        <p:txBody>
          <a:bodyPr wrap="square" rtlCol="0">
            <a:spAutoFit/>
          </a:bodyPr>
          <a:lstStyle/>
          <a:p>
            <a:r>
              <a:rPr lang="de-DE" sz="1600" b="1" dirty="0"/>
              <a:t>Benötigte Angaben (Vorderseite)</a:t>
            </a:r>
          </a:p>
          <a:p>
            <a:pPr marL="342900" indent="-342900">
              <a:buAutoNum type="arabicPeriod"/>
            </a:pPr>
            <a:endParaRPr lang="de-DE" sz="1600" dirty="0"/>
          </a:p>
          <a:p>
            <a:pPr marL="342900" indent="-342900">
              <a:buFont typeface="Wingdings" panose="05000000000000000000" pitchFamily="2" charset="2"/>
              <a:buChar char="Ø"/>
            </a:pPr>
            <a:r>
              <a:rPr lang="de-DE" sz="1600" dirty="0"/>
              <a:t>Einrichtung</a:t>
            </a:r>
          </a:p>
          <a:p>
            <a:pPr marL="342900" indent="-342900">
              <a:buFont typeface="Wingdings" panose="05000000000000000000" pitchFamily="2" charset="2"/>
              <a:buChar char="Ø"/>
            </a:pPr>
            <a:r>
              <a:rPr lang="de-DE" sz="1600" dirty="0"/>
              <a:t>Geschäftszeichen und AOBJ-Nr.</a:t>
            </a:r>
          </a:p>
          <a:p>
            <a:pPr marL="342900" indent="-342900">
              <a:buFont typeface="Wingdings" panose="05000000000000000000" pitchFamily="2" charset="2"/>
              <a:buChar char="Ø"/>
            </a:pPr>
            <a:r>
              <a:rPr lang="de-DE" sz="1600" dirty="0"/>
              <a:t>Zeiträume</a:t>
            </a:r>
          </a:p>
          <a:p>
            <a:pPr marL="800100" lvl="1" indent="-342900">
              <a:buFont typeface="Wingdings" panose="05000000000000000000" pitchFamily="2" charset="2"/>
              <a:buChar char="§"/>
            </a:pPr>
            <a:r>
              <a:rPr lang="de-DE" sz="1600" dirty="0"/>
              <a:t>Kalenderjahr(e) bei einem </a:t>
            </a:r>
            <a:br>
              <a:rPr lang="de-DE" sz="1600" dirty="0"/>
            </a:br>
            <a:r>
              <a:rPr lang="de-DE" sz="1600" dirty="0"/>
              <a:t>(2-)Jahresnachweis oder abschließend ankreuzen</a:t>
            </a:r>
          </a:p>
          <a:p>
            <a:pPr marL="800100" lvl="1" indent="-342900">
              <a:buFont typeface="Wingdings" panose="05000000000000000000" pitchFamily="2" charset="2"/>
              <a:buChar char="§"/>
            </a:pPr>
            <a:r>
              <a:rPr lang="de-DE" sz="1600" b="1" dirty="0"/>
              <a:t>Kein </a:t>
            </a:r>
            <a:r>
              <a:rPr lang="de-DE" sz="1600" dirty="0"/>
              <a:t>Gesamtnachweis bei Abschluss</a:t>
            </a:r>
          </a:p>
          <a:p>
            <a:pPr marL="342900" indent="-342900">
              <a:buFont typeface="Wingdings" panose="05000000000000000000" pitchFamily="2" charset="2"/>
              <a:buChar char="Ø"/>
            </a:pPr>
            <a:r>
              <a:rPr lang="de-DE" sz="1600" dirty="0"/>
              <a:t>Datum des Bewilligungsschreibens</a:t>
            </a:r>
          </a:p>
          <a:p>
            <a:pPr marL="342900" indent="-342900">
              <a:buFont typeface="Wingdings" panose="05000000000000000000" pitchFamily="2" charset="2"/>
              <a:buChar char="Ø"/>
            </a:pPr>
            <a:r>
              <a:rPr lang="de-DE" sz="1600" dirty="0"/>
              <a:t>Unterschriften Einrichtung und Projektleitung</a:t>
            </a:r>
          </a:p>
          <a:p>
            <a:pPr marL="800100" lvl="1" indent="-342900">
              <a:buAutoNum type="arabicPeriod"/>
            </a:pPr>
            <a:endParaRPr lang="de-DE" sz="1600" dirty="0"/>
          </a:p>
          <a:p>
            <a:pPr marL="800100" lvl="1" indent="-342900">
              <a:buAutoNum type="arabicPeriod"/>
            </a:pPr>
            <a:endParaRPr lang="de-DE" sz="1600" dirty="0"/>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pic>
        <p:nvPicPr>
          <p:cNvPr id="3" name="Grafik 2">
            <a:extLst>
              <a:ext uri="{FF2B5EF4-FFF2-40B4-BE49-F238E27FC236}">
                <a16:creationId xmlns:a16="http://schemas.microsoft.com/office/drawing/2014/main" id="{FFFB747A-44F5-48FD-8FA7-EF1F57C50250}"/>
              </a:ext>
            </a:extLst>
          </p:cNvPr>
          <p:cNvPicPr>
            <a:picLocks noChangeAspect="1"/>
          </p:cNvPicPr>
          <p:nvPr/>
        </p:nvPicPr>
        <p:blipFill>
          <a:blip r:embed="rId2"/>
          <a:stretch>
            <a:fillRect/>
          </a:stretch>
        </p:blipFill>
        <p:spPr>
          <a:xfrm>
            <a:off x="4200392" y="415442"/>
            <a:ext cx="4752528" cy="6297930"/>
          </a:xfrm>
          <a:prstGeom prst="rect">
            <a:avLst/>
          </a:prstGeom>
        </p:spPr>
      </p:pic>
      <p:sp>
        <p:nvSpPr>
          <p:cNvPr id="7" name="Rechteck: abgerundete Ecken 6">
            <a:extLst>
              <a:ext uri="{FF2B5EF4-FFF2-40B4-BE49-F238E27FC236}">
                <a16:creationId xmlns:a16="http://schemas.microsoft.com/office/drawing/2014/main" id="{805C0840-C3BC-4CC0-BBA0-8740843EE14D}"/>
              </a:ext>
            </a:extLst>
          </p:cNvPr>
          <p:cNvSpPr/>
          <p:nvPr/>
        </p:nvSpPr>
        <p:spPr>
          <a:xfrm>
            <a:off x="4427984" y="434296"/>
            <a:ext cx="720080"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DF58B6A2-9F62-4F5C-94FF-F34821BF72D6}"/>
              </a:ext>
            </a:extLst>
          </p:cNvPr>
          <p:cNvSpPr/>
          <p:nvPr/>
        </p:nvSpPr>
        <p:spPr>
          <a:xfrm>
            <a:off x="7164288" y="1240790"/>
            <a:ext cx="720080"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92788A34-77FD-4F2A-9028-8F17C52F4803}"/>
              </a:ext>
            </a:extLst>
          </p:cNvPr>
          <p:cNvSpPr/>
          <p:nvPr/>
        </p:nvSpPr>
        <p:spPr>
          <a:xfrm>
            <a:off x="7179367" y="1553298"/>
            <a:ext cx="720080"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9AE4FEE7-D043-432E-B6D8-8FF542C94333}"/>
              </a:ext>
            </a:extLst>
          </p:cNvPr>
          <p:cNvSpPr/>
          <p:nvPr/>
        </p:nvSpPr>
        <p:spPr>
          <a:xfrm>
            <a:off x="5148064" y="2551742"/>
            <a:ext cx="3096344"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3ADEC832-F6EC-49C4-A861-11B3D1789581}"/>
              </a:ext>
            </a:extLst>
          </p:cNvPr>
          <p:cNvSpPr/>
          <p:nvPr/>
        </p:nvSpPr>
        <p:spPr>
          <a:xfrm>
            <a:off x="5148064" y="2916886"/>
            <a:ext cx="3096344"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E216742C-B135-4184-9FD8-696A438A7524}"/>
              </a:ext>
            </a:extLst>
          </p:cNvPr>
          <p:cNvSpPr/>
          <p:nvPr/>
        </p:nvSpPr>
        <p:spPr>
          <a:xfrm>
            <a:off x="5148064" y="3303635"/>
            <a:ext cx="3096344" cy="29581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abgerundete Ecken 21">
            <a:extLst>
              <a:ext uri="{FF2B5EF4-FFF2-40B4-BE49-F238E27FC236}">
                <a16:creationId xmlns:a16="http://schemas.microsoft.com/office/drawing/2014/main" id="{54262A91-6820-4D62-9D08-264DFD519FFB}"/>
              </a:ext>
            </a:extLst>
          </p:cNvPr>
          <p:cNvSpPr/>
          <p:nvPr/>
        </p:nvSpPr>
        <p:spPr>
          <a:xfrm>
            <a:off x="6808864" y="4811103"/>
            <a:ext cx="2144056" cy="80610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410A87E1-54BB-47B7-B1FF-CFAC42358930}"/>
              </a:ext>
            </a:extLst>
          </p:cNvPr>
          <p:cNvSpPr/>
          <p:nvPr/>
        </p:nvSpPr>
        <p:spPr>
          <a:xfrm>
            <a:off x="4427984" y="4811103"/>
            <a:ext cx="2144056" cy="80610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55859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endParaRPr lang="de-DE" b="0" dirty="0"/>
          </a:p>
        </p:txBody>
      </p:sp>
      <p:sp>
        <p:nvSpPr>
          <p:cNvPr id="6" name="Textplatzhalter 5"/>
          <p:cNvSpPr>
            <a:spLocks noGrp="1"/>
          </p:cNvSpPr>
          <p:nvPr>
            <p:ph type="body" sz="quarter" idx="22"/>
          </p:nvPr>
        </p:nvSpPr>
        <p:spPr/>
        <p:txBody>
          <a:bodyPr/>
          <a:lstStyle/>
          <a:p>
            <a:r>
              <a:rPr lang="de-DE" dirty="0"/>
              <a:t>    DFG-Vordruck 41.041</a:t>
            </a:r>
          </a:p>
          <a:p>
            <a:endParaRPr lang="de-DE" dirty="0"/>
          </a:p>
        </p:txBody>
      </p:sp>
      <p:sp>
        <p:nvSpPr>
          <p:cNvPr id="9" name="Textfeld 8"/>
          <p:cNvSpPr txBox="1"/>
          <p:nvPr/>
        </p:nvSpPr>
        <p:spPr>
          <a:xfrm>
            <a:off x="179512" y="1772816"/>
            <a:ext cx="4104456" cy="4431983"/>
          </a:xfrm>
          <a:prstGeom prst="rect">
            <a:avLst/>
          </a:prstGeom>
          <a:noFill/>
        </p:spPr>
        <p:txBody>
          <a:bodyPr wrap="square" rtlCol="0">
            <a:spAutoFit/>
          </a:bodyPr>
          <a:lstStyle/>
          <a:p>
            <a:r>
              <a:rPr lang="de-DE" sz="1600" b="1" dirty="0"/>
              <a:t>Benötige Angaben (Rückseite)</a:t>
            </a:r>
          </a:p>
          <a:p>
            <a:pPr marL="285750" indent="-285750">
              <a:buFont typeface="Wingdings" panose="05000000000000000000" pitchFamily="2" charset="2"/>
              <a:buChar char="Ø"/>
            </a:pPr>
            <a:r>
              <a:rPr lang="de-DE" sz="1600" i="1" dirty="0"/>
              <a:t>Alle Verwendungsnachweise</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Angaben zu den Ziffern</a:t>
            </a:r>
          </a:p>
          <a:p>
            <a:pPr marL="271463">
              <a:tabLst>
                <a:tab pos="271463" algn="l"/>
              </a:tabLst>
            </a:pPr>
            <a:r>
              <a:rPr lang="de-DE" sz="1600" dirty="0"/>
              <a:t>1. bis 3. </a:t>
            </a:r>
            <a:r>
              <a:rPr lang="de-DE" sz="1600" b="1" u="sng" dirty="0"/>
              <a:t>ohne</a:t>
            </a:r>
            <a:r>
              <a:rPr lang="de-DE" sz="1600" dirty="0"/>
              <a:t> Programm-</a:t>
            </a:r>
          </a:p>
          <a:p>
            <a:pPr marL="271463"/>
            <a:r>
              <a:rPr lang="de-DE" sz="1600" dirty="0"/>
              <a:t>pauschale</a:t>
            </a:r>
          </a:p>
          <a:p>
            <a:pPr marL="171450" indent="-1714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Vortrag aus Vorjahr, </a:t>
            </a:r>
            <a:r>
              <a:rPr lang="de-DE" sz="1600" b="1" u="sng" dirty="0"/>
              <a:t>muss</a:t>
            </a:r>
          </a:p>
          <a:p>
            <a:pPr marL="271463"/>
            <a:r>
              <a:rPr lang="de-DE" sz="1600" dirty="0"/>
              <a:t>mit Angaben aus Vorjahr übereinstimmen</a:t>
            </a:r>
          </a:p>
          <a:p>
            <a:pPr marL="171450" indent="-1714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Einnahmen</a:t>
            </a:r>
          </a:p>
          <a:p>
            <a:pPr marL="171450" indent="-1714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Ausgaben</a:t>
            </a:r>
          </a:p>
          <a:p>
            <a:pPr marL="171450" indent="-1714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Kassenbestand mit Datum</a:t>
            </a:r>
          </a:p>
          <a:p>
            <a:endParaRPr lang="de-DE" sz="1600" dirty="0"/>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pic>
        <p:nvPicPr>
          <p:cNvPr id="3" name="Grafik 2">
            <a:extLst>
              <a:ext uri="{FF2B5EF4-FFF2-40B4-BE49-F238E27FC236}">
                <a16:creationId xmlns:a16="http://schemas.microsoft.com/office/drawing/2014/main" id="{C2EB08DA-1886-4804-B2E1-94B47FDA130A}"/>
              </a:ext>
            </a:extLst>
          </p:cNvPr>
          <p:cNvPicPr>
            <a:picLocks noChangeAspect="1"/>
          </p:cNvPicPr>
          <p:nvPr/>
        </p:nvPicPr>
        <p:blipFill>
          <a:blip r:embed="rId2"/>
          <a:stretch>
            <a:fillRect/>
          </a:stretch>
        </p:blipFill>
        <p:spPr>
          <a:xfrm>
            <a:off x="3274633" y="1484333"/>
            <a:ext cx="5689855" cy="4720465"/>
          </a:xfrm>
          <a:prstGeom prst="rect">
            <a:avLst/>
          </a:prstGeom>
        </p:spPr>
      </p:pic>
      <p:cxnSp>
        <p:nvCxnSpPr>
          <p:cNvPr id="7" name="Gerade Verbindung mit Pfeil 6">
            <a:extLst>
              <a:ext uri="{FF2B5EF4-FFF2-40B4-BE49-F238E27FC236}">
                <a16:creationId xmlns:a16="http://schemas.microsoft.com/office/drawing/2014/main" id="{270F524B-CEFF-41AB-8D4F-D4CDAA93C3C2}"/>
              </a:ext>
            </a:extLst>
          </p:cNvPr>
          <p:cNvCxnSpPr/>
          <p:nvPr/>
        </p:nvCxnSpPr>
        <p:spPr>
          <a:xfrm>
            <a:off x="7005300" y="198884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7828F58A-4366-4081-BE4E-294F3A19FCE6}"/>
              </a:ext>
            </a:extLst>
          </p:cNvPr>
          <p:cNvCxnSpPr/>
          <p:nvPr/>
        </p:nvCxnSpPr>
        <p:spPr>
          <a:xfrm>
            <a:off x="7005856" y="3212976"/>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A45E5FFB-B2B1-439A-993B-05799B937F75}"/>
              </a:ext>
            </a:extLst>
          </p:cNvPr>
          <p:cNvCxnSpPr/>
          <p:nvPr/>
        </p:nvCxnSpPr>
        <p:spPr>
          <a:xfrm>
            <a:off x="7015480" y="2324847"/>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197D76AE-3312-4B92-BD15-6B1F511DF47B}"/>
              </a:ext>
            </a:extLst>
          </p:cNvPr>
          <p:cNvCxnSpPr/>
          <p:nvPr/>
        </p:nvCxnSpPr>
        <p:spPr>
          <a:xfrm>
            <a:off x="7005300" y="378904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27D56716-02D8-40AB-B7CF-D1BAEC92401D}"/>
              </a:ext>
            </a:extLst>
          </p:cNvPr>
          <p:cNvCxnSpPr/>
          <p:nvPr/>
        </p:nvCxnSpPr>
        <p:spPr>
          <a:xfrm>
            <a:off x="7015480" y="3501008"/>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a:extLst>
              <a:ext uri="{FF2B5EF4-FFF2-40B4-BE49-F238E27FC236}">
                <a16:creationId xmlns:a16="http://schemas.microsoft.com/office/drawing/2014/main" id="{C5FDC805-EE80-4ADA-9D01-B56A94D668AE}"/>
              </a:ext>
            </a:extLst>
          </p:cNvPr>
          <p:cNvCxnSpPr/>
          <p:nvPr/>
        </p:nvCxnSpPr>
        <p:spPr>
          <a:xfrm>
            <a:off x="7001771" y="4005064"/>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a:extLst>
              <a:ext uri="{FF2B5EF4-FFF2-40B4-BE49-F238E27FC236}">
                <a16:creationId xmlns:a16="http://schemas.microsoft.com/office/drawing/2014/main" id="{24272DCB-7D14-46F5-8700-9CE93DCB3DDB}"/>
              </a:ext>
            </a:extLst>
          </p:cNvPr>
          <p:cNvCxnSpPr/>
          <p:nvPr/>
        </p:nvCxnSpPr>
        <p:spPr>
          <a:xfrm>
            <a:off x="7015480" y="450912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a:extLst>
              <a:ext uri="{FF2B5EF4-FFF2-40B4-BE49-F238E27FC236}">
                <a16:creationId xmlns:a16="http://schemas.microsoft.com/office/drawing/2014/main" id="{FB6AC6D7-9420-4D24-9C90-4740299F4D6C}"/>
              </a:ext>
            </a:extLst>
          </p:cNvPr>
          <p:cNvCxnSpPr/>
          <p:nvPr/>
        </p:nvCxnSpPr>
        <p:spPr>
          <a:xfrm>
            <a:off x="7015480" y="4221088"/>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19">
            <a:extLst>
              <a:ext uri="{FF2B5EF4-FFF2-40B4-BE49-F238E27FC236}">
                <a16:creationId xmlns:a16="http://schemas.microsoft.com/office/drawing/2014/main" id="{B2ED670D-99B9-4CE9-B0A0-FF840D3F2810}"/>
              </a:ext>
            </a:extLst>
          </p:cNvPr>
          <p:cNvCxnSpPr/>
          <p:nvPr/>
        </p:nvCxnSpPr>
        <p:spPr>
          <a:xfrm>
            <a:off x="7015480" y="4725144"/>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hteck: abgerundete Ecken 7">
            <a:extLst>
              <a:ext uri="{FF2B5EF4-FFF2-40B4-BE49-F238E27FC236}">
                <a16:creationId xmlns:a16="http://schemas.microsoft.com/office/drawing/2014/main" id="{A875B4AC-25CE-4589-AE96-3B00117D0583}"/>
              </a:ext>
            </a:extLst>
          </p:cNvPr>
          <p:cNvSpPr/>
          <p:nvPr/>
        </p:nvSpPr>
        <p:spPr>
          <a:xfrm>
            <a:off x="7740352" y="2492896"/>
            <a:ext cx="720080" cy="270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43AEF9FC-5D57-4892-BDA3-9A5711C8EC8F}"/>
              </a:ext>
            </a:extLst>
          </p:cNvPr>
          <p:cNvSpPr/>
          <p:nvPr/>
        </p:nvSpPr>
        <p:spPr>
          <a:xfrm>
            <a:off x="5220072" y="5103667"/>
            <a:ext cx="720080" cy="270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abgerundete Ecken 21">
            <a:extLst>
              <a:ext uri="{FF2B5EF4-FFF2-40B4-BE49-F238E27FC236}">
                <a16:creationId xmlns:a16="http://schemas.microsoft.com/office/drawing/2014/main" id="{7FF3A391-0C84-425D-81B4-7C416CFF5E13}"/>
              </a:ext>
            </a:extLst>
          </p:cNvPr>
          <p:cNvSpPr/>
          <p:nvPr/>
        </p:nvSpPr>
        <p:spPr>
          <a:xfrm>
            <a:off x="7740352" y="4869160"/>
            <a:ext cx="720080" cy="270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abgerundete Ecken 22">
            <a:extLst>
              <a:ext uri="{FF2B5EF4-FFF2-40B4-BE49-F238E27FC236}">
                <a16:creationId xmlns:a16="http://schemas.microsoft.com/office/drawing/2014/main" id="{CCC05854-6F9C-449F-AB3D-DD2AE467C9C5}"/>
              </a:ext>
            </a:extLst>
          </p:cNvPr>
          <p:cNvSpPr/>
          <p:nvPr/>
        </p:nvSpPr>
        <p:spPr>
          <a:xfrm>
            <a:off x="5868144" y="5429968"/>
            <a:ext cx="395606" cy="23487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EFBA12C9-CB74-4312-A16A-784F388610E8}"/>
              </a:ext>
            </a:extLst>
          </p:cNvPr>
          <p:cNvSpPr/>
          <p:nvPr/>
        </p:nvSpPr>
        <p:spPr>
          <a:xfrm>
            <a:off x="7892752" y="5401979"/>
            <a:ext cx="720080" cy="270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9441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p>
        </p:txBody>
      </p:sp>
      <p:sp>
        <p:nvSpPr>
          <p:cNvPr id="6" name="Textplatzhalter 5"/>
          <p:cNvSpPr>
            <a:spLocks noGrp="1"/>
          </p:cNvSpPr>
          <p:nvPr>
            <p:ph type="body" sz="quarter" idx="22"/>
          </p:nvPr>
        </p:nvSpPr>
        <p:spPr/>
        <p:txBody>
          <a:bodyPr/>
          <a:lstStyle/>
          <a:p>
            <a:r>
              <a:rPr lang="de-DE" dirty="0"/>
              <a:t>    DFG-Vordruck 41.041</a:t>
            </a:r>
          </a:p>
        </p:txBody>
      </p:sp>
      <p:sp>
        <p:nvSpPr>
          <p:cNvPr id="9" name="Textfeld 8"/>
          <p:cNvSpPr txBox="1"/>
          <p:nvPr/>
        </p:nvSpPr>
        <p:spPr>
          <a:xfrm>
            <a:off x="160512" y="1801335"/>
            <a:ext cx="3547392" cy="3785652"/>
          </a:xfrm>
          <a:prstGeom prst="rect">
            <a:avLst/>
          </a:prstGeom>
          <a:noFill/>
        </p:spPr>
        <p:txBody>
          <a:bodyPr wrap="square" rtlCol="0">
            <a:spAutoFit/>
          </a:bodyPr>
          <a:lstStyle/>
          <a:p>
            <a:r>
              <a:rPr lang="de-DE" sz="1600" b="1" dirty="0"/>
              <a:t>Benötige Angaben (Rückseite)</a:t>
            </a:r>
          </a:p>
          <a:p>
            <a:pPr marL="285750" indent="-285750">
              <a:buFont typeface="Wingdings" panose="05000000000000000000" pitchFamily="2" charset="2"/>
              <a:buChar char="Ø"/>
            </a:pPr>
            <a:r>
              <a:rPr lang="de-DE" sz="1600" i="1" dirty="0"/>
              <a:t>Abschließender Verwendungsnachweis</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Die Ziffern 4, 5 und 7 sind beim abschließenden Verwendungsnachweis </a:t>
            </a:r>
            <a:r>
              <a:rPr lang="de-DE" sz="1600" b="1" dirty="0"/>
              <a:t>immer</a:t>
            </a:r>
            <a:r>
              <a:rPr lang="de-DE" sz="1600" dirty="0"/>
              <a:t> auszufüllen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Ziffer 6 ist nur dann auszufüllen, wenn höhere Personalausgaben abgerechnet werden, als bewilligt wurden oder es sich um eine Eigene Stelle oder einen Einrichtungswechsel handelt</a:t>
            </a:r>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pic>
        <p:nvPicPr>
          <p:cNvPr id="3" name="Grafik 2">
            <a:extLst>
              <a:ext uri="{FF2B5EF4-FFF2-40B4-BE49-F238E27FC236}">
                <a16:creationId xmlns:a16="http://schemas.microsoft.com/office/drawing/2014/main" id="{0F46281C-966D-4FA5-AD0E-8646EF541C0F}"/>
              </a:ext>
            </a:extLst>
          </p:cNvPr>
          <p:cNvPicPr>
            <a:picLocks noChangeAspect="1"/>
          </p:cNvPicPr>
          <p:nvPr/>
        </p:nvPicPr>
        <p:blipFill>
          <a:blip r:embed="rId2"/>
          <a:stretch>
            <a:fillRect/>
          </a:stretch>
        </p:blipFill>
        <p:spPr>
          <a:xfrm>
            <a:off x="3635896" y="1462639"/>
            <a:ext cx="5347592" cy="5248300"/>
          </a:xfrm>
          <a:prstGeom prst="rect">
            <a:avLst/>
          </a:prstGeom>
        </p:spPr>
      </p:pic>
      <p:cxnSp>
        <p:nvCxnSpPr>
          <p:cNvPr id="13" name="Gerade Verbindung mit Pfeil 12">
            <a:extLst>
              <a:ext uri="{FF2B5EF4-FFF2-40B4-BE49-F238E27FC236}">
                <a16:creationId xmlns:a16="http://schemas.microsoft.com/office/drawing/2014/main" id="{D397D700-727F-4B3F-9906-B2A47F5BAA19}"/>
              </a:ext>
            </a:extLst>
          </p:cNvPr>
          <p:cNvCxnSpPr/>
          <p:nvPr/>
        </p:nvCxnSpPr>
        <p:spPr>
          <a:xfrm>
            <a:off x="6084168" y="198884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3004E167-9488-4713-9EDE-79E4A68EA83B}"/>
              </a:ext>
            </a:extLst>
          </p:cNvPr>
          <p:cNvCxnSpPr/>
          <p:nvPr/>
        </p:nvCxnSpPr>
        <p:spPr>
          <a:xfrm>
            <a:off x="6732240" y="2194429"/>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39C94C8A-A222-4C7F-922F-6EF555F9DDA3}"/>
              </a:ext>
            </a:extLst>
          </p:cNvPr>
          <p:cNvCxnSpPr/>
          <p:nvPr/>
        </p:nvCxnSpPr>
        <p:spPr>
          <a:xfrm>
            <a:off x="5940152" y="2492896"/>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36EA9536-6531-4A92-A5A7-377654C5F828}"/>
              </a:ext>
            </a:extLst>
          </p:cNvPr>
          <p:cNvCxnSpPr/>
          <p:nvPr/>
        </p:nvCxnSpPr>
        <p:spPr>
          <a:xfrm>
            <a:off x="6732240" y="234888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Rechteck: abgerundete Ecken 17">
            <a:extLst>
              <a:ext uri="{FF2B5EF4-FFF2-40B4-BE49-F238E27FC236}">
                <a16:creationId xmlns:a16="http://schemas.microsoft.com/office/drawing/2014/main" id="{9F800A72-0138-41B5-9EA0-02FC07CD653E}"/>
              </a:ext>
            </a:extLst>
          </p:cNvPr>
          <p:cNvSpPr/>
          <p:nvPr/>
        </p:nvSpPr>
        <p:spPr>
          <a:xfrm>
            <a:off x="7740352" y="2492896"/>
            <a:ext cx="720080" cy="270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D5300F21-BADC-4A0E-91D1-C85390065968}"/>
              </a:ext>
            </a:extLst>
          </p:cNvPr>
          <p:cNvSpPr/>
          <p:nvPr/>
        </p:nvSpPr>
        <p:spPr>
          <a:xfrm>
            <a:off x="6027132" y="3757932"/>
            <a:ext cx="1134290"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abgerundete Ecken 19">
            <a:extLst>
              <a:ext uri="{FF2B5EF4-FFF2-40B4-BE49-F238E27FC236}">
                <a16:creationId xmlns:a16="http://schemas.microsoft.com/office/drawing/2014/main" id="{1494D492-6723-4E9A-A6AD-FAD24D752D32}"/>
              </a:ext>
            </a:extLst>
          </p:cNvPr>
          <p:cNvSpPr/>
          <p:nvPr/>
        </p:nvSpPr>
        <p:spPr>
          <a:xfrm>
            <a:off x="5252882" y="3388153"/>
            <a:ext cx="1134290"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A8134C45-2D78-4068-A6A6-02F7F7BBB33A}"/>
              </a:ext>
            </a:extLst>
          </p:cNvPr>
          <p:cNvSpPr/>
          <p:nvPr/>
        </p:nvSpPr>
        <p:spPr>
          <a:xfrm>
            <a:off x="3635896" y="4930115"/>
            <a:ext cx="648072"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abgerundete Ecken 21">
            <a:extLst>
              <a:ext uri="{FF2B5EF4-FFF2-40B4-BE49-F238E27FC236}">
                <a16:creationId xmlns:a16="http://schemas.microsoft.com/office/drawing/2014/main" id="{EBBDFC2C-91AB-4BB0-94EE-67865FB3E3BC}"/>
              </a:ext>
            </a:extLst>
          </p:cNvPr>
          <p:cNvSpPr/>
          <p:nvPr/>
        </p:nvSpPr>
        <p:spPr>
          <a:xfrm>
            <a:off x="5728205" y="4915543"/>
            <a:ext cx="648072"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abgerundete Ecken 22">
            <a:extLst>
              <a:ext uri="{FF2B5EF4-FFF2-40B4-BE49-F238E27FC236}">
                <a16:creationId xmlns:a16="http://schemas.microsoft.com/office/drawing/2014/main" id="{301B9447-7993-428E-B77E-1608D17EBF91}"/>
              </a:ext>
            </a:extLst>
          </p:cNvPr>
          <p:cNvSpPr/>
          <p:nvPr/>
        </p:nvSpPr>
        <p:spPr>
          <a:xfrm>
            <a:off x="7092280" y="4925298"/>
            <a:ext cx="648072"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2CA30F36-582C-4E90-8429-DDF813E0455A}"/>
              </a:ext>
            </a:extLst>
          </p:cNvPr>
          <p:cNvSpPr/>
          <p:nvPr/>
        </p:nvSpPr>
        <p:spPr>
          <a:xfrm>
            <a:off x="7842304" y="4925298"/>
            <a:ext cx="843652" cy="30961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abgerundete Ecken 24">
            <a:extLst>
              <a:ext uri="{FF2B5EF4-FFF2-40B4-BE49-F238E27FC236}">
                <a16:creationId xmlns:a16="http://schemas.microsoft.com/office/drawing/2014/main" id="{604B5BE0-54F2-414F-B1B1-92356D95F7B7}"/>
              </a:ext>
            </a:extLst>
          </p:cNvPr>
          <p:cNvSpPr/>
          <p:nvPr/>
        </p:nvSpPr>
        <p:spPr>
          <a:xfrm>
            <a:off x="3707904" y="6457481"/>
            <a:ext cx="648072" cy="3288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mit Pfeil 25">
            <a:extLst>
              <a:ext uri="{FF2B5EF4-FFF2-40B4-BE49-F238E27FC236}">
                <a16:creationId xmlns:a16="http://schemas.microsoft.com/office/drawing/2014/main" id="{15A63F06-D44B-4728-991D-F5BE056E6402}"/>
              </a:ext>
            </a:extLst>
          </p:cNvPr>
          <p:cNvCxnSpPr/>
          <p:nvPr/>
        </p:nvCxnSpPr>
        <p:spPr>
          <a:xfrm>
            <a:off x="5940152" y="2636912"/>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F5185FD2-D18B-477B-8593-AA7D37FDA9DF}"/>
              </a:ext>
            </a:extLst>
          </p:cNvPr>
          <p:cNvCxnSpPr/>
          <p:nvPr/>
        </p:nvCxnSpPr>
        <p:spPr>
          <a:xfrm>
            <a:off x="7014222" y="306896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2BE807B9-98E0-4616-8075-075CB616C6E1}"/>
              </a:ext>
            </a:extLst>
          </p:cNvPr>
          <p:cNvCxnSpPr/>
          <p:nvPr/>
        </p:nvCxnSpPr>
        <p:spPr>
          <a:xfrm>
            <a:off x="7014222" y="3251219"/>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99AC4A63-C275-41B8-844F-2C781A19D1A0}"/>
              </a:ext>
            </a:extLst>
          </p:cNvPr>
          <p:cNvCxnSpPr/>
          <p:nvPr/>
        </p:nvCxnSpPr>
        <p:spPr>
          <a:xfrm>
            <a:off x="7014222" y="3420630"/>
            <a:ext cx="44702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Rechteck: abgerundete Ecken 3">
            <a:extLst>
              <a:ext uri="{FF2B5EF4-FFF2-40B4-BE49-F238E27FC236}">
                <a16:creationId xmlns:a16="http://schemas.microsoft.com/office/drawing/2014/main" id="{EE7132AC-E442-42FA-981E-97098BC925B2}"/>
              </a:ext>
            </a:extLst>
          </p:cNvPr>
          <p:cNvSpPr/>
          <p:nvPr/>
        </p:nvSpPr>
        <p:spPr>
          <a:xfrm>
            <a:off x="4572000" y="1462638"/>
            <a:ext cx="3384376" cy="288709"/>
          </a:xfrm>
          <a:prstGeom prst="round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abgerundete Ecken 30">
            <a:extLst>
              <a:ext uri="{FF2B5EF4-FFF2-40B4-BE49-F238E27FC236}">
                <a16:creationId xmlns:a16="http://schemas.microsoft.com/office/drawing/2014/main" id="{4152C6C5-499C-42B1-9CBA-CA72F667EE78}"/>
              </a:ext>
            </a:extLst>
          </p:cNvPr>
          <p:cNvSpPr/>
          <p:nvPr/>
        </p:nvSpPr>
        <p:spPr>
          <a:xfrm>
            <a:off x="3629846" y="4179541"/>
            <a:ext cx="5347592" cy="596219"/>
          </a:xfrm>
          <a:prstGeom prst="round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634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a:t>
            </a:r>
          </a:p>
        </p:txBody>
      </p:sp>
      <p:sp>
        <p:nvSpPr>
          <p:cNvPr id="7" name="Textfeld 6"/>
          <p:cNvSpPr txBox="1"/>
          <p:nvPr/>
        </p:nvSpPr>
        <p:spPr>
          <a:xfrm>
            <a:off x="618050" y="1628800"/>
            <a:ext cx="4608512" cy="4278094"/>
          </a:xfrm>
          <a:prstGeom prst="rect">
            <a:avLst/>
          </a:prstGeom>
          <a:noFill/>
        </p:spPr>
        <p:txBody>
          <a:bodyPr wrap="square" rtlCol="0">
            <a:spAutoFit/>
          </a:bodyPr>
          <a:lstStyle/>
          <a:p>
            <a:pPr marL="342900" indent="-342900">
              <a:buFontTx/>
              <a:buAutoNum type="arabicPeriod"/>
            </a:pPr>
            <a:r>
              <a:rPr lang="de-DE" sz="1600" dirty="0"/>
              <a:t>Aufbau der DFG</a:t>
            </a:r>
          </a:p>
          <a:p>
            <a:pPr marL="342900" indent="-342900">
              <a:buFontTx/>
              <a:buAutoNum type="arabicPeriod"/>
            </a:pPr>
            <a:endParaRPr lang="de-DE" sz="1600" dirty="0"/>
          </a:p>
          <a:p>
            <a:pPr marL="342900" indent="-342900">
              <a:buFontTx/>
              <a:buAutoNum type="arabicPeriod"/>
            </a:pPr>
            <a:r>
              <a:rPr lang="de-DE" sz="1600" dirty="0"/>
              <a:t>Förderinstrumente</a:t>
            </a:r>
          </a:p>
          <a:p>
            <a:pPr marL="342900" indent="-342900">
              <a:buFontTx/>
              <a:buAutoNum type="arabicPeriod"/>
            </a:pPr>
            <a:endParaRPr lang="de-DE" sz="1600" dirty="0"/>
          </a:p>
          <a:p>
            <a:pPr marL="342900" indent="-342900">
              <a:buFontTx/>
              <a:buAutoNum type="arabicPeriod"/>
            </a:pPr>
            <a:r>
              <a:rPr lang="de-DE" sz="1600" dirty="0"/>
              <a:t>Die Bewilligung</a:t>
            </a:r>
            <a:br>
              <a:rPr lang="de-DE" sz="1600" dirty="0"/>
            </a:br>
            <a:endParaRPr lang="de-DE" sz="1600" dirty="0"/>
          </a:p>
          <a:p>
            <a:pPr marL="342900" lvl="0" indent="-342900">
              <a:buAutoNum type="arabicPeriod"/>
            </a:pPr>
            <a:r>
              <a:rPr lang="de-DE" sz="1600" dirty="0"/>
              <a:t>Mittelanforderungen </a:t>
            </a:r>
          </a:p>
          <a:p>
            <a:pPr marL="342900" lvl="0" indent="-342900">
              <a:buAutoNum type="arabicPeriod"/>
            </a:pPr>
            <a:endParaRPr lang="de-DE" sz="1600" dirty="0"/>
          </a:p>
          <a:p>
            <a:pPr marL="342900" lvl="0" indent="-342900">
              <a:buAutoNum type="arabicPeriod"/>
            </a:pPr>
            <a:r>
              <a:rPr lang="de-DE" sz="1600" dirty="0"/>
              <a:t>Verwendungsnachweise</a:t>
            </a:r>
          </a:p>
          <a:p>
            <a:pPr marL="342900" lvl="0" indent="-342900">
              <a:buAutoNum type="arabicPeriod"/>
            </a:pPr>
            <a:endParaRPr lang="de-DE" sz="1600" dirty="0"/>
          </a:p>
          <a:p>
            <a:pPr marL="342900" lvl="0" indent="-342900">
              <a:buAutoNum type="arabicPeriod"/>
            </a:pPr>
            <a:r>
              <a:rPr lang="de-DE" sz="1600" dirty="0"/>
              <a:t>Personal</a:t>
            </a:r>
          </a:p>
          <a:p>
            <a:pPr marL="342900" lvl="0" indent="-342900">
              <a:buAutoNum type="arabicPeriod"/>
            </a:pPr>
            <a:endParaRPr lang="de-DE" sz="1600" dirty="0"/>
          </a:p>
          <a:p>
            <a:pPr marL="342900" lvl="0" indent="-342900">
              <a:buAutoNum type="arabicPeriod"/>
            </a:pPr>
            <a:r>
              <a:rPr lang="de-DE" sz="1600" dirty="0"/>
              <a:t>Frist- und Laufzeitverlängerung</a:t>
            </a:r>
          </a:p>
          <a:p>
            <a:pPr marL="342900" lvl="0" indent="-342900">
              <a:buAutoNum type="arabicPeriod"/>
            </a:pPr>
            <a:endParaRPr lang="de-DE" sz="1600" dirty="0"/>
          </a:p>
          <a:p>
            <a:pPr marL="342900" lvl="0" indent="-342900">
              <a:buAutoNum type="arabicPeriod"/>
            </a:pPr>
            <a:r>
              <a:rPr lang="de-DE" sz="1600" dirty="0"/>
              <a:t>Programmpauschale</a:t>
            </a:r>
          </a:p>
          <a:p>
            <a:pPr marL="342900" lvl="0" indent="-342900">
              <a:buAutoNum type="arabicPeriod"/>
            </a:pPr>
            <a:endParaRPr lang="de-DE" sz="1600" dirty="0"/>
          </a:p>
          <a:p>
            <a:pPr marL="342900" lvl="0" indent="-342900">
              <a:buAutoNum type="arabicPeriod"/>
            </a:pPr>
            <a:r>
              <a:rPr lang="de-DE" sz="1600" dirty="0"/>
              <a:t>Prüfung vor Ort</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24723909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636" y="417600"/>
            <a:ext cx="7920000" cy="270000"/>
          </a:xfrm>
        </p:spPr>
        <p:txBody>
          <a:bodyPr/>
          <a:lstStyle/>
          <a:p>
            <a:r>
              <a:rPr lang="de-DE" dirty="0"/>
              <a:t>5. Verwendungsnachweise</a:t>
            </a:r>
          </a:p>
        </p:txBody>
      </p:sp>
      <p:sp>
        <p:nvSpPr>
          <p:cNvPr id="6" name="Textplatzhalter 5"/>
          <p:cNvSpPr>
            <a:spLocks noGrp="1"/>
          </p:cNvSpPr>
          <p:nvPr>
            <p:ph type="body" sz="quarter" idx="22"/>
          </p:nvPr>
        </p:nvSpPr>
        <p:spPr>
          <a:xfrm>
            <a:off x="673636" y="730108"/>
            <a:ext cx="7920000" cy="270000"/>
          </a:xfrm>
        </p:spPr>
        <p:txBody>
          <a:bodyPr/>
          <a:lstStyle/>
          <a:p>
            <a:r>
              <a:rPr lang="de-DE" dirty="0"/>
              <a:t>    nicht abrechenbare Ausgaben </a:t>
            </a:r>
            <a:r>
              <a:rPr lang="de-DE" sz="1600" dirty="0"/>
              <a:t>(Ziff. 3.2 </a:t>
            </a:r>
            <a:r>
              <a:rPr lang="de-DE" sz="1600" dirty="0" err="1"/>
              <a:t>VwRl</a:t>
            </a:r>
            <a:r>
              <a:rPr lang="de-DE" sz="1600" dirty="0"/>
              <a:t> 2.00-01/22</a:t>
            </a:r>
            <a:r>
              <a:rPr lang="de-DE" dirty="0"/>
              <a:t>)</a:t>
            </a:r>
          </a:p>
        </p:txBody>
      </p:sp>
      <p:sp>
        <p:nvSpPr>
          <p:cNvPr id="10" name="Textfeld 9"/>
          <p:cNvSpPr txBox="1"/>
          <p:nvPr/>
        </p:nvSpPr>
        <p:spPr>
          <a:xfrm>
            <a:off x="673636" y="1720785"/>
            <a:ext cx="7945937" cy="4247317"/>
          </a:xfrm>
          <a:prstGeom prst="rect">
            <a:avLst/>
          </a:prstGeom>
          <a:noFill/>
        </p:spPr>
        <p:txBody>
          <a:bodyPr wrap="square" rtlCol="0">
            <a:spAutoFit/>
          </a:bodyPr>
          <a:lstStyle/>
          <a:p>
            <a:pPr>
              <a:lnSpc>
                <a:spcPct val="150000"/>
              </a:lnSpc>
            </a:pPr>
            <a:r>
              <a:rPr lang="de-DE" sz="1600" b="1" dirty="0"/>
              <a:t>Nicht abrechenbare Ausgaben</a:t>
            </a:r>
          </a:p>
          <a:p>
            <a:pPr marL="285750" indent="-285750">
              <a:lnSpc>
                <a:spcPct val="150000"/>
              </a:lnSpc>
              <a:buFont typeface="Wingdings" panose="05000000000000000000" pitchFamily="2" charset="2"/>
              <a:buChar char="Ø"/>
            </a:pPr>
            <a:r>
              <a:rPr lang="de-DE" sz="1600" dirty="0"/>
              <a:t>Kosten aufgrund interner Leistungsverrechnungen</a:t>
            </a:r>
          </a:p>
          <a:p>
            <a:pPr marL="271463" algn="just">
              <a:lnSpc>
                <a:spcPct val="150000"/>
              </a:lnSpc>
              <a:tabLst>
                <a:tab pos="271463" algn="l"/>
              </a:tabLst>
            </a:pPr>
            <a:r>
              <a:rPr lang="de-DE" sz="1600" dirty="0">
                <a:latin typeface="+mj-lt"/>
              </a:rPr>
              <a:t>Aus Ziffer 3.2 der VwRl folgt, dass anteilige Kosten für die Nutzung der (Geräte)-Infrastruktur und für Personal nicht über das Projekt abgerechnet werden dürfen. Einzig projektspezifische Materialkosten können aus Projektmitteln bezahlt werden, wenn hierfür entsprechende Rechnungen vorgelegt werden können.</a:t>
            </a:r>
          </a:p>
          <a:p>
            <a:pPr marL="271463" algn="just">
              <a:lnSpc>
                <a:spcPct val="150000"/>
              </a:lnSpc>
              <a:tabLst>
                <a:tab pos="271463" algn="l"/>
              </a:tabLst>
            </a:pPr>
            <a:r>
              <a:rPr lang="de-DE" sz="1600" dirty="0">
                <a:latin typeface="+mj-lt"/>
              </a:rPr>
              <a:t>Ist dies nicht möglich, würde auch eine qualifizierte Schätzung nach objektiven Kriterien über die reinen, projektspezifischen Materialkosten ausreichen. Diese Belege sind zu  Dokumentationszwecken für eine mögliche Rechnungsprüfung zu den Akten nehmen. Den geschätzten Betrag können Sie dann aus Projektmitteln begleichen.</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1534279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636" y="417600"/>
            <a:ext cx="7920000" cy="270000"/>
          </a:xfrm>
        </p:spPr>
        <p:txBody>
          <a:bodyPr/>
          <a:lstStyle/>
          <a:p>
            <a:r>
              <a:rPr lang="de-DE" dirty="0"/>
              <a:t>5. Verwendungsnachweise</a:t>
            </a:r>
          </a:p>
        </p:txBody>
      </p:sp>
      <p:sp>
        <p:nvSpPr>
          <p:cNvPr id="6" name="Textplatzhalter 5"/>
          <p:cNvSpPr>
            <a:spLocks noGrp="1"/>
          </p:cNvSpPr>
          <p:nvPr>
            <p:ph type="body" sz="quarter" idx="22"/>
          </p:nvPr>
        </p:nvSpPr>
        <p:spPr>
          <a:xfrm>
            <a:off x="673636" y="730108"/>
            <a:ext cx="7920000" cy="270000"/>
          </a:xfrm>
        </p:spPr>
        <p:txBody>
          <a:bodyPr/>
          <a:lstStyle/>
          <a:p>
            <a:r>
              <a:rPr lang="de-DE" dirty="0"/>
              <a:t>    nicht abrechenbare Ausgaben </a:t>
            </a:r>
            <a:r>
              <a:rPr lang="de-DE" sz="1600" dirty="0"/>
              <a:t>(Ziff. 3.2 </a:t>
            </a:r>
            <a:r>
              <a:rPr lang="de-DE" sz="1600" dirty="0" err="1"/>
              <a:t>VwRl</a:t>
            </a:r>
            <a:r>
              <a:rPr lang="de-DE" sz="1600" dirty="0"/>
              <a:t> 2.00-01/22</a:t>
            </a:r>
            <a:r>
              <a:rPr lang="de-DE" dirty="0"/>
              <a:t>)</a:t>
            </a:r>
          </a:p>
        </p:txBody>
      </p:sp>
      <p:sp>
        <p:nvSpPr>
          <p:cNvPr id="10" name="Textfeld 9"/>
          <p:cNvSpPr txBox="1"/>
          <p:nvPr/>
        </p:nvSpPr>
        <p:spPr>
          <a:xfrm>
            <a:off x="647699" y="1720785"/>
            <a:ext cx="7945937" cy="4196020"/>
          </a:xfrm>
          <a:prstGeom prst="rect">
            <a:avLst/>
          </a:prstGeom>
          <a:noFill/>
        </p:spPr>
        <p:txBody>
          <a:bodyPr wrap="square" rtlCol="0">
            <a:spAutoFit/>
          </a:bodyPr>
          <a:lstStyle/>
          <a:p>
            <a:pPr>
              <a:lnSpc>
                <a:spcPct val="150000"/>
              </a:lnSpc>
            </a:pPr>
            <a:r>
              <a:rPr lang="de-DE" b="1" dirty="0"/>
              <a:t>Nicht abrechenbare Ausgaben</a:t>
            </a:r>
          </a:p>
          <a:p>
            <a:pPr marL="285750" indent="-285750">
              <a:lnSpc>
                <a:spcPct val="150000"/>
              </a:lnSpc>
              <a:buFont typeface="Wingdings" panose="05000000000000000000" pitchFamily="2" charset="2"/>
              <a:buChar char="Ø"/>
            </a:pPr>
            <a:r>
              <a:rPr lang="de-DE" dirty="0"/>
              <a:t>Persönliche Bezüge der Projektleitung (Ausnahme: Eigene Stelle)</a:t>
            </a:r>
          </a:p>
          <a:p>
            <a:pPr marL="285750" indent="-285750">
              <a:lnSpc>
                <a:spcPct val="150000"/>
              </a:lnSpc>
              <a:buFont typeface="Wingdings" panose="05000000000000000000" pitchFamily="2" charset="2"/>
              <a:buChar char="Ø"/>
            </a:pPr>
            <a:r>
              <a:rPr lang="de-DE" dirty="0"/>
              <a:t>Ausdrücklich abgelehnte Positionen</a:t>
            </a:r>
          </a:p>
          <a:p>
            <a:pPr marL="285750" indent="-285750">
              <a:lnSpc>
                <a:spcPct val="150000"/>
              </a:lnSpc>
              <a:buFont typeface="Wingdings" panose="05000000000000000000" pitchFamily="2" charset="2"/>
              <a:buChar char="Ø"/>
            </a:pPr>
            <a:r>
              <a:rPr lang="de-DE" dirty="0"/>
              <a:t>Ausgaben für administrative Tätigkeiten</a:t>
            </a:r>
          </a:p>
          <a:p>
            <a:pPr marL="285750" indent="-285750">
              <a:lnSpc>
                <a:spcPct val="150000"/>
              </a:lnSpc>
              <a:buFont typeface="Wingdings" panose="05000000000000000000" pitchFamily="2" charset="2"/>
              <a:buChar char="Ø"/>
            </a:pPr>
            <a:r>
              <a:rPr lang="de-DE" dirty="0"/>
              <a:t>Ausgaben für die allgemeine Institutseinrichtung, für Büromaterial, Taschenrechner, Porto und Fernmeldegebühren</a:t>
            </a:r>
          </a:p>
          <a:p>
            <a:pPr marL="285750" indent="-285750">
              <a:lnSpc>
                <a:spcPct val="150000"/>
              </a:lnSpc>
              <a:buFont typeface="Wingdings" panose="05000000000000000000" pitchFamily="2" charset="2"/>
              <a:buChar char="Ø"/>
            </a:pPr>
            <a:r>
              <a:rPr lang="de-DE" dirty="0"/>
              <a:t>Betriebs- und Wartungskosten, Wartungsverträge</a:t>
            </a:r>
          </a:p>
          <a:p>
            <a:pPr marL="285750" indent="-285750">
              <a:lnSpc>
                <a:spcPct val="150000"/>
              </a:lnSpc>
              <a:buFont typeface="Wingdings" panose="05000000000000000000" pitchFamily="2" charset="2"/>
              <a:buChar char="Ø"/>
            </a:pPr>
            <a:r>
              <a:rPr lang="de-DE" dirty="0"/>
              <a:t>Ausgaben für die Vervollständigung oder Reparatur von Geräten, die nicht Eigentum der DFG sind</a:t>
            </a:r>
          </a:p>
          <a:p>
            <a:pPr marL="285750" indent="-285750">
              <a:lnSpc>
                <a:spcPct val="150000"/>
              </a:lnSpc>
              <a:buFont typeface="Wingdings" panose="05000000000000000000" pitchFamily="2" charset="2"/>
              <a:buChar char="Ø"/>
            </a:pPr>
            <a:r>
              <a:rPr lang="de-DE" dirty="0"/>
              <a:t>Weiteres siehe Ziffer 3.2 der VwRl</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a:xfrm>
            <a:off x="647700" y="6261100"/>
            <a:ext cx="6358156" cy="198438"/>
          </a:xfrm>
        </p:spPr>
        <p:txBody>
          <a:bodyPr/>
          <a:lstStyle/>
          <a:p>
            <a:pPr>
              <a:defRPr/>
            </a:pPr>
            <a:r>
              <a:rPr lang="de-DE"/>
              <a:t>Z-FIN-3 Prüfungsdienst</a:t>
            </a:r>
          </a:p>
        </p:txBody>
      </p:sp>
    </p:spTree>
    <p:extLst>
      <p:ext uri="{BB962C8B-B14F-4D97-AF65-F5344CB8AC3E}">
        <p14:creationId xmlns:p14="http://schemas.microsoft.com/office/powerpoint/2010/main" val="87970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p>
        </p:txBody>
      </p:sp>
      <p:sp>
        <p:nvSpPr>
          <p:cNvPr id="6" name="Textplatzhalter 5"/>
          <p:cNvSpPr>
            <a:spLocks noGrp="1"/>
          </p:cNvSpPr>
          <p:nvPr>
            <p:ph type="body" sz="quarter" idx="22"/>
          </p:nvPr>
        </p:nvSpPr>
        <p:spPr/>
        <p:txBody>
          <a:bodyPr/>
          <a:lstStyle/>
          <a:p>
            <a:r>
              <a:rPr lang="de-DE" dirty="0"/>
              <a:t>    nicht abrechenbare Ausgaben </a:t>
            </a:r>
            <a:r>
              <a:rPr lang="de-DE" sz="1600" dirty="0"/>
              <a:t>(Ziff. 3.2 </a:t>
            </a:r>
            <a:r>
              <a:rPr lang="de-DE" sz="1600" dirty="0" err="1"/>
              <a:t>VwRl</a:t>
            </a:r>
            <a:r>
              <a:rPr lang="de-DE" sz="1600" dirty="0"/>
              <a:t> 2.00-01/22</a:t>
            </a:r>
            <a:r>
              <a:rPr lang="de-DE" dirty="0"/>
              <a:t>) Grundausstattung</a:t>
            </a:r>
          </a:p>
        </p:txBody>
      </p:sp>
      <p:sp>
        <p:nvSpPr>
          <p:cNvPr id="8" name="Textfeld 7"/>
          <p:cNvSpPr txBox="1"/>
          <p:nvPr/>
        </p:nvSpPr>
        <p:spPr>
          <a:xfrm>
            <a:off x="647700" y="1700808"/>
            <a:ext cx="7920000" cy="4616648"/>
          </a:xfrm>
          <a:prstGeom prst="rect">
            <a:avLst/>
          </a:prstGeom>
          <a:noFill/>
        </p:spPr>
        <p:txBody>
          <a:bodyPr wrap="square" rtlCol="0">
            <a:spAutoFit/>
          </a:bodyPr>
          <a:lstStyle/>
          <a:p>
            <a:r>
              <a:rPr lang="de-DE" b="1" dirty="0"/>
              <a:t>Was zählt zur Grundausstattung und ist nicht abrechenbar?</a:t>
            </a:r>
          </a:p>
          <a:p>
            <a:r>
              <a:rPr lang="de-DE" sz="1000" dirty="0"/>
              <a:t> </a:t>
            </a:r>
          </a:p>
          <a:p>
            <a:pPr marL="285750" indent="-285750" algn="just">
              <a:buFont typeface="Wingdings" panose="05000000000000000000" pitchFamily="2" charset="2"/>
              <a:buChar char="Ø"/>
            </a:pPr>
            <a:r>
              <a:rPr lang="de-DE" dirty="0"/>
              <a:t>Alles, was zur allgemeinen Ausstattung eines Fachgebietes zählt, kann in der Regel nicht gefördert und abgerechnet werden (Teilauflistung unter Ziffer 3.2). Grundsätzlich also die Ausstattung, die am Institut vorhanden sein muss, damit Forschung betrieben werden kann.</a:t>
            </a:r>
          </a:p>
          <a:p>
            <a:pPr marL="285750" indent="-285750" algn="just">
              <a:buFont typeface="Wingdings" panose="05000000000000000000" pitchFamily="2" charset="2"/>
              <a:buChar char="Ø"/>
            </a:pPr>
            <a:endParaRPr lang="de-DE" sz="1200" dirty="0"/>
          </a:p>
          <a:p>
            <a:pPr marL="285750" indent="-285750" algn="just">
              <a:buFont typeface="Wingdings" panose="05000000000000000000" pitchFamily="2" charset="2"/>
              <a:buChar char="Ø"/>
            </a:pPr>
            <a:r>
              <a:rPr lang="de-DE" dirty="0"/>
              <a:t>Z.B. ein PC und die Software für die Textverarbeitung oder Kleingeräte wie Magnetrührer.</a:t>
            </a:r>
          </a:p>
          <a:p>
            <a:pPr marL="285750" indent="-285750" algn="just">
              <a:buFont typeface="Wingdings" panose="05000000000000000000" pitchFamily="2" charset="2"/>
              <a:buChar char="Ø"/>
            </a:pPr>
            <a:endParaRPr lang="de-DE" sz="1000" dirty="0"/>
          </a:p>
          <a:p>
            <a:pPr marL="285750" indent="-285750" algn="just">
              <a:buFont typeface="Wingdings" panose="05000000000000000000" pitchFamily="2" charset="2"/>
              <a:buChar char="Ø"/>
            </a:pPr>
            <a:r>
              <a:rPr lang="de-DE" dirty="0"/>
              <a:t>In der Regel sind Kopierkosten, Telefonkosten und Bürobedarf nicht abrechenbar, außer sie sind projektspezifisch begründet, da sie </a:t>
            </a:r>
            <a:r>
              <a:rPr lang="de-DE" b="1" dirty="0"/>
              <a:t>deutlich</a:t>
            </a:r>
            <a:r>
              <a:rPr lang="de-DE" dirty="0"/>
              <a:t> über den üblichen Geschäftsbedarf hinausgehen (wie z.B. bei einer umfangreichen Befragung).</a:t>
            </a:r>
          </a:p>
          <a:p>
            <a:pPr marL="285750" indent="-285750" algn="just">
              <a:buFont typeface="Wingdings" panose="05000000000000000000" pitchFamily="2" charset="2"/>
              <a:buChar char="Ø"/>
            </a:pPr>
            <a:endParaRPr lang="de-DE" sz="1000" dirty="0"/>
          </a:p>
          <a:p>
            <a:pPr marL="285750" indent="-285750" algn="just">
              <a:buFont typeface="Wingdings" panose="05000000000000000000" pitchFamily="2" charset="2"/>
              <a:buChar char="Ø"/>
            </a:pPr>
            <a:r>
              <a:rPr lang="de-DE" b="1" dirty="0"/>
              <a:t>Umkehrschluss:</a:t>
            </a:r>
            <a:r>
              <a:rPr lang="de-DE" dirty="0"/>
              <a:t> Abrechnen können Sie im Prinzip alles, was spezifisch für ein beantragtes Projekt zusätzlich zur Grundausstattung notwendig ist (Ablehnungen ausgenommen).</a:t>
            </a:r>
          </a:p>
        </p:txBody>
      </p:sp>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3361679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Verwendungsnachweise</a:t>
            </a:r>
          </a:p>
        </p:txBody>
      </p:sp>
      <p:sp>
        <p:nvSpPr>
          <p:cNvPr id="5" name="Textplatzhalter 4"/>
          <p:cNvSpPr>
            <a:spLocks noGrp="1"/>
          </p:cNvSpPr>
          <p:nvPr>
            <p:ph type="body" sz="quarter" idx="22"/>
          </p:nvPr>
        </p:nvSpPr>
        <p:spPr/>
        <p:txBody>
          <a:bodyPr/>
          <a:lstStyle/>
          <a:p>
            <a:r>
              <a:rPr lang="de-DE" dirty="0"/>
              <a:t>    Abrechenbare Kosten</a:t>
            </a:r>
          </a:p>
          <a:p>
            <a:endParaRPr lang="de-DE" dirty="0"/>
          </a:p>
        </p:txBody>
      </p:sp>
      <p:sp>
        <p:nvSpPr>
          <p:cNvPr id="6" name="Textfeld 5"/>
          <p:cNvSpPr txBox="1"/>
          <p:nvPr/>
        </p:nvSpPr>
        <p:spPr>
          <a:xfrm>
            <a:off x="647700" y="1772816"/>
            <a:ext cx="7920000" cy="3293209"/>
          </a:xfrm>
          <a:prstGeom prst="rect">
            <a:avLst/>
          </a:prstGeom>
          <a:noFill/>
        </p:spPr>
        <p:txBody>
          <a:bodyPr wrap="square" rtlCol="0">
            <a:spAutoFit/>
          </a:bodyPr>
          <a:lstStyle/>
          <a:p>
            <a:r>
              <a:rPr lang="de-DE" sz="1600" b="1" dirty="0"/>
              <a:t>Abrechnungsfähig </a:t>
            </a:r>
            <a:r>
              <a:rPr lang="de-DE" sz="1600" dirty="0"/>
              <a:t>sind entsprechend z.B. folgende Kosten:</a:t>
            </a:r>
          </a:p>
          <a:p>
            <a:pPr algn="ctr"/>
            <a:r>
              <a:rPr lang="de-DE" sz="1600" dirty="0"/>
              <a:t> </a:t>
            </a:r>
          </a:p>
          <a:p>
            <a:pPr marL="285750" indent="-285750">
              <a:buFont typeface="Wingdings" panose="05000000000000000000" pitchFamily="2" charset="2"/>
              <a:buChar char="Ø"/>
            </a:pPr>
            <a:r>
              <a:rPr lang="de-DE" sz="1600" dirty="0"/>
              <a:t>Verbrauchsmaterial wie Chemikalien und Gase </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Spezifische (Klein-)Geräte und Software</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Reisekosten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Publikationen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a:t>Sonstige Kosten (z.B. Aufträge an Dritte, Vergütung von Versuchspersonen, Inanspruchnahme von Dokumentationsdiensten, Anmietung von Fahrzeugen, Nutzungsentschädigungen, Kosten für Versuchstiere)</a:t>
            </a:r>
          </a:p>
        </p:txBody>
      </p:sp>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059391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r>
              <a:rPr lang="de-DE" b="0" dirty="0"/>
              <a:t>    </a:t>
            </a:r>
          </a:p>
        </p:txBody>
      </p:sp>
      <p:sp>
        <p:nvSpPr>
          <p:cNvPr id="6" name="Textfeld 5"/>
          <p:cNvSpPr txBox="1"/>
          <p:nvPr/>
        </p:nvSpPr>
        <p:spPr>
          <a:xfrm>
            <a:off x="704599" y="1754246"/>
            <a:ext cx="7806201" cy="3370666"/>
          </a:xfrm>
          <a:prstGeom prst="rect">
            <a:avLst/>
          </a:prstGeom>
          <a:noFill/>
        </p:spPr>
        <p:txBody>
          <a:bodyPr wrap="square" rtlCol="0">
            <a:spAutoFit/>
          </a:bodyPr>
          <a:lstStyle/>
          <a:p>
            <a:pPr lvl="0">
              <a:lnSpc>
                <a:spcPct val="150000"/>
              </a:lnSpc>
            </a:pPr>
            <a:r>
              <a:rPr lang="de-DE" sz="1600" b="1" dirty="0"/>
              <a:t>Arbeitsverträge</a:t>
            </a:r>
          </a:p>
          <a:p>
            <a:pPr marL="285750" lvl="0" indent="-285750">
              <a:lnSpc>
                <a:spcPct val="150000"/>
              </a:lnSpc>
              <a:buFont typeface="Wingdings" panose="05000000000000000000" pitchFamily="2" charset="2"/>
              <a:buChar char="Ø"/>
            </a:pPr>
            <a:r>
              <a:rPr lang="de-DE" sz="1600" dirty="0"/>
              <a:t>Arbeitsverträge sind nach den geltenden tarifrechtlichen Bestimmungen der jeweiligen Einrichtung bzw. des jeweiligen Bundeslandes zu abzuschließen. Im Arbeitsvertrag muss der Projektbezug enthalten sein (vgl. Ziffer 4.4.1.2 der VwRl).</a:t>
            </a:r>
          </a:p>
          <a:p>
            <a:pPr lvl="0">
              <a:lnSpc>
                <a:spcPct val="150000"/>
              </a:lnSpc>
            </a:pPr>
            <a:endParaRPr lang="de-DE" sz="1600" dirty="0"/>
          </a:p>
          <a:p>
            <a:pPr lvl="0">
              <a:lnSpc>
                <a:spcPct val="150000"/>
              </a:lnSpc>
            </a:pPr>
            <a:r>
              <a:rPr lang="de-DE" sz="1600" b="1" dirty="0"/>
              <a:t>Teilzeitbeschäftigung</a:t>
            </a:r>
          </a:p>
          <a:p>
            <a:pPr marL="285750" lvl="1" indent="-285750">
              <a:lnSpc>
                <a:spcPct val="150000"/>
              </a:lnSpc>
              <a:buFont typeface="Wingdings" panose="05000000000000000000" pitchFamily="2" charset="2"/>
              <a:buChar char="Ø"/>
            </a:pPr>
            <a:r>
              <a:rPr lang="de-DE" sz="1600" dirty="0"/>
              <a:t>Teilzeitbeschäftigungen sind möglich, bei einer eigenen Stelle jedoch nur mit </a:t>
            </a:r>
            <a:r>
              <a:rPr lang="de-DE" sz="1600" b="1" dirty="0"/>
              <a:t>vorheriger</a:t>
            </a:r>
            <a:r>
              <a:rPr lang="de-DE" sz="1600" dirty="0"/>
              <a:t> Genehmigung der DFG</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943587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r>
              <a:rPr lang="de-DE" b="0" dirty="0"/>
              <a:t>    </a:t>
            </a:r>
            <a:endParaRPr lang="de-DE" dirty="0"/>
          </a:p>
        </p:txBody>
      </p:sp>
      <p:sp>
        <p:nvSpPr>
          <p:cNvPr id="6" name="Textfeld 5"/>
          <p:cNvSpPr txBox="1"/>
          <p:nvPr/>
        </p:nvSpPr>
        <p:spPr>
          <a:xfrm>
            <a:off x="704599" y="1754246"/>
            <a:ext cx="7806201" cy="4154984"/>
          </a:xfrm>
          <a:prstGeom prst="rect">
            <a:avLst/>
          </a:prstGeom>
          <a:noFill/>
        </p:spPr>
        <p:txBody>
          <a:bodyPr wrap="square" rtlCol="0">
            <a:spAutoFit/>
          </a:bodyPr>
          <a:lstStyle/>
          <a:p>
            <a:pPr>
              <a:lnSpc>
                <a:spcPct val="150000"/>
              </a:lnSpc>
            </a:pPr>
            <a:r>
              <a:rPr lang="de-DE" sz="1600" b="1" dirty="0"/>
              <a:t>Übernahme von Lehrtätigkeiten bei Doktorierenden</a:t>
            </a:r>
          </a:p>
          <a:p>
            <a:pPr marL="285750" indent="-285750" algn="just">
              <a:lnSpc>
                <a:spcPct val="150000"/>
              </a:lnSpc>
              <a:buFont typeface="Wingdings" panose="05000000000000000000" pitchFamily="2" charset="2"/>
              <a:buChar char="Ø"/>
            </a:pPr>
            <a:r>
              <a:rPr lang="de-DE" sz="1600" dirty="0"/>
              <a:t>Grundsätzlich soll die volle Arbeitszeit dem Projekt zugute kommen. Da Doktorierende aber im Rahmen ihres Studiums auch Lehrtätigkeiten übernehmen sollen, dürfen maximal 5 % der Beschäftigungszeit </a:t>
            </a:r>
            <a:br>
              <a:rPr lang="de-DE" sz="1600" dirty="0"/>
            </a:br>
            <a:r>
              <a:rPr lang="de-DE" sz="1600" dirty="0"/>
              <a:t>(2 Wochenstunden bei Vollzeitbeschäftigung) für Lehrtätigkeiten verwendet werden.</a:t>
            </a:r>
          </a:p>
          <a:p>
            <a:pPr>
              <a:lnSpc>
                <a:spcPct val="150000"/>
              </a:lnSpc>
            </a:pPr>
            <a:endParaRPr lang="de-DE" sz="1600" dirty="0"/>
          </a:p>
          <a:p>
            <a:pPr marL="0" lvl="1">
              <a:lnSpc>
                <a:spcPct val="150000"/>
              </a:lnSpc>
            </a:pPr>
            <a:r>
              <a:rPr lang="de-DE" sz="1600" b="1" dirty="0"/>
              <a:t>Mitteilungspflicht bei Arbeitsverhinderung (Ziffer 4.4.2.2 der VwRl)</a:t>
            </a:r>
          </a:p>
          <a:p>
            <a:pPr marL="285750" lvl="1" indent="-285750" algn="just">
              <a:lnSpc>
                <a:spcPct val="150000"/>
              </a:lnSpc>
              <a:buFont typeface="Wingdings" panose="05000000000000000000" pitchFamily="2" charset="2"/>
              <a:buChar char="Ø"/>
            </a:pPr>
            <a:r>
              <a:rPr lang="de-DE" sz="1600" dirty="0"/>
              <a:t>Ausfallzeiten des Personals von mehr als sechs Wochen sind der DFG schriftlich (zeitnah) anzuzeigen (z.B. Arbeitsunfähigkeit, gesetzliche Mutterschutzfristen, Elternzeit).</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67424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p>
        </p:txBody>
      </p:sp>
      <p:sp>
        <p:nvSpPr>
          <p:cNvPr id="6" name="Textfeld 5"/>
          <p:cNvSpPr txBox="1"/>
          <p:nvPr/>
        </p:nvSpPr>
        <p:spPr>
          <a:xfrm>
            <a:off x="654230" y="1754246"/>
            <a:ext cx="7806201" cy="3739998"/>
          </a:xfrm>
          <a:prstGeom prst="rect">
            <a:avLst/>
          </a:prstGeom>
          <a:noFill/>
        </p:spPr>
        <p:txBody>
          <a:bodyPr wrap="square" rtlCol="0">
            <a:spAutoFit/>
          </a:bodyPr>
          <a:lstStyle/>
          <a:p>
            <a:pPr lvl="0">
              <a:lnSpc>
                <a:spcPct val="150000"/>
              </a:lnSpc>
            </a:pPr>
            <a:r>
              <a:rPr lang="de-DE" sz="1600" b="1" dirty="0"/>
              <a:t>Eigene Stelle und „ad personam“-Stelle</a:t>
            </a:r>
          </a:p>
          <a:p>
            <a:pPr marL="557213" lvl="1" indent="-285750">
              <a:lnSpc>
                <a:spcPct val="150000"/>
              </a:lnSpc>
              <a:buFont typeface="Wingdings" panose="05000000000000000000" pitchFamily="2" charset="2"/>
              <a:buChar char="Ø"/>
            </a:pPr>
            <a:r>
              <a:rPr lang="de-DE" sz="1600" dirty="0"/>
              <a:t>Die eigene Stelle ist die einzige Ausnahme in der die persönlichen Bezüge der Projektleitung im Rahmen einer Sachbeihilfe finanziert werden kann.</a:t>
            </a:r>
          </a:p>
          <a:p>
            <a:pPr marL="442913" lvl="1" indent="-171450">
              <a:lnSpc>
                <a:spcPct val="150000"/>
              </a:lnSpc>
              <a:buFont typeface="Wingdings" panose="05000000000000000000" pitchFamily="2" charset="2"/>
              <a:buChar char="Ø"/>
            </a:pPr>
            <a:endParaRPr lang="de-DE" sz="1600" dirty="0"/>
          </a:p>
          <a:p>
            <a:pPr marL="557213" lvl="1" indent="-285750">
              <a:lnSpc>
                <a:spcPct val="150000"/>
              </a:lnSpc>
              <a:buFont typeface="Wingdings" panose="05000000000000000000" pitchFamily="2" charset="2"/>
              <a:buChar char="Ø"/>
            </a:pPr>
            <a:r>
              <a:rPr lang="de-DE" sz="1600" dirty="0"/>
              <a:t>Änderungen an der Beschäftigungszeit oder Unterbrechungen sind beim jeweiligen Fachbereich der DFG </a:t>
            </a:r>
            <a:r>
              <a:rPr lang="de-DE" sz="1600" b="1" dirty="0"/>
              <a:t>vorab</a:t>
            </a:r>
            <a:r>
              <a:rPr lang="de-DE" sz="1600" dirty="0"/>
              <a:t> und frühzeitig zu beantragen. Das gilt auch für Mutterschutz und Elternzeiten.</a:t>
            </a:r>
          </a:p>
          <a:p>
            <a:pPr marL="442913" lvl="1" indent="-171450">
              <a:lnSpc>
                <a:spcPct val="150000"/>
              </a:lnSpc>
              <a:buFont typeface="Wingdings" panose="05000000000000000000" pitchFamily="2" charset="2"/>
              <a:buChar char="Ø"/>
            </a:pPr>
            <a:endParaRPr lang="de-DE" sz="1600" dirty="0"/>
          </a:p>
          <a:p>
            <a:pPr marL="557213" lvl="1" indent="-285750">
              <a:lnSpc>
                <a:spcPct val="150000"/>
              </a:lnSpc>
              <a:buFont typeface="Wingdings" panose="05000000000000000000" pitchFamily="2" charset="2"/>
              <a:buChar char="Ø"/>
            </a:pPr>
            <a:r>
              <a:rPr lang="de-DE" sz="1600" dirty="0"/>
              <a:t>Falls die bewilligten Mittel nicht ausreichen, kann ein Antrag auf tarifbedingten Mehrbedarf gestellt werden (Vordruck 41.44).</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601926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p>
        </p:txBody>
      </p:sp>
      <p:sp>
        <p:nvSpPr>
          <p:cNvPr id="6" name="Textfeld 5"/>
          <p:cNvSpPr txBox="1"/>
          <p:nvPr/>
        </p:nvSpPr>
        <p:spPr>
          <a:xfrm>
            <a:off x="654230" y="1754246"/>
            <a:ext cx="7806201" cy="3739998"/>
          </a:xfrm>
          <a:prstGeom prst="rect">
            <a:avLst/>
          </a:prstGeom>
          <a:noFill/>
        </p:spPr>
        <p:txBody>
          <a:bodyPr wrap="square" rtlCol="0">
            <a:spAutoFit/>
          </a:bodyPr>
          <a:lstStyle/>
          <a:p>
            <a:pPr lvl="0">
              <a:lnSpc>
                <a:spcPct val="150000"/>
              </a:lnSpc>
            </a:pPr>
            <a:r>
              <a:rPr lang="de-DE" sz="1600" b="1" dirty="0"/>
              <a:t>Berechnung von Personalmonaten bei Elternzeit und Mutterschutz</a:t>
            </a:r>
          </a:p>
          <a:p>
            <a:pPr marL="271463" lvl="1" indent="-271463">
              <a:lnSpc>
                <a:spcPct val="150000"/>
              </a:lnSpc>
              <a:buFont typeface="Wingdings" panose="05000000000000000000" pitchFamily="2" charset="2"/>
              <a:buChar char="Ø"/>
            </a:pPr>
            <a:r>
              <a:rPr lang="de-DE" sz="1600" dirty="0"/>
              <a:t>Die während des Mutterschutzes anfallenden Personalkosten werden über die Umlage U2 durch die Krankenkassen finanziert. </a:t>
            </a:r>
          </a:p>
          <a:p>
            <a:pPr marL="271463" lvl="1" indent="-271463">
              <a:lnSpc>
                <a:spcPct val="150000"/>
              </a:lnSpc>
              <a:buFont typeface="Wingdings" panose="05000000000000000000" pitchFamily="2" charset="2"/>
              <a:buChar char="Ø"/>
            </a:pPr>
            <a:endParaRPr lang="de-DE" sz="1600" dirty="0"/>
          </a:p>
          <a:p>
            <a:pPr marL="271463" lvl="1" indent="-271463">
              <a:lnSpc>
                <a:spcPct val="150000"/>
              </a:lnSpc>
              <a:buFont typeface="Wingdings" panose="05000000000000000000" pitchFamily="2" charset="2"/>
              <a:buChar char="Ø"/>
            </a:pPr>
            <a:r>
              <a:rPr lang="de-DE" sz="1600" dirty="0"/>
              <a:t> Das Elterngeld während der Elternzeit wird vom Bund bzw. den verwaltenden Bundesländern an die Arbeitnehmerin oder den Arbeitnehmer gezahlt, so dass dem Arbeitgeber (Hochschule) keine Kosten entstehen. </a:t>
            </a:r>
          </a:p>
          <a:p>
            <a:pPr marL="0" lvl="1">
              <a:lnSpc>
                <a:spcPct val="150000"/>
              </a:lnSpc>
            </a:pPr>
            <a:endParaRPr lang="de-DE" sz="1600" dirty="0"/>
          </a:p>
          <a:p>
            <a:pPr marL="271463" lvl="1" indent="-271463">
              <a:lnSpc>
                <a:spcPct val="150000"/>
              </a:lnSpc>
              <a:buFont typeface="Wingdings" panose="05000000000000000000" pitchFamily="2" charset="2"/>
              <a:buChar char="Ø"/>
            </a:pPr>
            <a:r>
              <a:rPr lang="de-DE" sz="1600" dirty="0"/>
              <a:t>Da hier keine Kosten entstehen dürfen diese Ausfallzeiten im Verwendungsnachweis nicht abgerechnet werden.  </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3802923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p>
        </p:txBody>
      </p:sp>
      <p:sp>
        <p:nvSpPr>
          <p:cNvPr id="6" name="Textfeld 5"/>
          <p:cNvSpPr txBox="1"/>
          <p:nvPr/>
        </p:nvSpPr>
        <p:spPr>
          <a:xfrm>
            <a:off x="654230" y="1628800"/>
            <a:ext cx="7806201" cy="3416320"/>
          </a:xfrm>
          <a:prstGeom prst="rect">
            <a:avLst/>
          </a:prstGeom>
          <a:noFill/>
        </p:spPr>
        <p:txBody>
          <a:bodyPr wrap="square" rtlCol="0">
            <a:spAutoFit/>
          </a:bodyPr>
          <a:lstStyle/>
          <a:p>
            <a:pPr lvl="0">
              <a:lnSpc>
                <a:spcPct val="150000"/>
              </a:lnSpc>
            </a:pPr>
            <a:r>
              <a:rPr lang="de-DE" sz="1600" b="1" dirty="0"/>
              <a:t>Vertretung</a:t>
            </a:r>
          </a:p>
          <a:p>
            <a:pPr marL="285750" lvl="1" indent="-285750">
              <a:buFont typeface="Wingdings" panose="05000000000000000000" pitchFamily="2" charset="2"/>
              <a:buChar char="Ø"/>
            </a:pPr>
            <a:r>
              <a:rPr lang="de-DE" sz="1600" dirty="0"/>
              <a:t>Für die Ausfallzeit (und nur während der exakten Zeit des Ausfalls im Projekt) kann eine Vertretung beschäftigt werden, maximal jedoch bis zum Ende des Arbeitsvertrags und maximal bis zur Höhe der Vergütungsgruppe der beschäftigten Person.</a:t>
            </a:r>
          </a:p>
          <a:p>
            <a:pPr marL="285750" lvl="1" indent="-285750">
              <a:buFont typeface="Wingdings" panose="05000000000000000000" pitchFamily="2" charset="2"/>
              <a:buChar char="Ø"/>
            </a:pPr>
            <a:endParaRPr lang="de-DE" sz="1600" dirty="0"/>
          </a:p>
          <a:p>
            <a:pPr marL="285750" lvl="1" indent="-285750">
              <a:buFont typeface="Wingdings" panose="05000000000000000000" pitchFamily="2" charset="2"/>
              <a:buChar char="Ø"/>
            </a:pPr>
            <a:r>
              <a:rPr lang="de-DE" sz="1600" dirty="0"/>
              <a:t>Beispiel:</a:t>
            </a:r>
            <a:br>
              <a:rPr lang="de-DE" sz="1600" dirty="0"/>
            </a:br>
            <a:r>
              <a:rPr lang="de-DE" sz="1600" dirty="0"/>
              <a:t>Eine Mitarbeiterin geht für 15 Monate in Mutterschutz und Elternzeit, der Vertrag endet jedoch bereits nach 10 Monaten. Dann kann eine Vertretung nur für 10 Monate eingestellt werden.</a:t>
            </a:r>
          </a:p>
          <a:p>
            <a:pPr marL="285750" lvl="1" indent="-285750">
              <a:buFont typeface="Wingdings" panose="05000000000000000000" pitchFamily="2" charset="2"/>
              <a:buChar char="Ø"/>
            </a:pPr>
            <a:endParaRPr lang="de-DE" sz="1600" dirty="0"/>
          </a:p>
          <a:p>
            <a:pPr marL="285750" lvl="1" indent="-285750">
              <a:buFont typeface="Wingdings" panose="05000000000000000000" pitchFamily="2" charset="2"/>
              <a:buChar char="Ø"/>
            </a:pPr>
            <a:r>
              <a:rPr lang="de-DE" sz="1600" dirty="0"/>
              <a:t>Für die Vertretung werden </a:t>
            </a:r>
            <a:r>
              <a:rPr lang="de-DE" sz="1600" b="1" dirty="0"/>
              <a:t>KEINE</a:t>
            </a:r>
            <a:r>
              <a:rPr lang="de-DE" sz="1600" dirty="0"/>
              <a:t> zusätzlichen Mittel zur Verfügung gestellt. Diese ist zunächst aus den bewilligten Mitteln zu finanzieren. </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0" name="Fußzeilenplatzhalter 9"/>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41808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endParaRPr lang="de-DE" dirty="0"/>
          </a:p>
        </p:txBody>
      </p:sp>
      <p:sp>
        <p:nvSpPr>
          <p:cNvPr id="6" name="Textplatzhalter 5"/>
          <p:cNvSpPr>
            <a:spLocks noGrp="1"/>
          </p:cNvSpPr>
          <p:nvPr>
            <p:ph type="body" sz="quarter" idx="22"/>
          </p:nvPr>
        </p:nvSpPr>
        <p:spPr/>
        <p:txBody>
          <a:bodyPr/>
          <a:lstStyle/>
          <a:p>
            <a:r>
              <a:rPr lang="de-DE" dirty="0"/>
              <a:t>    Antrag auf tarifbedingten Mehrbedarf – Ziff. 4.2.1 VwRl</a:t>
            </a:r>
          </a:p>
        </p:txBody>
      </p:sp>
      <p:sp>
        <p:nvSpPr>
          <p:cNvPr id="7" name="Textfeld 6"/>
          <p:cNvSpPr txBox="1"/>
          <p:nvPr/>
        </p:nvSpPr>
        <p:spPr>
          <a:xfrm>
            <a:off x="647700" y="1651707"/>
            <a:ext cx="7920000" cy="3539430"/>
          </a:xfrm>
          <a:prstGeom prst="rect">
            <a:avLst/>
          </a:prstGeom>
          <a:noFill/>
        </p:spPr>
        <p:txBody>
          <a:bodyPr wrap="square" rtlCol="0">
            <a:spAutoFit/>
          </a:bodyPr>
          <a:lstStyle/>
          <a:p>
            <a:pPr algn="just"/>
            <a:r>
              <a:rPr lang="de-DE" sz="1600" b="1" dirty="0"/>
              <a:t>Tarifbedingter Mehrbedarf</a:t>
            </a:r>
          </a:p>
          <a:p>
            <a:pPr marL="266700" algn="just"/>
            <a:endParaRPr lang="de-DE" sz="1600" dirty="0"/>
          </a:p>
          <a:p>
            <a:pPr marL="285750" indent="-285750" algn="just">
              <a:buFont typeface="Wingdings" panose="05000000000000000000" pitchFamily="2" charset="2"/>
              <a:buChar char="Ø"/>
            </a:pPr>
            <a:r>
              <a:rPr lang="de-DE" sz="1600" dirty="0"/>
              <a:t>Sofern die Personalmittel für die bewilligte Personalkategorie und Laufzeit nicht ausreichen, können auf Antrag (DFG-Vordruck 41.44) zusätzliche Mittel bereitgestellt werden. </a:t>
            </a:r>
          </a:p>
          <a:p>
            <a:pPr marL="552450" indent="-285750" algn="just">
              <a:buFont typeface="Wingdings" panose="05000000000000000000" pitchFamily="2" charset="2"/>
              <a:buChar char="Ø"/>
            </a:pPr>
            <a:endParaRPr lang="de-DE" sz="1600" dirty="0"/>
          </a:p>
          <a:p>
            <a:pPr marL="285750" indent="-285750" algn="just">
              <a:buFont typeface="Wingdings" panose="05000000000000000000" pitchFamily="2" charset="2"/>
              <a:buChar char="Ø"/>
            </a:pPr>
            <a:r>
              <a:rPr lang="de-DE" sz="1600" b="1" dirty="0"/>
              <a:t>Ziffer 4.2.1 Abs. 3</a:t>
            </a:r>
          </a:p>
          <a:p>
            <a:pPr marL="271463" algn="just"/>
            <a:r>
              <a:rPr lang="de-DE" sz="1600" dirty="0"/>
              <a:t>„Sofern im Rahmen der in der Bewilligung genannten Beschäftigungsdauer die für das Vorhaben bewilligten Personalmittel zur Finanzierung der tariflich gerechtfertigten Zahlungen für das zur Durchführung des Projekts notwendige Personal nicht ausreichen (tarifbedingter Mehrbedarf für projektnotwendiges Personal), können auf Antrag zusätzliche Mittel bereitgestellt werden, soweit das beschäftigte Personal den bewilligten Personalkategorien entspricht (DFG-Vordruck 41.44).“</a:t>
            </a:r>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166809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Aufbau der DFG </a:t>
            </a:r>
          </a:p>
        </p:txBody>
      </p:sp>
      <p:pic>
        <p:nvPicPr>
          <p:cNvPr id="7" name="Grafik 6"/>
          <p:cNvPicPr>
            <a:picLocks noChangeAspect="1"/>
          </p:cNvPicPr>
          <p:nvPr/>
        </p:nvPicPr>
        <p:blipFill>
          <a:blip r:embed="rId2"/>
          <a:stretch>
            <a:fillRect/>
          </a:stretch>
        </p:blipFill>
        <p:spPr>
          <a:xfrm>
            <a:off x="294802" y="1469330"/>
            <a:ext cx="8598373" cy="4791770"/>
          </a:xfrm>
          <a:prstGeom prst="rect">
            <a:avLst/>
          </a:prstGeom>
        </p:spPr>
      </p:pic>
      <p:sp>
        <p:nvSpPr>
          <p:cNvPr id="10" name="Rechteck 9"/>
          <p:cNvSpPr/>
          <p:nvPr/>
        </p:nvSpPr>
        <p:spPr>
          <a:xfrm>
            <a:off x="2051720" y="2564904"/>
            <a:ext cx="1656184" cy="1872208"/>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283214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endParaRPr lang="de-DE" dirty="0"/>
          </a:p>
        </p:txBody>
      </p:sp>
      <p:sp>
        <p:nvSpPr>
          <p:cNvPr id="6" name="Textplatzhalter 5"/>
          <p:cNvSpPr>
            <a:spLocks noGrp="1"/>
          </p:cNvSpPr>
          <p:nvPr>
            <p:ph type="body" sz="quarter" idx="22"/>
          </p:nvPr>
        </p:nvSpPr>
        <p:spPr/>
        <p:txBody>
          <a:bodyPr/>
          <a:lstStyle/>
          <a:p>
            <a:r>
              <a:rPr lang="de-DE" dirty="0"/>
              <a:t>    Antrag auf tarifbedingten Mehrbedarf – Ziff. 4.2.1 VwRl</a:t>
            </a:r>
          </a:p>
        </p:txBody>
      </p:sp>
      <p:sp>
        <p:nvSpPr>
          <p:cNvPr id="10" name="Textfeld 9"/>
          <p:cNvSpPr txBox="1"/>
          <p:nvPr/>
        </p:nvSpPr>
        <p:spPr>
          <a:xfrm>
            <a:off x="594470" y="5445224"/>
            <a:ext cx="8208912" cy="307777"/>
          </a:xfrm>
          <a:prstGeom prst="rect">
            <a:avLst/>
          </a:prstGeom>
          <a:noFill/>
        </p:spPr>
        <p:txBody>
          <a:bodyPr wrap="square" rtlCol="0">
            <a:spAutoFit/>
          </a:bodyPr>
          <a:lstStyle/>
          <a:p>
            <a:endParaRPr lang="de-DE" sz="1400" dirty="0"/>
          </a:p>
        </p:txBody>
      </p:sp>
      <p:sp>
        <p:nvSpPr>
          <p:cNvPr id="11" name="Textfeld 10"/>
          <p:cNvSpPr txBox="1"/>
          <p:nvPr/>
        </p:nvSpPr>
        <p:spPr>
          <a:xfrm>
            <a:off x="647699" y="1886594"/>
            <a:ext cx="7920001" cy="2062103"/>
          </a:xfrm>
          <a:prstGeom prst="rect">
            <a:avLst/>
          </a:prstGeom>
          <a:noFill/>
        </p:spPr>
        <p:txBody>
          <a:bodyPr wrap="square" rtlCol="0">
            <a:spAutoFit/>
          </a:bodyPr>
          <a:lstStyle/>
          <a:p>
            <a:pPr marL="285750" indent="-285750" algn="just">
              <a:buFont typeface="Wingdings" panose="05000000000000000000" pitchFamily="2" charset="2"/>
              <a:buChar char="Ø"/>
              <a:tabLst>
                <a:tab pos="898525" algn="l"/>
              </a:tabLst>
            </a:pPr>
            <a:r>
              <a:rPr lang="de-DE" sz="1600" dirty="0"/>
              <a:t>Ob dies der Fall ist, kann konkret erst gegen Projektende entschieden werden. Z.B. kommt es des Öfteren vor, dass Mitarbeitende das Projekt vor dem Ende verlassen. Bei Erhalt der Bewilligung kann dies daher allenfalls hochgerechnet werden.  </a:t>
            </a:r>
          </a:p>
          <a:p>
            <a:pPr marL="285750" indent="-285750" algn="just">
              <a:buFont typeface="Wingdings" panose="05000000000000000000" pitchFamily="2" charset="2"/>
              <a:buChar char="Ø"/>
              <a:tabLst>
                <a:tab pos="898525" algn="l"/>
              </a:tabLst>
            </a:pPr>
            <a:endParaRPr lang="de-DE" sz="1600" dirty="0"/>
          </a:p>
          <a:p>
            <a:pPr marL="285750" indent="-285750" algn="just">
              <a:buFont typeface="Wingdings" panose="05000000000000000000" pitchFamily="2" charset="2"/>
              <a:buChar char="Ø"/>
              <a:tabLst>
                <a:tab pos="898525" algn="l"/>
              </a:tabLst>
            </a:pPr>
            <a:r>
              <a:rPr lang="de-DE" sz="1600" dirty="0"/>
              <a:t>Zusätzlich bereitgestellte Personalmittel dürfen nur für die angegebene Person verwendet werden. Eine Umwidmung oder andere Verwendung ist </a:t>
            </a:r>
            <a:r>
              <a:rPr lang="de-DE" sz="1600" b="1" dirty="0"/>
              <a:t>ausgeschlossen</a:t>
            </a:r>
            <a:r>
              <a:rPr lang="de-DE" sz="1600" dirty="0"/>
              <a:t>.</a:t>
            </a:r>
          </a:p>
        </p:txBody>
      </p:sp>
      <p:sp>
        <p:nvSpPr>
          <p:cNvPr id="9" name="Datumsplatzhalter 8"/>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984333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endParaRPr lang="de-DE" dirty="0"/>
          </a:p>
        </p:txBody>
      </p:sp>
      <p:sp>
        <p:nvSpPr>
          <p:cNvPr id="6" name="Textplatzhalter 5"/>
          <p:cNvSpPr>
            <a:spLocks noGrp="1"/>
          </p:cNvSpPr>
          <p:nvPr>
            <p:ph type="body" sz="quarter" idx="22"/>
          </p:nvPr>
        </p:nvSpPr>
        <p:spPr/>
        <p:txBody>
          <a:bodyPr/>
          <a:lstStyle/>
          <a:p>
            <a:r>
              <a:rPr lang="de-DE" dirty="0"/>
              <a:t>Antrag auf tarifbedingten Mehrbedarf – Ziff. 4.2.1 </a:t>
            </a:r>
            <a:r>
              <a:rPr lang="de-DE" dirty="0" err="1"/>
              <a:t>VwRl</a:t>
            </a:r>
            <a:r>
              <a:rPr lang="de-DE" dirty="0"/>
              <a:t>, </a:t>
            </a:r>
            <a:r>
              <a:rPr lang="de-DE" sz="1600" dirty="0"/>
              <a:t>(Vordruck 41.44)</a:t>
            </a:r>
          </a:p>
        </p:txBody>
      </p:sp>
      <p:sp>
        <p:nvSpPr>
          <p:cNvPr id="10" name="Textfeld 9"/>
          <p:cNvSpPr txBox="1"/>
          <p:nvPr/>
        </p:nvSpPr>
        <p:spPr>
          <a:xfrm>
            <a:off x="594470" y="5445224"/>
            <a:ext cx="8208912" cy="307777"/>
          </a:xfrm>
          <a:prstGeom prst="rect">
            <a:avLst/>
          </a:prstGeom>
          <a:noFill/>
        </p:spPr>
        <p:txBody>
          <a:bodyPr wrap="square" rtlCol="0">
            <a:spAutoFit/>
          </a:bodyPr>
          <a:lstStyle/>
          <a:p>
            <a:endParaRPr lang="de-DE" sz="1400" dirty="0" err="1"/>
          </a:p>
        </p:txBody>
      </p:sp>
      <p:pic>
        <p:nvPicPr>
          <p:cNvPr id="8" name="Grafik 7"/>
          <p:cNvPicPr>
            <a:picLocks noChangeAspect="1"/>
          </p:cNvPicPr>
          <p:nvPr/>
        </p:nvPicPr>
        <p:blipFill>
          <a:blip r:embed="rId2"/>
          <a:stretch>
            <a:fillRect/>
          </a:stretch>
        </p:blipFill>
        <p:spPr>
          <a:xfrm>
            <a:off x="2195736" y="1508207"/>
            <a:ext cx="4136111" cy="5196131"/>
          </a:xfrm>
          <a:prstGeom prst="rect">
            <a:avLst/>
          </a:prstGeom>
        </p:spPr>
      </p:pic>
      <p:sp>
        <p:nvSpPr>
          <p:cNvPr id="12" name="Datumsplatzhalter 11"/>
          <p:cNvSpPr>
            <a:spLocks noGrp="1"/>
          </p:cNvSpPr>
          <p:nvPr>
            <p:ph type="dt" sz="half" idx="2"/>
          </p:nvPr>
        </p:nvSpPr>
        <p:spPr/>
        <p:txBody>
          <a:bodyPr/>
          <a:lstStyle/>
          <a:p>
            <a:pPr>
              <a:defRPr/>
            </a:pPr>
            <a:r>
              <a:rPr lang="de-DE"/>
              <a:t>04.05.2022</a:t>
            </a:r>
            <a:endParaRPr lang="de-DE" dirty="0"/>
          </a:p>
        </p:txBody>
      </p:sp>
      <p:sp>
        <p:nvSpPr>
          <p:cNvPr id="13" name="Fußzeilenplatzhalter 12"/>
          <p:cNvSpPr>
            <a:spLocks noGrp="1"/>
          </p:cNvSpPr>
          <p:nvPr>
            <p:ph type="ftr" sz="quarter" idx="3"/>
          </p:nvPr>
        </p:nvSpPr>
        <p:spPr/>
        <p:txBody>
          <a:bodyPr/>
          <a:lstStyle/>
          <a:p>
            <a:pPr>
              <a:defRPr/>
            </a:pPr>
            <a:r>
              <a:rPr lang="de-DE"/>
              <a:t>Z-FIN-3 Prüfungsdienst</a:t>
            </a:r>
          </a:p>
        </p:txBody>
      </p:sp>
      <p:pic>
        <p:nvPicPr>
          <p:cNvPr id="3" name="Grafik 2">
            <a:extLst>
              <a:ext uri="{FF2B5EF4-FFF2-40B4-BE49-F238E27FC236}">
                <a16:creationId xmlns:a16="http://schemas.microsoft.com/office/drawing/2014/main" id="{86D1CADF-A655-4696-967F-7DB69B45ADB5}"/>
              </a:ext>
            </a:extLst>
          </p:cNvPr>
          <p:cNvPicPr>
            <a:picLocks noChangeAspect="1"/>
          </p:cNvPicPr>
          <p:nvPr/>
        </p:nvPicPr>
        <p:blipFill>
          <a:blip r:embed="rId3"/>
          <a:stretch>
            <a:fillRect/>
          </a:stretch>
        </p:blipFill>
        <p:spPr>
          <a:xfrm>
            <a:off x="2104097" y="1508207"/>
            <a:ext cx="4935806" cy="5233162"/>
          </a:xfrm>
          <a:prstGeom prst="rect">
            <a:avLst/>
          </a:prstGeom>
        </p:spPr>
      </p:pic>
      <p:sp>
        <p:nvSpPr>
          <p:cNvPr id="9" name="Rechteck: abgerundete Ecken 8">
            <a:extLst>
              <a:ext uri="{FF2B5EF4-FFF2-40B4-BE49-F238E27FC236}">
                <a16:creationId xmlns:a16="http://schemas.microsoft.com/office/drawing/2014/main" id="{40E603A5-8324-431C-9B6D-176B61F1E73F}"/>
              </a:ext>
            </a:extLst>
          </p:cNvPr>
          <p:cNvSpPr/>
          <p:nvPr/>
        </p:nvSpPr>
        <p:spPr>
          <a:xfrm>
            <a:off x="1991396" y="4430911"/>
            <a:ext cx="5100883" cy="231045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7B98059C-D0C4-4DAA-8299-A1E32098C01C}"/>
              </a:ext>
            </a:extLst>
          </p:cNvPr>
          <p:cNvSpPr/>
          <p:nvPr/>
        </p:nvSpPr>
        <p:spPr>
          <a:xfrm>
            <a:off x="2104098" y="1508207"/>
            <a:ext cx="4988182" cy="101317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93226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endParaRPr lang="de-DE" dirty="0"/>
          </a:p>
        </p:txBody>
      </p:sp>
      <p:sp>
        <p:nvSpPr>
          <p:cNvPr id="6" name="Textplatzhalter 5"/>
          <p:cNvSpPr>
            <a:spLocks noGrp="1"/>
          </p:cNvSpPr>
          <p:nvPr>
            <p:ph type="body" sz="quarter" idx="22"/>
          </p:nvPr>
        </p:nvSpPr>
        <p:spPr/>
        <p:txBody>
          <a:bodyPr/>
          <a:lstStyle/>
          <a:p>
            <a:r>
              <a:rPr lang="de-DE" dirty="0"/>
              <a:t>Antrag auf tarifbedingten Mehrbedarf – Ziff. 4.2.1 </a:t>
            </a:r>
            <a:r>
              <a:rPr lang="de-DE" dirty="0" err="1"/>
              <a:t>VwRl</a:t>
            </a:r>
            <a:r>
              <a:rPr lang="de-DE" dirty="0"/>
              <a:t>, </a:t>
            </a:r>
            <a:r>
              <a:rPr lang="de-DE" sz="1600" dirty="0"/>
              <a:t>(Vordruck 41.44)</a:t>
            </a:r>
          </a:p>
          <a:p>
            <a:endParaRPr lang="de-DE" dirty="0"/>
          </a:p>
        </p:txBody>
      </p:sp>
      <p:sp>
        <p:nvSpPr>
          <p:cNvPr id="10" name="Textfeld 9"/>
          <p:cNvSpPr txBox="1"/>
          <p:nvPr/>
        </p:nvSpPr>
        <p:spPr>
          <a:xfrm>
            <a:off x="594470" y="5445224"/>
            <a:ext cx="8208912" cy="307777"/>
          </a:xfrm>
          <a:prstGeom prst="rect">
            <a:avLst/>
          </a:prstGeom>
          <a:noFill/>
        </p:spPr>
        <p:txBody>
          <a:bodyPr wrap="square" rtlCol="0">
            <a:spAutoFit/>
          </a:bodyPr>
          <a:lstStyle/>
          <a:p>
            <a:endParaRPr lang="de-DE" sz="1400" dirty="0" err="1"/>
          </a:p>
        </p:txBody>
      </p:sp>
      <p:sp>
        <p:nvSpPr>
          <p:cNvPr id="12" name="Datumsplatzhalter 11"/>
          <p:cNvSpPr>
            <a:spLocks noGrp="1"/>
          </p:cNvSpPr>
          <p:nvPr>
            <p:ph type="dt" sz="half" idx="2"/>
          </p:nvPr>
        </p:nvSpPr>
        <p:spPr/>
        <p:txBody>
          <a:bodyPr/>
          <a:lstStyle/>
          <a:p>
            <a:pPr>
              <a:defRPr/>
            </a:pPr>
            <a:r>
              <a:rPr lang="de-DE"/>
              <a:t>04.05.2022</a:t>
            </a:r>
            <a:endParaRPr lang="de-DE" dirty="0"/>
          </a:p>
        </p:txBody>
      </p:sp>
      <p:sp>
        <p:nvSpPr>
          <p:cNvPr id="13" name="Fußzeilenplatzhalter 12"/>
          <p:cNvSpPr>
            <a:spLocks noGrp="1"/>
          </p:cNvSpPr>
          <p:nvPr>
            <p:ph type="ftr" sz="quarter" idx="3"/>
          </p:nvPr>
        </p:nvSpPr>
        <p:spPr/>
        <p:txBody>
          <a:bodyPr/>
          <a:lstStyle/>
          <a:p>
            <a:pPr>
              <a:defRPr/>
            </a:pPr>
            <a:r>
              <a:rPr lang="de-DE"/>
              <a:t>Z-FIN-3 Prüfungsdienst</a:t>
            </a:r>
          </a:p>
        </p:txBody>
      </p:sp>
      <p:pic>
        <p:nvPicPr>
          <p:cNvPr id="3" name="Grafik 2">
            <a:extLst>
              <a:ext uri="{FF2B5EF4-FFF2-40B4-BE49-F238E27FC236}">
                <a16:creationId xmlns:a16="http://schemas.microsoft.com/office/drawing/2014/main" id="{B190CADE-6BD0-4DFA-8CFC-AFF2B875086D}"/>
              </a:ext>
            </a:extLst>
          </p:cNvPr>
          <p:cNvPicPr>
            <a:picLocks noChangeAspect="1"/>
          </p:cNvPicPr>
          <p:nvPr/>
        </p:nvPicPr>
        <p:blipFill>
          <a:blip r:embed="rId2"/>
          <a:stretch>
            <a:fillRect/>
          </a:stretch>
        </p:blipFill>
        <p:spPr>
          <a:xfrm>
            <a:off x="2266318" y="1508207"/>
            <a:ext cx="4393913" cy="5089145"/>
          </a:xfrm>
          <a:prstGeom prst="rect">
            <a:avLst/>
          </a:prstGeom>
        </p:spPr>
      </p:pic>
      <p:sp>
        <p:nvSpPr>
          <p:cNvPr id="4" name="Rechteck: abgerundete Ecken 3">
            <a:extLst>
              <a:ext uri="{FF2B5EF4-FFF2-40B4-BE49-F238E27FC236}">
                <a16:creationId xmlns:a16="http://schemas.microsoft.com/office/drawing/2014/main" id="{D5228E4B-B8A6-4957-B20E-0F5867C3D896}"/>
              </a:ext>
            </a:extLst>
          </p:cNvPr>
          <p:cNvSpPr/>
          <p:nvPr/>
        </p:nvSpPr>
        <p:spPr>
          <a:xfrm>
            <a:off x="2051720" y="2996952"/>
            <a:ext cx="4536504" cy="231045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724242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Personal</a:t>
            </a:r>
            <a:br>
              <a:rPr lang="de-DE" dirty="0"/>
            </a:br>
            <a:endParaRPr lang="de-DE" dirty="0"/>
          </a:p>
        </p:txBody>
      </p:sp>
      <p:sp>
        <p:nvSpPr>
          <p:cNvPr id="6" name="Textplatzhalter 5"/>
          <p:cNvSpPr>
            <a:spLocks noGrp="1"/>
          </p:cNvSpPr>
          <p:nvPr>
            <p:ph type="body" sz="quarter" idx="22"/>
          </p:nvPr>
        </p:nvSpPr>
        <p:spPr/>
        <p:txBody>
          <a:bodyPr/>
          <a:lstStyle/>
          <a:p>
            <a:r>
              <a:rPr lang="de-DE" dirty="0"/>
              <a:t>Antrag auf tarifbedingten Mehrbedarf – Ziff. 4.2.1 </a:t>
            </a:r>
            <a:r>
              <a:rPr lang="de-DE" dirty="0" err="1"/>
              <a:t>VwRl</a:t>
            </a:r>
            <a:r>
              <a:rPr lang="de-DE" dirty="0"/>
              <a:t>, </a:t>
            </a:r>
            <a:r>
              <a:rPr lang="de-DE" sz="1600" dirty="0"/>
              <a:t>(Vordruck 41.44)</a:t>
            </a:r>
          </a:p>
          <a:p>
            <a:endParaRPr lang="de-DE" dirty="0"/>
          </a:p>
        </p:txBody>
      </p:sp>
      <p:sp>
        <p:nvSpPr>
          <p:cNvPr id="10" name="Textfeld 9"/>
          <p:cNvSpPr txBox="1"/>
          <p:nvPr/>
        </p:nvSpPr>
        <p:spPr>
          <a:xfrm>
            <a:off x="594470" y="5445224"/>
            <a:ext cx="8208912" cy="307777"/>
          </a:xfrm>
          <a:prstGeom prst="rect">
            <a:avLst/>
          </a:prstGeom>
          <a:noFill/>
        </p:spPr>
        <p:txBody>
          <a:bodyPr wrap="square" rtlCol="0">
            <a:spAutoFit/>
          </a:bodyPr>
          <a:lstStyle/>
          <a:p>
            <a:endParaRPr lang="de-DE" sz="1400" dirty="0" err="1"/>
          </a:p>
        </p:txBody>
      </p:sp>
      <p:sp>
        <p:nvSpPr>
          <p:cNvPr id="12" name="Datumsplatzhalter 11"/>
          <p:cNvSpPr>
            <a:spLocks noGrp="1"/>
          </p:cNvSpPr>
          <p:nvPr>
            <p:ph type="dt" sz="half" idx="2"/>
          </p:nvPr>
        </p:nvSpPr>
        <p:spPr/>
        <p:txBody>
          <a:bodyPr/>
          <a:lstStyle/>
          <a:p>
            <a:pPr>
              <a:defRPr/>
            </a:pPr>
            <a:r>
              <a:rPr lang="de-DE"/>
              <a:t>04.05.2022</a:t>
            </a:r>
            <a:endParaRPr lang="de-DE" dirty="0"/>
          </a:p>
        </p:txBody>
      </p:sp>
      <p:sp>
        <p:nvSpPr>
          <p:cNvPr id="13" name="Fußzeilenplatzhalter 12"/>
          <p:cNvSpPr>
            <a:spLocks noGrp="1"/>
          </p:cNvSpPr>
          <p:nvPr>
            <p:ph type="ftr" sz="quarter" idx="3"/>
          </p:nvPr>
        </p:nvSpPr>
        <p:spPr/>
        <p:txBody>
          <a:bodyPr/>
          <a:lstStyle/>
          <a:p>
            <a:pPr>
              <a:defRPr/>
            </a:pPr>
            <a:r>
              <a:rPr lang="de-DE"/>
              <a:t>Z-FIN-3 Prüfungsdienst</a:t>
            </a:r>
          </a:p>
        </p:txBody>
      </p:sp>
      <p:pic>
        <p:nvPicPr>
          <p:cNvPr id="4" name="Grafik 3">
            <a:extLst>
              <a:ext uri="{FF2B5EF4-FFF2-40B4-BE49-F238E27FC236}">
                <a16:creationId xmlns:a16="http://schemas.microsoft.com/office/drawing/2014/main" id="{C38C18D3-29DF-46D8-BCE6-CBB4E8A68703}"/>
              </a:ext>
            </a:extLst>
          </p:cNvPr>
          <p:cNvPicPr>
            <a:picLocks noChangeAspect="1"/>
          </p:cNvPicPr>
          <p:nvPr/>
        </p:nvPicPr>
        <p:blipFill>
          <a:blip r:embed="rId2"/>
          <a:stretch>
            <a:fillRect/>
          </a:stretch>
        </p:blipFill>
        <p:spPr>
          <a:xfrm>
            <a:off x="2239095" y="1556792"/>
            <a:ext cx="4665810" cy="5147546"/>
          </a:xfrm>
          <a:prstGeom prst="rect">
            <a:avLst/>
          </a:prstGeom>
        </p:spPr>
      </p:pic>
      <p:sp>
        <p:nvSpPr>
          <p:cNvPr id="8" name="Rechteck: abgerundete Ecken 7">
            <a:extLst>
              <a:ext uri="{FF2B5EF4-FFF2-40B4-BE49-F238E27FC236}">
                <a16:creationId xmlns:a16="http://schemas.microsoft.com/office/drawing/2014/main" id="{404E6857-7E3A-44BF-A162-47F337D8C27D}"/>
              </a:ext>
            </a:extLst>
          </p:cNvPr>
          <p:cNvSpPr/>
          <p:nvPr/>
        </p:nvSpPr>
        <p:spPr>
          <a:xfrm>
            <a:off x="2339448" y="1507434"/>
            <a:ext cx="4536504" cy="256963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A470A1FB-5CB1-435A-9EC8-730FDD5E3A71}"/>
              </a:ext>
            </a:extLst>
          </p:cNvPr>
          <p:cNvSpPr/>
          <p:nvPr/>
        </p:nvSpPr>
        <p:spPr>
          <a:xfrm>
            <a:off x="2384841" y="4872336"/>
            <a:ext cx="1512168" cy="5728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325D21AE-4068-4376-A47F-539BF218C4C6}"/>
              </a:ext>
            </a:extLst>
          </p:cNvPr>
          <p:cNvSpPr/>
          <p:nvPr/>
        </p:nvSpPr>
        <p:spPr>
          <a:xfrm>
            <a:off x="4490908" y="4886127"/>
            <a:ext cx="2097315" cy="5728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0043270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7. Frist- und Laufzeitverlängerung (1) </a:t>
            </a:r>
            <a:br>
              <a:rPr lang="de-DE" dirty="0"/>
            </a:br>
            <a:endParaRPr lang="de-DE" dirty="0"/>
          </a:p>
        </p:txBody>
      </p:sp>
      <p:sp>
        <p:nvSpPr>
          <p:cNvPr id="6" name="Textplatzhalter 5"/>
          <p:cNvSpPr>
            <a:spLocks noGrp="1"/>
          </p:cNvSpPr>
          <p:nvPr>
            <p:ph type="body" sz="quarter" idx="22"/>
          </p:nvPr>
        </p:nvSpPr>
        <p:spPr/>
        <p:txBody>
          <a:bodyPr/>
          <a:lstStyle/>
          <a:p>
            <a:r>
              <a:rPr lang="de-DE" dirty="0">
                <a:hlinkClick r:id="rId3"/>
              </a:rPr>
              <a:t>www.dfg.de/formulare/41_45/41_45.pdf</a:t>
            </a:r>
            <a:endParaRPr lang="de-DE" dirty="0"/>
          </a:p>
          <a:p>
            <a:endParaRPr lang="de-DE" dirty="0"/>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dirty="0"/>
              <a:t>Z-FIN-3 Prüfungsdienst</a:t>
            </a:r>
          </a:p>
        </p:txBody>
      </p:sp>
      <p:pic>
        <p:nvPicPr>
          <p:cNvPr id="3" name="Grafik 2">
            <a:extLst>
              <a:ext uri="{FF2B5EF4-FFF2-40B4-BE49-F238E27FC236}">
                <a16:creationId xmlns:a16="http://schemas.microsoft.com/office/drawing/2014/main" id="{A568114B-E6F1-4151-A4B1-F9990D5D0E8D}"/>
              </a:ext>
            </a:extLst>
          </p:cNvPr>
          <p:cNvPicPr>
            <a:picLocks noChangeAspect="1"/>
          </p:cNvPicPr>
          <p:nvPr/>
        </p:nvPicPr>
        <p:blipFill>
          <a:blip r:embed="rId4"/>
          <a:stretch>
            <a:fillRect/>
          </a:stretch>
        </p:blipFill>
        <p:spPr>
          <a:xfrm>
            <a:off x="1259632" y="1619160"/>
            <a:ext cx="6109014" cy="4508732"/>
          </a:xfrm>
          <a:prstGeom prst="rect">
            <a:avLst/>
          </a:prstGeom>
        </p:spPr>
      </p:pic>
    </p:spTree>
    <p:extLst>
      <p:ext uri="{BB962C8B-B14F-4D97-AF65-F5344CB8AC3E}">
        <p14:creationId xmlns:p14="http://schemas.microsoft.com/office/powerpoint/2010/main" val="19993208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448" y="417600"/>
            <a:ext cx="7920000" cy="270000"/>
          </a:xfrm>
        </p:spPr>
        <p:txBody>
          <a:bodyPr/>
          <a:lstStyle/>
          <a:p>
            <a:r>
              <a:rPr lang="de-DE" dirty="0"/>
              <a:t>7. Frist- und Laufzeitverlängerung (2) </a:t>
            </a:r>
            <a:br>
              <a:rPr lang="de-DE" dirty="0"/>
            </a:br>
            <a:endParaRPr lang="de-DE" dirty="0"/>
          </a:p>
        </p:txBody>
      </p:sp>
      <p:sp>
        <p:nvSpPr>
          <p:cNvPr id="6" name="Textplatzhalter 5"/>
          <p:cNvSpPr>
            <a:spLocks noGrp="1"/>
          </p:cNvSpPr>
          <p:nvPr>
            <p:ph type="body" sz="quarter" idx="22"/>
          </p:nvPr>
        </p:nvSpPr>
        <p:spPr/>
        <p:txBody>
          <a:bodyPr/>
          <a:lstStyle/>
          <a:p>
            <a:r>
              <a:rPr lang="de-DE" dirty="0">
                <a:hlinkClick r:id="rId2"/>
              </a:rPr>
              <a:t>www.dfg.de/formulare/41_45/41_45.pdf</a:t>
            </a:r>
            <a:endParaRPr lang="de-DE" dirty="0"/>
          </a:p>
          <a:p>
            <a:endParaRPr lang="de-DE" dirty="0"/>
          </a:p>
        </p:txBody>
      </p:sp>
      <p:pic>
        <p:nvPicPr>
          <p:cNvPr id="8" name="Grafik 7"/>
          <p:cNvPicPr>
            <a:picLocks noChangeAspect="1"/>
          </p:cNvPicPr>
          <p:nvPr/>
        </p:nvPicPr>
        <p:blipFill>
          <a:blip r:embed="rId3"/>
          <a:stretch>
            <a:fillRect/>
          </a:stretch>
        </p:blipFill>
        <p:spPr>
          <a:xfrm>
            <a:off x="1947862" y="1864965"/>
            <a:ext cx="5248275" cy="3724275"/>
          </a:xfrm>
          <a:prstGeom prst="rect">
            <a:avLst/>
          </a:prstGeom>
        </p:spPr>
      </p:pic>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9833698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7. Frist- und Laufzeitverlängerungen</a:t>
            </a:r>
          </a:p>
        </p:txBody>
      </p:sp>
      <p:sp>
        <p:nvSpPr>
          <p:cNvPr id="5" name="Textplatzhalter 4"/>
          <p:cNvSpPr>
            <a:spLocks noGrp="1"/>
          </p:cNvSpPr>
          <p:nvPr>
            <p:ph type="body" sz="quarter" idx="22"/>
          </p:nvPr>
        </p:nvSpPr>
        <p:spPr/>
        <p:txBody>
          <a:bodyPr/>
          <a:lstStyle/>
          <a:p>
            <a:r>
              <a:rPr lang="de-DE" dirty="0"/>
              <a:t> </a:t>
            </a:r>
          </a:p>
        </p:txBody>
      </p:sp>
      <p:sp>
        <p:nvSpPr>
          <p:cNvPr id="8" name="Rechteck 7"/>
          <p:cNvSpPr/>
          <p:nvPr/>
        </p:nvSpPr>
        <p:spPr>
          <a:xfrm>
            <a:off x="0" y="1614667"/>
            <a:ext cx="8964488" cy="4031873"/>
          </a:xfrm>
          <a:prstGeom prst="rect">
            <a:avLst/>
          </a:prstGeom>
        </p:spPr>
        <p:txBody>
          <a:bodyPr wrap="square">
            <a:spAutoFit/>
          </a:bodyPr>
          <a:lstStyle/>
          <a:p>
            <a:pPr marL="266700">
              <a:buClrTx/>
            </a:pPr>
            <a:r>
              <a:rPr lang="de-DE" sz="1600" b="1" dirty="0"/>
              <a:t>Fristverlängerung</a:t>
            </a:r>
          </a:p>
          <a:p>
            <a:pPr marL="266700">
              <a:buClrTx/>
            </a:pPr>
            <a:endParaRPr lang="de-DE" sz="1600" b="1" dirty="0"/>
          </a:p>
          <a:p>
            <a:pPr marL="552450" indent="-285750">
              <a:buClrTx/>
              <a:buFont typeface="Wingdings" panose="05000000000000000000" pitchFamily="2" charset="2"/>
              <a:buChar char="Ø"/>
            </a:pPr>
            <a:r>
              <a:rPr lang="de-DE" sz="1600" dirty="0"/>
              <a:t>Fristverlängerungen für die Inanspruchnahme der Sachbeihilfe und die Vorlage von Verwendungsnachweisen sind beim Team Finanzielle Umsetzung von Förderentscheidungen (FUF) zu beantragen. Fristverlängerungen für die Vorlage des wissenschaftlichen Abschussberichts sind beim jeweiligen Fachreferat zu beantragen.</a:t>
            </a:r>
            <a:endParaRPr lang="de-DE" sz="1600" b="1" dirty="0">
              <a:latin typeface="Arial"/>
              <a:cs typeface="Arial"/>
            </a:endParaRPr>
          </a:p>
          <a:p>
            <a:pPr marL="266700">
              <a:buClrTx/>
            </a:pPr>
            <a:endParaRPr lang="de-DE" sz="1600" b="1" dirty="0">
              <a:latin typeface="Arial"/>
              <a:cs typeface="Arial"/>
            </a:endParaRPr>
          </a:p>
          <a:p>
            <a:pPr marL="266700">
              <a:buClrTx/>
            </a:pPr>
            <a:r>
              <a:rPr lang="de-DE" sz="1600" b="1" dirty="0">
                <a:latin typeface="Arial"/>
                <a:cs typeface="Arial"/>
              </a:rPr>
              <a:t>Laufzeitverlängerung</a:t>
            </a:r>
          </a:p>
          <a:p>
            <a:pPr marL="252000">
              <a:buClrTx/>
            </a:pPr>
            <a:endParaRPr lang="de-DE" sz="1600" b="1" dirty="0">
              <a:latin typeface="Arial"/>
              <a:cs typeface="Arial"/>
            </a:endParaRPr>
          </a:p>
          <a:p>
            <a:pPr marL="552450" indent="-285750">
              <a:buClrTx/>
              <a:buFont typeface="Wingdings" panose="05000000000000000000" pitchFamily="2" charset="2"/>
              <a:buChar char="Ø"/>
            </a:pPr>
            <a:r>
              <a:rPr lang="de-DE" sz="1600" dirty="0"/>
              <a:t>Laufzeitverlängerungen von </a:t>
            </a:r>
            <a:r>
              <a:rPr lang="de-DE" sz="1600" b="1" dirty="0"/>
              <a:t>bis zu </a:t>
            </a:r>
            <a:r>
              <a:rPr lang="de-DE" sz="1600" b="1" u="sng" dirty="0"/>
              <a:t>insgesamt</a:t>
            </a:r>
            <a:r>
              <a:rPr lang="de-DE" sz="1600" b="1" dirty="0"/>
              <a:t> </a:t>
            </a:r>
            <a:r>
              <a:rPr lang="de-DE" sz="1600" dirty="0"/>
              <a:t>6 Monaten sind beim Team FUF zu beantragen.</a:t>
            </a:r>
          </a:p>
          <a:p>
            <a:pPr marL="552450" indent="-285750">
              <a:buClrTx/>
              <a:buFont typeface="Wingdings" panose="05000000000000000000" pitchFamily="2" charset="2"/>
              <a:buChar char="Ø"/>
            </a:pPr>
            <a:r>
              <a:rPr lang="de-DE" sz="1600" dirty="0"/>
              <a:t>Ab einer Laufzeitverlängerung über 6 Monate </a:t>
            </a:r>
            <a:r>
              <a:rPr lang="de-DE" sz="1600" b="1" dirty="0"/>
              <a:t>hinaus</a:t>
            </a:r>
            <a:r>
              <a:rPr lang="de-DE" sz="1600" dirty="0"/>
              <a:t> ist dieser Antrag an das jeweilige Fachreferat zu richten, die Ansprechpartner dazu stehen im  Bewilligungsschreiben. Für eine Laufzeitverlängerung ist eine </a:t>
            </a:r>
            <a:r>
              <a:rPr lang="de-DE" sz="1600" u="sng" dirty="0"/>
              <a:t>fachliche Begründung</a:t>
            </a:r>
            <a:r>
              <a:rPr lang="de-DE" sz="1600" dirty="0"/>
              <a:t> nötig. Es ist nicht ausreichend, dass noch Restmittel zur Verfügung stehen.</a:t>
            </a:r>
          </a:p>
          <a:p>
            <a:pPr marL="552450" indent="-285750">
              <a:buFont typeface="Wingdings" panose="05000000000000000000" pitchFamily="2" charset="2"/>
              <a:buChar char="Ø"/>
            </a:pPr>
            <a:r>
              <a:rPr lang="de-DE" sz="1600" dirty="0"/>
              <a:t>In beiden Fällen ist der Vordruck 41.45 zu verwenden.</a:t>
            </a:r>
          </a:p>
        </p:txBody>
      </p:sp>
      <p:sp>
        <p:nvSpPr>
          <p:cNvPr id="16" name="Datumsplatzhalter 15"/>
          <p:cNvSpPr>
            <a:spLocks noGrp="1"/>
          </p:cNvSpPr>
          <p:nvPr>
            <p:ph type="dt" sz="half" idx="2"/>
          </p:nvPr>
        </p:nvSpPr>
        <p:spPr/>
        <p:txBody>
          <a:bodyPr/>
          <a:lstStyle/>
          <a:p>
            <a:pPr>
              <a:defRPr/>
            </a:pPr>
            <a:r>
              <a:rPr lang="de-DE"/>
              <a:t>04.05.2022</a:t>
            </a:r>
            <a:endParaRPr lang="de-DE" dirty="0"/>
          </a:p>
        </p:txBody>
      </p:sp>
      <p:sp>
        <p:nvSpPr>
          <p:cNvPr id="17" name="Fußzeilenplatzhalter 16"/>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373993448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467500" y="1628800"/>
            <a:ext cx="8280399" cy="3384376"/>
          </a:xfrm>
        </p:spPr>
        <p:txBody>
          <a:bodyPr/>
          <a:lstStyle/>
          <a:p>
            <a:pPr marL="18000" indent="0" algn="just">
              <a:buClrTx/>
              <a:buNone/>
            </a:pPr>
            <a:r>
              <a:rPr lang="de-DE" sz="1600" b="1" dirty="0"/>
              <a:t>Grundsätzliches</a:t>
            </a:r>
          </a:p>
          <a:p>
            <a:pPr algn="just">
              <a:buClrTx/>
              <a:buFont typeface="Wingdings" panose="05000000000000000000" pitchFamily="2" charset="2"/>
              <a:buChar char="Ø"/>
            </a:pPr>
            <a:r>
              <a:rPr lang="de-DE" sz="1600" dirty="0"/>
              <a:t>Ziffer 3.6.1: Die Programmpauschalen sind zur ausschließlichen Verwendung durch die Hochschulen und Forschungseinrichtungen im Inland bestimmt.</a:t>
            </a:r>
          </a:p>
          <a:p>
            <a:pPr algn="just">
              <a:buClrTx/>
              <a:buFont typeface="Wingdings" panose="05000000000000000000" pitchFamily="2" charset="2"/>
              <a:buChar char="Ø"/>
            </a:pPr>
            <a:r>
              <a:rPr lang="de-DE" sz="1600" dirty="0"/>
              <a:t>Ziffer 3.6.3: Über die Verwendung der Programmpauschale entscheidet die Hochschule oder die Forschungseinrichtung unter Beachtung der rechtlichen Vorgaben. Dabei wird eine transparente Verwendung der Mittel aus den Pauschalen an den einzelnen Einrichtungen durch eine </a:t>
            </a:r>
            <a:r>
              <a:rPr lang="de-DE" sz="1600" u="sng" dirty="0"/>
              <a:t>vollständige Vereinnahmung in ihrem allgemeinen Haushalt</a:t>
            </a:r>
            <a:r>
              <a:rPr lang="de-DE" sz="1600" dirty="0"/>
              <a:t> sowie durch eine transparente und sachgerechte Verteilung erwartet.</a:t>
            </a:r>
          </a:p>
          <a:p>
            <a:pPr algn="just">
              <a:buClrTx/>
              <a:buFont typeface="Wingdings" panose="05000000000000000000" pitchFamily="2" charset="2"/>
              <a:buChar char="Ø"/>
            </a:pPr>
            <a:r>
              <a:rPr lang="de-DE" sz="1600" dirty="0"/>
              <a:t>Vermerk des BMBF </a:t>
            </a:r>
            <a:r>
              <a:rPr lang="de-DE" sz="1600" u="sng" dirty="0">
                <a:hlinkClick r:id="rId2"/>
              </a:rPr>
              <a:t>https://www.bmbf.de/de/dfg-programmpauschale-513.html</a:t>
            </a:r>
            <a:endParaRPr lang="de-DE" sz="1600" dirty="0"/>
          </a:p>
          <a:p>
            <a:pPr algn="just">
              <a:buClrTx/>
              <a:buFont typeface="Wingdings" panose="05000000000000000000" pitchFamily="2" charset="2"/>
              <a:buChar char="Ø"/>
            </a:pPr>
            <a:endParaRPr lang="de-DE" sz="1600" dirty="0"/>
          </a:p>
        </p:txBody>
      </p:sp>
      <p:sp>
        <p:nvSpPr>
          <p:cNvPr id="3" name="Titel 2"/>
          <p:cNvSpPr>
            <a:spLocks noGrp="1"/>
          </p:cNvSpPr>
          <p:nvPr>
            <p:ph type="title"/>
          </p:nvPr>
        </p:nvSpPr>
        <p:spPr/>
        <p:txBody>
          <a:bodyPr/>
          <a:lstStyle/>
          <a:p>
            <a:r>
              <a:rPr lang="de-DE" dirty="0"/>
              <a:t>8. Programmpauschale</a:t>
            </a:r>
          </a:p>
        </p:txBody>
      </p:sp>
      <p:sp>
        <p:nvSpPr>
          <p:cNvPr id="7" name="Textplatzhalter 6"/>
          <p:cNvSpPr>
            <a:spLocks noGrp="1"/>
          </p:cNvSpPr>
          <p:nvPr>
            <p:ph type="body" sz="quarter" idx="22"/>
          </p:nvPr>
        </p:nvSpPr>
        <p:spPr/>
        <p:txBody>
          <a:bodyPr/>
          <a:lstStyle/>
          <a:p>
            <a:r>
              <a:rPr lang="de-DE" dirty="0"/>
              <a:t>   Ziffer 3.6 der VwRl</a:t>
            </a:r>
          </a:p>
        </p:txBody>
      </p:sp>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2803484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467500" y="1628800"/>
            <a:ext cx="8280399" cy="4608512"/>
          </a:xfrm>
        </p:spPr>
        <p:txBody>
          <a:bodyPr/>
          <a:lstStyle/>
          <a:p>
            <a:pPr marL="18000" indent="0">
              <a:buClrTx/>
              <a:buNone/>
            </a:pPr>
            <a:r>
              <a:rPr lang="de-DE" sz="1600" b="1" dirty="0"/>
              <a:t>Verwendung, bzw. Nicht-Verwendung</a:t>
            </a:r>
          </a:p>
          <a:p>
            <a:pPr algn="just">
              <a:buClrTx/>
              <a:buFont typeface="Wingdings" panose="05000000000000000000" pitchFamily="2" charset="2"/>
              <a:buChar char="Ø"/>
            </a:pPr>
            <a:r>
              <a:rPr lang="de-DE" sz="1600" dirty="0"/>
              <a:t>Ziffer 3.6.2: Die Programmpauschale ist ein pauschaler Zuschlag ausschließlich zur Deckung der mit der Förderung verbundenen </a:t>
            </a:r>
            <a:r>
              <a:rPr lang="de-DE" sz="1600" b="1" dirty="0"/>
              <a:t>indirekten</a:t>
            </a:r>
            <a:r>
              <a:rPr lang="de-DE" sz="1600" dirty="0"/>
              <a:t> Projektausgaben.</a:t>
            </a:r>
          </a:p>
          <a:p>
            <a:pPr algn="just">
              <a:buClrTx/>
              <a:buFont typeface="Wingdings" panose="05000000000000000000" pitchFamily="2" charset="2"/>
              <a:buChar char="Ø"/>
            </a:pPr>
            <a:r>
              <a:rPr lang="de-DE" sz="1600" dirty="0"/>
              <a:t>Ziffer 3.6.4: Die Mittel der Programmpauschale dürfen </a:t>
            </a:r>
            <a:r>
              <a:rPr lang="de-DE" sz="1600" b="1" dirty="0"/>
              <a:t>nicht zur Verstärkung </a:t>
            </a:r>
            <a:r>
              <a:rPr lang="de-DE" sz="1600" dirty="0"/>
              <a:t>der Projektmittel eingesetzt werden und umgekehrt.</a:t>
            </a:r>
          </a:p>
          <a:p>
            <a:pPr algn="just">
              <a:buClrTx/>
              <a:buFont typeface="Wingdings" panose="05000000000000000000" pitchFamily="2" charset="2"/>
              <a:buChar char="Ø"/>
            </a:pPr>
            <a:r>
              <a:rPr lang="de-DE" sz="1600" dirty="0"/>
              <a:t>Ziffer 3.6.5: Sie dürfen </a:t>
            </a:r>
            <a:r>
              <a:rPr lang="de-DE" sz="1600" b="1" dirty="0"/>
              <a:t>nicht zur Erzielung körperschaftssteuerpflichtiger Einnahmen </a:t>
            </a:r>
            <a:r>
              <a:rPr lang="de-DE" sz="1600" dirty="0"/>
              <a:t>der Hochschule oder Forschungseinrichtung verwendet werden. Eine Verlustteilnahme ist ausgeschlossen.</a:t>
            </a:r>
          </a:p>
          <a:p>
            <a:pPr algn="just">
              <a:buClrTx/>
              <a:buFont typeface="Wingdings" panose="05000000000000000000" pitchFamily="2" charset="2"/>
              <a:buChar char="Ø"/>
            </a:pPr>
            <a:r>
              <a:rPr lang="de-DE" sz="1600" dirty="0"/>
              <a:t>Ziffer 3.6.6: Sie dürfen </a:t>
            </a:r>
            <a:r>
              <a:rPr lang="de-DE" sz="1600" b="1" dirty="0"/>
              <a:t>nicht</a:t>
            </a:r>
            <a:r>
              <a:rPr lang="de-DE" sz="1600" dirty="0"/>
              <a:t> für Zwecke verwendet werden, die </a:t>
            </a:r>
            <a:r>
              <a:rPr lang="de-DE" sz="1600" b="1" dirty="0"/>
              <a:t>überwiegend der Krankenversorgung</a:t>
            </a:r>
            <a:r>
              <a:rPr lang="de-DE" sz="1600" dirty="0"/>
              <a:t> zugutekommen. Das ist in der Regel dann der Fall, wenn die entsprechende Ausgabe auch ohne Forschungsbezug geleistet würde.</a:t>
            </a:r>
          </a:p>
        </p:txBody>
      </p:sp>
      <p:sp>
        <p:nvSpPr>
          <p:cNvPr id="3" name="Titel 2"/>
          <p:cNvSpPr>
            <a:spLocks noGrp="1"/>
          </p:cNvSpPr>
          <p:nvPr>
            <p:ph type="title"/>
          </p:nvPr>
        </p:nvSpPr>
        <p:spPr/>
        <p:txBody>
          <a:bodyPr/>
          <a:lstStyle/>
          <a:p>
            <a:r>
              <a:rPr lang="de-DE" dirty="0"/>
              <a:t>8. Programmpauschale</a:t>
            </a:r>
          </a:p>
        </p:txBody>
      </p:sp>
      <p:sp>
        <p:nvSpPr>
          <p:cNvPr id="7" name="Textplatzhalter 6"/>
          <p:cNvSpPr>
            <a:spLocks noGrp="1"/>
          </p:cNvSpPr>
          <p:nvPr>
            <p:ph type="body" sz="quarter" idx="22"/>
          </p:nvPr>
        </p:nvSpPr>
        <p:spPr/>
        <p:txBody>
          <a:bodyPr/>
          <a:lstStyle/>
          <a:p>
            <a:r>
              <a:rPr lang="de-DE" dirty="0"/>
              <a:t>   Ziffer 3.6 der VwRl</a:t>
            </a:r>
          </a:p>
        </p:txBody>
      </p:sp>
      <p:sp>
        <p:nvSpPr>
          <p:cNvPr id="10" name="Datumsplatzhalter 9"/>
          <p:cNvSpPr>
            <a:spLocks noGrp="1"/>
          </p:cNvSpPr>
          <p:nvPr>
            <p:ph type="dt" sz="half" idx="2"/>
          </p:nvPr>
        </p:nvSpPr>
        <p:spPr/>
        <p:txBody>
          <a:bodyPr/>
          <a:lstStyle/>
          <a:p>
            <a:pPr>
              <a:defRPr/>
            </a:pPr>
            <a:r>
              <a:rPr lang="de-DE" dirty="0"/>
              <a:t>04.05.2022</a:t>
            </a:r>
          </a:p>
        </p:txBody>
      </p:sp>
      <p:sp>
        <p:nvSpPr>
          <p:cNvPr id="11" name="Fußzeilenplatzhalter 10"/>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248200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9. Prüfung vor Ort</a:t>
            </a:r>
          </a:p>
        </p:txBody>
      </p:sp>
      <p:sp>
        <p:nvSpPr>
          <p:cNvPr id="3" name="Inhaltsplatzhalter 2"/>
          <p:cNvSpPr>
            <a:spLocks noGrp="1"/>
          </p:cNvSpPr>
          <p:nvPr>
            <p:ph sz="quarter" idx="15"/>
          </p:nvPr>
        </p:nvSpPr>
        <p:spPr>
          <a:xfrm>
            <a:off x="219074" y="1569600"/>
            <a:ext cx="6153126" cy="4521600"/>
          </a:xfrm>
        </p:spPr>
        <p:txBody>
          <a:bodyPr/>
          <a:lstStyle/>
          <a:p>
            <a:pPr lvl="0">
              <a:spcBef>
                <a:spcPts val="700"/>
              </a:spcBef>
              <a:buClrTx/>
              <a:buFont typeface="Wingdings" panose="05000000000000000000" pitchFamily="2" charset="2"/>
              <a:buChar char="Ø"/>
            </a:pPr>
            <a:r>
              <a:rPr lang="de-DE" sz="1600" dirty="0"/>
              <a:t>Prüfungsrechte bestehen für die DFG, den Bundesrechnungshof, den  zuständigen Landesrechnungshof und die Rechnungs-prüfungsstelle der Hochschule.</a:t>
            </a:r>
          </a:p>
          <a:p>
            <a:pPr>
              <a:spcBef>
                <a:spcPts val="700"/>
              </a:spcBef>
              <a:buClrTx/>
              <a:buFont typeface="Wingdings" panose="05000000000000000000" pitchFamily="2" charset="2"/>
              <a:buChar char="Ø"/>
            </a:pPr>
            <a:r>
              <a:rPr lang="de-DE" sz="1600" dirty="0"/>
              <a:t>Der Prüfdienst der DFG führt eine </a:t>
            </a:r>
            <a:r>
              <a:rPr lang="de-DE" sz="1600" b="1" dirty="0"/>
              <a:t>Verwendungsnachweis-</a:t>
            </a:r>
            <a:r>
              <a:rPr lang="de-DE" sz="1600" dirty="0"/>
              <a:t> und </a:t>
            </a:r>
            <a:r>
              <a:rPr lang="de-DE" sz="1600" b="1" dirty="0"/>
              <a:t>Belegprüfung</a:t>
            </a:r>
            <a:r>
              <a:rPr lang="de-DE" sz="1600" dirty="0"/>
              <a:t> als sog. Vollprüfung durch.</a:t>
            </a:r>
          </a:p>
          <a:p>
            <a:pPr>
              <a:spcBef>
                <a:spcPts val="700"/>
              </a:spcBef>
              <a:buClrTx/>
              <a:buFont typeface="Wingdings" panose="05000000000000000000" pitchFamily="2" charset="2"/>
              <a:buChar char="Ø"/>
            </a:pPr>
            <a:r>
              <a:rPr lang="de-DE" sz="1600" dirty="0"/>
              <a:t>Beanstandungen bzw. Feststellungen führen bei abgerechneten  Haushaltsjahren zu einer </a:t>
            </a:r>
            <a:r>
              <a:rPr lang="de-DE" sz="1600" b="1" dirty="0"/>
              <a:t>Rückzahlungsverpflichtung.</a:t>
            </a:r>
          </a:p>
          <a:p>
            <a:pPr lvl="0">
              <a:spcBef>
                <a:spcPts val="700"/>
              </a:spcBef>
              <a:buClrTx/>
              <a:buFont typeface="Wingdings" panose="05000000000000000000" pitchFamily="2" charset="2"/>
              <a:buChar char="Ø"/>
            </a:pPr>
            <a:r>
              <a:rPr lang="de-DE" sz="1600" b="1" dirty="0"/>
              <a:t>Prüfungsschwerpunkte </a:t>
            </a:r>
            <a:r>
              <a:rPr lang="de-DE" sz="1600" dirty="0"/>
              <a:t> bei einer Verwendungsnachweis- und Belegprüfung können sein: ausdrücklich abgelehnte Mittel, Grundausstattung, Reparaturkosten, Abrechnung  </a:t>
            </a:r>
            <a:r>
              <a:rPr lang="de-DE" sz="1600"/>
              <a:t>von  bewilligten </a:t>
            </a:r>
            <a:r>
              <a:rPr lang="de-DE" sz="1600" dirty="0"/>
              <a:t>Personalstellen, tarifgerechte Eingruppierung, Stipendien, </a:t>
            </a:r>
            <a:r>
              <a:rPr lang="de-DE" sz="1600" dirty="0" err="1"/>
              <a:t>Umdispositionen</a:t>
            </a:r>
            <a:r>
              <a:rPr lang="de-DE" sz="1600" dirty="0"/>
              <a:t>, zeitnahe Mittelverwendung, Skonto, </a:t>
            </a:r>
            <a:r>
              <a:rPr lang="de-DE" sz="1600" kern="0" dirty="0">
                <a:solidFill>
                  <a:srgbClr val="000000"/>
                </a:solidFill>
              </a:rPr>
              <a:t>Investitionsmittel, interne Leistungsverrechnung, Vorsteuerabzugsberechtigung </a:t>
            </a:r>
            <a:r>
              <a:rPr lang="de-DE" sz="1600" kern="0" dirty="0" err="1">
                <a:solidFill>
                  <a:srgbClr val="000000"/>
                </a:solidFill>
              </a:rPr>
              <a:t>etc</a:t>
            </a:r>
            <a:r>
              <a:rPr lang="de-DE" sz="1600" kern="0" dirty="0">
                <a:solidFill>
                  <a:srgbClr val="000000"/>
                </a:solidFill>
              </a:rPr>
              <a:t> .</a:t>
            </a:r>
          </a:p>
          <a:p>
            <a:pPr>
              <a:spcBef>
                <a:spcPts val="700"/>
              </a:spcBef>
              <a:buClrTx/>
            </a:pPr>
            <a:endParaRPr lang="de-DE" sz="1600" dirty="0"/>
          </a:p>
        </p:txBody>
      </p:sp>
      <p:pic>
        <p:nvPicPr>
          <p:cNvPr id="9218"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6270973" y="2242492"/>
            <a:ext cx="2621507"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1011370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236"/>
          <p:cNvSpPr txBox="1">
            <a:spLocks noChangeArrowheads="1"/>
          </p:cNvSpPr>
          <p:nvPr/>
        </p:nvSpPr>
        <p:spPr bwMode="auto">
          <a:xfrm>
            <a:off x="263704" y="2747856"/>
            <a:ext cx="2971396" cy="2755123"/>
          </a:xfrm>
          <a:prstGeom prst="rect">
            <a:avLst/>
          </a:prstGeom>
          <a:solidFill>
            <a:srgbClr val="96C7E8"/>
          </a:solidFill>
          <a:ln w="9525">
            <a:noFill/>
            <a:miter lim="800000"/>
            <a:headEnd/>
            <a:tailEnd/>
          </a:ln>
        </p:spPr>
        <p:txBody>
          <a:bodyPr lIns="54000" rIns="0"/>
          <a:lstStyle/>
          <a:p>
            <a:pPr marL="190500" lvl="1">
              <a:lnSpc>
                <a:spcPts val="1100"/>
              </a:lnSpc>
              <a:spcBef>
                <a:spcPct val="10000"/>
              </a:spcBef>
              <a:spcAft>
                <a:spcPct val="25000"/>
              </a:spcAft>
              <a:buClr>
                <a:prstClr val="white"/>
              </a:buClr>
              <a:tabLst>
                <a:tab pos="85725" algn="l"/>
                <a:tab pos="265113" algn="l"/>
              </a:tabLst>
            </a:pPr>
            <a:endParaRPr lang="de-DE" sz="1400" b="1" dirty="0">
              <a:solidFill>
                <a:prstClr val="black"/>
              </a:solidFill>
              <a:latin typeface="Verdana" pitchFamily="34" charset="0"/>
            </a:endParaRPr>
          </a:p>
          <a:p>
            <a:pPr lvl="1" indent="-266700">
              <a:lnSpc>
                <a:spcPts val="1100"/>
              </a:lnSpc>
              <a:spcBef>
                <a:spcPct val="10000"/>
              </a:spcBef>
              <a:spcAft>
                <a:spcPct val="25000"/>
              </a:spcAft>
              <a:buClr>
                <a:prstClr val="white"/>
              </a:buClr>
              <a:buFont typeface="Wingdings" pitchFamily="2" charset="2"/>
              <a:buChar char="§"/>
              <a:tabLst>
                <a:tab pos="85725" algn="l"/>
                <a:tab pos="265113" algn="l"/>
              </a:tabLst>
            </a:pPr>
            <a:r>
              <a:rPr lang="de-DE" sz="1400" b="1" dirty="0">
                <a:solidFill>
                  <a:prstClr val="black"/>
                </a:solidFill>
                <a:latin typeface="Verdana" pitchFamily="34" charset="0"/>
              </a:rPr>
              <a:t>Finanzen</a:t>
            </a:r>
          </a:p>
          <a:p>
            <a:pPr lvl="1" indent="-266700">
              <a:spcBef>
                <a:spcPct val="10000"/>
              </a:spcBef>
              <a:spcAft>
                <a:spcPct val="25000"/>
              </a:spcAft>
              <a:buClr>
                <a:prstClr val="white"/>
              </a:buClr>
              <a:buFont typeface="Wingdings" pitchFamily="2" charset="2"/>
              <a:buChar char="§"/>
              <a:tabLst>
                <a:tab pos="85725" algn="l"/>
                <a:tab pos="265113" algn="l"/>
              </a:tabLst>
            </a:pPr>
            <a:endParaRPr lang="de-DE" sz="1400" b="1" dirty="0">
              <a:solidFill>
                <a:prstClr val="black"/>
              </a:solidFill>
              <a:latin typeface="Verdana" pitchFamily="34" charset="0"/>
            </a:endParaRPr>
          </a:p>
          <a:p>
            <a:pPr lvl="1" indent="-266700">
              <a:spcBef>
                <a:spcPct val="10000"/>
              </a:spcBef>
              <a:spcAft>
                <a:spcPct val="25000"/>
              </a:spcAft>
              <a:buClr>
                <a:prstClr val="white"/>
              </a:buClr>
              <a:buFont typeface="Wingdings" pitchFamily="2" charset="2"/>
              <a:buChar char="§"/>
              <a:tabLst>
                <a:tab pos="85725" algn="l"/>
                <a:tab pos="265113" algn="l"/>
              </a:tabLst>
            </a:pPr>
            <a:r>
              <a:rPr lang="de-DE" sz="1400" b="1" dirty="0">
                <a:solidFill>
                  <a:prstClr val="black"/>
                </a:solidFill>
                <a:latin typeface="Verdana" pitchFamily="34" charset="0"/>
              </a:rPr>
              <a:t>Informationstechnik, </a:t>
            </a:r>
            <a:br>
              <a:rPr lang="de-DE" sz="1400" b="1" dirty="0">
                <a:solidFill>
                  <a:prstClr val="black"/>
                </a:solidFill>
                <a:latin typeface="Verdana" pitchFamily="34" charset="0"/>
              </a:rPr>
            </a:br>
            <a:r>
              <a:rPr lang="de-DE" sz="1400" b="1" dirty="0">
                <a:solidFill>
                  <a:prstClr val="black"/>
                </a:solidFill>
                <a:latin typeface="Verdana" pitchFamily="34" charset="0"/>
              </a:rPr>
              <a:t>Infrastruktur</a:t>
            </a:r>
          </a:p>
          <a:p>
            <a:pPr lvl="1" indent="-266700">
              <a:spcBef>
                <a:spcPct val="10000"/>
              </a:spcBef>
              <a:spcAft>
                <a:spcPct val="25000"/>
              </a:spcAft>
              <a:buClr>
                <a:prstClr val="white"/>
              </a:buClr>
              <a:buFont typeface="Wingdings" pitchFamily="2" charset="2"/>
              <a:buChar char="§"/>
              <a:tabLst>
                <a:tab pos="85725" algn="l"/>
                <a:tab pos="265113" algn="l"/>
              </a:tabLst>
            </a:pPr>
            <a:endParaRPr lang="de-DE" sz="1400" b="1" dirty="0">
              <a:solidFill>
                <a:prstClr val="black"/>
              </a:solidFill>
              <a:latin typeface="Verdana" pitchFamily="34" charset="0"/>
            </a:endParaRPr>
          </a:p>
          <a:p>
            <a:pPr lvl="1" indent="-266700">
              <a:spcBef>
                <a:spcPct val="10000"/>
              </a:spcBef>
              <a:spcAft>
                <a:spcPct val="25000"/>
              </a:spcAft>
              <a:buClr>
                <a:prstClr val="white"/>
              </a:buClr>
              <a:buFont typeface="Wingdings" pitchFamily="2" charset="2"/>
              <a:buChar char="§"/>
              <a:tabLst>
                <a:tab pos="85725" algn="l"/>
                <a:tab pos="265113" algn="l"/>
              </a:tabLst>
            </a:pPr>
            <a:r>
              <a:rPr lang="de-DE" sz="1400" b="1" dirty="0">
                <a:solidFill>
                  <a:prstClr val="black"/>
                </a:solidFill>
                <a:latin typeface="Verdana" pitchFamily="34" charset="0"/>
              </a:rPr>
              <a:t>Personal, Recht, Organisation </a:t>
            </a:r>
          </a:p>
          <a:p>
            <a:pPr lvl="1" indent="-266700">
              <a:spcBef>
                <a:spcPct val="10000"/>
              </a:spcBef>
              <a:spcAft>
                <a:spcPct val="25000"/>
              </a:spcAft>
              <a:buClr>
                <a:prstClr val="white"/>
              </a:buClr>
              <a:buFont typeface="Wingdings" pitchFamily="2" charset="2"/>
              <a:buChar char="§"/>
              <a:tabLst>
                <a:tab pos="85725" algn="l"/>
                <a:tab pos="265113" algn="l"/>
              </a:tabLst>
            </a:pPr>
            <a:endParaRPr lang="de-DE" sz="1400" b="1" dirty="0">
              <a:solidFill>
                <a:prstClr val="black"/>
              </a:solidFill>
              <a:latin typeface="Verdana" pitchFamily="34" charset="0"/>
            </a:endParaRPr>
          </a:p>
        </p:txBody>
      </p:sp>
      <p:sp>
        <p:nvSpPr>
          <p:cNvPr id="13" name="Line 1256"/>
          <p:cNvSpPr>
            <a:spLocks noChangeShapeType="1"/>
          </p:cNvSpPr>
          <p:nvPr/>
        </p:nvSpPr>
        <p:spPr bwMode="auto">
          <a:xfrm flipV="1">
            <a:off x="1497175" y="2111883"/>
            <a:ext cx="0" cy="492151"/>
          </a:xfrm>
          <a:prstGeom prst="line">
            <a:avLst/>
          </a:prstGeom>
          <a:noFill/>
          <a:ln w="9525">
            <a:solidFill>
              <a:srgbClr val="0069AF"/>
            </a:solidFill>
            <a:round/>
            <a:headEnd/>
            <a:tailEnd/>
          </a:ln>
        </p:spPr>
        <p:txBody>
          <a:bodyPr/>
          <a:lstStyle/>
          <a:p>
            <a:endParaRPr lang="de-DE" dirty="0">
              <a:solidFill>
                <a:prstClr val="black"/>
              </a:solidFill>
            </a:endParaRPr>
          </a:p>
        </p:txBody>
      </p:sp>
      <p:sp>
        <p:nvSpPr>
          <p:cNvPr id="4" name="Titel 3"/>
          <p:cNvSpPr>
            <a:spLocks noGrp="1"/>
          </p:cNvSpPr>
          <p:nvPr>
            <p:ph type="title"/>
          </p:nvPr>
        </p:nvSpPr>
        <p:spPr/>
        <p:txBody>
          <a:bodyPr/>
          <a:lstStyle/>
          <a:p>
            <a:r>
              <a:rPr lang="de-DE" dirty="0"/>
              <a:t>1. Aufbau der DFG</a:t>
            </a:r>
          </a:p>
        </p:txBody>
      </p:sp>
      <p:graphicFrame>
        <p:nvGraphicFramePr>
          <p:cNvPr id="18" name="Inhaltsplatzhalter 17"/>
          <p:cNvGraphicFramePr>
            <a:graphicFrameLocks noGrp="1"/>
          </p:cNvGraphicFramePr>
          <p:nvPr>
            <p:ph sz="quarter" idx="15"/>
            <p:extLst/>
          </p:nvPr>
        </p:nvGraphicFramePr>
        <p:xfrm>
          <a:off x="647700" y="1570038"/>
          <a:ext cx="6067425"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m 16"/>
          <p:cNvGraphicFramePr/>
          <p:nvPr>
            <p:extLst/>
          </p:nvPr>
        </p:nvGraphicFramePr>
        <p:xfrm>
          <a:off x="2440440" y="1527952"/>
          <a:ext cx="6096000" cy="43445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1" name="Gerade Verbindung mit Pfeil 20"/>
          <p:cNvCxnSpPr/>
          <p:nvPr/>
        </p:nvCxnSpPr>
        <p:spPr>
          <a:xfrm>
            <a:off x="1826010" y="3050951"/>
            <a:ext cx="259228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 name="Freihandform 4"/>
          <p:cNvSpPr/>
          <p:nvPr/>
        </p:nvSpPr>
        <p:spPr>
          <a:xfrm>
            <a:off x="141668" y="2524259"/>
            <a:ext cx="1120462" cy="490995"/>
          </a:xfrm>
          <a:custGeom>
            <a:avLst/>
            <a:gdLst>
              <a:gd name="connsiteX0" fmla="*/ 940157 w 1120462"/>
              <a:gd name="connsiteY0" fmla="*/ 90152 h 490995"/>
              <a:gd name="connsiteX1" fmla="*/ 798490 w 1120462"/>
              <a:gd name="connsiteY1" fmla="*/ 38637 h 490995"/>
              <a:gd name="connsiteX2" fmla="*/ 746974 w 1120462"/>
              <a:gd name="connsiteY2" fmla="*/ 25758 h 490995"/>
              <a:gd name="connsiteX3" fmla="*/ 708338 w 1120462"/>
              <a:gd name="connsiteY3" fmla="*/ 12879 h 490995"/>
              <a:gd name="connsiteX4" fmla="*/ 618186 w 1120462"/>
              <a:gd name="connsiteY4" fmla="*/ 0 h 490995"/>
              <a:gd name="connsiteX5" fmla="*/ 296214 w 1120462"/>
              <a:gd name="connsiteY5" fmla="*/ 12879 h 490995"/>
              <a:gd name="connsiteX6" fmla="*/ 218940 w 1120462"/>
              <a:gd name="connsiteY6" fmla="*/ 38637 h 490995"/>
              <a:gd name="connsiteX7" fmla="*/ 180304 w 1120462"/>
              <a:gd name="connsiteY7" fmla="*/ 51516 h 490995"/>
              <a:gd name="connsiteX8" fmla="*/ 141667 w 1120462"/>
              <a:gd name="connsiteY8" fmla="*/ 64395 h 490995"/>
              <a:gd name="connsiteX9" fmla="*/ 64394 w 1120462"/>
              <a:gd name="connsiteY9" fmla="*/ 103031 h 490995"/>
              <a:gd name="connsiteX10" fmla="*/ 25757 w 1120462"/>
              <a:gd name="connsiteY10" fmla="*/ 141668 h 490995"/>
              <a:gd name="connsiteX11" fmla="*/ 0 w 1120462"/>
              <a:gd name="connsiteY11" fmla="*/ 218941 h 490995"/>
              <a:gd name="connsiteX12" fmla="*/ 103031 w 1120462"/>
              <a:gd name="connsiteY12" fmla="*/ 334851 h 490995"/>
              <a:gd name="connsiteX13" fmla="*/ 180304 w 1120462"/>
              <a:gd name="connsiteY13" fmla="*/ 360609 h 490995"/>
              <a:gd name="connsiteX14" fmla="*/ 231819 w 1120462"/>
              <a:gd name="connsiteY14" fmla="*/ 386366 h 490995"/>
              <a:gd name="connsiteX15" fmla="*/ 309093 w 1120462"/>
              <a:gd name="connsiteY15" fmla="*/ 412124 h 490995"/>
              <a:gd name="connsiteX16" fmla="*/ 347729 w 1120462"/>
              <a:gd name="connsiteY16" fmla="*/ 437882 h 490995"/>
              <a:gd name="connsiteX17" fmla="*/ 437881 w 1120462"/>
              <a:gd name="connsiteY17" fmla="*/ 463640 h 490995"/>
              <a:gd name="connsiteX18" fmla="*/ 515155 w 1120462"/>
              <a:gd name="connsiteY18" fmla="*/ 476518 h 490995"/>
              <a:gd name="connsiteX19" fmla="*/ 579549 w 1120462"/>
              <a:gd name="connsiteY19" fmla="*/ 489397 h 490995"/>
              <a:gd name="connsiteX20" fmla="*/ 927278 w 1120462"/>
              <a:gd name="connsiteY20" fmla="*/ 476518 h 490995"/>
              <a:gd name="connsiteX21" fmla="*/ 978794 w 1120462"/>
              <a:gd name="connsiteY21" fmla="*/ 399245 h 490995"/>
              <a:gd name="connsiteX22" fmla="*/ 1030309 w 1120462"/>
              <a:gd name="connsiteY22" fmla="*/ 321972 h 490995"/>
              <a:gd name="connsiteX23" fmla="*/ 1068946 w 1120462"/>
              <a:gd name="connsiteY23" fmla="*/ 244699 h 490995"/>
              <a:gd name="connsiteX24" fmla="*/ 1107583 w 1120462"/>
              <a:gd name="connsiteY24" fmla="*/ 167426 h 490995"/>
              <a:gd name="connsiteX25" fmla="*/ 1120462 w 1120462"/>
              <a:gd name="connsiteY25" fmla="*/ 128789 h 49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0462" h="490995">
                <a:moveTo>
                  <a:pt x="940157" y="90152"/>
                </a:moveTo>
                <a:cubicBezTo>
                  <a:pt x="897487" y="73084"/>
                  <a:pt x="842575" y="49658"/>
                  <a:pt x="798490" y="38637"/>
                </a:cubicBezTo>
                <a:cubicBezTo>
                  <a:pt x="781318" y="34344"/>
                  <a:pt x="763993" y="30621"/>
                  <a:pt x="746974" y="25758"/>
                </a:cubicBezTo>
                <a:cubicBezTo>
                  <a:pt x="733921" y="22029"/>
                  <a:pt x="721650" y="15541"/>
                  <a:pt x="708338" y="12879"/>
                </a:cubicBezTo>
                <a:cubicBezTo>
                  <a:pt x="678572" y="6926"/>
                  <a:pt x="648237" y="4293"/>
                  <a:pt x="618186" y="0"/>
                </a:cubicBezTo>
                <a:cubicBezTo>
                  <a:pt x="510862" y="4293"/>
                  <a:pt x="403124" y="2533"/>
                  <a:pt x="296214" y="12879"/>
                </a:cubicBezTo>
                <a:cubicBezTo>
                  <a:pt x="269189" y="15494"/>
                  <a:pt x="244698" y="30051"/>
                  <a:pt x="218940" y="38637"/>
                </a:cubicBezTo>
                <a:lnTo>
                  <a:pt x="180304" y="51516"/>
                </a:lnTo>
                <a:cubicBezTo>
                  <a:pt x="167425" y="55809"/>
                  <a:pt x="152963" y="56865"/>
                  <a:pt x="141667" y="64395"/>
                </a:cubicBezTo>
                <a:cubicBezTo>
                  <a:pt x="91735" y="97682"/>
                  <a:pt x="117715" y="85257"/>
                  <a:pt x="64394" y="103031"/>
                </a:cubicBezTo>
                <a:cubicBezTo>
                  <a:pt x="51515" y="115910"/>
                  <a:pt x="34602" y="125746"/>
                  <a:pt x="25757" y="141668"/>
                </a:cubicBezTo>
                <a:cubicBezTo>
                  <a:pt x="12571" y="165402"/>
                  <a:pt x="0" y="218941"/>
                  <a:pt x="0" y="218941"/>
                </a:cubicBezTo>
                <a:cubicBezTo>
                  <a:pt x="24544" y="255758"/>
                  <a:pt x="65219" y="322247"/>
                  <a:pt x="103031" y="334851"/>
                </a:cubicBezTo>
                <a:cubicBezTo>
                  <a:pt x="128789" y="343437"/>
                  <a:pt x="156019" y="348467"/>
                  <a:pt x="180304" y="360609"/>
                </a:cubicBezTo>
                <a:cubicBezTo>
                  <a:pt x="197476" y="369195"/>
                  <a:pt x="213994" y="379236"/>
                  <a:pt x="231819" y="386366"/>
                </a:cubicBezTo>
                <a:cubicBezTo>
                  <a:pt x="257028" y="396450"/>
                  <a:pt x="309093" y="412124"/>
                  <a:pt x="309093" y="412124"/>
                </a:cubicBezTo>
                <a:cubicBezTo>
                  <a:pt x="321972" y="420710"/>
                  <a:pt x="333885" y="430960"/>
                  <a:pt x="347729" y="437882"/>
                </a:cubicBezTo>
                <a:cubicBezTo>
                  <a:pt x="364094" y="446065"/>
                  <a:pt x="424128" y="460889"/>
                  <a:pt x="437881" y="463640"/>
                </a:cubicBezTo>
                <a:cubicBezTo>
                  <a:pt x="463487" y="468761"/>
                  <a:pt x="489463" y="471847"/>
                  <a:pt x="515155" y="476518"/>
                </a:cubicBezTo>
                <a:cubicBezTo>
                  <a:pt x="536692" y="480434"/>
                  <a:pt x="558084" y="485104"/>
                  <a:pt x="579549" y="489397"/>
                </a:cubicBezTo>
                <a:cubicBezTo>
                  <a:pt x="695459" y="485104"/>
                  <a:pt x="814137" y="502066"/>
                  <a:pt x="927278" y="476518"/>
                </a:cubicBezTo>
                <a:cubicBezTo>
                  <a:pt x="957475" y="469699"/>
                  <a:pt x="961622" y="425003"/>
                  <a:pt x="978794" y="399245"/>
                </a:cubicBezTo>
                <a:lnTo>
                  <a:pt x="1030309" y="321972"/>
                </a:lnTo>
                <a:cubicBezTo>
                  <a:pt x="1048083" y="268651"/>
                  <a:pt x="1035657" y="294631"/>
                  <a:pt x="1068946" y="244699"/>
                </a:cubicBezTo>
                <a:cubicBezTo>
                  <a:pt x="1101318" y="147583"/>
                  <a:pt x="1057650" y="267290"/>
                  <a:pt x="1107583" y="167426"/>
                </a:cubicBezTo>
                <a:cubicBezTo>
                  <a:pt x="1113654" y="155284"/>
                  <a:pt x="1120462" y="128789"/>
                  <a:pt x="1120462" y="128789"/>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 name="Freihandform 5"/>
          <p:cNvSpPr/>
          <p:nvPr/>
        </p:nvSpPr>
        <p:spPr>
          <a:xfrm>
            <a:off x="257577" y="2524259"/>
            <a:ext cx="1017479" cy="504785"/>
          </a:xfrm>
          <a:custGeom>
            <a:avLst/>
            <a:gdLst>
              <a:gd name="connsiteX0" fmla="*/ 180305 w 1017479"/>
              <a:gd name="connsiteY0" fmla="*/ 64395 h 504785"/>
              <a:gd name="connsiteX1" fmla="*/ 1017431 w 1017479"/>
              <a:gd name="connsiteY1" fmla="*/ 128789 h 504785"/>
              <a:gd name="connsiteX2" fmla="*/ 218941 w 1017479"/>
              <a:gd name="connsiteY2" fmla="*/ 425003 h 504785"/>
              <a:gd name="connsiteX3" fmla="*/ 0 w 1017479"/>
              <a:gd name="connsiteY3" fmla="*/ 0 h 504785"/>
            </a:gdLst>
            <a:ahLst/>
            <a:cxnLst>
              <a:cxn ang="0">
                <a:pos x="connsiteX0" y="connsiteY0"/>
              </a:cxn>
              <a:cxn ang="0">
                <a:pos x="connsiteX1" y="connsiteY1"/>
              </a:cxn>
              <a:cxn ang="0">
                <a:pos x="connsiteX2" y="connsiteY2"/>
              </a:cxn>
              <a:cxn ang="0">
                <a:pos x="connsiteX3" y="connsiteY3"/>
              </a:cxn>
            </a:cxnLst>
            <a:rect l="l" t="t" r="r" b="b"/>
            <a:pathLst>
              <a:path w="1017479" h="504785">
                <a:moveTo>
                  <a:pt x="180305" y="64395"/>
                </a:moveTo>
                <a:cubicBezTo>
                  <a:pt x="595648" y="66541"/>
                  <a:pt x="1010992" y="68688"/>
                  <a:pt x="1017431" y="128789"/>
                </a:cubicBezTo>
                <a:cubicBezTo>
                  <a:pt x="1023870" y="188890"/>
                  <a:pt x="388513" y="446468"/>
                  <a:pt x="218941" y="425003"/>
                </a:cubicBezTo>
                <a:cubicBezTo>
                  <a:pt x="49369" y="403538"/>
                  <a:pt x="830687" y="800637"/>
                  <a:pt x="0"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9" name="Text Box 1208"/>
          <p:cNvSpPr txBox="1">
            <a:spLocks noChangeArrowheads="1"/>
          </p:cNvSpPr>
          <p:nvPr/>
        </p:nvSpPr>
        <p:spPr bwMode="auto">
          <a:xfrm>
            <a:off x="263704" y="2083912"/>
            <a:ext cx="2971395" cy="645194"/>
          </a:xfrm>
          <a:prstGeom prst="rect">
            <a:avLst/>
          </a:prstGeom>
          <a:solidFill>
            <a:srgbClr val="6DA5D5"/>
          </a:solidFill>
          <a:ln w="9525">
            <a:noFill/>
            <a:miter lim="800000"/>
            <a:headEnd/>
            <a:tailEnd/>
          </a:ln>
        </p:spPr>
        <p:txBody>
          <a:bodyPr lIns="54000" rIns="54000"/>
          <a:lstStyle/>
          <a:p>
            <a:pPr algn="ctr">
              <a:spcBef>
                <a:spcPct val="15000"/>
              </a:spcBef>
              <a:spcAft>
                <a:spcPct val="25000"/>
              </a:spcAft>
            </a:pPr>
            <a:r>
              <a:rPr lang="de-DE" sz="1400" b="1" dirty="0">
                <a:solidFill>
                  <a:prstClr val="white"/>
                </a:solidFill>
                <a:latin typeface="Verdana" pitchFamily="34" charset="0"/>
              </a:rPr>
              <a:t>Abteilung Z</a:t>
            </a:r>
            <a:br>
              <a:rPr lang="de-DE" sz="1400" b="1" dirty="0">
                <a:solidFill>
                  <a:prstClr val="white"/>
                </a:solidFill>
                <a:latin typeface="Verdana" pitchFamily="34" charset="0"/>
              </a:rPr>
            </a:br>
            <a:r>
              <a:rPr lang="de-DE" sz="1400" b="1" dirty="0">
                <a:solidFill>
                  <a:prstClr val="white"/>
                </a:solidFill>
                <a:latin typeface="Verdana" pitchFamily="34" charset="0"/>
              </a:rPr>
              <a:t>Zentralverwaltung</a:t>
            </a:r>
            <a:endParaRPr lang="de-DE" sz="1400" b="1" dirty="0">
              <a:solidFill>
                <a:srgbClr val="000099"/>
              </a:solidFill>
              <a:latin typeface="Verdana" pitchFamily="34" charset="0"/>
            </a:endParaRPr>
          </a:p>
        </p:txBody>
      </p:sp>
      <p:sp>
        <p:nvSpPr>
          <p:cNvPr id="2" name="Abgerundetes Rechteck 1"/>
          <p:cNvSpPr/>
          <p:nvPr/>
        </p:nvSpPr>
        <p:spPr>
          <a:xfrm>
            <a:off x="4806481" y="5041032"/>
            <a:ext cx="1349696" cy="412366"/>
          </a:xfrm>
          <a:prstGeom prst="roundRect">
            <a:avLst/>
          </a:prstGeom>
          <a:solidFill>
            <a:schemeClr val="accent2"/>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300" dirty="0"/>
              <a:t>Sachgebiet 3-1</a:t>
            </a:r>
          </a:p>
        </p:txBody>
      </p:sp>
      <p:sp>
        <p:nvSpPr>
          <p:cNvPr id="16" name="Abgerundetes Rechteck 15"/>
          <p:cNvSpPr/>
          <p:nvPr/>
        </p:nvSpPr>
        <p:spPr>
          <a:xfrm>
            <a:off x="6514794" y="5041031"/>
            <a:ext cx="1365715" cy="412367"/>
          </a:xfrm>
          <a:prstGeom prst="roundRect">
            <a:avLst/>
          </a:prstGeom>
          <a:solidFill>
            <a:schemeClr val="accent2"/>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300" dirty="0"/>
              <a:t>Sachgebiet 3-2</a:t>
            </a:r>
          </a:p>
        </p:txBody>
      </p:sp>
      <p:cxnSp>
        <p:nvCxnSpPr>
          <p:cNvPr id="7" name="Gerade Verbindung mit Pfeil 6"/>
          <p:cNvCxnSpPr/>
          <p:nvPr/>
        </p:nvCxnSpPr>
        <p:spPr>
          <a:xfrm flipH="1">
            <a:off x="5698430" y="4653136"/>
            <a:ext cx="328835" cy="272418"/>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6498897" y="4642247"/>
            <a:ext cx="387725" cy="272418"/>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Datumsplatzhalter 13"/>
          <p:cNvSpPr>
            <a:spLocks noGrp="1"/>
          </p:cNvSpPr>
          <p:nvPr>
            <p:ph type="dt" sz="half" idx="2"/>
          </p:nvPr>
        </p:nvSpPr>
        <p:spPr/>
        <p:txBody>
          <a:bodyPr/>
          <a:lstStyle/>
          <a:p>
            <a:pPr>
              <a:defRPr/>
            </a:pPr>
            <a:r>
              <a:rPr lang="de-DE"/>
              <a:t>04.05.2022</a:t>
            </a:r>
            <a:endParaRPr lang="de-DE" dirty="0"/>
          </a:p>
        </p:txBody>
      </p:sp>
      <p:sp>
        <p:nvSpPr>
          <p:cNvPr id="15" name="Fußzeilenplatzhalter 14"/>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2564488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Zuständigkeiten</a:t>
            </a:r>
          </a:p>
        </p:txBody>
      </p:sp>
      <p:graphicFrame>
        <p:nvGraphicFramePr>
          <p:cNvPr id="7" name="Objekt 6"/>
          <p:cNvGraphicFramePr>
            <a:graphicFrameLocks noChangeAspect="1"/>
          </p:cNvGraphicFramePr>
          <p:nvPr>
            <p:extLst/>
          </p:nvPr>
        </p:nvGraphicFramePr>
        <p:xfrm>
          <a:off x="5678364" y="1588725"/>
          <a:ext cx="3177675" cy="2171085"/>
        </p:xfrm>
        <a:graphic>
          <a:graphicData uri="http://schemas.openxmlformats.org/presentationml/2006/ole">
            <mc:AlternateContent xmlns:mc="http://schemas.openxmlformats.org/markup-compatibility/2006">
              <mc:Choice xmlns:v="urn:schemas-microsoft-com:vml" Requires="v">
                <p:oleObj spid="_x0000_s1115" name="Photo Editor Photo" r:id="rId3" imgW="7621064" imgH="5057143" progId="MSPhotoEd.3">
                  <p:embed/>
                </p:oleObj>
              </mc:Choice>
              <mc:Fallback>
                <p:oleObj name="Photo Editor Photo" r:id="rId3" imgW="7621064" imgH="5057143" progId="MSPhotoEd.3">
                  <p:embed/>
                  <p:pic>
                    <p:nvPicPr>
                      <p:cNvPr id="7" name="Objek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364" y="1588725"/>
                        <a:ext cx="3177675" cy="2171085"/>
                      </a:xfrm>
                      <a:prstGeom prst="rect">
                        <a:avLst/>
                      </a:prstGeom>
                      <a:noFill/>
                      <a:ln>
                        <a:noFill/>
                      </a:ln>
                      <a:effectLst/>
                    </p:spPr>
                  </p:pic>
                </p:oleObj>
              </mc:Fallback>
            </mc:AlternateContent>
          </a:graphicData>
        </a:graphic>
      </p:graphicFrame>
      <p:sp>
        <p:nvSpPr>
          <p:cNvPr id="8" name="Text Box 5"/>
          <p:cNvSpPr txBox="1">
            <a:spLocks noChangeArrowheads="1"/>
          </p:cNvSpPr>
          <p:nvPr/>
        </p:nvSpPr>
        <p:spPr bwMode="auto">
          <a:xfrm>
            <a:off x="381610" y="2930242"/>
            <a:ext cx="5055096" cy="646331"/>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dirty="0">
                <a:solidFill>
                  <a:srgbClr val="000000"/>
                </a:solidFill>
              </a:rPr>
              <a:t>Ihre Ansprechpartner für die </a:t>
            </a:r>
            <a:r>
              <a:rPr lang="de-DE" b="1" u="sng" dirty="0">
                <a:solidFill>
                  <a:srgbClr val="000000"/>
                </a:solidFill>
              </a:rPr>
              <a:t>finanzielle Abwicklung</a:t>
            </a:r>
            <a:r>
              <a:rPr lang="de-DE" dirty="0">
                <a:solidFill>
                  <a:srgbClr val="000000"/>
                </a:solidFill>
              </a:rPr>
              <a:t> von DFG-Sachbeihilfen sind:</a:t>
            </a:r>
          </a:p>
        </p:txBody>
      </p:sp>
      <p:graphicFrame>
        <p:nvGraphicFramePr>
          <p:cNvPr id="9" name="Group 175"/>
          <p:cNvGraphicFramePr>
            <a:graphicFrameLocks noGrp="1"/>
          </p:cNvGraphicFramePr>
          <p:nvPr>
            <p:extLst>
              <p:ext uri="{D42A27DB-BD31-4B8C-83A1-F6EECF244321}">
                <p14:modId xmlns:p14="http://schemas.microsoft.com/office/powerpoint/2010/main" val="2425900521"/>
              </p:ext>
            </p:extLst>
          </p:nvPr>
        </p:nvGraphicFramePr>
        <p:xfrm>
          <a:off x="381000" y="3821373"/>
          <a:ext cx="8475039" cy="2374544"/>
        </p:xfrm>
        <a:graphic>
          <a:graphicData uri="http://schemas.openxmlformats.org/drawingml/2006/table">
            <a:tbl>
              <a:tblPr/>
              <a:tblGrid>
                <a:gridCol w="2102768">
                  <a:extLst>
                    <a:ext uri="{9D8B030D-6E8A-4147-A177-3AD203B41FA5}">
                      <a16:colId xmlns:a16="http://schemas.microsoft.com/office/drawing/2014/main" val="20000"/>
                    </a:ext>
                  </a:extLst>
                </a:gridCol>
                <a:gridCol w="2106377">
                  <a:extLst>
                    <a:ext uri="{9D8B030D-6E8A-4147-A177-3AD203B41FA5}">
                      <a16:colId xmlns:a16="http://schemas.microsoft.com/office/drawing/2014/main" val="20001"/>
                    </a:ext>
                  </a:extLst>
                </a:gridCol>
                <a:gridCol w="2142095">
                  <a:extLst>
                    <a:ext uri="{9D8B030D-6E8A-4147-A177-3AD203B41FA5}">
                      <a16:colId xmlns:a16="http://schemas.microsoft.com/office/drawing/2014/main" val="20002"/>
                    </a:ext>
                  </a:extLst>
                </a:gridCol>
                <a:gridCol w="2123799">
                  <a:extLst>
                    <a:ext uri="{9D8B030D-6E8A-4147-A177-3AD203B41FA5}">
                      <a16:colId xmlns:a16="http://schemas.microsoft.com/office/drawing/2014/main" val="20003"/>
                    </a:ext>
                  </a:extLst>
                </a:gridCol>
              </a:tblGrid>
              <a:tr h="1506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Sachbearbeiterin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Finanzielle Umsetzung von Förderentscheidungen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Frau Heidi Skibbe</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Sachgebietsleitung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Finanzielle Umsetzung von Förderentscheidungen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Frau Kerstin Froböse</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Sachgebietsleitung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Herr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Patrick Kintscher</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Leiter Team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Prüfungsdienst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Herr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Denis Grimm</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0228/885-2126</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0228/885-2635</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0228/885-2186</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0228/885-2536</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sng" strike="noStrike" cap="none" normalizeH="0" baseline="0" dirty="0">
                          <a:ln>
                            <a:noFill/>
                          </a:ln>
                          <a:solidFill>
                            <a:schemeClr val="accent3"/>
                          </a:solidFill>
                          <a:effectLst/>
                          <a:latin typeface="Arial" charset="0"/>
                        </a:rPr>
                        <a:t>Heidi.Skibbe@dfg.de</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1" i="0" u="sng" strike="noStrike" kern="1200" cap="none" normalizeH="0" baseline="0" dirty="0">
                          <a:ln>
                            <a:noFill/>
                          </a:ln>
                          <a:solidFill>
                            <a:schemeClr val="accent3"/>
                          </a:solidFill>
                          <a:effectLst/>
                          <a:latin typeface="Arial" charset="0"/>
                          <a:ea typeface="+mn-ea"/>
                          <a:cs typeface="+mn-cs"/>
                        </a:rPr>
                        <a:t>Kerstin.Froboese@dfg.de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200" b="1" i="0" u="sng" strike="noStrike" cap="none" normalizeH="0" baseline="0" dirty="0">
                        <a:ln>
                          <a:noFill/>
                        </a:ln>
                        <a:solidFill>
                          <a:schemeClr val="accent3"/>
                        </a:solidFill>
                        <a:effectLst/>
                        <a:latin typeface="Arial" charset="0"/>
                      </a:endParaRP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sng" strike="noStrike" cap="none" normalizeH="0" baseline="0" dirty="0">
                          <a:ln>
                            <a:noFill/>
                          </a:ln>
                          <a:solidFill>
                            <a:schemeClr val="accent3"/>
                          </a:solidFill>
                          <a:effectLst/>
                          <a:latin typeface="Arial" charset="0"/>
                        </a:rPr>
                        <a:t>Patrick.Kintscher@dfg.de</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sng" strike="noStrike" kern="1200" cap="none" normalizeH="0" baseline="0" dirty="0">
                          <a:ln>
                            <a:noFill/>
                          </a:ln>
                          <a:solidFill>
                            <a:schemeClr val="accent3"/>
                          </a:solidFill>
                          <a:effectLst/>
                          <a:latin typeface="Arial" charset="0"/>
                          <a:ea typeface="+mn-ea"/>
                          <a:cs typeface="+mn-cs"/>
                        </a:rPr>
                        <a:t>Denis.Grimm@dfg.de</a:t>
                      </a:r>
                    </a:p>
                  </a:txBody>
                  <a:tcPr horzOverflow="overflow">
                    <a:lnL w="19050" cap="flat" cmpd="sng" algn="ctr">
                      <a:solidFill>
                        <a:schemeClr val="folHlink"/>
                      </a:solidFill>
                      <a:prstDash val="solid"/>
                      <a:miter lim="800000"/>
                      <a:headEnd type="none" w="med" len="med"/>
                      <a:tailEnd type="none" w="med" len="med"/>
                    </a:lnL>
                    <a:lnR w="19050" cap="flat" cmpd="sng" algn="ctr">
                      <a:solidFill>
                        <a:schemeClr val="folHlink"/>
                      </a:solidFill>
                      <a:prstDash val="solid"/>
                      <a:miter lim="800000"/>
                      <a:headEnd type="none" w="med" len="med"/>
                      <a:tailEnd type="none" w="med" len="med"/>
                    </a:lnR>
                    <a:lnT w="19050" cap="flat" cmpd="sng" algn="ctr">
                      <a:solidFill>
                        <a:schemeClr val="folHlink"/>
                      </a:solidFill>
                      <a:prstDash val="solid"/>
                      <a:miter lim="800000"/>
                      <a:headEnd type="none" w="med" len="med"/>
                      <a:tailEnd type="none" w="med" len="med"/>
                    </a:lnT>
                    <a:lnB w="19050" cap="flat" cmpd="sng" algn="ctr">
                      <a:solidFill>
                        <a:schemeClr val="folHlink"/>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ext Box 176"/>
          <p:cNvSpPr txBox="1">
            <a:spLocks noChangeArrowheads="1"/>
          </p:cNvSpPr>
          <p:nvPr/>
        </p:nvSpPr>
        <p:spPr bwMode="auto">
          <a:xfrm>
            <a:off x="381000" y="1588725"/>
            <a:ext cx="5055096" cy="1200329"/>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dirty="0">
                <a:solidFill>
                  <a:srgbClr val="000000"/>
                </a:solidFill>
              </a:rPr>
              <a:t>Für </a:t>
            </a:r>
            <a:r>
              <a:rPr lang="de-DE" b="1" u="sng" dirty="0">
                <a:solidFill>
                  <a:srgbClr val="000000"/>
                </a:solidFill>
              </a:rPr>
              <a:t>fachliche Fragen </a:t>
            </a:r>
            <a:r>
              <a:rPr lang="de-DE" dirty="0">
                <a:solidFill>
                  <a:srgbClr val="000000"/>
                </a:solidFill>
              </a:rPr>
              <a:t>stehen die Fachreferenten/Programmdirektoren zur Verfügung, die das Bewilligungsschreiben gezeichnet haben. </a:t>
            </a:r>
          </a:p>
        </p:txBody>
      </p:sp>
      <p:sp>
        <p:nvSpPr>
          <p:cNvPr id="13" name="Datumsplatzhalter 12"/>
          <p:cNvSpPr>
            <a:spLocks noGrp="1"/>
          </p:cNvSpPr>
          <p:nvPr>
            <p:ph type="dt" sz="half" idx="2"/>
          </p:nvPr>
        </p:nvSpPr>
        <p:spPr/>
        <p:txBody>
          <a:bodyPr/>
          <a:lstStyle/>
          <a:p>
            <a:pPr>
              <a:defRPr/>
            </a:pPr>
            <a:r>
              <a:rPr lang="de-DE"/>
              <a:t>04.05.2022</a:t>
            </a:r>
            <a:endParaRPr lang="de-DE" dirty="0"/>
          </a:p>
        </p:txBody>
      </p:sp>
      <p:sp>
        <p:nvSpPr>
          <p:cNvPr id="14" name="Fußzeilenplatzhalter 13"/>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334964899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Startgrafik_100_14.jpg"/>
          <p:cNvPicPr>
            <a:picLocks noGrp="1" noChangeAspect="1"/>
          </p:cNvPicPr>
          <p:nvPr>
            <p:ph type="pic" sz="quarter" idx="18"/>
          </p:nvPr>
        </p:nvPicPr>
        <p:blipFill>
          <a:blip r:embed="rId2"/>
          <a:srcRect l="14" r="14"/>
          <a:stretch>
            <a:fillRect/>
          </a:stretch>
        </p:blipFill>
        <p:spPr/>
      </p:pic>
      <p:sp>
        <p:nvSpPr>
          <p:cNvPr id="5" name="Rechteck 4"/>
          <p:cNvSpPr/>
          <p:nvPr/>
        </p:nvSpPr>
        <p:spPr>
          <a:xfrm>
            <a:off x="5337175" y="3429000"/>
            <a:ext cx="2819400" cy="2133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24400" y="4114800"/>
            <a:ext cx="1600200" cy="1447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9"/>
          <p:cNvSpPr txBox="1">
            <a:spLocks/>
          </p:cNvSpPr>
          <p:nvPr/>
        </p:nvSpPr>
        <p:spPr bwMode="auto">
          <a:xfrm>
            <a:off x="647700" y="2708920"/>
            <a:ext cx="7962900" cy="550540"/>
          </a:xfrm>
          <a:prstGeom prst="rect">
            <a:avLst/>
          </a:prstGeom>
          <a:noFill/>
          <a:ln w="9525">
            <a:noFill/>
            <a:miter lim="800000"/>
            <a:headEnd/>
            <a:tailEnd/>
          </a:ln>
        </p:spPr>
        <p:txBody>
          <a:bodyPr lIns="0" tIns="0" rIns="0" bIns="0">
            <a:prstTxWarp prst="textNoShape">
              <a:avLst/>
            </a:prstTxWarp>
          </a:bodyPr>
          <a:lstStyle>
            <a:lvl1pPr marL="0" indent="0">
              <a:buFont typeface="Arial"/>
              <a:buNone/>
              <a:defRPr sz="1600" baseline="0"/>
            </a:lvl1pPr>
          </a:lstStyle>
          <a:p>
            <a:r>
              <a:rPr lang="de-DE" sz="3200" b="1" dirty="0">
                <a:solidFill>
                  <a:srgbClr val="646567"/>
                </a:solidFill>
              </a:rPr>
              <a:t>Vielen Dank für Ihre Aufmerksamkeit</a:t>
            </a:r>
            <a:endParaRPr lang="de-DE" sz="3200" b="1" dirty="0">
              <a:solidFill>
                <a:srgbClr val="646567"/>
              </a:solidFill>
              <a:ea typeface="Times New Roman" pitchFamily="-65" charset="0"/>
              <a:cs typeface="Arial" pitchFamily="34" charset="0"/>
            </a:endParaRPr>
          </a:p>
        </p:txBody>
      </p:sp>
      <p:sp>
        <p:nvSpPr>
          <p:cNvPr id="9" name="Text Box 11"/>
          <p:cNvSpPr txBox="1">
            <a:spLocks noChangeArrowheads="1"/>
          </p:cNvSpPr>
          <p:nvPr/>
        </p:nvSpPr>
        <p:spPr bwMode="auto">
          <a:xfrm>
            <a:off x="362918" y="3779580"/>
            <a:ext cx="8532464" cy="1765300"/>
          </a:xfrm>
          <a:prstGeom prst="rect">
            <a:avLst/>
          </a:prstGeom>
          <a:noFill/>
          <a:ln w="9525">
            <a:noFill/>
            <a:miter lim="800000"/>
            <a:headEnd/>
            <a:tailEnd/>
          </a:ln>
          <a:effectLst/>
        </p:spPr>
        <p:txBody>
          <a:bodyPr wrap="square" lIns="0" tIns="0" rIns="0" bIns="0" anchor="b" anchorCtr="0">
            <a:prstTxWarp prst="textNoShape">
              <a:avLst/>
            </a:prstTxWarp>
            <a:noAutofit/>
          </a:bodyPr>
          <a:lstStyle/>
          <a:p>
            <a:pPr>
              <a:spcBef>
                <a:spcPts val="0"/>
              </a:spcBef>
              <a:spcAft>
                <a:spcPts val="648"/>
              </a:spcAft>
              <a:buClr>
                <a:srgbClr val="0069AF"/>
              </a:buClr>
              <a:buSzPct val="90000"/>
            </a:pPr>
            <a:r>
              <a:rPr lang="de-DE" sz="1800" b="1" dirty="0">
                <a:solidFill>
                  <a:schemeClr val="accent4"/>
                </a:solidFill>
                <a:latin typeface="Arial" pitchFamily="-65" charset="0"/>
              </a:rPr>
              <a:t>Weitere Informationen</a:t>
            </a:r>
          </a:p>
          <a:p>
            <a:pPr marL="252000" indent="-234000">
              <a:lnSpc>
                <a:spcPct val="120000"/>
              </a:lnSpc>
              <a:spcBef>
                <a:spcPts val="0"/>
              </a:spcBef>
              <a:buClr>
                <a:srgbClr val="0069AF"/>
              </a:buClr>
              <a:buSzPct val="70000"/>
              <a:buFont typeface="Arial" pitchFamily="34" charset="0"/>
              <a:buChar char="►"/>
            </a:pPr>
            <a:r>
              <a:rPr lang="de-DE" sz="1600" dirty="0">
                <a:latin typeface="Arial" pitchFamily="-65" charset="0"/>
              </a:rPr>
              <a:t>zur DFG: </a:t>
            </a:r>
            <a:r>
              <a:rPr lang="de-DE" sz="1600" b="1" dirty="0"/>
              <a:t>http://www.dfg.de</a:t>
            </a:r>
            <a:endParaRPr lang="de-DE" sz="1600" b="1" dirty="0">
              <a:latin typeface="Arial" pitchFamily="-65" charset="0"/>
            </a:endParaRPr>
          </a:p>
          <a:p>
            <a:pPr marL="252000" indent="-234000">
              <a:lnSpc>
                <a:spcPct val="120000"/>
              </a:lnSpc>
              <a:spcBef>
                <a:spcPts val="0"/>
              </a:spcBef>
              <a:buClr>
                <a:srgbClr val="0069AF"/>
              </a:buClr>
              <a:buSzPct val="70000"/>
              <a:buFont typeface="Arial" pitchFamily="34" charset="0"/>
              <a:buChar char="►"/>
            </a:pPr>
            <a:r>
              <a:rPr lang="de-DE" sz="1600" dirty="0"/>
              <a:t>zu Anträgen: Merkblatt für Anträge auf Sachbeihilfen, DFG-Vordrucke 50.01 ff. - Module</a:t>
            </a:r>
          </a:p>
          <a:p>
            <a:pPr marL="252000" indent="-234000">
              <a:lnSpc>
                <a:spcPct val="120000"/>
              </a:lnSpc>
              <a:spcBef>
                <a:spcPts val="0"/>
              </a:spcBef>
              <a:buClr>
                <a:srgbClr val="0069AF"/>
              </a:buClr>
              <a:buSzPct val="70000"/>
              <a:buFont typeface="Arial" pitchFamily="34" charset="0"/>
              <a:buChar char="►"/>
            </a:pPr>
            <a:r>
              <a:rPr lang="de-DE" sz="1600" dirty="0"/>
              <a:t>zur Flexibilisierung: Informationen für die Wissenschaft Nr. 42 vom 16. August 2010</a:t>
            </a:r>
            <a:endParaRPr lang="de-DE" sz="1600" b="1" dirty="0"/>
          </a:p>
          <a:p>
            <a:pPr marL="252000" indent="-234000">
              <a:lnSpc>
                <a:spcPct val="120000"/>
              </a:lnSpc>
              <a:spcBef>
                <a:spcPts val="0"/>
              </a:spcBef>
              <a:buClr>
                <a:srgbClr val="0069AF"/>
              </a:buClr>
              <a:buSzPct val="70000"/>
              <a:buFont typeface="Arial" pitchFamily="34" charset="0"/>
              <a:buChar char="►"/>
            </a:pPr>
            <a:r>
              <a:rPr lang="de-DE" sz="1600" dirty="0">
                <a:latin typeface="Arial" pitchFamily="-65" charset="0"/>
              </a:rPr>
              <a:t>zur Höhe der kalkulierten Ansätze für </a:t>
            </a:r>
            <a:r>
              <a:rPr lang="de-DE" sz="1600">
                <a:latin typeface="Arial" pitchFamily="-65" charset="0"/>
              </a:rPr>
              <a:t>Personal 2021 </a:t>
            </a:r>
            <a:r>
              <a:rPr lang="de-DE" sz="1600" dirty="0">
                <a:latin typeface="Arial" pitchFamily="-65" charset="0"/>
              </a:rPr>
              <a:t>und Vorjahre: DFG-Vordruck 60.12</a:t>
            </a:r>
            <a:endParaRPr lang="de-DE" sz="1600" b="1" dirty="0"/>
          </a:p>
        </p:txBody>
      </p:sp>
      <p:sp>
        <p:nvSpPr>
          <p:cNvPr id="13" name="Datumsplatzhalter 12"/>
          <p:cNvSpPr>
            <a:spLocks noGrp="1"/>
          </p:cNvSpPr>
          <p:nvPr>
            <p:ph type="dt" sz="half" idx="2"/>
          </p:nvPr>
        </p:nvSpPr>
        <p:spPr/>
        <p:txBody>
          <a:bodyPr/>
          <a:lstStyle/>
          <a:p>
            <a:pPr>
              <a:defRPr/>
            </a:pPr>
            <a:r>
              <a:rPr lang="de-DE"/>
              <a:t>04.05.2022</a:t>
            </a:r>
            <a:endParaRPr lang="de-DE" dirty="0"/>
          </a:p>
        </p:txBody>
      </p:sp>
      <p:sp>
        <p:nvSpPr>
          <p:cNvPr id="14" name="Fußzeilenplatzhalter 13"/>
          <p:cNvSpPr>
            <a:spLocks noGrp="1"/>
          </p:cNvSpPr>
          <p:nvPr>
            <p:ph type="ftr" sz="quarter" idx="3"/>
          </p:nvPr>
        </p:nvSpPr>
        <p:spPr/>
        <p:txBody>
          <a:bodyPr/>
          <a:lstStyle/>
          <a:p>
            <a:pPr>
              <a:defRPr/>
            </a:pPr>
            <a:r>
              <a:rPr lang="de-DE" dirty="0"/>
              <a:t>Z-FIN-3 Prüfungsdienst</a:t>
            </a:r>
          </a:p>
        </p:txBody>
      </p:sp>
    </p:spTree>
    <p:extLst>
      <p:ext uri="{BB962C8B-B14F-4D97-AF65-F5344CB8AC3E}">
        <p14:creationId xmlns:p14="http://schemas.microsoft.com/office/powerpoint/2010/main" val="1796554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platzhalter 2"/>
          <p:cNvSpPr>
            <a:spLocks noGrp="1"/>
          </p:cNvSpPr>
          <p:nvPr>
            <p:ph type="body" sz="quarter" idx="4294967295"/>
          </p:nvPr>
        </p:nvSpPr>
        <p:spPr>
          <a:xfrm>
            <a:off x="647700" y="415925"/>
            <a:ext cx="3505200" cy="269875"/>
          </a:xfrm>
        </p:spPr>
        <p:txBody>
          <a:bodyPr wrap="none" lIns="0" tIns="0" rIns="0" bIns="0" anchor="ctr"/>
          <a:lstStyle/>
          <a:p>
            <a:pPr>
              <a:lnSpc>
                <a:spcPct val="140000"/>
              </a:lnSpc>
              <a:buFontTx/>
              <a:buNone/>
            </a:pPr>
            <a:endParaRPr lang="de-DE" sz="1200" b="1" dirty="0">
              <a:solidFill>
                <a:schemeClr val="bg1"/>
              </a:solidFill>
              <a:latin typeface="Arial" charset="0"/>
              <a:cs typeface="Arial" charset="0"/>
            </a:endParaRPr>
          </a:p>
        </p:txBody>
      </p:sp>
      <p:sp>
        <p:nvSpPr>
          <p:cNvPr id="387075" name="Textplatzhalter 3"/>
          <p:cNvSpPr>
            <a:spLocks noGrp="1"/>
          </p:cNvSpPr>
          <p:nvPr>
            <p:ph type="body" sz="quarter" idx="4294967295"/>
          </p:nvPr>
        </p:nvSpPr>
        <p:spPr>
          <a:xfrm>
            <a:off x="647700" y="720725"/>
            <a:ext cx="3505200" cy="269875"/>
          </a:xfrm>
        </p:spPr>
        <p:txBody>
          <a:bodyPr wrap="none" lIns="0" bIns="0" anchor="ctr"/>
          <a:lstStyle/>
          <a:p>
            <a:pPr>
              <a:lnSpc>
                <a:spcPct val="140000"/>
              </a:lnSpc>
              <a:buFontTx/>
              <a:buNone/>
            </a:pPr>
            <a:endParaRPr lang="de-DE" sz="1200" dirty="0">
              <a:solidFill>
                <a:schemeClr val="bg1"/>
              </a:solidFill>
              <a:latin typeface="Arial" charset="0"/>
              <a:cs typeface="Arial" charset="0"/>
            </a:endParaRPr>
          </a:p>
        </p:txBody>
      </p:sp>
      <p:sp>
        <p:nvSpPr>
          <p:cNvPr id="9" name="Rechteck 6"/>
          <p:cNvSpPr/>
          <p:nvPr/>
        </p:nvSpPr>
        <p:spPr>
          <a:xfrm>
            <a:off x="248623" y="223060"/>
            <a:ext cx="8712200" cy="1008063"/>
          </a:xfrm>
          <a:prstGeom prst="rect">
            <a:avLst/>
          </a:prstGeom>
          <a:solidFill>
            <a:srgbClr val="6DA5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nSpc>
                <a:spcPct val="120000"/>
              </a:lnSpc>
            </a:pPr>
            <a:r>
              <a:rPr lang="de-DE" sz="2000" b="1" dirty="0">
                <a:solidFill>
                  <a:prstClr val="white"/>
                </a:solidFill>
              </a:rPr>
              <a:t>	2. Förderinstrumente der DFG</a:t>
            </a:r>
          </a:p>
          <a:p>
            <a:pPr algn="ctr"/>
            <a:endParaRPr lang="de-DE" dirty="0">
              <a:solidFill>
                <a:srgbClr val="FFFFFF"/>
              </a:solidFill>
              <a:cs typeface="Arial" charset="0"/>
            </a:endParaRPr>
          </a:p>
        </p:txBody>
      </p:sp>
      <p:sp>
        <p:nvSpPr>
          <p:cNvPr id="28" name="Freeform 40"/>
          <p:cNvSpPr>
            <a:spLocks/>
          </p:cNvSpPr>
          <p:nvPr/>
        </p:nvSpPr>
        <p:spPr bwMode="auto">
          <a:xfrm>
            <a:off x="5562600" y="5529263"/>
            <a:ext cx="3468688" cy="366712"/>
          </a:xfrm>
          <a:custGeom>
            <a:avLst/>
            <a:gdLst>
              <a:gd name="T0" fmla="*/ 922338 w 2185"/>
              <a:gd name="T1" fmla="*/ 238125 h 2832"/>
              <a:gd name="T2" fmla="*/ 712788 w 2185"/>
              <a:gd name="T3" fmla="*/ 266700 h 2832"/>
              <a:gd name="T4" fmla="*/ 665163 w 2185"/>
              <a:gd name="T5" fmla="*/ 333375 h 2832"/>
              <a:gd name="T6" fmla="*/ 598488 w 2185"/>
              <a:gd name="T7" fmla="*/ 400050 h 2832"/>
              <a:gd name="T8" fmla="*/ 541338 w 2185"/>
              <a:gd name="T9" fmla="*/ 533400 h 2832"/>
              <a:gd name="T10" fmla="*/ 379413 w 2185"/>
              <a:gd name="T11" fmla="*/ 914400 h 2832"/>
              <a:gd name="T12" fmla="*/ 227013 w 2185"/>
              <a:gd name="T13" fmla="*/ 1314450 h 2832"/>
              <a:gd name="T14" fmla="*/ 122238 w 2185"/>
              <a:gd name="T15" fmla="*/ 1905000 h 2832"/>
              <a:gd name="T16" fmla="*/ 217488 w 2185"/>
              <a:gd name="T17" fmla="*/ 3362325 h 2832"/>
              <a:gd name="T18" fmla="*/ 236538 w 2185"/>
              <a:gd name="T19" fmla="*/ 3581400 h 2832"/>
              <a:gd name="T20" fmla="*/ 341313 w 2185"/>
              <a:gd name="T21" fmla="*/ 3829050 h 2832"/>
              <a:gd name="T22" fmla="*/ 398463 w 2185"/>
              <a:gd name="T23" fmla="*/ 3933825 h 2832"/>
              <a:gd name="T24" fmla="*/ 407988 w 2185"/>
              <a:gd name="T25" fmla="*/ 3962400 h 2832"/>
              <a:gd name="T26" fmla="*/ 493713 w 2185"/>
              <a:gd name="T27" fmla="*/ 4000500 h 2832"/>
              <a:gd name="T28" fmla="*/ 608013 w 2185"/>
              <a:gd name="T29" fmla="*/ 4067175 h 2832"/>
              <a:gd name="T30" fmla="*/ 808038 w 2185"/>
              <a:gd name="T31" fmla="*/ 4276725 h 2832"/>
              <a:gd name="T32" fmla="*/ 1189038 w 2185"/>
              <a:gd name="T33" fmla="*/ 4495800 h 2832"/>
              <a:gd name="T34" fmla="*/ 2341563 w 2185"/>
              <a:gd name="T35" fmla="*/ 4486275 h 2832"/>
              <a:gd name="T36" fmla="*/ 2722563 w 2185"/>
              <a:gd name="T37" fmla="*/ 4371975 h 2832"/>
              <a:gd name="T38" fmla="*/ 2846388 w 2185"/>
              <a:gd name="T39" fmla="*/ 4248150 h 2832"/>
              <a:gd name="T40" fmla="*/ 3141663 w 2185"/>
              <a:gd name="T41" fmla="*/ 4010025 h 2832"/>
              <a:gd name="T42" fmla="*/ 3408363 w 2185"/>
              <a:gd name="T43" fmla="*/ 3505200 h 2832"/>
              <a:gd name="T44" fmla="*/ 3465513 w 2185"/>
              <a:gd name="T45" fmla="*/ 3228975 h 2832"/>
              <a:gd name="T46" fmla="*/ 3455988 w 2185"/>
              <a:gd name="T47" fmla="*/ 2247900 h 2832"/>
              <a:gd name="T48" fmla="*/ 3417888 w 2185"/>
              <a:gd name="T49" fmla="*/ 2066925 h 2832"/>
              <a:gd name="T50" fmla="*/ 3322638 w 2185"/>
              <a:gd name="T51" fmla="*/ 1600200 h 2832"/>
              <a:gd name="T52" fmla="*/ 3170238 w 2185"/>
              <a:gd name="T53" fmla="*/ 1009650 h 2832"/>
              <a:gd name="T54" fmla="*/ 2979738 w 2185"/>
              <a:gd name="T55" fmla="*/ 619125 h 2832"/>
              <a:gd name="T56" fmla="*/ 2627313 w 2185"/>
              <a:gd name="T57" fmla="*/ 133350 h 2832"/>
              <a:gd name="T58" fmla="*/ 2465388 w 2185"/>
              <a:gd name="T59" fmla="*/ 0 h 2832"/>
              <a:gd name="T60" fmla="*/ 1408113 w 2185"/>
              <a:gd name="T61" fmla="*/ 66675 h 2832"/>
              <a:gd name="T62" fmla="*/ 1160463 w 2185"/>
              <a:gd name="T63" fmla="*/ 133350 h 2832"/>
              <a:gd name="T64" fmla="*/ 941388 w 2185"/>
              <a:gd name="T65" fmla="*/ 190500 h 2832"/>
              <a:gd name="T66" fmla="*/ 808038 w 2185"/>
              <a:gd name="T67" fmla="*/ 238125 h 28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5"/>
              <a:gd name="T103" fmla="*/ 0 h 2832"/>
              <a:gd name="T104" fmla="*/ 2185 w 2185"/>
              <a:gd name="T105" fmla="*/ 2832 h 28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5" h="2832">
                <a:moveTo>
                  <a:pt x="581" y="150"/>
                </a:moveTo>
                <a:cubicBezTo>
                  <a:pt x="537" y="155"/>
                  <a:pt x="483" y="140"/>
                  <a:pt x="449" y="168"/>
                </a:cubicBezTo>
                <a:cubicBezTo>
                  <a:pt x="433" y="182"/>
                  <a:pt x="432" y="195"/>
                  <a:pt x="419" y="210"/>
                </a:cubicBezTo>
                <a:cubicBezTo>
                  <a:pt x="406" y="225"/>
                  <a:pt x="377" y="252"/>
                  <a:pt x="377" y="252"/>
                </a:cubicBezTo>
                <a:cubicBezTo>
                  <a:pt x="364" y="284"/>
                  <a:pt x="361" y="309"/>
                  <a:pt x="341" y="336"/>
                </a:cubicBezTo>
                <a:cubicBezTo>
                  <a:pt x="322" y="398"/>
                  <a:pt x="278" y="528"/>
                  <a:pt x="239" y="576"/>
                </a:cubicBezTo>
                <a:cubicBezTo>
                  <a:pt x="217" y="663"/>
                  <a:pt x="173" y="743"/>
                  <a:pt x="143" y="828"/>
                </a:cubicBezTo>
                <a:cubicBezTo>
                  <a:pt x="102" y="944"/>
                  <a:pt x="92" y="1078"/>
                  <a:pt x="77" y="1200"/>
                </a:cubicBezTo>
                <a:cubicBezTo>
                  <a:pt x="84" y="1507"/>
                  <a:pt x="0" y="1844"/>
                  <a:pt x="137" y="2118"/>
                </a:cubicBezTo>
                <a:cubicBezTo>
                  <a:pt x="124" y="2175"/>
                  <a:pt x="131" y="2201"/>
                  <a:pt x="149" y="2256"/>
                </a:cubicBezTo>
                <a:cubicBezTo>
                  <a:pt x="157" y="2314"/>
                  <a:pt x="188" y="2361"/>
                  <a:pt x="215" y="2412"/>
                </a:cubicBezTo>
                <a:cubicBezTo>
                  <a:pt x="227" y="2434"/>
                  <a:pt x="240" y="2456"/>
                  <a:pt x="251" y="2478"/>
                </a:cubicBezTo>
                <a:cubicBezTo>
                  <a:pt x="254" y="2484"/>
                  <a:pt x="253" y="2492"/>
                  <a:pt x="257" y="2496"/>
                </a:cubicBezTo>
                <a:cubicBezTo>
                  <a:pt x="266" y="2505"/>
                  <a:pt x="298" y="2516"/>
                  <a:pt x="311" y="2520"/>
                </a:cubicBezTo>
                <a:cubicBezTo>
                  <a:pt x="344" y="2553"/>
                  <a:pt x="358" y="2537"/>
                  <a:pt x="383" y="2562"/>
                </a:cubicBezTo>
                <a:cubicBezTo>
                  <a:pt x="420" y="2599"/>
                  <a:pt x="470" y="2663"/>
                  <a:pt x="509" y="2694"/>
                </a:cubicBezTo>
                <a:cubicBezTo>
                  <a:pt x="579" y="2749"/>
                  <a:pt x="669" y="2792"/>
                  <a:pt x="749" y="2832"/>
                </a:cubicBezTo>
                <a:cubicBezTo>
                  <a:pt x="991" y="2830"/>
                  <a:pt x="1233" y="2832"/>
                  <a:pt x="1475" y="2826"/>
                </a:cubicBezTo>
                <a:cubicBezTo>
                  <a:pt x="1506" y="2825"/>
                  <a:pt x="1686" y="2783"/>
                  <a:pt x="1715" y="2754"/>
                </a:cubicBezTo>
                <a:cubicBezTo>
                  <a:pt x="1739" y="2730"/>
                  <a:pt x="1767" y="2697"/>
                  <a:pt x="1793" y="2676"/>
                </a:cubicBezTo>
                <a:cubicBezTo>
                  <a:pt x="1855" y="2626"/>
                  <a:pt x="1922" y="2583"/>
                  <a:pt x="1979" y="2526"/>
                </a:cubicBezTo>
                <a:cubicBezTo>
                  <a:pt x="2060" y="2445"/>
                  <a:pt x="2102" y="2310"/>
                  <a:pt x="2147" y="2208"/>
                </a:cubicBezTo>
                <a:cubicBezTo>
                  <a:pt x="2154" y="2148"/>
                  <a:pt x="2170" y="2093"/>
                  <a:pt x="2183" y="2034"/>
                </a:cubicBezTo>
                <a:cubicBezTo>
                  <a:pt x="2181" y="1828"/>
                  <a:pt x="2185" y="1622"/>
                  <a:pt x="2177" y="1416"/>
                </a:cubicBezTo>
                <a:cubicBezTo>
                  <a:pt x="2175" y="1377"/>
                  <a:pt x="2158" y="1341"/>
                  <a:pt x="2153" y="1302"/>
                </a:cubicBezTo>
                <a:cubicBezTo>
                  <a:pt x="2141" y="1199"/>
                  <a:pt x="2123" y="1106"/>
                  <a:pt x="2093" y="1008"/>
                </a:cubicBezTo>
                <a:cubicBezTo>
                  <a:pt x="2056" y="886"/>
                  <a:pt x="2044" y="755"/>
                  <a:pt x="1997" y="636"/>
                </a:cubicBezTo>
                <a:cubicBezTo>
                  <a:pt x="1962" y="549"/>
                  <a:pt x="1922" y="471"/>
                  <a:pt x="1877" y="390"/>
                </a:cubicBezTo>
                <a:cubicBezTo>
                  <a:pt x="1813" y="275"/>
                  <a:pt x="1743" y="181"/>
                  <a:pt x="1655" y="84"/>
                </a:cubicBezTo>
                <a:cubicBezTo>
                  <a:pt x="1626" y="52"/>
                  <a:pt x="1596" y="14"/>
                  <a:pt x="1553" y="0"/>
                </a:cubicBezTo>
                <a:cubicBezTo>
                  <a:pt x="1312" y="7"/>
                  <a:pt x="1115" y="15"/>
                  <a:pt x="887" y="42"/>
                </a:cubicBezTo>
                <a:cubicBezTo>
                  <a:pt x="834" y="55"/>
                  <a:pt x="785" y="76"/>
                  <a:pt x="731" y="84"/>
                </a:cubicBezTo>
                <a:cubicBezTo>
                  <a:pt x="685" y="99"/>
                  <a:pt x="640" y="107"/>
                  <a:pt x="593" y="120"/>
                </a:cubicBezTo>
                <a:cubicBezTo>
                  <a:pt x="567" y="127"/>
                  <a:pt x="536" y="150"/>
                  <a:pt x="509" y="150"/>
                </a:cubicBezTo>
              </a:path>
            </a:pathLst>
          </a:custGeom>
          <a:noFill/>
          <a:ln w="9525">
            <a:noFill/>
            <a:round/>
            <a:headEnd/>
            <a:tailEnd/>
          </a:ln>
        </p:spPr>
        <p:txBody>
          <a:bodyPr anchor="b">
            <a:spAutoFit/>
          </a:bodyPr>
          <a:lstStyle/>
          <a:p>
            <a:pPr defTabSz="914400"/>
            <a:endParaRPr lang="de-DE" dirty="0"/>
          </a:p>
        </p:txBody>
      </p:sp>
      <p:sp>
        <p:nvSpPr>
          <p:cNvPr id="29" name="Oval 2"/>
          <p:cNvSpPr>
            <a:spLocks noChangeArrowheads="1"/>
          </p:cNvSpPr>
          <p:nvPr/>
        </p:nvSpPr>
        <p:spPr bwMode="auto">
          <a:xfrm>
            <a:off x="3027134" y="3669593"/>
            <a:ext cx="2590800" cy="927100"/>
          </a:xfrm>
          <a:prstGeom prst="ellipse">
            <a:avLst/>
          </a:prstGeom>
          <a:solidFill>
            <a:schemeClr val="accent4"/>
          </a:solidFill>
          <a:ln w="28575">
            <a:noFill/>
            <a:round/>
            <a:headEnd/>
            <a:tailEnd/>
          </a:ln>
          <a:effectLst>
            <a:outerShdw blurRad="50800" dist="38100" dir="2700000" algn="tl" rotWithShape="0">
              <a:prstClr val="black">
                <a:alpha val="40000"/>
              </a:prstClr>
            </a:outerShdw>
          </a:effectLst>
        </p:spPr>
        <p:txBody>
          <a:bodyPr wrap="none" lIns="92075" tIns="46038" rIns="92075" bIns="46038" anchor="ctr"/>
          <a:lstStyle/>
          <a:p>
            <a:pPr algn="ctr" defTabSz="914400"/>
            <a:r>
              <a:rPr lang="de-DE" b="1" dirty="0">
                <a:solidFill>
                  <a:schemeClr val="bg1"/>
                </a:solidFill>
              </a:rPr>
              <a:t>Förderbereiche</a:t>
            </a:r>
          </a:p>
        </p:txBody>
      </p:sp>
      <p:sp>
        <p:nvSpPr>
          <p:cNvPr id="30" name="Rectangle 52"/>
          <p:cNvSpPr>
            <a:spLocks noChangeArrowheads="1"/>
          </p:cNvSpPr>
          <p:nvPr/>
        </p:nvSpPr>
        <p:spPr bwMode="auto">
          <a:xfrm>
            <a:off x="3014304" y="1595429"/>
            <a:ext cx="2511797" cy="697594"/>
          </a:xfrm>
          <a:prstGeom prst="rect">
            <a:avLst/>
          </a:prstGeom>
          <a:solidFill>
            <a:schemeClr val="accent5"/>
          </a:solidFill>
          <a:ln w="12700">
            <a:noFill/>
            <a:miter lim="800000"/>
            <a:headEnd/>
            <a:tailEnd/>
          </a:ln>
        </p:spPr>
        <p:txBody>
          <a:bodyPr lIns="92075" tIns="54000" rIns="92075" bIns="54000" anchor="ctr"/>
          <a:lstStyle/>
          <a:p>
            <a:pPr algn="ctr" defTabSz="914400" eaLnBrk="0" hangingPunct="0"/>
            <a:r>
              <a:rPr lang="de-DE" sz="1600" b="1" dirty="0">
                <a:solidFill>
                  <a:schemeClr val="bg1"/>
                </a:solidFill>
              </a:rPr>
              <a:t>Infrastrukturförderung</a:t>
            </a:r>
          </a:p>
        </p:txBody>
      </p:sp>
      <p:sp>
        <p:nvSpPr>
          <p:cNvPr id="32" name="Rectangle 53"/>
          <p:cNvSpPr>
            <a:spLocks noChangeArrowheads="1"/>
          </p:cNvSpPr>
          <p:nvPr/>
        </p:nvSpPr>
        <p:spPr bwMode="auto">
          <a:xfrm>
            <a:off x="6348944" y="2808846"/>
            <a:ext cx="2028879" cy="729798"/>
          </a:xfrm>
          <a:prstGeom prst="rect">
            <a:avLst/>
          </a:prstGeom>
          <a:solidFill>
            <a:schemeClr val="accent2"/>
          </a:solidFill>
          <a:ln w="12700">
            <a:noFill/>
            <a:miter lim="800000"/>
            <a:headEnd/>
            <a:tailEnd/>
          </a:ln>
        </p:spPr>
        <p:txBody>
          <a:bodyPr lIns="92075" tIns="54000" rIns="92075" bIns="54000" anchor="ctr"/>
          <a:lstStyle/>
          <a:p>
            <a:pPr algn="ctr" defTabSz="914400" eaLnBrk="0" hangingPunct="0"/>
            <a:r>
              <a:rPr lang="de-DE" sz="1600" b="1" dirty="0">
                <a:solidFill>
                  <a:schemeClr val="bg1"/>
                </a:solidFill>
              </a:rPr>
              <a:t>Koordinierte Programme</a:t>
            </a:r>
          </a:p>
        </p:txBody>
      </p:sp>
      <p:sp>
        <p:nvSpPr>
          <p:cNvPr id="34" name="Text Box 13"/>
          <p:cNvSpPr txBox="1">
            <a:spLocks noChangeArrowheads="1"/>
          </p:cNvSpPr>
          <p:nvPr/>
        </p:nvSpPr>
        <p:spPr bwMode="auto">
          <a:xfrm>
            <a:off x="226480" y="3614738"/>
            <a:ext cx="3059956" cy="2677656"/>
          </a:xfrm>
          <a:prstGeom prst="rect">
            <a:avLst/>
          </a:prstGeom>
          <a:noFill/>
          <a:ln w="9525">
            <a:noFill/>
            <a:miter lim="800000"/>
            <a:headEnd/>
            <a:tailEnd/>
          </a:ln>
          <a:effectLst/>
        </p:spPr>
        <p:txBody>
          <a:bodyPr wrap="square">
            <a:spAutoFit/>
          </a:bodyPr>
          <a:lstStyle/>
          <a:p>
            <a:pPr marL="285750" indent="-285750" defTabSz="914400">
              <a:lnSpc>
                <a:spcPct val="150000"/>
              </a:lnSpc>
              <a:buClr>
                <a:srgbClr val="FF0000"/>
              </a:buClr>
              <a:buSzPct val="90000"/>
              <a:buFont typeface="Arial" panose="020B0604020202020204" pitchFamily="34" charset="0"/>
              <a:buChar char="►"/>
            </a:pPr>
            <a:r>
              <a:rPr lang="de-DE" sz="1400" dirty="0">
                <a:cs typeface="Arial" charset="0"/>
              </a:rPr>
              <a:t>Sachbeihilfen</a:t>
            </a:r>
          </a:p>
          <a:p>
            <a:pPr marL="285750" indent="-285750" defTabSz="914400">
              <a:lnSpc>
                <a:spcPct val="150000"/>
              </a:lnSpc>
              <a:buClr>
                <a:srgbClr val="FF0000"/>
              </a:buClr>
              <a:buSzPct val="90000"/>
              <a:buFont typeface="Arial" panose="020B0604020202020204" pitchFamily="34" charset="0"/>
              <a:buChar char="►"/>
            </a:pPr>
            <a:r>
              <a:rPr lang="de-DE" sz="1400" dirty="0">
                <a:cs typeface="Arial" charset="0"/>
              </a:rPr>
              <a:t>Forschungsstipendien</a:t>
            </a:r>
          </a:p>
          <a:p>
            <a:pPr marL="284163" indent="-284163" defTabSz="914400">
              <a:lnSpc>
                <a:spcPct val="150000"/>
              </a:lnSpc>
              <a:buClr>
                <a:srgbClr val="FF0000"/>
              </a:buClr>
              <a:buSzPct val="90000"/>
              <a:buFont typeface="Arial" charset="0"/>
              <a:buChar char="►"/>
            </a:pPr>
            <a:r>
              <a:rPr lang="de-DE" sz="1400" dirty="0">
                <a:cs typeface="Arial" charset="0"/>
              </a:rPr>
              <a:t>Emmy Noether-Programm</a:t>
            </a:r>
          </a:p>
          <a:p>
            <a:pPr marL="284163" indent="-284163" defTabSz="914400">
              <a:lnSpc>
                <a:spcPct val="150000"/>
              </a:lnSpc>
              <a:buClr>
                <a:srgbClr val="FF0000"/>
              </a:buClr>
              <a:buSzPct val="90000"/>
              <a:buFont typeface="Arial" charset="0"/>
              <a:buChar char="►"/>
            </a:pPr>
            <a:r>
              <a:rPr lang="de-DE" sz="1400" dirty="0">
                <a:cs typeface="Arial" charset="0"/>
              </a:rPr>
              <a:t>Heisenberg-Programm</a:t>
            </a:r>
          </a:p>
          <a:p>
            <a:pPr marL="284163" indent="-284163" defTabSz="914400">
              <a:lnSpc>
                <a:spcPct val="150000"/>
              </a:lnSpc>
              <a:buClr>
                <a:srgbClr val="FF0000"/>
              </a:buClr>
              <a:buSzPct val="90000"/>
              <a:buFont typeface="Arial" charset="0"/>
              <a:buChar char="►"/>
            </a:pPr>
            <a:r>
              <a:rPr lang="de-DE" sz="1400" dirty="0">
                <a:cs typeface="Arial" charset="0"/>
              </a:rPr>
              <a:t>Reinhard Koselleck-Projekte</a:t>
            </a:r>
          </a:p>
          <a:p>
            <a:pPr marL="284163" indent="-284163" defTabSz="914400">
              <a:lnSpc>
                <a:spcPct val="150000"/>
              </a:lnSpc>
              <a:buClr>
                <a:srgbClr val="FF0000"/>
              </a:buClr>
              <a:buSzPct val="90000"/>
              <a:buFont typeface="Arial" charset="0"/>
              <a:buChar char="►"/>
            </a:pPr>
            <a:r>
              <a:rPr lang="de-DE" sz="1400" dirty="0">
                <a:cs typeface="Arial" charset="0"/>
              </a:rPr>
              <a:t>Klinische Studien</a:t>
            </a:r>
          </a:p>
          <a:p>
            <a:pPr defTabSz="914400">
              <a:lnSpc>
                <a:spcPct val="150000"/>
              </a:lnSpc>
              <a:buClr>
                <a:srgbClr val="FF0000"/>
              </a:buClr>
              <a:buSzPct val="90000"/>
            </a:pPr>
            <a:endParaRPr lang="de-DE" sz="1400" dirty="0">
              <a:cs typeface="Arial" charset="0"/>
            </a:endParaRPr>
          </a:p>
          <a:p>
            <a:pPr marL="284163" indent="-284163" defTabSz="914400">
              <a:lnSpc>
                <a:spcPct val="150000"/>
              </a:lnSpc>
              <a:buClr>
                <a:srgbClr val="00519E"/>
              </a:buClr>
              <a:buSzPct val="90000"/>
              <a:buFont typeface="Arial" charset="0"/>
              <a:buChar char="►"/>
            </a:pPr>
            <a:endParaRPr lang="de-DE" sz="1400" dirty="0">
              <a:cs typeface="Arial" charset="0"/>
            </a:endParaRPr>
          </a:p>
        </p:txBody>
      </p:sp>
      <p:sp>
        <p:nvSpPr>
          <p:cNvPr id="35" name="Text Box 14"/>
          <p:cNvSpPr txBox="1">
            <a:spLocks noChangeArrowheads="1"/>
          </p:cNvSpPr>
          <p:nvPr/>
        </p:nvSpPr>
        <p:spPr bwMode="auto">
          <a:xfrm>
            <a:off x="6243023" y="3500615"/>
            <a:ext cx="2717800" cy="2785378"/>
          </a:xfrm>
          <a:prstGeom prst="rect">
            <a:avLst/>
          </a:prstGeom>
          <a:noFill/>
          <a:ln w="9525">
            <a:noFill/>
            <a:miter lim="800000"/>
            <a:headEnd/>
            <a:tailEnd/>
          </a:ln>
          <a:effectLst/>
        </p:spPr>
        <p:txBody>
          <a:bodyPr>
            <a:spAutoFit/>
          </a:bodyPr>
          <a:lstStyle/>
          <a:p>
            <a:pPr marL="284163" indent="-284163" defTabSz="914400">
              <a:lnSpc>
                <a:spcPct val="150000"/>
              </a:lnSpc>
              <a:buClr>
                <a:srgbClr val="FF0000"/>
              </a:buClr>
              <a:buSzPct val="90000"/>
              <a:buFont typeface="Arial" charset="0"/>
              <a:buChar char="►"/>
            </a:pPr>
            <a:r>
              <a:rPr lang="de-DE" sz="1400" dirty="0">
                <a:cs typeface="Arial" charset="0"/>
              </a:rPr>
              <a:t>Forschergruppen</a:t>
            </a:r>
          </a:p>
          <a:p>
            <a:pPr marL="741363" lvl="1" indent="-284163" defTabSz="914400">
              <a:buClr>
                <a:srgbClr val="FF0000"/>
              </a:buClr>
              <a:buSzPct val="90000"/>
              <a:buFont typeface="Arial" charset="0"/>
              <a:buChar char="►"/>
            </a:pPr>
            <a:r>
              <a:rPr lang="de-DE" sz="1400" dirty="0">
                <a:cs typeface="Arial" charset="0"/>
              </a:rPr>
              <a:t>Klinische Forscher-gruppen</a:t>
            </a:r>
          </a:p>
          <a:p>
            <a:pPr marL="741363" lvl="1" indent="-284163" defTabSz="914400">
              <a:lnSpc>
                <a:spcPct val="150000"/>
              </a:lnSpc>
              <a:buClr>
                <a:srgbClr val="FF0000"/>
              </a:buClr>
              <a:buSzPct val="90000"/>
              <a:buFont typeface="Arial" charset="0"/>
              <a:buChar char="►"/>
            </a:pPr>
            <a:r>
              <a:rPr lang="de-DE" sz="1400" dirty="0">
                <a:cs typeface="Arial" charset="0"/>
              </a:rPr>
              <a:t>Kollegforschergruppen</a:t>
            </a:r>
          </a:p>
          <a:p>
            <a:pPr marL="284163" indent="-284163" defTabSz="914400">
              <a:lnSpc>
                <a:spcPct val="150000"/>
              </a:lnSpc>
              <a:buClr>
                <a:srgbClr val="FF0000"/>
              </a:buClr>
              <a:buSzPct val="90000"/>
              <a:buFont typeface="Arial" charset="0"/>
              <a:buChar char="►"/>
            </a:pPr>
            <a:r>
              <a:rPr lang="de-DE" sz="1400" dirty="0">
                <a:cs typeface="Arial" charset="0"/>
              </a:rPr>
              <a:t>Schwerpunktprogramme</a:t>
            </a:r>
          </a:p>
          <a:p>
            <a:pPr marL="284163" indent="-284163" defTabSz="914400">
              <a:lnSpc>
                <a:spcPct val="150000"/>
              </a:lnSpc>
              <a:buClr>
                <a:srgbClr val="FF0000"/>
              </a:buClr>
              <a:buSzPct val="90000"/>
              <a:buFont typeface="Arial" charset="0"/>
              <a:buChar char="►"/>
            </a:pPr>
            <a:r>
              <a:rPr lang="de-DE" sz="1400" dirty="0">
                <a:cs typeface="Arial" charset="0"/>
              </a:rPr>
              <a:t>Graduiertenkollegs</a:t>
            </a:r>
          </a:p>
          <a:p>
            <a:pPr marL="284163" indent="-284163" defTabSz="914400">
              <a:lnSpc>
                <a:spcPct val="150000"/>
              </a:lnSpc>
              <a:buClr>
                <a:schemeClr val="accent1"/>
              </a:buClr>
              <a:buSzPct val="90000"/>
              <a:buFont typeface="Arial" charset="0"/>
              <a:buChar char="►"/>
            </a:pPr>
            <a:r>
              <a:rPr lang="de-DE" sz="1400" dirty="0">
                <a:cs typeface="Arial" charset="0"/>
              </a:rPr>
              <a:t>Sonderforschungsbereiche</a:t>
            </a:r>
          </a:p>
          <a:p>
            <a:pPr marL="284163" indent="-284163" defTabSz="914400">
              <a:lnSpc>
                <a:spcPct val="150000"/>
              </a:lnSpc>
              <a:buClr>
                <a:schemeClr val="accent1"/>
              </a:buClr>
              <a:buSzPct val="90000"/>
              <a:buFont typeface="Arial" charset="0"/>
              <a:buChar char="►"/>
            </a:pPr>
            <a:r>
              <a:rPr lang="de-DE" sz="1400" dirty="0">
                <a:cs typeface="Arial" charset="0"/>
              </a:rPr>
              <a:t>Forschungszentren</a:t>
            </a:r>
          </a:p>
          <a:p>
            <a:pPr marL="284163" indent="-284163" defTabSz="914400">
              <a:lnSpc>
                <a:spcPct val="150000"/>
              </a:lnSpc>
              <a:buClr>
                <a:schemeClr val="accent1"/>
              </a:buClr>
              <a:buSzPct val="90000"/>
              <a:buFont typeface="Arial" charset="0"/>
              <a:buChar char="►"/>
            </a:pPr>
            <a:r>
              <a:rPr lang="de-DE" sz="1400" dirty="0">
                <a:cs typeface="Arial" charset="0"/>
              </a:rPr>
              <a:t>Exzellenzinitiative</a:t>
            </a:r>
          </a:p>
        </p:txBody>
      </p:sp>
      <p:sp>
        <p:nvSpPr>
          <p:cNvPr id="37" name="Line 18"/>
          <p:cNvSpPr>
            <a:spLocks noChangeShapeType="1"/>
          </p:cNvSpPr>
          <p:nvPr/>
        </p:nvSpPr>
        <p:spPr bwMode="auto">
          <a:xfrm>
            <a:off x="2144749" y="3309374"/>
            <a:ext cx="987091" cy="511706"/>
          </a:xfrm>
          <a:prstGeom prst="line">
            <a:avLst/>
          </a:prstGeom>
          <a:noFill/>
          <a:ln w="15875">
            <a:solidFill>
              <a:schemeClr val="tx1"/>
            </a:solidFill>
            <a:round/>
            <a:headEnd/>
            <a:tailEnd/>
          </a:ln>
          <a:effectLst/>
        </p:spPr>
        <p:txBody>
          <a:bodyPr/>
          <a:lstStyle/>
          <a:p>
            <a:endParaRPr lang="de-DE" dirty="0"/>
          </a:p>
        </p:txBody>
      </p:sp>
      <p:sp>
        <p:nvSpPr>
          <p:cNvPr id="38" name="Line 19"/>
          <p:cNvSpPr>
            <a:spLocks noChangeShapeType="1"/>
          </p:cNvSpPr>
          <p:nvPr/>
        </p:nvSpPr>
        <p:spPr bwMode="auto">
          <a:xfrm flipV="1">
            <a:off x="5530601" y="3286494"/>
            <a:ext cx="747877" cy="502546"/>
          </a:xfrm>
          <a:prstGeom prst="line">
            <a:avLst/>
          </a:prstGeom>
          <a:noFill/>
          <a:ln w="15875">
            <a:solidFill>
              <a:schemeClr val="tx1"/>
            </a:solidFill>
            <a:round/>
            <a:headEnd/>
            <a:tailEnd/>
          </a:ln>
          <a:effectLst/>
        </p:spPr>
        <p:txBody>
          <a:bodyPr/>
          <a:lstStyle/>
          <a:p>
            <a:endParaRPr lang="de-DE" dirty="0"/>
          </a:p>
        </p:txBody>
      </p:sp>
      <p:sp>
        <p:nvSpPr>
          <p:cNvPr id="39" name="Line 21"/>
          <p:cNvSpPr>
            <a:spLocks noChangeShapeType="1"/>
          </p:cNvSpPr>
          <p:nvPr/>
        </p:nvSpPr>
        <p:spPr bwMode="auto">
          <a:xfrm>
            <a:off x="4270204" y="3349065"/>
            <a:ext cx="0" cy="241387"/>
          </a:xfrm>
          <a:prstGeom prst="line">
            <a:avLst/>
          </a:prstGeom>
          <a:noFill/>
          <a:ln w="15875">
            <a:solidFill>
              <a:schemeClr val="tx1"/>
            </a:solidFill>
            <a:round/>
            <a:headEnd/>
            <a:tailEnd/>
          </a:ln>
          <a:effectLst/>
        </p:spPr>
        <p:txBody>
          <a:bodyPr/>
          <a:lstStyle/>
          <a:p>
            <a:endParaRPr lang="de-DE" dirty="0"/>
          </a:p>
        </p:txBody>
      </p:sp>
      <p:sp>
        <p:nvSpPr>
          <p:cNvPr id="42" name="Line 23"/>
          <p:cNvSpPr>
            <a:spLocks noChangeShapeType="1"/>
          </p:cNvSpPr>
          <p:nvPr/>
        </p:nvSpPr>
        <p:spPr bwMode="auto">
          <a:xfrm>
            <a:off x="4293964" y="4668306"/>
            <a:ext cx="0" cy="247650"/>
          </a:xfrm>
          <a:prstGeom prst="line">
            <a:avLst/>
          </a:prstGeom>
          <a:noFill/>
          <a:ln w="15875">
            <a:solidFill>
              <a:schemeClr val="tx1"/>
            </a:solidFill>
            <a:round/>
            <a:headEnd/>
            <a:tailEnd/>
          </a:ln>
          <a:effectLst/>
        </p:spPr>
        <p:txBody>
          <a:bodyPr/>
          <a:lstStyle/>
          <a:p>
            <a:endParaRPr lang="de-DE" dirty="0"/>
          </a:p>
        </p:txBody>
      </p:sp>
      <p:sp>
        <p:nvSpPr>
          <p:cNvPr id="43" name="Rectangle 53"/>
          <p:cNvSpPr>
            <a:spLocks noChangeArrowheads="1"/>
          </p:cNvSpPr>
          <p:nvPr/>
        </p:nvSpPr>
        <p:spPr bwMode="auto">
          <a:xfrm>
            <a:off x="3374766" y="4927254"/>
            <a:ext cx="1974464" cy="680442"/>
          </a:xfrm>
          <a:prstGeom prst="rect">
            <a:avLst/>
          </a:prstGeom>
          <a:solidFill>
            <a:schemeClr val="accent2"/>
          </a:solidFill>
          <a:ln w="12700">
            <a:noFill/>
            <a:miter lim="800000"/>
            <a:headEnd/>
            <a:tailEnd/>
          </a:ln>
        </p:spPr>
        <p:txBody>
          <a:bodyPr lIns="92075" tIns="54000" rIns="92075" bIns="54000" anchor="ctr"/>
          <a:lstStyle/>
          <a:p>
            <a:pPr algn="ctr" defTabSz="914400" eaLnBrk="0" hangingPunct="0"/>
            <a:r>
              <a:rPr lang="de-DE" sz="1600" b="1" dirty="0">
                <a:solidFill>
                  <a:schemeClr val="bg1"/>
                </a:solidFill>
              </a:rPr>
              <a:t>Preise, weitere Förderungen</a:t>
            </a:r>
          </a:p>
        </p:txBody>
      </p:sp>
      <p:sp>
        <p:nvSpPr>
          <p:cNvPr id="44" name="Text Box 14"/>
          <p:cNvSpPr txBox="1">
            <a:spLocks noChangeArrowheads="1"/>
          </p:cNvSpPr>
          <p:nvPr/>
        </p:nvSpPr>
        <p:spPr bwMode="auto">
          <a:xfrm>
            <a:off x="3280062" y="5488452"/>
            <a:ext cx="2928807" cy="1169551"/>
          </a:xfrm>
          <a:prstGeom prst="rect">
            <a:avLst/>
          </a:prstGeom>
          <a:noFill/>
          <a:ln w="9525">
            <a:noFill/>
            <a:miter lim="800000"/>
            <a:headEnd/>
            <a:tailEnd/>
          </a:ln>
          <a:effectLst/>
        </p:spPr>
        <p:txBody>
          <a:bodyPr wrap="square">
            <a:spAutoFit/>
          </a:bodyPr>
          <a:lstStyle/>
          <a:p>
            <a:pPr marL="284163" indent="-284163" defTabSz="914400">
              <a:lnSpc>
                <a:spcPct val="150000"/>
              </a:lnSpc>
              <a:buClr>
                <a:srgbClr val="FF0000"/>
              </a:buClr>
              <a:buSzPct val="90000"/>
              <a:buFont typeface="Arial" charset="0"/>
              <a:buChar char="►"/>
            </a:pPr>
            <a:r>
              <a:rPr lang="de-DE" sz="1400" dirty="0">
                <a:cs typeface="Arial" charset="0"/>
              </a:rPr>
              <a:t>Wissenschaftliche Preise</a:t>
            </a:r>
          </a:p>
          <a:p>
            <a:pPr marL="284163" indent="-284163" defTabSz="914400">
              <a:buClr>
                <a:srgbClr val="FF0000"/>
              </a:buClr>
              <a:buSzPct val="90000"/>
              <a:buFont typeface="Arial" charset="0"/>
              <a:buChar char="►"/>
            </a:pPr>
            <a:r>
              <a:rPr lang="de-DE" sz="1400" dirty="0">
                <a:cs typeface="Arial" charset="0"/>
              </a:rPr>
              <a:t>Internationale wissenschaft-liche Kontakte</a:t>
            </a:r>
          </a:p>
          <a:p>
            <a:pPr defTabSz="914400">
              <a:lnSpc>
                <a:spcPct val="150000"/>
              </a:lnSpc>
              <a:buClr>
                <a:srgbClr val="FF0000"/>
              </a:buClr>
              <a:buSzPct val="90000"/>
            </a:pPr>
            <a:endParaRPr lang="de-DE" sz="1400" dirty="0">
              <a:cs typeface="Arial" charset="0"/>
            </a:endParaRPr>
          </a:p>
        </p:txBody>
      </p:sp>
      <p:sp>
        <p:nvSpPr>
          <p:cNvPr id="20" name="Text Box 14"/>
          <p:cNvSpPr txBox="1">
            <a:spLocks noChangeArrowheads="1"/>
          </p:cNvSpPr>
          <p:nvPr/>
        </p:nvSpPr>
        <p:spPr bwMode="auto">
          <a:xfrm>
            <a:off x="6375028" y="1380496"/>
            <a:ext cx="2424112" cy="415498"/>
          </a:xfrm>
          <a:prstGeom prst="rect">
            <a:avLst/>
          </a:prstGeom>
          <a:noFill/>
          <a:ln w="9525">
            <a:noFill/>
            <a:miter lim="800000"/>
            <a:headEnd/>
            <a:tailEnd/>
          </a:ln>
          <a:effectLst/>
        </p:spPr>
        <p:txBody>
          <a:bodyPr wrap="square">
            <a:spAutoFit/>
          </a:bodyPr>
          <a:lstStyle/>
          <a:p>
            <a:pPr marL="284163" indent="-284163" defTabSz="914400">
              <a:lnSpc>
                <a:spcPct val="150000"/>
              </a:lnSpc>
              <a:buClr>
                <a:srgbClr val="FF0000"/>
              </a:buClr>
              <a:buSzPct val="90000"/>
              <a:buFont typeface="Arial" charset="0"/>
              <a:buChar char="►"/>
            </a:pPr>
            <a:r>
              <a:rPr lang="de-DE" sz="1400" dirty="0">
                <a:cs typeface="Arial" charset="0"/>
              </a:rPr>
              <a:t>= Abrechnung Z-FIN-2</a:t>
            </a:r>
          </a:p>
        </p:txBody>
      </p:sp>
      <p:sp>
        <p:nvSpPr>
          <p:cNvPr id="25" name="Foliennummernplatzhalter 3"/>
          <p:cNvSpPr txBox="1">
            <a:spLocks/>
          </p:cNvSpPr>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defPPr>
              <a:defRPr lang="de-DE"/>
            </a:defPPr>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A856605-71F6-4F71-93AA-EF2E76CDBB0B}" type="slidenum">
              <a:rPr kumimoji="0" lang="de-DE" sz="1000" b="0" i="0" u="none" strike="noStrike" kern="1200" cap="none" spc="0" normalizeH="0" baseline="0" noProof="0" smtClean="0">
                <a:ln>
                  <a:noFill/>
                </a:ln>
                <a:solidFill>
                  <a:srgbClr val="646567"/>
                </a:solidFill>
                <a:effectLst/>
                <a:uLnTx/>
                <a:uFillTx/>
                <a:latin typeface="Arial" pitchFamily="-65" charset="0"/>
                <a:cs typeface="Arial" pitchFamily="-65"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de-DE" sz="1000" b="0" i="0" u="none" strike="noStrike" kern="1200" cap="none" spc="0" normalizeH="0" baseline="0" noProof="0" dirty="0">
              <a:ln>
                <a:noFill/>
              </a:ln>
              <a:solidFill>
                <a:srgbClr val="646567"/>
              </a:solidFill>
              <a:effectLst/>
              <a:uLnTx/>
              <a:uFillTx/>
              <a:latin typeface="Arial" pitchFamily="-65" charset="0"/>
              <a:cs typeface="Arial" pitchFamily="-65" charset="0"/>
            </a:endParaRPr>
          </a:p>
        </p:txBody>
      </p:sp>
      <p:sp>
        <p:nvSpPr>
          <p:cNvPr id="24" name="Text Box 14"/>
          <p:cNvSpPr txBox="1">
            <a:spLocks noChangeArrowheads="1"/>
          </p:cNvSpPr>
          <p:nvPr/>
        </p:nvSpPr>
        <p:spPr bwMode="auto">
          <a:xfrm>
            <a:off x="6387903" y="1580313"/>
            <a:ext cx="2398361" cy="415498"/>
          </a:xfrm>
          <a:prstGeom prst="rect">
            <a:avLst/>
          </a:prstGeom>
          <a:noFill/>
          <a:ln w="9525">
            <a:noFill/>
            <a:miter lim="800000"/>
            <a:headEnd/>
            <a:tailEnd/>
          </a:ln>
          <a:effectLst/>
        </p:spPr>
        <p:txBody>
          <a:bodyPr wrap="square">
            <a:spAutoFit/>
          </a:bodyPr>
          <a:lstStyle/>
          <a:p>
            <a:pPr marL="284163" indent="-284163" defTabSz="914400">
              <a:lnSpc>
                <a:spcPct val="150000"/>
              </a:lnSpc>
              <a:buClr>
                <a:schemeClr val="accent1"/>
              </a:buClr>
              <a:buSzPct val="90000"/>
              <a:buFont typeface="Arial" charset="0"/>
              <a:buChar char="►"/>
            </a:pPr>
            <a:r>
              <a:rPr lang="de-DE" sz="1400" dirty="0">
                <a:cs typeface="Arial" charset="0"/>
              </a:rPr>
              <a:t>= Abrechnung III-SFE 1</a:t>
            </a:r>
          </a:p>
        </p:txBody>
      </p:sp>
      <p:sp>
        <p:nvSpPr>
          <p:cNvPr id="27" name="Rectangle 53"/>
          <p:cNvSpPr>
            <a:spLocks noChangeArrowheads="1"/>
          </p:cNvSpPr>
          <p:nvPr/>
        </p:nvSpPr>
        <p:spPr bwMode="auto">
          <a:xfrm>
            <a:off x="348596" y="2913554"/>
            <a:ext cx="1687512" cy="698500"/>
          </a:xfrm>
          <a:prstGeom prst="rect">
            <a:avLst/>
          </a:prstGeom>
          <a:solidFill>
            <a:schemeClr val="accent2"/>
          </a:solidFill>
          <a:ln w="12700">
            <a:noFill/>
            <a:miter lim="800000"/>
            <a:headEnd/>
            <a:tailEnd/>
          </a:ln>
        </p:spPr>
        <p:txBody>
          <a:bodyPr lIns="92075" tIns="54000" rIns="92075" bIns="54000" anchor="ctr"/>
          <a:lstStyle/>
          <a:p>
            <a:pPr algn="ctr" defTabSz="914400" eaLnBrk="0" hangingPunct="0"/>
            <a:r>
              <a:rPr lang="de-DE" sz="1600" b="1" dirty="0">
                <a:solidFill>
                  <a:schemeClr val="bg1"/>
                </a:solidFill>
              </a:rPr>
              <a:t>Einzel(projekt)-förderung</a:t>
            </a:r>
          </a:p>
        </p:txBody>
      </p:sp>
      <p:sp>
        <p:nvSpPr>
          <p:cNvPr id="8" name="Rechteck 7"/>
          <p:cNvSpPr/>
          <p:nvPr/>
        </p:nvSpPr>
        <p:spPr>
          <a:xfrm>
            <a:off x="2907010" y="2217434"/>
            <a:ext cx="3194649" cy="1446550"/>
          </a:xfrm>
          <a:prstGeom prst="rect">
            <a:avLst/>
          </a:prstGeom>
        </p:spPr>
        <p:txBody>
          <a:bodyPr wrap="square">
            <a:spAutoFit/>
          </a:bodyPr>
          <a:lstStyle/>
          <a:p>
            <a:pPr marL="284163" indent="-284163" defTabSz="914400">
              <a:lnSpc>
                <a:spcPct val="150000"/>
              </a:lnSpc>
              <a:buClr>
                <a:srgbClr val="FF0000"/>
              </a:buClr>
              <a:buSzPct val="90000"/>
              <a:buFont typeface="Arial" charset="0"/>
              <a:buChar char="►"/>
            </a:pPr>
            <a:r>
              <a:rPr lang="de-DE" sz="1400" dirty="0">
                <a:cs typeface="Arial" charset="0"/>
              </a:rPr>
              <a:t>Forschungsgroßgeräte</a:t>
            </a:r>
          </a:p>
          <a:p>
            <a:pPr marL="284163" indent="-284163" defTabSz="914400">
              <a:lnSpc>
                <a:spcPct val="150000"/>
              </a:lnSpc>
              <a:buClr>
                <a:srgbClr val="FF0000"/>
              </a:buClr>
              <a:buSzPct val="90000"/>
              <a:buFont typeface="Arial" charset="0"/>
              <a:buChar char="►"/>
            </a:pPr>
            <a:r>
              <a:rPr lang="de-DE" sz="1400" dirty="0">
                <a:cs typeface="Arial" charset="0"/>
              </a:rPr>
              <a:t>Hilfseinrichtungen der Forschung</a:t>
            </a:r>
          </a:p>
          <a:p>
            <a:pPr marL="284163" indent="-284163" defTabSz="914400">
              <a:buClr>
                <a:srgbClr val="FF0000"/>
              </a:buClr>
              <a:buSzPct val="90000"/>
              <a:buFont typeface="Arial" charset="0"/>
              <a:buChar char="►"/>
            </a:pPr>
            <a:r>
              <a:rPr lang="de-DE" sz="1400" dirty="0">
                <a:cs typeface="Arial" charset="0"/>
              </a:rPr>
              <a:t>Wissenschaftliche Bibliotheken und Informationssysteme</a:t>
            </a:r>
          </a:p>
          <a:p>
            <a:pPr defTabSz="914400">
              <a:buClr>
                <a:schemeClr val="tx2"/>
              </a:buClr>
              <a:buSzPct val="90000"/>
            </a:pPr>
            <a:endParaRPr lang="de-DE" dirty="0">
              <a:cs typeface="Arial" charset="0"/>
            </a:endParaRPr>
          </a:p>
        </p:txBody>
      </p:sp>
      <p:sp>
        <p:nvSpPr>
          <p:cNvPr id="6" name="Datumsplatzhalter 5"/>
          <p:cNvSpPr>
            <a:spLocks noGrp="1"/>
          </p:cNvSpPr>
          <p:nvPr>
            <p:ph type="dt" sz="half" idx="13"/>
          </p:nvPr>
        </p:nvSpPr>
        <p:spPr/>
        <p:txBody>
          <a:bodyPr/>
          <a:lstStyle/>
          <a:p>
            <a:r>
              <a:rPr lang="de-DE"/>
              <a:t>04.05.2022</a:t>
            </a:r>
            <a:endParaRPr lang="de-DE" dirty="0"/>
          </a:p>
        </p:txBody>
      </p:sp>
      <p:sp>
        <p:nvSpPr>
          <p:cNvPr id="7" name="Fußzeilenplatzhalter 6"/>
          <p:cNvSpPr>
            <a:spLocks noGrp="1"/>
          </p:cNvSpPr>
          <p:nvPr>
            <p:ph type="ftr" sz="quarter" idx="14"/>
          </p:nvPr>
        </p:nvSpPr>
        <p:spPr/>
        <p:txBody>
          <a:bodyPr/>
          <a:lstStyle/>
          <a:p>
            <a:r>
              <a:rPr lang="de-DE"/>
              <a:t>Z-FIN-3 Prüfungsdienst</a:t>
            </a:r>
            <a:endParaRPr lang="de-DE" dirty="0"/>
          </a:p>
        </p:txBody>
      </p:sp>
    </p:spTree>
    <p:extLst>
      <p:ext uri="{BB962C8B-B14F-4D97-AF65-F5344CB8AC3E}">
        <p14:creationId xmlns:p14="http://schemas.microsoft.com/office/powerpoint/2010/main" val="25529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43" grpId="0" animBg="1"/>
      <p:bldP spid="44" grpId="0"/>
      <p:bldP spid="2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8"/>
          </p:nvPr>
        </p:nvPicPr>
        <p:blipFill>
          <a:blip r:embed="rId3"/>
          <a:stretch>
            <a:fillRect/>
          </a:stretch>
        </p:blipFill>
        <p:spPr>
          <a:xfrm>
            <a:off x="1480461" y="1570038"/>
            <a:ext cx="6614878" cy="4521200"/>
          </a:xfrm>
          <a:prstGeom prst="rect">
            <a:avLst/>
          </a:prstGeom>
        </p:spPr>
      </p:pic>
      <p:sp>
        <p:nvSpPr>
          <p:cNvPr id="3" name="Titel 2"/>
          <p:cNvSpPr>
            <a:spLocks noGrp="1"/>
          </p:cNvSpPr>
          <p:nvPr>
            <p:ph type="title"/>
          </p:nvPr>
        </p:nvSpPr>
        <p:spPr>
          <a:xfrm>
            <a:off x="632199" y="299975"/>
            <a:ext cx="7920000" cy="270000"/>
          </a:xfrm>
        </p:spPr>
        <p:txBody>
          <a:bodyPr/>
          <a:lstStyle/>
          <a:p>
            <a:r>
              <a:rPr lang="de-DE" dirty="0"/>
              <a:t>3. Die Bewilligung</a:t>
            </a:r>
            <a:br>
              <a:rPr lang="de-DE" dirty="0"/>
            </a:br>
            <a:r>
              <a:rPr lang="de-DE" sz="1600" dirty="0"/>
              <a:t>Bewilligungsarten und Abrechnungsverfahren der DFG</a:t>
            </a:r>
            <a:r>
              <a:rPr lang="de-DE" dirty="0"/>
              <a:t>	</a:t>
            </a:r>
          </a:p>
        </p:txBody>
      </p:sp>
      <p:sp>
        <p:nvSpPr>
          <p:cNvPr id="7" name="Textplatzhalter 6"/>
          <p:cNvSpPr>
            <a:spLocks noGrp="1"/>
          </p:cNvSpPr>
          <p:nvPr>
            <p:ph type="body" sz="quarter" idx="22"/>
          </p:nvPr>
        </p:nvSpPr>
        <p:spPr>
          <a:xfrm>
            <a:off x="632199" y="937641"/>
            <a:ext cx="7920000" cy="270000"/>
          </a:xfrm>
        </p:spPr>
        <p:txBody>
          <a:bodyPr/>
          <a:lstStyle/>
          <a:p>
            <a:r>
              <a:rPr lang="de-DE" sz="1600" dirty="0"/>
              <a:t>Ziffern 2.3 ff u. 2.4 ff DFG-Vordruck 2.00 – 01/22</a:t>
            </a:r>
          </a:p>
          <a:p>
            <a:endParaRPr lang="de-DE" dirty="0"/>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2" name="Fußzeilenplatzhalter 11"/>
          <p:cNvSpPr>
            <a:spLocks noGrp="1"/>
          </p:cNvSpPr>
          <p:nvPr>
            <p:ph type="ftr" sz="quarter" idx="3"/>
          </p:nvPr>
        </p:nvSpPr>
        <p:spPr/>
        <p:txBody>
          <a:bodyPr/>
          <a:lstStyle/>
          <a:p>
            <a:pPr>
              <a:defRPr/>
            </a:pPr>
            <a:r>
              <a:rPr lang="de-DE"/>
              <a:t>Z-FIN-3 Prüfungsdienst</a:t>
            </a:r>
          </a:p>
        </p:txBody>
      </p:sp>
    </p:spTree>
    <p:extLst>
      <p:ext uri="{BB962C8B-B14F-4D97-AF65-F5344CB8AC3E}">
        <p14:creationId xmlns:p14="http://schemas.microsoft.com/office/powerpoint/2010/main" val="6812410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999" y="629179"/>
            <a:ext cx="7920000" cy="270000"/>
          </a:xfrm>
        </p:spPr>
        <p:txBody>
          <a:bodyPr/>
          <a:lstStyle/>
          <a:p>
            <a:r>
              <a:rPr lang="de-DE" sz="1600" dirty="0"/>
              <a:t>Inhalt des Bewilligungsscheibens</a:t>
            </a:r>
          </a:p>
        </p:txBody>
      </p:sp>
      <p:sp>
        <p:nvSpPr>
          <p:cNvPr id="6" name="Textplatzhalter 5"/>
          <p:cNvSpPr>
            <a:spLocks noGrp="1"/>
          </p:cNvSpPr>
          <p:nvPr>
            <p:ph type="body" sz="quarter" idx="22"/>
          </p:nvPr>
        </p:nvSpPr>
        <p:spPr>
          <a:xfrm>
            <a:off x="611999" y="899179"/>
            <a:ext cx="7920000" cy="270000"/>
          </a:xfrm>
        </p:spPr>
        <p:txBody>
          <a:bodyPr/>
          <a:lstStyle/>
          <a:p>
            <a:r>
              <a:rPr lang="de-DE" sz="1600" dirty="0"/>
              <a:t>- (außer den Eurobeträgen gibt es noch relativ viel Text!)</a:t>
            </a:r>
          </a:p>
        </p:txBody>
      </p:sp>
      <p:sp>
        <p:nvSpPr>
          <p:cNvPr id="7" name="Textfeld 6"/>
          <p:cNvSpPr txBox="1"/>
          <p:nvPr/>
        </p:nvSpPr>
        <p:spPr>
          <a:xfrm>
            <a:off x="340324" y="1546790"/>
            <a:ext cx="4104456" cy="4678204"/>
          </a:xfrm>
          <a:prstGeom prst="rect">
            <a:avLst/>
          </a:prstGeom>
          <a:noFill/>
          <a:ln w="38100">
            <a:solidFill>
              <a:schemeClr val="tx1"/>
            </a:solidFill>
          </a:ln>
        </p:spPr>
        <p:txBody>
          <a:bodyPr wrap="square" rtlCol="0">
            <a:spAutoFit/>
          </a:bodyPr>
          <a:lstStyle/>
          <a:p>
            <a:r>
              <a:rPr lang="de-DE" sz="1600" b="1" dirty="0"/>
              <a:t>für Antragseingänge </a:t>
            </a:r>
            <a:r>
              <a:rPr lang="de-DE" sz="1600" b="1" dirty="0">
                <a:solidFill>
                  <a:srgbClr val="C00000"/>
                </a:solidFill>
              </a:rPr>
              <a:t>vor dem 01.09.2010</a:t>
            </a:r>
          </a:p>
          <a:p>
            <a:endParaRPr lang="de-DE" dirty="0"/>
          </a:p>
          <a:p>
            <a:pPr marL="285750" indent="-285750">
              <a:buFont typeface="Wingdings" panose="05000000000000000000" pitchFamily="2" charset="2"/>
              <a:buChar char="Ø"/>
            </a:pPr>
            <a:r>
              <a:rPr lang="de-DE" sz="1600" b="1" dirty="0"/>
              <a:t>Stellen</a:t>
            </a:r>
            <a:r>
              <a:rPr lang="de-DE" sz="1600" dirty="0"/>
              <a:t> über einen bestimmten Zeitraum in einer festgelegten Wertigkeit bzw. Eingruppierung, eine höhere Eingruppierung ist grundsätzlich nicht zulässig</a:t>
            </a:r>
          </a:p>
          <a:p>
            <a:pPr marL="285750" indent="-285750">
              <a:buFont typeface="Wingdings" panose="05000000000000000000" pitchFamily="2" charset="2"/>
              <a:buChar char="Ø"/>
            </a:pPr>
            <a:r>
              <a:rPr lang="de-DE" sz="1600" b="1" dirty="0"/>
              <a:t>Sachmittel</a:t>
            </a:r>
            <a:r>
              <a:rPr lang="de-DE" sz="1600" dirty="0"/>
              <a:t> als pauschale Summe auf der Grundlage des Kosten- und Finanzierungsplanes im Antrag (ausdrückliche Kürzungen beachten)</a:t>
            </a:r>
          </a:p>
          <a:p>
            <a:pPr marL="285750" indent="-285750">
              <a:buFont typeface="Wingdings" panose="05000000000000000000" pitchFamily="2" charset="2"/>
              <a:buChar char="Ø"/>
            </a:pPr>
            <a:r>
              <a:rPr lang="de-DE" sz="1600" dirty="0"/>
              <a:t>Programmpauschale, die kalkulatorisch ermittelt ist; Bemessungsgrundlage sind die im Schlussverwendungsnachweis nachgewiesenen und anerkannten Gesamtausgaben.</a:t>
            </a:r>
          </a:p>
          <a:p>
            <a:pPr marL="285750" indent="-285750">
              <a:buFont typeface="Wingdings" panose="05000000000000000000" pitchFamily="2" charset="2"/>
              <a:buChar char="Ø"/>
            </a:pPr>
            <a:r>
              <a:rPr lang="de-DE" sz="1600" dirty="0"/>
              <a:t>Publikationsmittel</a:t>
            </a:r>
          </a:p>
          <a:p>
            <a:pPr algn="ctr"/>
            <a:r>
              <a:rPr lang="de-DE" sz="2400" b="1" dirty="0"/>
              <a:t>Stichwort: altes Recht</a:t>
            </a:r>
          </a:p>
        </p:txBody>
      </p:sp>
      <p:sp>
        <p:nvSpPr>
          <p:cNvPr id="8" name="Textfeld 7"/>
          <p:cNvSpPr txBox="1"/>
          <p:nvPr/>
        </p:nvSpPr>
        <p:spPr>
          <a:xfrm>
            <a:off x="4607700" y="2492896"/>
            <a:ext cx="4392488" cy="2677656"/>
          </a:xfrm>
          <a:prstGeom prst="rect">
            <a:avLst/>
          </a:prstGeom>
          <a:noFill/>
          <a:ln w="38100">
            <a:solidFill>
              <a:schemeClr val="tx2">
                <a:lumMod val="60000"/>
                <a:lumOff val="40000"/>
              </a:schemeClr>
            </a:solidFill>
          </a:ln>
        </p:spPr>
        <p:txBody>
          <a:bodyPr wrap="square" rtlCol="0">
            <a:spAutoFit/>
          </a:bodyPr>
          <a:lstStyle/>
          <a:p>
            <a:r>
              <a:rPr lang="de-DE" sz="1600" b="1" dirty="0"/>
              <a:t>für Antragseingänge </a:t>
            </a:r>
            <a:r>
              <a:rPr lang="de-DE" sz="1600" b="1" dirty="0">
                <a:solidFill>
                  <a:srgbClr val="C00000"/>
                </a:solidFill>
              </a:rPr>
              <a:t>nach dem 31.08.2010</a:t>
            </a:r>
          </a:p>
          <a:p>
            <a:endParaRPr lang="de-DE" sz="1600" b="1" dirty="0"/>
          </a:p>
          <a:p>
            <a:pPr algn="ctr"/>
            <a:r>
              <a:rPr lang="de-DE" sz="2400" b="1" dirty="0">
                <a:solidFill>
                  <a:schemeClr val="tx2"/>
                </a:solidFill>
              </a:rPr>
              <a:t>ein Gesamtgeldbetrag</a:t>
            </a:r>
          </a:p>
          <a:p>
            <a:pPr algn="ctr"/>
            <a:endParaRPr lang="de-DE" sz="2400" b="1" dirty="0">
              <a:solidFill>
                <a:schemeClr val="tx2"/>
              </a:solidFill>
            </a:endParaRPr>
          </a:p>
          <a:p>
            <a:pPr algn="ctr"/>
            <a:r>
              <a:rPr lang="de-DE" sz="1600" b="1" dirty="0">
                <a:solidFill>
                  <a:schemeClr val="tx2"/>
                </a:solidFill>
              </a:rPr>
              <a:t>Der bewilligte Gesamtgeldbetrag ist – soweit es dem Vorhaben dient – ohne Rückfrage bei der DFG einsetzbar.</a:t>
            </a:r>
          </a:p>
          <a:p>
            <a:endParaRPr lang="de-DE" sz="1600" b="1" dirty="0">
              <a:solidFill>
                <a:schemeClr val="tx2"/>
              </a:solidFill>
            </a:endParaRPr>
          </a:p>
          <a:p>
            <a:pPr algn="ctr"/>
            <a:r>
              <a:rPr lang="de-DE" sz="2400" b="1" dirty="0">
                <a:solidFill>
                  <a:schemeClr val="tx2"/>
                </a:solidFill>
              </a:rPr>
              <a:t>Stichwort: Flex-Förderung</a:t>
            </a:r>
            <a:endParaRPr lang="de-DE" sz="2400" b="1" dirty="0"/>
          </a:p>
        </p:txBody>
      </p:sp>
      <p:sp>
        <p:nvSpPr>
          <p:cNvPr id="12" name="Datumsplatzhalter 11"/>
          <p:cNvSpPr>
            <a:spLocks noGrp="1"/>
          </p:cNvSpPr>
          <p:nvPr>
            <p:ph type="dt" sz="half" idx="2"/>
          </p:nvPr>
        </p:nvSpPr>
        <p:spPr/>
        <p:txBody>
          <a:bodyPr/>
          <a:lstStyle/>
          <a:p>
            <a:pPr>
              <a:defRPr/>
            </a:pPr>
            <a:r>
              <a:rPr lang="de-DE"/>
              <a:t>04.05.2022</a:t>
            </a:r>
            <a:endParaRPr lang="de-DE" dirty="0"/>
          </a:p>
        </p:txBody>
      </p:sp>
      <p:sp>
        <p:nvSpPr>
          <p:cNvPr id="13" name="Fußzeilenplatzhalter 12"/>
          <p:cNvSpPr>
            <a:spLocks noGrp="1"/>
          </p:cNvSpPr>
          <p:nvPr>
            <p:ph type="ftr" sz="quarter" idx="3"/>
          </p:nvPr>
        </p:nvSpPr>
        <p:spPr/>
        <p:txBody>
          <a:bodyPr/>
          <a:lstStyle/>
          <a:p>
            <a:pPr>
              <a:defRPr/>
            </a:pPr>
            <a:r>
              <a:rPr lang="de-DE"/>
              <a:t>Z-FIN-3 Prüfungsdienst</a:t>
            </a:r>
          </a:p>
        </p:txBody>
      </p:sp>
      <p:sp>
        <p:nvSpPr>
          <p:cNvPr id="10" name="Titel 1"/>
          <p:cNvSpPr txBox="1">
            <a:spLocks/>
          </p:cNvSpPr>
          <p:nvPr/>
        </p:nvSpPr>
        <p:spPr>
          <a:xfrm>
            <a:off x="611999" y="293318"/>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p:txBody>
      </p:sp>
    </p:spTree>
    <p:extLst>
      <p:ext uri="{BB962C8B-B14F-4D97-AF65-F5344CB8AC3E}">
        <p14:creationId xmlns:p14="http://schemas.microsoft.com/office/powerpoint/2010/main" val="3237092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000"/>
                                        <p:tgtEl>
                                          <p:spTgt spid="7">
                                            <p:txEl>
                                              <p:pRg st="6" end="6"/>
                                            </p:txEl>
                                          </p:spTgt>
                                        </p:tgtEl>
                                      </p:cBhvr>
                                    </p:animEffect>
                                    <p:anim calcmode="lin" valueType="num">
                                      <p:cBhvr>
                                        <p:cTn id="32" dur="2000" fill="hold"/>
                                        <p:tgtEl>
                                          <p:spTgt spid="7">
                                            <p:txEl>
                                              <p:pRg st="6" end="6"/>
                                            </p:txEl>
                                          </p:spTgt>
                                        </p:tgtEl>
                                        <p:attrNameLst>
                                          <p:attrName>ppt_w</p:attrName>
                                        </p:attrNameLst>
                                      </p:cBhvr>
                                      <p:tavLst>
                                        <p:tav tm="0" fmla="#ppt_w*sin(2.5*pi*$)">
                                          <p:val>
                                            <p:fltVal val="0"/>
                                          </p:val>
                                        </p:tav>
                                        <p:tav tm="100000">
                                          <p:val>
                                            <p:fltVal val="1"/>
                                          </p:val>
                                        </p:tav>
                                      </p:tavLst>
                                    </p:anim>
                                    <p:anim calcmode="lin" valueType="num">
                                      <p:cBhvr>
                                        <p:cTn id="33" dur="2000" fill="hold"/>
                                        <p:tgtEl>
                                          <p:spTgt spid="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animEffect transition="in" filter="fade">
                                      <p:cBhvr>
                                        <p:cTn id="54" dur="2000"/>
                                        <p:tgtEl>
                                          <p:spTgt spid="8">
                                            <p:txEl>
                                              <p:pRg st="6" end="6"/>
                                            </p:txEl>
                                          </p:spTgt>
                                        </p:tgtEl>
                                      </p:cBhvr>
                                    </p:animEffect>
                                    <p:anim calcmode="lin" valueType="num">
                                      <p:cBhvr>
                                        <p:cTn id="55" dur="2000" fill="hold"/>
                                        <p:tgtEl>
                                          <p:spTgt spid="8">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813497"/>
            <a:ext cx="7920000" cy="270000"/>
          </a:xfrm>
        </p:spPr>
        <p:txBody>
          <a:bodyPr/>
          <a:lstStyle/>
          <a:p>
            <a:r>
              <a:rPr lang="de-DE" dirty="0"/>
              <a:t>Flexibilisierte Förderung (Tz. 2.8 </a:t>
            </a:r>
            <a:r>
              <a:rPr lang="de-DE" dirty="0" err="1"/>
              <a:t>VwRl</a:t>
            </a:r>
            <a:r>
              <a:rPr lang="de-DE" dirty="0"/>
              <a:t> 2.00 – 01/22)</a:t>
            </a:r>
          </a:p>
        </p:txBody>
      </p:sp>
      <p:sp>
        <p:nvSpPr>
          <p:cNvPr id="7" name="Rechteck 6"/>
          <p:cNvSpPr/>
          <p:nvPr/>
        </p:nvSpPr>
        <p:spPr>
          <a:xfrm>
            <a:off x="297334" y="1700808"/>
            <a:ext cx="7515026" cy="4031873"/>
          </a:xfrm>
          <a:prstGeom prst="rect">
            <a:avLst/>
          </a:prstGeom>
        </p:spPr>
        <p:txBody>
          <a:bodyPr wrap="square">
            <a:spAutoFit/>
          </a:bodyPr>
          <a:lstStyle/>
          <a:p>
            <a:r>
              <a:rPr lang="de-DE" sz="1600" b="1" dirty="0"/>
              <a:t>Stichwort: Flex-Förderung </a:t>
            </a:r>
          </a:p>
          <a:p>
            <a:endParaRPr lang="de-DE" sz="1600" b="1" dirty="0"/>
          </a:p>
          <a:p>
            <a:pPr marL="285750" indent="-285750">
              <a:buFont typeface="Wingdings" panose="05000000000000000000" pitchFamily="2" charset="2"/>
              <a:buChar char="Ø"/>
            </a:pPr>
            <a:r>
              <a:rPr lang="de-DE" sz="1600" dirty="0"/>
              <a:t>	Der bewilligte Gesamtgeldbetrag ist – soweit es dem Vorhaben dient ohne 	Rückfrage bei der DFG einsetzbar.</a:t>
            </a:r>
          </a:p>
          <a:p>
            <a:pPr marL="285750" indent="-285750">
              <a:buFont typeface="Wingdings" panose="05000000000000000000" pitchFamily="2" charset="2"/>
              <a:buChar char="Ø"/>
            </a:pPr>
            <a:r>
              <a:rPr lang="de-DE" sz="1600" dirty="0"/>
              <a:t>   Bei einer flexibilisierten Förderung steht der Bewilligungsbetrag für das  	konkrete begutachtete, für die Bewilligung maßgebliche Vorhaben bis zu 	der in der Bewilligung festgesetzten Höhe zur freien Verfügung, solange und 	soweit es der Erreichung des ursprünglichen Projektziels dient. Bei der 	Verwendung sind die Bestimmungen dieser Verwendungsrichtlinien zu 	beachten.</a:t>
            </a:r>
          </a:p>
          <a:p>
            <a:pPr marL="285750" indent="-285750">
              <a:buFont typeface="Wingdings" panose="05000000000000000000" pitchFamily="2" charset="2"/>
              <a:buChar char="Ø"/>
            </a:pPr>
            <a:r>
              <a:rPr lang="de-DE" sz="1600" dirty="0"/>
              <a:t>   Es handelt sich bei einer Bewilligung nur dann um eine flexibilisierte 	Förderung im Sinne der Verwendungsrichtlinien, wenn dies im 	Bewilligungsschreiben ausdrücklich angegeben ist.</a:t>
            </a:r>
          </a:p>
          <a:p>
            <a:r>
              <a:rPr lang="de-DE" sz="1600" dirty="0"/>
              <a:t> </a:t>
            </a:r>
          </a:p>
          <a:p>
            <a:endParaRPr lang="de-DE" sz="1600" dirty="0"/>
          </a:p>
          <a:p>
            <a:endParaRPr lang="de-DE" sz="1600" dirty="0"/>
          </a:p>
        </p:txBody>
      </p:sp>
      <p:sp>
        <p:nvSpPr>
          <p:cNvPr id="11" name="Datumsplatzhalter 10"/>
          <p:cNvSpPr>
            <a:spLocks noGrp="1"/>
          </p:cNvSpPr>
          <p:nvPr>
            <p:ph type="dt" sz="half" idx="2"/>
          </p:nvPr>
        </p:nvSpPr>
        <p:spPr/>
        <p:txBody>
          <a:bodyPr/>
          <a:lstStyle/>
          <a:p>
            <a:pPr>
              <a:defRPr/>
            </a:pPr>
            <a:r>
              <a:rPr lang="de-DE"/>
              <a:t>04.05.2022</a:t>
            </a:r>
            <a:endParaRPr lang="de-DE" dirty="0"/>
          </a:p>
        </p:txBody>
      </p:sp>
      <p:sp>
        <p:nvSpPr>
          <p:cNvPr id="13" name="Fußzeilenplatzhalter 12"/>
          <p:cNvSpPr>
            <a:spLocks noGrp="1"/>
          </p:cNvSpPr>
          <p:nvPr>
            <p:ph type="ftr" sz="quarter" idx="3"/>
          </p:nvPr>
        </p:nvSpPr>
        <p:spPr/>
        <p:txBody>
          <a:bodyPr/>
          <a:lstStyle/>
          <a:p>
            <a:pPr>
              <a:defRPr/>
            </a:pPr>
            <a:r>
              <a:rPr lang="de-DE"/>
              <a:t>Z-FIN-3 Prüfungsdienst</a:t>
            </a:r>
          </a:p>
        </p:txBody>
      </p:sp>
      <p:sp>
        <p:nvSpPr>
          <p:cNvPr id="6" name="Titel 1"/>
          <p:cNvSpPr txBox="1">
            <a:spLocks/>
          </p:cNvSpPr>
          <p:nvPr/>
        </p:nvSpPr>
        <p:spPr>
          <a:xfrm>
            <a:off x="647700" y="433697"/>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a:p>
            <a:endParaRPr lang="de-DE" dirty="0"/>
          </a:p>
        </p:txBody>
      </p:sp>
    </p:spTree>
    <p:extLst>
      <p:ext uri="{BB962C8B-B14F-4D97-AF65-F5344CB8AC3E}">
        <p14:creationId xmlns:p14="http://schemas.microsoft.com/office/powerpoint/2010/main" val="12627222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ildplatzhalter 6"/>
          <p:cNvGraphicFramePr>
            <a:graphicFrameLocks noGrp="1"/>
          </p:cNvGraphicFramePr>
          <p:nvPr>
            <p:ph type="pic" sz="quarter" idx="18"/>
            <p:extLst/>
          </p:nvPr>
        </p:nvGraphicFramePr>
        <p:xfrm>
          <a:off x="819592" y="3754190"/>
          <a:ext cx="7185024" cy="2055034"/>
        </p:xfrm>
        <a:graphic>
          <a:graphicData uri="http://schemas.openxmlformats.org/drawingml/2006/table">
            <a:tbl>
              <a:tblPr/>
              <a:tblGrid>
                <a:gridCol w="2261070">
                  <a:extLst>
                    <a:ext uri="{9D8B030D-6E8A-4147-A177-3AD203B41FA5}">
                      <a16:colId xmlns:a16="http://schemas.microsoft.com/office/drawing/2014/main" val="20000"/>
                    </a:ext>
                  </a:extLst>
                </a:gridCol>
                <a:gridCol w="474034">
                  <a:extLst>
                    <a:ext uri="{9D8B030D-6E8A-4147-A177-3AD203B41FA5}">
                      <a16:colId xmlns:a16="http://schemas.microsoft.com/office/drawing/2014/main" val="20001"/>
                    </a:ext>
                  </a:extLst>
                </a:gridCol>
                <a:gridCol w="474034">
                  <a:extLst>
                    <a:ext uri="{9D8B030D-6E8A-4147-A177-3AD203B41FA5}">
                      <a16:colId xmlns:a16="http://schemas.microsoft.com/office/drawing/2014/main" val="20002"/>
                    </a:ext>
                  </a:extLst>
                </a:gridCol>
                <a:gridCol w="704519">
                  <a:extLst>
                    <a:ext uri="{9D8B030D-6E8A-4147-A177-3AD203B41FA5}">
                      <a16:colId xmlns:a16="http://schemas.microsoft.com/office/drawing/2014/main" val="20003"/>
                    </a:ext>
                  </a:extLst>
                </a:gridCol>
                <a:gridCol w="2395520">
                  <a:extLst>
                    <a:ext uri="{9D8B030D-6E8A-4147-A177-3AD203B41FA5}">
                      <a16:colId xmlns:a16="http://schemas.microsoft.com/office/drawing/2014/main" val="20004"/>
                    </a:ext>
                  </a:extLst>
                </a:gridCol>
                <a:gridCol w="875847">
                  <a:extLst>
                    <a:ext uri="{9D8B030D-6E8A-4147-A177-3AD203B41FA5}">
                      <a16:colId xmlns:a16="http://schemas.microsoft.com/office/drawing/2014/main" val="20005"/>
                    </a:ext>
                  </a:extLst>
                </a:gridCol>
              </a:tblGrid>
              <a:tr h="161257">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a:latin typeface="Arial"/>
                          <a:ea typeface="Times New Roman"/>
                          <a:cs typeface="Times New Roman"/>
                        </a:rPr>
                        <a:t>Anz.</a:t>
                      </a:r>
                      <a:endParaRPr lang="de-DE" sz="110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a:latin typeface="Arial"/>
                          <a:ea typeface="Times New Roman"/>
                          <a:cs typeface="Times New Roman"/>
                        </a:rPr>
                        <a:t>Vol.</a:t>
                      </a:r>
                      <a:endParaRPr lang="de-DE" sz="110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Dauer</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a:latin typeface="Arial"/>
                          <a:ea typeface="Times New Roman"/>
                          <a:cs typeface="Times New Roman"/>
                        </a:rPr>
                        <a:t>Bezeichnung / Bemerkung</a:t>
                      </a:r>
                      <a:endParaRPr lang="de-DE" sz="110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Euro</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1257">
                <a:tc>
                  <a:txBody>
                    <a:bodyPr/>
                    <a:lstStyle/>
                    <a:p>
                      <a:pPr>
                        <a:spcAft>
                          <a:spcPts val="0"/>
                        </a:spcAft>
                        <a:tabLst>
                          <a:tab pos="228600" algn="l"/>
                        </a:tabLst>
                      </a:pPr>
                      <a:r>
                        <a:rPr lang="de-DE" sz="1000" dirty="0">
                          <a:latin typeface="Arial"/>
                          <a:ea typeface="Times New Roman"/>
                          <a:cs typeface="Times New Roman"/>
                        </a:rPr>
                        <a:t>FL 2012/1-1</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r>
                        <a:rPr lang="de-DE" sz="1000" dirty="0">
                          <a:latin typeface="Arial"/>
                          <a:ea typeface="Times New Roman"/>
                          <a:cs typeface="Times New Roman"/>
                        </a:rPr>
                        <a:t>24 Mon.</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61257">
                <a:tc>
                  <a:txBody>
                    <a:bodyPr/>
                    <a:lstStyle/>
                    <a:p>
                      <a:pPr>
                        <a:spcAft>
                          <a:spcPts val="0"/>
                        </a:spcAft>
                        <a:tabLst>
                          <a:tab pos="228600" algn="l"/>
                        </a:tabLst>
                      </a:pPr>
                      <a:r>
                        <a:rPr lang="de-DE" sz="1000" dirty="0">
                          <a:latin typeface="Arial"/>
                          <a:ea typeface="Times New Roman"/>
                          <a:cs typeface="Times New Roman"/>
                        </a:rPr>
                        <a:t>Prof. Flex</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155511">
                <a:tc>
                  <a:txBody>
                    <a:bodyPr/>
                    <a:lstStyle/>
                    <a:p>
                      <a:pPr>
                        <a:spcAft>
                          <a:spcPts val="0"/>
                        </a:spcAft>
                        <a:tabLst>
                          <a:tab pos="228600" algn="l"/>
                        </a:tabLst>
                      </a:pPr>
                      <a:r>
                        <a:rPr lang="de-DE" sz="1000" dirty="0">
                          <a:latin typeface="Arial"/>
                          <a:ea typeface="Times New Roman"/>
                          <a:cs typeface="Times New Roman"/>
                        </a:rPr>
                        <a:t>Finanziert durch DFG</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1257">
                <a:tc>
                  <a:txBody>
                    <a:bodyPr/>
                    <a:lstStyle/>
                    <a:p>
                      <a:pPr>
                        <a:spcAft>
                          <a:spcPts val="0"/>
                        </a:spcAft>
                        <a:tabLst>
                          <a:tab pos="228600" algn="l"/>
                        </a:tabLst>
                      </a:pPr>
                      <a:r>
                        <a:rPr lang="de-DE" sz="1000" dirty="0">
                          <a:latin typeface="Arial"/>
                          <a:ea typeface="Times New Roman"/>
                          <a:cs typeface="Times New Roman"/>
                        </a:rPr>
                        <a:t>Personalmittel</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Calibri"/>
                          <a:cs typeface="Times New Roman"/>
                        </a:rPr>
                        <a:t>166.500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5511">
                <a:tc>
                  <a:txBody>
                    <a:bodyPr/>
                    <a:lstStyle/>
                    <a:p>
                      <a:pPr>
                        <a:spcAft>
                          <a:spcPts val="0"/>
                        </a:spcAft>
                        <a:tabLst>
                          <a:tab pos="228600" algn="l"/>
                        </a:tabLst>
                      </a:pPr>
                      <a:r>
                        <a:rPr lang="de-DE" sz="1000" dirty="0">
                          <a:latin typeface="Arial"/>
                          <a:ea typeface="Times New Roman"/>
                          <a:cs typeface="Times New Roman"/>
                        </a:rPr>
                        <a:t>Doktorand/in und Vergleichbare</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a:latin typeface="Arial"/>
                          <a:ea typeface="Times New Roman"/>
                          <a:cs typeface="Times New Roman"/>
                        </a:rPr>
                        <a:t>1</a:t>
                      </a:r>
                      <a:endParaRPr lang="de-DE" sz="110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100%</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24 Mon.</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Times New Roman"/>
                          <a:cs typeface="Times New Roman"/>
                        </a:rPr>
                        <a:t>*112.800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1413">
                <a:tc>
                  <a:txBody>
                    <a:bodyPr/>
                    <a:lstStyle/>
                    <a:p>
                      <a:pPr>
                        <a:spcAft>
                          <a:spcPts val="0"/>
                        </a:spcAft>
                        <a:tabLst>
                          <a:tab pos="228600" algn="l"/>
                        </a:tabLst>
                      </a:pPr>
                      <a:r>
                        <a:rPr lang="de-DE" sz="1000" dirty="0">
                          <a:latin typeface="Arial"/>
                          <a:ea typeface="Calibri"/>
                          <a:cs typeface="Times New Roman"/>
                        </a:rPr>
                        <a:t>nicht wissenschaftliche Mitarbeiter/in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1</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100%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r>
                        <a:rPr lang="de-DE" sz="1000" dirty="0">
                          <a:latin typeface="Arial"/>
                          <a:ea typeface="Times New Roman"/>
                          <a:cs typeface="Times New Roman"/>
                        </a:rPr>
                        <a:t>24 Mon.</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Calibri"/>
                          <a:cs typeface="Times New Roman"/>
                        </a:rPr>
                        <a:t>*41.700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9344">
                <a:tc>
                  <a:txBody>
                    <a:bodyPr/>
                    <a:lstStyle/>
                    <a:p>
                      <a:pPr>
                        <a:spcAft>
                          <a:spcPts val="0"/>
                        </a:spcAft>
                        <a:tabLst>
                          <a:tab pos="228600" algn="l"/>
                        </a:tabLst>
                      </a:pPr>
                      <a:r>
                        <a:rPr lang="de-DE" sz="1000" dirty="0">
                          <a:latin typeface="Arial"/>
                          <a:ea typeface="Calibri"/>
                          <a:cs typeface="Times New Roman"/>
                        </a:rPr>
                        <a:t>Hilfskraftmittel</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Calibri"/>
                          <a:cs typeface="Times New Roman"/>
                        </a:rPr>
                        <a:t>12.000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1257">
                <a:tc>
                  <a:txBody>
                    <a:bodyPr/>
                    <a:lstStyle/>
                    <a:p>
                      <a:pPr>
                        <a:spcAft>
                          <a:spcPts val="0"/>
                        </a:spcAft>
                        <a:tabLst>
                          <a:tab pos="228600" algn="l"/>
                        </a:tabLst>
                      </a:pPr>
                      <a:r>
                        <a:rPr lang="de-DE" sz="1000" dirty="0">
                          <a:latin typeface="Arial"/>
                          <a:ea typeface="Times New Roman"/>
                          <a:cs typeface="Times New Roman"/>
                        </a:rPr>
                        <a:t>Sachmittel</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Calibri"/>
                          <a:cs typeface="Times New Roman"/>
                        </a:rPr>
                        <a:t>16.801</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1257">
                <a:tc>
                  <a:txBody>
                    <a:bodyPr/>
                    <a:lstStyle/>
                    <a:p>
                      <a:pPr>
                        <a:spcAft>
                          <a:spcPts val="0"/>
                        </a:spcAft>
                        <a:tabLst>
                          <a:tab pos="228600" algn="l"/>
                        </a:tabLst>
                      </a:pPr>
                      <a:r>
                        <a:rPr lang="de-DE" sz="1000" dirty="0">
                          <a:latin typeface="Arial"/>
                          <a:ea typeface="Times New Roman"/>
                          <a:cs typeface="Times New Roman"/>
                        </a:rPr>
                        <a:t>Publikationsmittel </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Times New Roman"/>
                          <a:cs typeface="Times New Roman"/>
                        </a:rPr>
                        <a:t>     800</a:t>
                      </a:r>
                      <a:endParaRPr lang="de-DE" sz="11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45713">
                <a:tc>
                  <a:txBody>
                    <a:bodyPr/>
                    <a:lstStyle/>
                    <a:p>
                      <a:pPr>
                        <a:spcAft>
                          <a:spcPts val="0"/>
                        </a:spcAft>
                        <a:tabLst>
                          <a:tab pos="228600" algn="l"/>
                        </a:tabLst>
                      </a:pPr>
                      <a:r>
                        <a:rPr lang="de-DE" sz="1000" dirty="0">
                          <a:latin typeface="Arial"/>
                          <a:ea typeface="Times New Roman"/>
                          <a:cs typeface="Times New Roman"/>
                        </a:rPr>
                        <a:t>Programmpauschale</a:t>
                      </a:r>
                    </a:p>
                    <a:p>
                      <a:pPr>
                        <a:spcAft>
                          <a:spcPts val="0"/>
                        </a:spcAft>
                        <a:tabLst>
                          <a:tab pos="228600" algn="l"/>
                        </a:tabLst>
                      </a:pPr>
                      <a:endParaRPr lang="de-DE" sz="1000" dirty="0">
                        <a:latin typeface="Arial"/>
                        <a:ea typeface="Calibri"/>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228600" algn="l"/>
                        </a:tabLst>
                      </a:pPr>
                      <a:endParaRPr lang="de-DE" sz="1000" dirty="0">
                        <a:latin typeface="Arial"/>
                        <a:ea typeface="Times New Roman"/>
                        <a:cs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tabLst>
                          <a:tab pos="228600" algn="l"/>
                        </a:tabLst>
                      </a:pPr>
                      <a:r>
                        <a:rPr lang="de-DE" sz="1000" dirty="0">
                          <a:latin typeface="Arial"/>
                          <a:ea typeface="Calibri"/>
                          <a:cs typeface="Times New Roman"/>
                        </a:rPr>
                        <a:t>36.800</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1586" name="Titel 4"/>
          <p:cNvSpPr>
            <a:spLocks noGrp="1"/>
          </p:cNvSpPr>
          <p:nvPr>
            <p:ph type="title"/>
          </p:nvPr>
        </p:nvSpPr>
        <p:spPr>
          <a:xfrm>
            <a:off x="647700" y="599535"/>
            <a:ext cx="7920000" cy="270000"/>
          </a:xfrm>
        </p:spPr>
        <p:txBody>
          <a:bodyPr/>
          <a:lstStyle/>
          <a:p>
            <a:pPr eaLnBrk="1" hangingPunct="1"/>
            <a:r>
              <a:rPr lang="de-DE" sz="1800" dirty="0">
                <a:latin typeface="Arial" pitchFamily="34" charset="0"/>
                <a:cs typeface="Arial" pitchFamily="34" charset="0"/>
              </a:rPr>
              <a:t> Mehr Freiheit durch Flexibilität</a:t>
            </a:r>
          </a:p>
        </p:txBody>
      </p:sp>
      <p:sp>
        <p:nvSpPr>
          <p:cNvPr id="21587" name="Textplatzhalter 5"/>
          <p:cNvSpPr>
            <a:spLocks noGrp="1"/>
          </p:cNvSpPr>
          <p:nvPr>
            <p:ph type="body" sz="quarter" idx="4294967295"/>
          </p:nvPr>
        </p:nvSpPr>
        <p:spPr>
          <a:xfrm>
            <a:off x="647662" y="864512"/>
            <a:ext cx="7920038" cy="269875"/>
          </a:xfrm>
          <a:prstGeom prst="rect">
            <a:avLst/>
          </a:prstGeom>
        </p:spPr>
        <p:txBody>
          <a:bodyPr>
            <a:noAutofit/>
          </a:bodyPr>
          <a:lstStyle/>
          <a:p>
            <a:pPr marL="18000" indent="0" eaLnBrk="1" hangingPunct="1">
              <a:spcAft>
                <a:spcPct val="0"/>
              </a:spcAft>
              <a:buNone/>
            </a:pPr>
            <a:r>
              <a:rPr lang="de-DE" dirty="0">
                <a:latin typeface="Arial" pitchFamily="34" charset="0"/>
                <a:cs typeface="Arial" pitchFamily="34" charset="0"/>
              </a:rPr>
              <a:t> </a:t>
            </a:r>
            <a:r>
              <a:rPr lang="de-DE" dirty="0">
                <a:solidFill>
                  <a:schemeClr val="bg1"/>
                </a:solidFill>
                <a:latin typeface="Arial" pitchFamily="34" charset="0"/>
                <a:cs typeface="Arial" pitchFamily="34" charset="0"/>
              </a:rPr>
              <a:t>Musterbewilligung</a:t>
            </a:r>
          </a:p>
        </p:txBody>
      </p:sp>
      <p:sp>
        <p:nvSpPr>
          <p:cNvPr id="21588" name="Rectangle 1"/>
          <p:cNvSpPr>
            <a:spLocks noChangeArrowheads="1"/>
          </p:cNvSpPr>
          <p:nvPr/>
        </p:nvSpPr>
        <p:spPr bwMode="auto">
          <a:xfrm>
            <a:off x="396179" y="1307974"/>
            <a:ext cx="7859712"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228600" algn="l"/>
              </a:tabLst>
            </a:pPr>
            <a:endParaRPr lang="de-DE" sz="1100" dirty="0">
              <a:solidFill>
                <a:srgbClr val="000000"/>
              </a:solidFill>
              <a:ea typeface="Calibri" pitchFamily="34" charset="0"/>
              <a:cs typeface="Times New Roman" pitchFamily="18" charset="0"/>
            </a:endParaRPr>
          </a:p>
          <a:p>
            <a:pPr>
              <a:tabLst>
                <a:tab pos="228600" algn="l"/>
              </a:tabLst>
            </a:pPr>
            <a:r>
              <a:rPr lang="de-DE" sz="1100" dirty="0">
                <a:solidFill>
                  <a:srgbClr val="000000"/>
                </a:solidFill>
                <a:ea typeface="Calibri" pitchFamily="34" charset="0"/>
                <a:cs typeface="Times New Roman" pitchFamily="18" charset="0"/>
              </a:rPr>
              <a:t>Sehr geehrter Herr Professor Flex, </a:t>
            </a:r>
          </a:p>
          <a:p>
            <a:pPr>
              <a:tabLst>
                <a:tab pos="228600" algn="l"/>
              </a:tabLst>
            </a:pPr>
            <a:endParaRPr lang="de-DE" sz="1100" dirty="0">
              <a:solidFill>
                <a:srgbClr val="000000"/>
              </a:solidFill>
              <a:ea typeface="MS PGothic" pitchFamily="34" charset="-128"/>
              <a:cs typeface="Times New Roman" pitchFamily="18" charset="0"/>
            </a:endParaRPr>
          </a:p>
          <a:p>
            <a:pPr algn="just" defTabSz="914400" eaLnBrk="0" hangingPunct="0">
              <a:tabLst>
                <a:tab pos="228600" algn="l"/>
              </a:tabLst>
            </a:pPr>
            <a:r>
              <a:rPr lang="de-DE" altLang="de-DE" sz="1100" dirty="0">
                <a:latin typeface="Arial" panose="020B0604020202020204" pitchFamily="34" charset="0"/>
                <a:ea typeface="Calibri" panose="020F0502020204030204" pitchFamily="34" charset="0"/>
                <a:cs typeface="Arial" panose="020B0604020202020204" pitchFamily="34" charset="0"/>
              </a:rPr>
              <a:t>die Deutsche Forschungsgemeinschaft bewilligt Ihnen und Ihrer Hochschule entsprechend Ihrem Antrag, den Sie zum Thema </a:t>
            </a:r>
            <a:r>
              <a:rPr lang="it-IT" sz="1100" dirty="0">
                <a:solidFill>
                  <a:srgbClr val="000000"/>
                </a:solidFill>
                <a:ea typeface="Calibri" pitchFamily="34" charset="0"/>
                <a:cs typeface="Times New Roman" pitchFamily="18" charset="0"/>
              </a:rPr>
              <a:t>"</a:t>
            </a:r>
            <a:r>
              <a:rPr lang="it-IT" sz="1100" dirty="0" err="1">
                <a:solidFill>
                  <a:srgbClr val="000000"/>
                </a:solidFill>
                <a:ea typeface="Calibri" pitchFamily="34" charset="0"/>
                <a:cs typeface="Times New Roman" pitchFamily="18" charset="0"/>
              </a:rPr>
              <a:t>Mehr</a:t>
            </a:r>
            <a:r>
              <a:rPr lang="it-IT" sz="1100" dirty="0">
                <a:solidFill>
                  <a:srgbClr val="000000"/>
                </a:solidFill>
                <a:ea typeface="Calibri" pitchFamily="34" charset="0"/>
                <a:cs typeface="Times New Roman" pitchFamily="18" charset="0"/>
              </a:rPr>
              <a:t> </a:t>
            </a:r>
            <a:r>
              <a:rPr lang="it-IT" sz="1100" dirty="0" err="1">
                <a:solidFill>
                  <a:srgbClr val="000000"/>
                </a:solidFill>
                <a:ea typeface="Calibri" pitchFamily="34" charset="0"/>
                <a:cs typeface="Times New Roman" pitchFamily="18" charset="0"/>
              </a:rPr>
              <a:t>Freiheit</a:t>
            </a:r>
            <a:r>
              <a:rPr lang="it-IT" sz="1100" dirty="0">
                <a:solidFill>
                  <a:srgbClr val="000000"/>
                </a:solidFill>
                <a:ea typeface="Calibri" pitchFamily="34" charset="0"/>
                <a:cs typeface="Times New Roman" pitchFamily="18" charset="0"/>
              </a:rPr>
              <a:t> </a:t>
            </a:r>
            <a:r>
              <a:rPr lang="it-IT" sz="1100" dirty="0" err="1">
                <a:solidFill>
                  <a:srgbClr val="000000"/>
                </a:solidFill>
                <a:ea typeface="Calibri" pitchFamily="34" charset="0"/>
                <a:cs typeface="Times New Roman" pitchFamily="18" charset="0"/>
              </a:rPr>
              <a:t>durch</a:t>
            </a:r>
            <a:r>
              <a:rPr lang="it-IT" sz="1100" dirty="0">
                <a:solidFill>
                  <a:srgbClr val="000000"/>
                </a:solidFill>
                <a:ea typeface="Calibri" pitchFamily="34" charset="0"/>
                <a:cs typeface="Times New Roman" pitchFamily="18" charset="0"/>
              </a:rPr>
              <a:t> </a:t>
            </a:r>
            <a:r>
              <a:rPr lang="it-IT" sz="1100" dirty="0" err="1">
                <a:solidFill>
                  <a:srgbClr val="000000"/>
                </a:solidFill>
                <a:ea typeface="Calibri" pitchFamily="34" charset="0"/>
                <a:cs typeface="Times New Roman" pitchFamily="18" charset="0"/>
              </a:rPr>
              <a:t>Flexibilität</a:t>
            </a:r>
            <a:r>
              <a:rPr lang="it-IT" sz="1100" dirty="0">
                <a:solidFill>
                  <a:srgbClr val="000000"/>
                </a:solidFill>
                <a:ea typeface="Calibri" pitchFamily="34" charset="0"/>
                <a:cs typeface="Times New Roman" pitchFamily="18" charset="0"/>
              </a:rPr>
              <a:t> in </a:t>
            </a:r>
            <a:r>
              <a:rPr lang="it-IT" sz="1100" dirty="0" err="1">
                <a:solidFill>
                  <a:srgbClr val="000000"/>
                </a:solidFill>
                <a:ea typeface="Calibri" pitchFamily="34" charset="0"/>
                <a:cs typeface="Times New Roman" pitchFamily="18" charset="0"/>
              </a:rPr>
              <a:t>der</a:t>
            </a:r>
            <a:r>
              <a:rPr lang="it-IT" sz="1100" dirty="0">
                <a:solidFill>
                  <a:srgbClr val="000000"/>
                </a:solidFill>
                <a:ea typeface="Calibri" pitchFamily="34" charset="0"/>
                <a:cs typeface="Times New Roman" pitchFamily="18" charset="0"/>
              </a:rPr>
              <a:t> </a:t>
            </a:r>
            <a:r>
              <a:rPr lang="it-IT" sz="1100" dirty="0" err="1">
                <a:solidFill>
                  <a:srgbClr val="000000"/>
                </a:solidFill>
                <a:ea typeface="Calibri" pitchFamily="34" charset="0"/>
                <a:cs typeface="Times New Roman" pitchFamily="18" charset="0"/>
              </a:rPr>
              <a:t>Wisschenschaft</a:t>
            </a:r>
            <a:r>
              <a:rPr lang="it-IT" sz="1100" dirty="0">
                <a:solidFill>
                  <a:srgbClr val="000000"/>
                </a:solidFill>
                <a:ea typeface="Calibri" pitchFamily="34" charset="0"/>
                <a:cs typeface="Times New Roman" pitchFamily="18" charset="0"/>
              </a:rPr>
              <a:t>” </a:t>
            </a:r>
            <a:r>
              <a:rPr lang="de-DE" altLang="de-DE" sz="1100" dirty="0">
                <a:latin typeface="Arial" panose="020B0604020202020204" pitchFamily="34" charset="0"/>
                <a:ea typeface="Calibri" panose="020F0502020204030204" pitchFamily="34" charset="0"/>
                <a:cs typeface="Arial" panose="020B0604020202020204" pitchFamily="34" charset="0"/>
              </a:rPr>
              <a:t>gestellt haben, Mittel bis zur Höhe von                                        184.101 Euro zuzüglich 36.800 Euro Programmpauschale für 24 Monate.</a:t>
            </a:r>
            <a:endParaRPr lang="de-DE" altLang="de-DE" dirty="0">
              <a:latin typeface="Arial" panose="020B0604020202020204" pitchFamily="34" charset="0"/>
            </a:endParaRPr>
          </a:p>
          <a:p>
            <a:pPr eaLnBrk="0" hangingPunct="0">
              <a:tabLst>
                <a:tab pos="228600" algn="l"/>
              </a:tabLst>
            </a:pPr>
            <a:endParaRPr lang="de-DE" sz="1100" dirty="0">
              <a:solidFill>
                <a:srgbClr val="000000"/>
              </a:solidFill>
              <a:ea typeface="MS PGothic" pitchFamily="34" charset="-128"/>
            </a:endParaRPr>
          </a:p>
          <a:p>
            <a:pPr algn="ctr" eaLnBrk="0" hangingPunct="0">
              <a:tabLst>
                <a:tab pos="228600" algn="l"/>
              </a:tabLst>
            </a:pPr>
            <a:r>
              <a:rPr lang="de-DE" sz="1100" dirty="0">
                <a:solidFill>
                  <a:srgbClr val="000000"/>
                </a:solidFill>
                <a:cs typeface="Calibri" pitchFamily="34" charset="0"/>
              </a:rPr>
              <a:t>				</a:t>
            </a:r>
          </a:p>
          <a:p>
            <a:pPr eaLnBrk="0" hangingPunct="0">
              <a:tabLst>
                <a:tab pos="228600" algn="l"/>
              </a:tabLst>
            </a:pPr>
            <a:r>
              <a:rPr lang="de-DE" sz="1100" dirty="0">
                <a:latin typeface="Arial" panose="020B0604020202020204" pitchFamily="34" charset="0"/>
                <a:ea typeface="Calibri" panose="020F0502020204030204" pitchFamily="34" charset="0"/>
                <a:cs typeface="Arial" panose="020B0604020202020204" pitchFamily="34" charset="0"/>
              </a:rPr>
              <a:t>Die Mittel werden als Drittmittelbewilligung zur Verfügung gestellt. Die Abrechnung erfolgt im Drittmittelverfahren. Es handelt sich um eine flexibilisierte Förderung im Sinne der Ziffer 7 der Verwendungsrichtlinien.</a:t>
            </a:r>
          </a:p>
          <a:p>
            <a:r>
              <a:rPr lang="de-DE" sz="1100" dirty="0">
                <a:latin typeface="Arial" panose="020B0604020202020204" pitchFamily="34" charset="0"/>
                <a:ea typeface="Calibri" panose="020F0502020204030204" pitchFamily="34" charset="0"/>
                <a:cs typeface="Arial" panose="020B0604020202020204" pitchFamily="34" charset="0"/>
              </a:rPr>
              <a:t> </a:t>
            </a:r>
          </a:p>
          <a:p>
            <a:r>
              <a:rPr lang="de-DE" sz="1100" dirty="0">
                <a:latin typeface="Arial" panose="020B0604020202020204" pitchFamily="34" charset="0"/>
                <a:ea typeface="Calibri" panose="020F0502020204030204" pitchFamily="34" charset="0"/>
                <a:cs typeface="Arial" panose="020B0604020202020204" pitchFamily="34" charset="0"/>
              </a:rPr>
              <a:t>  </a:t>
            </a:r>
          </a:p>
          <a:p>
            <a:r>
              <a:rPr lang="de-DE" sz="1100" dirty="0">
                <a:latin typeface="Arial" panose="020B0604020202020204" pitchFamily="34" charset="0"/>
                <a:ea typeface="Calibri" panose="020F0502020204030204" pitchFamily="34" charset="0"/>
                <a:cs typeface="Arial" panose="020B0604020202020204" pitchFamily="34" charset="0"/>
              </a:rPr>
              <a:t>Im Einzelnen werden Ihnen    für die Module - Basismodul -  die folgenden Mittel bewilligt   :</a:t>
            </a:r>
          </a:p>
          <a:p>
            <a:pPr eaLnBrk="0" hangingPunct="0">
              <a:tabLst>
                <a:tab pos="228600" algn="l"/>
              </a:tabLst>
            </a:pPr>
            <a:endParaRPr lang="de-DE" dirty="0">
              <a:solidFill>
                <a:srgbClr val="000000"/>
              </a:solidFill>
              <a:ea typeface="MS PGothic" pitchFamily="34" charset="-128"/>
            </a:endParaRPr>
          </a:p>
        </p:txBody>
      </p:sp>
      <p:sp>
        <p:nvSpPr>
          <p:cNvPr id="3" name="Rechteck 2"/>
          <p:cNvSpPr/>
          <p:nvPr/>
        </p:nvSpPr>
        <p:spPr>
          <a:xfrm rot="10800000" flipV="1">
            <a:off x="819592" y="5948339"/>
            <a:ext cx="6540599" cy="246221"/>
          </a:xfrm>
          <a:prstGeom prst="rect">
            <a:avLst/>
          </a:prstGeom>
        </p:spPr>
        <p:txBody>
          <a:bodyPr wrap="square">
            <a:spAutoFit/>
          </a:bodyPr>
          <a:lstStyle/>
          <a:p>
            <a:pPr lvl="0">
              <a:defRPr/>
            </a:pPr>
            <a:r>
              <a:rPr lang="de-DE" sz="1000" dirty="0">
                <a:solidFill>
                  <a:srgbClr val="646567"/>
                </a:solidFill>
                <a:cs typeface="Arial" pitchFamily="-65" charset="0"/>
              </a:rPr>
              <a:t>*abweichend vom DFG-Vordruck 60.12, da Tarifsteigerung eingearbeitet</a:t>
            </a:r>
          </a:p>
        </p:txBody>
      </p:sp>
      <p:sp>
        <p:nvSpPr>
          <p:cNvPr id="16" name="Abgerundetes Rechteck 15"/>
          <p:cNvSpPr/>
          <p:nvPr/>
        </p:nvSpPr>
        <p:spPr>
          <a:xfrm>
            <a:off x="396179" y="2170302"/>
            <a:ext cx="4679876" cy="288032"/>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17" name="Abgerundetes Rechteck 16"/>
          <p:cNvSpPr/>
          <p:nvPr/>
        </p:nvSpPr>
        <p:spPr>
          <a:xfrm>
            <a:off x="971599" y="2852936"/>
            <a:ext cx="1872209" cy="225772"/>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18" name="Abgerundetes Rechteck 17"/>
          <p:cNvSpPr/>
          <p:nvPr/>
        </p:nvSpPr>
        <p:spPr>
          <a:xfrm>
            <a:off x="819592" y="4237804"/>
            <a:ext cx="3968432" cy="1135412"/>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13" name="Abgerundetes Rechteck 12"/>
          <p:cNvSpPr/>
          <p:nvPr/>
        </p:nvSpPr>
        <p:spPr>
          <a:xfrm>
            <a:off x="7092281" y="4377935"/>
            <a:ext cx="936104" cy="175455"/>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10" name="Datumsplatzhalter 9"/>
          <p:cNvSpPr>
            <a:spLocks noGrp="1"/>
          </p:cNvSpPr>
          <p:nvPr>
            <p:ph type="dt" sz="half" idx="2"/>
          </p:nvPr>
        </p:nvSpPr>
        <p:spPr/>
        <p:txBody>
          <a:bodyPr/>
          <a:lstStyle/>
          <a:p>
            <a:pPr>
              <a:defRPr/>
            </a:pPr>
            <a:r>
              <a:rPr lang="de-DE"/>
              <a:t>04.05.2022</a:t>
            </a:r>
            <a:endParaRPr lang="de-DE" dirty="0"/>
          </a:p>
        </p:txBody>
      </p:sp>
      <p:sp>
        <p:nvSpPr>
          <p:cNvPr id="11" name="Fußzeilenplatzhalter 10"/>
          <p:cNvSpPr>
            <a:spLocks noGrp="1"/>
          </p:cNvSpPr>
          <p:nvPr>
            <p:ph type="ftr" sz="quarter" idx="3"/>
          </p:nvPr>
        </p:nvSpPr>
        <p:spPr/>
        <p:txBody>
          <a:bodyPr/>
          <a:lstStyle/>
          <a:p>
            <a:pPr>
              <a:defRPr/>
            </a:pPr>
            <a:r>
              <a:rPr lang="de-DE"/>
              <a:t>Z-FIN-3 Prüfungsdienst</a:t>
            </a:r>
          </a:p>
        </p:txBody>
      </p:sp>
      <p:sp>
        <p:nvSpPr>
          <p:cNvPr id="14" name="Titel 1"/>
          <p:cNvSpPr txBox="1">
            <a:spLocks/>
          </p:cNvSpPr>
          <p:nvPr/>
        </p:nvSpPr>
        <p:spPr>
          <a:xfrm>
            <a:off x="691798" y="262211"/>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de-DE" dirty="0"/>
              <a:t>3. Die Bewilligung</a:t>
            </a:r>
          </a:p>
          <a:p>
            <a:endParaRPr lang="de-DE" sz="1800" dirty="0"/>
          </a:p>
        </p:txBody>
      </p:sp>
      <p:sp>
        <p:nvSpPr>
          <p:cNvPr id="15" name="Abgerundetes Rechteck 12">
            <a:extLst>
              <a:ext uri="{FF2B5EF4-FFF2-40B4-BE49-F238E27FC236}">
                <a16:creationId xmlns:a16="http://schemas.microsoft.com/office/drawing/2014/main" id="{666715AF-9C5E-454B-BFF8-1BBCAEAFB1F8}"/>
              </a:ext>
            </a:extLst>
          </p:cNvPr>
          <p:cNvSpPr/>
          <p:nvPr/>
        </p:nvSpPr>
        <p:spPr>
          <a:xfrm>
            <a:off x="7068512" y="5053417"/>
            <a:ext cx="925726" cy="181551"/>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
        <p:nvSpPr>
          <p:cNvPr id="19" name="Abgerundetes Rechteck 12">
            <a:extLst>
              <a:ext uri="{FF2B5EF4-FFF2-40B4-BE49-F238E27FC236}">
                <a16:creationId xmlns:a16="http://schemas.microsoft.com/office/drawing/2014/main" id="{560FBE78-3504-4215-BC67-07B2023F385E}"/>
              </a:ext>
            </a:extLst>
          </p:cNvPr>
          <p:cNvSpPr/>
          <p:nvPr/>
        </p:nvSpPr>
        <p:spPr>
          <a:xfrm>
            <a:off x="7068512" y="5211914"/>
            <a:ext cx="936104" cy="152400"/>
          </a:xfrm>
          <a:prstGeom prst="round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dirty="0">
              <a:solidFill>
                <a:prstClr val="white"/>
              </a:solidFill>
            </a:endParaRPr>
          </a:p>
        </p:txBody>
      </p:sp>
    </p:spTree>
    <p:extLst>
      <p:ext uri="{BB962C8B-B14F-4D97-AF65-F5344CB8AC3E}">
        <p14:creationId xmlns:p14="http://schemas.microsoft.com/office/powerpoint/2010/main" val="2357795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animBg="1"/>
      <p:bldP spid="15" grpId="0" animBg="1"/>
      <p:bldP spid="19" grpId="0" animBg="1"/>
    </p:bldLst>
  </p:timing>
</p:sld>
</file>

<file path=ppt/theme/theme1.xml><?xml version="1.0" encoding="utf-8"?>
<a:theme xmlns:a="http://schemas.openxmlformats.org/drawingml/2006/main" name="DFG Vorlage 2007">
  <a:themeElements>
    <a:clrScheme name="DFG-Blau">
      <a:dk1>
        <a:sysClr val="windowText" lastClr="000000"/>
      </a:dk1>
      <a:lt1>
        <a:sysClr val="window" lastClr="FFFFFF"/>
      </a:lt1>
      <a:dk2>
        <a:srgbClr val="00519E"/>
      </a:dk2>
      <a:lt2>
        <a:srgbClr val="EEECE1"/>
      </a:lt2>
      <a:accent1>
        <a:srgbClr val="00519E"/>
      </a:accent1>
      <a:accent2>
        <a:srgbClr val="6DA5D5"/>
      </a:accent2>
      <a:accent3>
        <a:srgbClr val="3F85C1"/>
      </a:accent3>
      <a:accent4>
        <a:srgbClr val="0069AF"/>
      </a:accent4>
      <a:accent5>
        <a:srgbClr val="B5123E"/>
      </a:accent5>
      <a:accent6>
        <a:srgbClr val="646567"/>
      </a:accent6>
      <a:hlink>
        <a:srgbClr val="0070C0"/>
      </a:hlink>
      <a:folHlink>
        <a:srgbClr val="800080"/>
      </a:folHlink>
    </a:clrScheme>
    <a:fontScheme name="DF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äsentation2" id="{FF2BA075-8C27-4FFF-82EC-32D1B152DF01}" vid="{C6DC7238-4873-4567-9EC2-379FCFCFFE1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3838</Words>
  <Application>Microsoft Office PowerPoint</Application>
  <PresentationFormat>Bildschirmpräsentation (4:3)</PresentationFormat>
  <Paragraphs>558</Paragraphs>
  <Slides>41</Slides>
  <Notes>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51" baseType="lpstr">
      <vt:lpstr>MS PGothic</vt:lpstr>
      <vt:lpstr>MS PGothic</vt:lpstr>
      <vt:lpstr>Arial</vt:lpstr>
      <vt:lpstr>Calibri</vt:lpstr>
      <vt:lpstr>Symbol</vt:lpstr>
      <vt:lpstr>Times New Roman</vt:lpstr>
      <vt:lpstr>Verdana</vt:lpstr>
      <vt:lpstr>Wingdings</vt:lpstr>
      <vt:lpstr>DFG Vorlage 2007</vt:lpstr>
      <vt:lpstr>Photo Editor Photo</vt:lpstr>
      <vt:lpstr> Finanzielle Abwicklung  von DFG-Sachbeihilfen  </vt:lpstr>
      <vt:lpstr>Themen</vt:lpstr>
      <vt:lpstr>1. Aufbau der DFG </vt:lpstr>
      <vt:lpstr>1. Aufbau der DFG</vt:lpstr>
      <vt:lpstr>PowerPoint-Präsentation</vt:lpstr>
      <vt:lpstr>3. Die Bewilligung Bewilligungsarten und Abrechnungsverfahren der DFG </vt:lpstr>
      <vt:lpstr>Inhalt des Bewilligungsscheibens</vt:lpstr>
      <vt:lpstr>Flexibilisierte Förderung (Tz. 2.8 VwRl 2.00 – 01/22)</vt:lpstr>
      <vt:lpstr> Mehr Freiheit durch Flexibilität</vt:lpstr>
      <vt:lpstr>Flexibilisierte Förderung Umdisposition</vt:lpstr>
      <vt:lpstr>Mehr Freiheit durch Flexibilität </vt:lpstr>
      <vt:lpstr>Personal </vt:lpstr>
      <vt:lpstr>3. Die Bewilligung </vt:lpstr>
      <vt:lpstr>4. Mittelanforderungen </vt:lpstr>
      <vt:lpstr>4. Mittelanforderungen</vt:lpstr>
      <vt:lpstr>5. Verwendungsnachweise</vt:lpstr>
      <vt:lpstr>5. Verwendungsnachweise</vt:lpstr>
      <vt:lpstr>5. Verwendungsnachweise</vt:lpstr>
      <vt:lpstr>5. Verwendungsnachweise</vt:lpstr>
      <vt:lpstr>5. Verwendungsnachweise</vt:lpstr>
      <vt:lpstr>5. Verwendungsnachweise</vt:lpstr>
      <vt:lpstr>5. Verwendungsnachweise</vt:lpstr>
      <vt:lpstr>5. Verwendungsnachweise</vt:lpstr>
      <vt:lpstr>6. Personal     </vt:lpstr>
      <vt:lpstr>6. Personal     </vt:lpstr>
      <vt:lpstr>6. Personal</vt:lpstr>
      <vt:lpstr>6. Personal</vt:lpstr>
      <vt:lpstr>6. Personal</vt:lpstr>
      <vt:lpstr>6. Personal </vt:lpstr>
      <vt:lpstr>6. Personal </vt:lpstr>
      <vt:lpstr>6. Personal </vt:lpstr>
      <vt:lpstr>6. Personal </vt:lpstr>
      <vt:lpstr>6. Personal </vt:lpstr>
      <vt:lpstr>7. Frist- und Laufzeitverlängerung (1)  </vt:lpstr>
      <vt:lpstr>7. Frist- und Laufzeitverlängerung (2)  </vt:lpstr>
      <vt:lpstr>7. Frist- und Laufzeitverlängerungen</vt:lpstr>
      <vt:lpstr>8. Programmpauschale</vt:lpstr>
      <vt:lpstr>8. Programmpauschale</vt:lpstr>
      <vt:lpstr>9. Prüfung vor Ort</vt:lpstr>
      <vt:lpstr>Zuständigkeiten</vt:lpstr>
      <vt:lpstr>PowerPoint-Präsentation</vt:lpstr>
    </vt:vector>
  </TitlesOfParts>
  <Company>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kintscherp</dc:creator>
  <dc:description>www.dfg.de</dc:description>
  <cp:lastModifiedBy>kintscherp</cp:lastModifiedBy>
  <cp:revision>106</cp:revision>
  <dcterms:created xsi:type="dcterms:W3CDTF">2020-02-03T10:23:46Z</dcterms:created>
  <dcterms:modified xsi:type="dcterms:W3CDTF">2022-05-04T07:48:19Z</dcterms:modified>
</cp:coreProperties>
</file>