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076571" cy="51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5499" tIns="47749" rIns="95499" bIns="47749" anchor="t" anchorCtr="0" compatLnSpc="1">
            <a:noAutofit/>
          </a:bodyPr>
          <a:lstStyle>
            <a:lvl1pPr marL="0" marR="0" lvl="0" indent="0" algn="l" defTabSz="9556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300" b="0" i="0" u="none" strike="noStrike" cap="none" spc="0">
                <a:solidFill>
                  <a:srgbClr val="000000"/>
                </a:solidFill>
                <a:latin typeface="Arial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 bwMode="auto">
          <a:xfrm>
            <a:off x="4019546" y="0"/>
            <a:ext cx="3078163" cy="51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5499" tIns="47749" rIns="95499" bIns="47749" anchor="t" anchorCtr="0" compatLnSpc="1">
            <a:noAutofit/>
          </a:bodyPr>
          <a:lstStyle>
            <a:lvl1pPr marL="0" marR="0" lvl="0" indent="0" algn="r" defTabSz="9556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300" b="0" i="0" u="none" strike="noStrike" cap="none" spc="0">
                <a:solidFill>
                  <a:srgbClr val="000000"/>
                </a:solidFill>
                <a:latin typeface="Arial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2"/>
            <a:ext cx="5116516" cy="383698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 bwMode="auto">
          <a:xfrm>
            <a:off x="709610" y="4860922"/>
            <a:ext cx="5680079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5499" tIns="47749" rIns="95499" bIns="47749" anchor="t" anchorCtr="0" compatLnSpc="1">
            <a:no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 bwMode="auto">
          <a:xfrm>
            <a:off x="0" y="9720264"/>
            <a:ext cx="3076571" cy="51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5499" tIns="47749" rIns="95499" bIns="47749" anchor="b" anchorCtr="0" compatLnSpc="1">
            <a:noAutofit/>
          </a:bodyPr>
          <a:lstStyle>
            <a:lvl1pPr marL="0" marR="0" lvl="0" indent="0" algn="l" defTabSz="9556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300" b="0" i="0" u="none" strike="noStrike" cap="none" spc="0">
                <a:solidFill>
                  <a:srgbClr val="000000"/>
                </a:solidFill>
                <a:latin typeface="Arial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 bwMode="auto">
          <a:xfrm>
            <a:off x="4019546" y="9720264"/>
            <a:ext cx="3078163" cy="51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5499" tIns="47749" rIns="95499" bIns="47749" anchor="b" anchorCtr="0" compatLnSpc="1">
            <a:noAutofit/>
          </a:bodyPr>
          <a:lstStyle>
            <a:lvl1pPr marL="0" marR="0" lvl="0" indent="0" algn="r" defTabSz="9556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300" b="0" i="0" u="none" strike="noStrike" cap="none" spc="0">
                <a:solidFill>
                  <a:srgbClr val="000000"/>
                </a:solidFill>
                <a:latin typeface="Arial"/>
              </a:defRPr>
            </a:lvl1pPr>
          </a:lstStyle>
          <a:p>
            <a:pPr lvl="0">
              <a:defRPr/>
            </a:pPr>
            <a:fld id="{DD78EE3F-F680-4E27-A696-CBA5C93F7280}" type="slidenum">
              <a:r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>
      <a:lnSpc>
        <a:spcPct val="100000"/>
      </a:lnSpc>
      <a:spcBef>
        <a:spcPts val="400"/>
      </a:spcBef>
      <a:spcAft>
        <a:spcPts val="0"/>
      </a:spcAft>
      <a:buNone/>
      <a:defRPr lang="de-DE" sz="1200" b="0" i="0" u="none" strike="noStrike" cap="none" spc="0">
        <a:solidFill>
          <a:srgbClr val="000000"/>
        </a:solidFill>
        <a:latin typeface="Arial"/>
      </a:defRPr>
    </a:lvl1pPr>
    <a:lvl2pPr marL="457200" marR="0" lvl="1" indent="0" algn="l" defTabSz="914400">
      <a:lnSpc>
        <a:spcPct val="100000"/>
      </a:lnSpc>
      <a:spcBef>
        <a:spcPts val="400"/>
      </a:spcBef>
      <a:spcAft>
        <a:spcPts val="0"/>
      </a:spcAft>
      <a:buNone/>
      <a:defRPr lang="de-DE" sz="1200" b="0" i="0" u="none" strike="noStrike" cap="none" spc="0">
        <a:solidFill>
          <a:srgbClr val="000000"/>
        </a:solidFill>
        <a:latin typeface="Arial"/>
      </a:defRPr>
    </a:lvl2pPr>
    <a:lvl3pPr marL="914400" marR="0" lvl="2" indent="0" algn="l" defTabSz="914400">
      <a:lnSpc>
        <a:spcPct val="100000"/>
      </a:lnSpc>
      <a:spcBef>
        <a:spcPts val="400"/>
      </a:spcBef>
      <a:spcAft>
        <a:spcPts val="0"/>
      </a:spcAft>
      <a:buNone/>
      <a:defRPr lang="de-DE" sz="1200" b="0" i="0" u="none" strike="noStrike" cap="none" spc="0">
        <a:solidFill>
          <a:srgbClr val="000000"/>
        </a:solidFill>
        <a:latin typeface="Arial"/>
      </a:defRPr>
    </a:lvl3pPr>
    <a:lvl4pPr marL="1371600" marR="0" lvl="3" indent="0" algn="l" defTabSz="914400">
      <a:lnSpc>
        <a:spcPct val="100000"/>
      </a:lnSpc>
      <a:spcBef>
        <a:spcPts val="400"/>
      </a:spcBef>
      <a:spcAft>
        <a:spcPts val="0"/>
      </a:spcAft>
      <a:buNone/>
      <a:defRPr lang="de-DE" sz="1200" b="0" i="0" u="none" strike="noStrike" cap="none" spc="0">
        <a:solidFill>
          <a:srgbClr val="000000"/>
        </a:solidFill>
        <a:latin typeface="Arial"/>
      </a:defRPr>
    </a:lvl4pPr>
    <a:lvl5pPr marL="1828800" marR="0" lvl="4" indent="0" algn="l" defTabSz="914400">
      <a:lnSpc>
        <a:spcPct val="100000"/>
      </a:lnSpc>
      <a:spcBef>
        <a:spcPts val="400"/>
      </a:spcBef>
      <a:spcAft>
        <a:spcPts val="0"/>
      </a:spcAft>
      <a:buNone/>
      <a:defRPr lang="de-DE" sz="1200" b="0" i="0" u="none" strike="noStrike" cap="none" spc="0">
        <a:solidFill>
          <a:srgbClr val="000000"/>
        </a:solidFill>
        <a:latin typeface="Arial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lvl="0">
              <a:defRPr/>
            </a:pPr>
            <a:fld id="{DD78EE3F-F680-4E27-A696-CBA5C93F7280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g100a7975e7c_2_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0a7975e7c_2_1:notes"/>
          <p:cNvSpPr txBox="1">
            <a:spLocks noGrp="1"/>
          </p:cNvSpPr>
          <p:nvPr>
            <p:ph type="body" idx="1"/>
          </p:nvPr>
        </p:nvSpPr>
        <p:spPr bwMode="auto">
          <a:xfrm>
            <a:off x="709610" y="4860922"/>
            <a:ext cx="5680200" cy="4605300"/>
          </a:xfrm>
          <a:prstGeom prst="rect">
            <a:avLst/>
          </a:prstGeom>
        </p:spPr>
        <p:txBody>
          <a:bodyPr spcFirstLastPara="1" wrap="square" lIns="95474" tIns="47725" rIns="95474" bIns="47725" anchor="t" anchorCtr="0">
            <a:noAutofit/>
          </a:bodyPr>
          <a:lstStyle/>
          <a:p>
            <a:pPr marL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64" name="Google Shape;164;g100a7975e7c_2_1:notes"/>
          <p:cNvSpPr txBox="1">
            <a:spLocks noGrp="1"/>
          </p:cNvSpPr>
          <p:nvPr>
            <p:ph type="sldNum" idx="12"/>
          </p:nvPr>
        </p:nvSpPr>
        <p:spPr bwMode="auto">
          <a:xfrm>
            <a:off x="4019546" y="9720264"/>
            <a:ext cx="3078300" cy="512700"/>
          </a:xfrm>
          <a:prstGeom prst="rect">
            <a:avLst/>
          </a:prstGeom>
        </p:spPr>
        <p:txBody>
          <a:bodyPr spcFirstLastPara="1" wrap="square" lIns="95474" tIns="47725" rIns="95474" bIns="477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Google Shape;233;g100a7a9b4b0_1_48:notes"/>
          <p:cNvSpPr txBox="1">
            <a:spLocks noGrp="1"/>
          </p:cNvSpPr>
          <p:nvPr>
            <p:ph type="body" idx="1"/>
          </p:nvPr>
        </p:nvSpPr>
        <p:spPr bwMode="auto">
          <a:xfrm>
            <a:off x="709610" y="4860922"/>
            <a:ext cx="5680200" cy="4605300"/>
          </a:xfrm>
          <a:prstGeom prst="rect">
            <a:avLst/>
          </a:prstGeom>
        </p:spPr>
        <p:txBody>
          <a:bodyPr spcFirstLastPara="1" wrap="square" lIns="95474" tIns="47725" rIns="95474" bIns="47725" anchor="t" anchorCtr="0">
            <a:noAutofit/>
          </a:bodyPr>
          <a:lstStyle/>
          <a:p>
            <a:pPr marL="0" lvl="0" indent="0" algn="l">
              <a:spcBef>
                <a:spcPts val="4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234" name="Google Shape;234;g100a7a9b4b0_1_4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Google Shape;233;g100a7a9b4b0_1_48:notes"/>
          <p:cNvSpPr txBox="1">
            <a:spLocks noGrp="1"/>
          </p:cNvSpPr>
          <p:nvPr>
            <p:ph type="body" idx="1"/>
          </p:nvPr>
        </p:nvSpPr>
        <p:spPr bwMode="auto">
          <a:xfrm>
            <a:off x="709610" y="4860922"/>
            <a:ext cx="5680200" cy="4605300"/>
          </a:xfrm>
          <a:prstGeom prst="rect">
            <a:avLst/>
          </a:prstGeom>
        </p:spPr>
        <p:txBody>
          <a:bodyPr spcFirstLastPara="1" wrap="square" lIns="95474" tIns="47725" rIns="95474" bIns="47725" anchor="t" anchorCtr="0">
            <a:noAutofit/>
          </a:bodyPr>
          <a:lstStyle/>
          <a:p>
            <a:pPr marL="0" lvl="0" indent="0" algn="l">
              <a:spcBef>
                <a:spcPts val="4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234" name="Google Shape;234;g100a7a9b4b0_1_4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 bwMode="auto">
          <a:xfrm>
            <a:off x="709610" y="4860922"/>
            <a:ext cx="5680079" cy="4605339"/>
          </a:xfrm>
          <a:prstGeom prst="rect">
            <a:avLst/>
          </a:prstGeom>
        </p:spPr>
        <p:txBody>
          <a:bodyPr spcFirstLastPara="1" wrap="square" lIns="95474" tIns="47725" rIns="95474" bIns="47725" anchor="t" anchorCtr="0">
            <a:noAutofit/>
          </a:bodyPr>
          <a:lstStyle/>
          <a:p>
            <a:pPr marL="0" lvl="0" indent="0" algn="l">
              <a:spcBef>
                <a:spcPts val="4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 bwMode="auto">
          <a:xfrm>
            <a:off x="709610" y="4860922"/>
            <a:ext cx="5680079" cy="4605339"/>
          </a:xfrm>
          <a:prstGeom prst="rect">
            <a:avLst/>
          </a:prstGeom>
        </p:spPr>
        <p:txBody>
          <a:bodyPr spcFirstLastPara="1" wrap="square" lIns="95474" tIns="47725" rIns="95474" bIns="47725" anchor="t" anchorCtr="0">
            <a:noAutofit/>
          </a:bodyPr>
          <a:lstStyle/>
          <a:p>
            <a:pPr marL="0" lvl="0" indent="0" algn="l">
              <a:spcBef>
                <a:spcPts val="40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lvl="0">
              <a:defRPr/>
            </a:pPr>
            <a:fld id="{DD78EE3F-F680-4E27-A696-CBA5C93F7280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/>
          <p:nvPr/>
        </p:nvSpPr>
        <p:spPr bwMode="auto">
          <a:xfrm>
            <a:off x="-36511" y="6610353"/>
            <a:ext cx="7777164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200" b="0" i="0" u="none" strike="noStrike" cap="all" spc="0">
                <a:solidFill>
                  <a:srgbClr val="003560"/>
                </a:solidFill>
                <a:latin typeface="RUB Scala TZ"/>
              </a:rPr>
              <a:t>Ruhr-Universität Bochum • </a:t>
            </a:r>
            <a:r>
              <a:rPr lang="de-DE" sz="1200" b="1" i="0" u="none" strike="noStrike" cap="all" spc="0">
                <a:solidFill>
                  <a:srgbClr val="003560"/>
                </a:solidFill>
                <a:latin typeface="RUB Scala TZ"/>
              </a:rPr>
              <a:t>Germanistisches Institut</a:t>
            </a:r>
            <a:r>
              <a:rPr lang="de-DE" sz="1200" b="1" i="0" u="none" strike="noStrike" cap="none" spc="0">
                <a:solidFill>
                  <a:srgbClr val="003560"/>
                </a:solidFill>
                <a:latin typeface="RUB Scala TZ"/>
              </a:rPr>
              <a:t> </a:t>
            </a:r>
            <a:r>
              <a:rPr lang="de-DE" sz="1200" b="0" i="0" u="none" strike="noStrike" cap="all" spc="0">
                <a:solidFill>
                  <a:srgbClr val="003560"/>
                </a:solidFill>
                <a:latin typeface="RUB Scala TZ"/>
              </a:rPr>
              <a:t>•</a:t>
            </a:r>
            <a:r>
              <a:rPr lang="de-DE" sz="1200" b="0" i="0" u="none" strike="noStrike" cap="none" spc="0">
                <a:solidFill>
                  <a:srgbClr val="003560"/>
                </a:solidFill>
                <a:latin typeface="RUB Scala TZ"/>
              </a:rPr>
              <a:t> www.germanistisches-institut.de</a:t>
            </a:r>
            <a:endParaRPr/>
          </a:p>
        </p:txBody>
      </p:sp>
      <p:pic>
        <p:nvPicPr>
          <p:cNvPr id="3" name="Picture 31" descr="Label_RUB_WEISS-BLAU_cmyk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04140" y="0"/>
            <a:ext cx="1439859" cy="14398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17" y="0"/>
            <a:ext cx="1240246" cy="18002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8"/>
          <p:cNvSpPr txBox="1">
            <a:spLocks noGrp="1"/>
          </p:cNvSpPr>
          <p:nvPr>
            <p:ph type="ctrTitle"/>
          </p:nvPr>
        </p:nvSpPr>
        <p:spPr bwMode="auto"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6" name="Rectangle 29"/>
          <p:cNvSpPr txBox="1"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603"/>
          </a:xfrm>
        </p:spPr>
        <p:txBody>
          <a:bodyPr/>
          <a:lstStyle>
            <a:lvl1pPr marL="0" indent="0">
              <a:buNone/>
              <a:defRPr sz="3400">
                <a:solidFill>
                  <a:srgbClr val="8DAE10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7" name="Rectangle 25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9809CE1F-5005-48DB-AF01-972992A84EE0}" type="slidenum">
              <a:rPr/>
              <a:t>‹Nr.›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/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Symbol"/>
              <a:buChar char="-"/>
              <a:defRPr lang="de-DE" sz="2800" b="0" i="0" u="none" strike="noStrike" cap="none" spc="0">
                <a:solidFill>
                  <a:srgbClr val="000000"/>
                </a:solidFill>
                <a:latin typeface="RubFlama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Symbol"/>
              <a:buChar char="-"/>
              <a:defRPr lang="de-DE" sz="2400" b="0" i="0" u="none" strike="noStrike" cap="none" spc="0">
                <a:solidFill>
                  <a:srgbClr val="000000"/>
                </a:solidFill>
                <a:latin typeface="RubFlama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Symbol"/>
              <a:buChar char="-"/>
              <a:defRPr lang="de-DE" sz="2000" b="0" i="0" u="none" strike="noStrike" cap="none" spc="0">
                <a:solidFill>
                  <a:srgbClr val="000000"/>
                </a:solidFill>
                <a:latin typeface="RubFlama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Symbol"/>
              <a:buChar char="-"/>
              <a:defRPr lang="de-DE" sz="2000" b="0" i="0" u="none" strike="noStrike" cap="none" spc="0">
                <a:solidFill>
                  <a:srgbClr val="000000"/>
                </a:solidFill>
                <a:latin typeface="RubFlama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57D3BCC6-AFE2-45AE-8FF9-3B0BE3C5A5F0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 bwMode="auto">
          <a:xfrm>
            <a:off x="6651629" y="333371"/>
            <a:ext cx="2078038" cy="5810253"/>
          </a:xfrm>
        </p:spPr>
        <p:txBody>
          <a:bodyPr vert="eaVert"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 bwMode="auto">
          <a:xfrm>
            <a:off x="414341" y="333371"/>
            <a:ext cx="6084883" cy="5810253"/>
          </a:xfrm>
        </p:spPr>
        <p:txBody>
          <a:bodyPr vert="eaVert"/>
          <a:lstStyle>
            <a:lvl1pPr>
              <a:defRPr/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Flama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Flama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Flama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Flama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Flama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Flama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Flama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Flama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CD7432E7-427D-4B96-83F3-4EF6BF2DF00D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B49342A6-F9AE-41C4-AAAF-5D64B679EC80}" type="slidenum">
              <a:rPr/>
              <a:t>‹Nr.›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623885" y="4589465"/>
            <a:ext cx="7886700" cy="150018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CB95808-32F0-4CB4-9AF1-76EF78455C5B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431797" y="1844673"/>
            <a:ext cx="4063995" cy="4298951"/>
          </a:xfrm>
        </p:spPr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 bwMode="auto">
          <a:xfrm>
            <a:off x="4648196" y="1844673"/>
            <a:ext cx="4063995" cy="4298951"/>
          </a:xfrm>
        </p:spPr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3471AF27-93CD-46C8-A424-AE54D48F26BB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 bwMode="auto">
          <a:xfrm>
            <a:off x="630241" y="2505071"/>
            <a:ext cx="3868734" cy="3684583"/>
          </a:xfrm>
        </p:spPr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 bwMode="auto"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 bwMode="auto">
          <a:xfrm>
            <a:off x="4629149" y="2505071"/>
            <a:ext cx="3887791" cy="3684583"/>
          </a:xfrm>
        </p:spPr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2C52CE1E-41EF-408B-90BC-B6B203816D2F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3DC982B8-D476-4C7B-B804-5EB390B63542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0F7EBC2B-10FF-4C6E-A3B7-08AC12615B36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3887791" y="987423"/>
            <a:ext cx="4629149" cy="4873623"/>
          </a:xfrm>
        </p:spPr>
        <p:txBody>
          <a:bodyPr/>
          <a:lstStyle>
            <a:lvl1pPr>
              <a:defRPr>
                <a:latin typeface="RUB Scala TZ"/>
              </a:defRPr>
            </a:lvl1pPr>
            <a:lvl2pPr marL="742950" marR="0" lvl="1" indent="-285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800" b="0" i="0" u="none" strike="noStrike" cap="none" spc="0">
                <a:solidFill>
                  <a:srgbClr val="000000"/>
                </a:solidFill>
                <a:latin typeface="RUB Scala TZ"/>
              </a:defRPr>
            </a:lvl2pPr>
            <a:lvl3pPr marR="0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400" b="0" i="0" u="none" strike="noStrike" cap="none" spc="0">
                <a:solidFill>
                  <a:srgbClr val="000000"/>
                </a:solidFill>
                <a:latin typeface="RUB Scala TZ"/>
              </a:defRPr>
            </a:lvl3pPr>
            <a:lvl4pPr marR="0" lvl="3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4pPr>
            <a:lvl5pPr marR="0" lvl="4">
              <a:lnSpc>
                <a:spcPct val="100000"/>
              </a:lnSpc>
              <a:spcAft>
                <a:spcPts val="0"/>
              </a:spcAft>
              <a:buClr>
                <a:srgbClr val="8DAE10"/>
              </a:buClr>
              <a:buSzPct val="100000"/>
              <a:buFont typeface="RUB Scala TZ"/>
              <a:buChar char="−"/>
              <a:defRPr lang="de-DE" sz="2000" b="0" i="0" u="none" strike="noStrike" cap="none" spc="0">
                <a:solidFill>
                  <a:srgbClr val="000000"/>
                </a:solidFill>
                <a:latin typeface="RUB Scala TZ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 bwMode="auto">
          <a:xfrm>
            <a:off x="630241" y="2057400"/>
            <a:ext cx="2949570" cy="381158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1779563E-5C66-47AA-9E69-7407E3B13921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 bwMode="auto">
          <a:xfrm>
            <a:off x="3887791" y="987423"/>
            <a:ext cx="4629149" cy="4873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 bwMode="auto">
          <a:xfrm>
            <a:off x="630241" y="2057400"/>
            <a:ext cx="2949570" cy="381158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Rectangle 20"/>
          <p:cNvSpPr txBox="1">
            <a:spLocks noGrp="1"/>
          </p:cNvSpPr>
          <p:nvPr>
            <p:ph type="sldNum" sz="quarter" idx="8"/>
          </p:nvPr>
        </p:nvSpPr>
        <p:spPr bwMode="auto"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7DE84B61-5860-4221-8FF4-30176F729E34}" type="slidenum">
              <a:r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D797"/>
            </a:gs>
            <a:gs pos="48000">
              <a:schemeClr val="bg1"/>
            </a:gs>
            <a:gs pos="100000">
              <a:srgbClr val="F9D7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25" cy="1260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/>
            </a:pPr>
            <a:endParaRPr lang="de-DE"/>
          </a:p>
        </p:txBody>
      </p:sp>
      <p:sp>
        <p:nvSpPr>
          <p:cNvPr id="3" name="Rectangle 16"/>
          <p:cNvSpPr txBox="1">
            <a:spLocks noGrp="1"/>
          </p:cNvSpPr>
          <p:nvPr>
            <p:ph type="body" idx="1"/>
          </p:nvPr>
        </p:nvSpPr>
        <p:spPr bwMode="auto">
          <a:xfrm>
            <a:off x="431797" y="1844673"/>
            <a:ext cx="8280404" cy="42989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Rectangle 20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200" b="1" i="0" u="none" strike="noStrike" cap="none" spc="0">
                <a:solidFill>
                  <a:srgbClr val="003560"/>
                </a:solidFill>
                <a:latin typeface="RUB Scala TZ"/>
              </a:defRPr>
            </a:lvl1pPr>
          </a:lstStyle>
          <a:p>
            <a:pPr lvl="0">
              <a:defRPr/>
            </a:pPr>
            <a:fld id="{0F04A91A-2B38-4276-80FF-E070D0C98DBD}" type="slidenum">
              <a:rPr/>
              <a:t>‹Nr.›</a:t>
            </a:fld>
            <a:endParaRPr lang="de-DE"/>
          </a:p>
        </p:txBody>
      </p:sp>
      <p:sp>
        <p:nvSpPr>
          <p:cNvPr id="5" name="Text Box 21"/>
          <p:cNvSpPr txBox="1"/>
          <p:nvPr/>
        </p:nvSpPr>
        <p:spPr bwMode="auto">
          <a:xfrm>
            <a:off x="-36511" y="6610353"/>
            <a:ext cx="7777164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200" b="0" i="0" u="none" strike="noStrike" cap="all" spc="0">
                <a:solidFill>
                  <a:srgbClr val="003560"/>
                </a:solidFill>
                <a:latin typeface="RUB Scala TZ"/>
              </a:rPr>
              <a:t>Ruhr-Universität Bochum • </a:t>
            </a:r>
            <a:r>
              <a:rPr lang="de-DE" sz="1200" b="1" i="0" u="none" strike="noStrike" cap="all" spc="0">
                <a:solidFill>
                  <a:srgbClr val="003560"/>
                </a:solidFill>
                <a:latin typeface="RUB Scala TZ"/>
              </a:rPr>
              <a:t>Germanistisches Institut</a:t>
            </a:r>
            <a:r>
              <a:rPr lang="de-DE" sz="1200" b="1" i="0" u="none" strike="noStrike" cap="none" spc="0">
                <a:solidFill>
                  <a:srgbClr val="003560"/>
                </a:solidFill>
                <a:latin typeface="RUB Scala TZ"/>
              </a:rPr>
              <a:t> </a:t>
            </a:r>
            <a:r>
              <a:rPr lang="de-DE" sz="1200" b="0" i="0" u="none" strike="noStrike" cap="all" spc="0">
                <a:solidFill>
                  <a:srgbClr val="003560"/>
                </a:solidFill>
                <a:latin typeface="RUB Scala TZ"/>
              </a:rPr>
              <a:t>•</a:t>
            </a:r>
            <a:r>
              <a:rPr lang="de-DE" sz="1200" b="0" i="0" u="none" strike="noStrike" cap="none" spc="0">
                <a:solidFill>
                  <a:srgbClr val="003560"/>
                </a:solidFill>
                <a:latin typeface="RUB Scala TZ"/>
              </a:rPr>
              <a:t> www.germanistisches-institut.de</a:t>
            </a:r>
            <a:endParaRPr/>
          </a:p>
        </p:txBody>
      </p:sp>
      <p:pic>
        <p:nvPicPr>
          <p:cNvPr id="6" name="Picture 24" descr="Label_RUB_WEISS-BLAU_srgb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893170" y="0"/>
            <a:ext cx="269876" cy="2698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00" y="0"/>
            <a:ext cx="249366" cy="36194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de-DE" sz="4200" b="1" i="0" u="none" strike="noStrike" cap="none" spc="0">
          <a:solidFill>
            <a:srgbClr val="000000"/>
          </a:solidFill>
          <a:latin typeface="RUB Scala TZ"/>
        </a:defRPr>
      </a:lvl1pPr>
    </p:titleStyle>
    <p:bodyStyle>
      <a:lvl1pPr marL="342900" marR="0" lvl="0" indent="-342900" algn="l" defTabSz="914400">
        <a:lnSpc>
          <a:spcPct val="100000"/>
        </a:lnSpc>
        <a:spcBef>
          <a:spcPts val="800"/>
        </a:spcBef>
        <a:spcAft>
          <a:spcPts val="0"/>
        </a:spcAft>
        <a:buClr>
          <a:srgbClr val="8DAE10"/>
        </a:buClr>
        <a:buSzPct val="100000"/>
        <a:buFont typeface="RUB Scala TZ"/>
        <a:buChar char="▪"/>
        <a:defRPr lang="de-DE" sz="3200" b="0" i="0" u="none" strike="noStrike" cap="none" spc="0">
          <a:solidFill>
            <a:srgbClr val="000000"/>
          </a:solidFill>
          <a:latin typeface="RUB Scala TZ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b.de/pergament-und-mikrof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1">
    <p:bg>
      <p:bgPr>
        <a:gradFill>
          <a:gsLst>
            <a:gs pos="0">
              <a:srgbClr val="F9D797"/>
            </a:gs>
            <a:gs pos="53000">
              <a:schemeClr val="bg1"/>
            </a:gs>
            <a:gs pos="100000">
              <a:srgbClr val="F9D7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 bwMode="auto">
          <a:xfrm>
            <a:off x="685800" y="1687480"/>
            <a:ext cx="7772400" cy="1470026"/>
          </a:xfrm>
        </p:spPr>
        <p:txBody>
          <a:bodyPr/>
          <a:lstStyle/>
          <a:p>
            <a:pPr lvl="0" algn="ctr">
              <a:spcBef>
                <a:spcPts val="800"/>
              </a:spcBef>
              <a:buClr>
                <a:srgbClr val="8DAE10"/>
              </a:buClr>
              <a:buSzPct val="100000"/>
              <a:defRPr/>
            </a:pPr>
            <a:r>
              <a:rPr lang="de-DE" dirty="0">
                <a:solidFill>
                  <a:srgbClr val="0F5A7A"/>
                </a:solidFill>
              </a:rPr>
              <a:t>Pergament und Mikrofon</a:t>
            </a:r>
            <a:br>
              <a:rPr lang="de-DE" dirty="0">
                <a:solidFill>
                  <a:srgbClr val="0F5A7A"/>
                </a:solidFill>
              </a:rPr>
            </a:br>
            <a:r>
              <a:rPr lang="de-DE" sz="3000" b="0" dirty="0">
                <a:solidFill>
                  <a:srgbClr val="8DAE10"/>
                </a:solidFill>
              </a:rPr>
              <a:t>Podcasting in der germanistischen Mediävistik</a:t>
            </a:r>
            <a:endParaRPr lang="de-DE" sz="3000" dirty="0">
              <a:solidFill>
                <a:srgbClr val="0F5A7A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864000" y="5822954"/>
            <a:ext cx="74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0F5A7A"/>
                </a:solidFill>
                <a:latin typeface="RubFlama"/>
              </a:rPr>
              <a:t>Anika Meißner und Holger Kahle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72000" y="3157506"/>
            <a:ext cx="1800000" cy="180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50800" dir="21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Social Media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D1B17CFA-B66C-47CD-87F1-C0377909EA5B}" type="slidenum">
              <a:rPr sz="1200">
                <a:latin typeface="RubFlama"/>
              </a:rPr>
              <a:t>10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32000" y="1902762"/>
            <a:ext cx="8198118" cy="6401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>
              <a:solidFill>
                <a:srgbClr val="0F5A7A"/>
              </a:solidFill>
              <a:latin typeface="RubFlama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>
              <a:solidFill>
                <a:srgbClr val="0F5A7A"/>
              </a:solidFill>
              <a:latin typeface="RubFlama"/>
            </a:endParaRPr>
          </a:p>
        </p:txBody>
      </p:sp>
      <p:pic>
        <p:nvPicPr>
          <p:cNvPr id="1513311243" name="Grafik 151331124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636091" y="1479422"/>
            <a:ext cx="2297818" cy="4973057"/>
          </a:xfrm>
          <a:prstGeom prst="rect">
            <a:avLst/>
          </a:prstGeom>
        </p:spPr>
      </p:pic>
      <p:pic>
        <p:nvPicPr>
          <p:cNvPr id="22536405" name="Grafik 225364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980" y="1479422"/>
            <a:ext cx="2282484" cy="4939868"/>
          </a:xfrm>
          <a:prstGeom prst="rect">
            <a:avLst/>
          </a:prstGeom>
        </p:spPr>
      </p:pic>
      <p:sp>
        <p:nvSpPr>
          <p:cNvPr id="1056248536" name=" 1056248535"/>
          <p:cNvSpPr/>
          <p:nvPr/>
        </p:nvSpPr>
        <p:spPr bwMode="auto">
          <a:xfrm>
            <a:off x="7699942" y="4852412"/>
            <a:ext cx="1099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25844136" name="Grafik 20258441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67831" y="2222820"/>
            <a:ext cx="995009" cy="995009"/>
          </a:xfrm>
          <a:prstGeom prst="rect">
            <a:avLst/>
          </a:prstGeom>
        </p:spPr>
      </p:pic>
      <p:sp>
        <p:nvSpPr>
          <p:cNvPr id="1639008116" name=" 1639008115"/>
          <p:cNvSpPr/>
          <p:nvPr/>
        </p:nvSpPr>
        <p:spPr bwMode="auto">
          <a:xfrm>
            <a:off x="7843225" y="6492202"/>
            <a:ext cx="11258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60823458" name="Grafik 206082345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42995" y="3742923"/>
            <a:ext cx="1027698" cy="10276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Podcasts in der Lehre?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Chancen der Integration von Podcasts für Kursverlauf und Lernziele: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Vorbereitung von Lerneinheiten durch Podcasts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Medienvielfalt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Auditives, asynchrones Medium erlaubt eine ganz neue Form von Vorbereitung auf die Sitzung (beim Joggen, Kochen, in der Bahn usw.)     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Entlastung von schriftlicher Korrektur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Je nach Einbindung in die Lerneinheit können Seminar- oder Klassendiskussion wiederholbar gemacht oder gesichert werden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Produzierte Podcasts können für spätere Lerneinheiten (andere Kurse) als Vorbereitung von Lerneinheiten dienen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Lernende entwickeln Produkte, die nicht nur für die Lehrperson und das Seminar erstellt werden, sondern auch über den Seminarraum sichtbar werden (können)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Peer-to-Peer-Learning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Lehrenden-Podcasts können als Grundlage für 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Distance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Learning dienen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de-DE" sz="1800" dirty="0">
              <a:solidFill>
                <a:srgbClr val="0F5A7A"/>
              </a:solidFill>
              <a:latin typeface="RubFlama"/>
              <a:cs typeface="Times New Roman"/>
            </a:endParaRPr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6810AB72-5AC1-4BD4-BD60-0E1DC95DB5CF}" type="slidenum">
              <a:rPr sz="1200">
                <a:latin typeface="RubFlama"/>
              </a:rPr>
              <a:t>11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Podcasts in der Lehre?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Potenzial der Erstellung eines Podcasts für Lernende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Intensivere Auseinandersetzung mit dem Thema, da es nicht nur als Referat wiedergegeben wird, sondern mit eigenem Sendekonzept aufgearbeitet werden muss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Bessere Reflexion der eigenen Argumentation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Produktion von Podcasts schult viele Kompetenzen: Präsentation (Rhetorik, Stimm- und Sprechtraining), Vermittlung (Zielgruppenorientierung, Kontextualisierung der Inhalte), Technik (Aufnahme, Audioschnitt), evtl. Werbung (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Social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Media)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Je nach didaktischer Einbindung: Etablierung einer Peer-to-Peer-Feedback-Kultur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kann bei gegebener technischer Voraussetzung auch über E-Learning-Tools erfolgen (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Moodle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-Tool: Peer-Review)</a:t>
            </a:r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6810AB72-5AC1-4BD4-BD60-0E1DC95DB5CF}" type="slidenum">
              <a:rPr sz="1200">
                <a:latin typeface="RubFlama"/>
              </a:rPr>
              <a:t>12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Podcasts in der Lehre?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Rolle der Lehrenden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Vorgabe grundlegendet Bedingungen für das Projekt (Länge des Podcasts, Zielgruppe etc.)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Unterstützung bei der Beschaffung der Arbeits- bzw. Materialgrundlage für 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Podcastprojekte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(Forschungstexte, Handouts o.Ä.)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Betreuung des Projekts statt unmittelbare Wissensvermittlung</a:t>
            </a:r>
            <a:endParaRPr lang="de-DE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Aber auch: Produktion eigener Podcasts zur Vermittlung von Lerninhalten</a:t>
            </a:r>
            <a:endParaRPr lang="de-DE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Entlastung bei der Vermittlung sich wiederholender Grundlagen</a:t>
            </a:r>
            <a:endParaRPr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‚lockere‘ Gesprächsatmosphäre kann im universitären Kontext zu engerer Bindung zwischen Studierenden und Lehrenden dienen</a:t>
            </a:r>
            <a:endParaRPr dirty="0"/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6810AB72-5AC1-4BD4-BD60-0E1DC95DB5CF}" type="slidenum">
              <a:rPr sz="1200">
                <a:latin typeface="RubFlama"/>
              </a:rPr>
              <a:t>13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pic>
        <p:nvPicPr>
          <p:cNvPr id="5" name="Ausschnitt Coffeeta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/>
        </p:blipFill>
        <p:spPr bwMode="auto">
          <a:xfrm>
            <a:off x="431797" y="53372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Podcasts in der Lehre?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Herausforderungen</a:t>
            </a:r>
            <a:endParaRPr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Aufwand der Umsetzung, insbesondere in der Betreuung</a:t>
            </a:r>
            <a:endParaRPr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Technische Voraussetzungen der Lernenden (Mikrofone, geeignete Örtlichkeiten)</a:t>
            </a:r>
            <a:endParaRPr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Medien- und Technikkompetenz der Lehrperson (insbesondere Schnittprogramme)</a:t>
            </a:r>
            <a:endParaRPr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Bewertung des Konzepts</a:t>
            </a:r>
            <a:endParaRPr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1800">
                <a:solidFill>
                  <a:srgbClr val="0F5A7A"/>
                </a:solidFill>
                <a:latin typeface="RubFlama"/>
                <a:cs typeface="Times New Roman"/>
              </a:rPr>
              <a:t>Folgenkonzept ist nicht selten ‚Geschmackssache‘. Die Lehrperson muss v.a. die Erarbeitung und Vermittlung der Inhalte im Blick behalten – schwierig wird die Bewertung zielgruppendefinierter Konzeptionsumsetzung (lockeres Gespräch, sprachliche Umsetzung usw.).</a:t>
            </a:r>
            <a:endParaRPr/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6810AB72-5AC1-4BD4-BD60-0E1DC95DB5CF}" type="slidenum">
              <a:rPr sz="1200">
                <a:latin typeface="RubFlama"/>
              </a:rPr>
              <a:t>14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Google Shape;166;g100a7975e7c_2_1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99" cy="126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>
                <a:solidFill>
                  <a:srgbClr val="0F5A7A"/>
                </a:solidFill>
                <a:latin typeface="RUB Scala TZ"/>
              </a:rPr>
              <a:t>Podcasts in der Lehre? </a:t>
            </a:r>
            <a:endParaRPr dirty="0">
              <a:solidFill>
                <a:srgbClr val="0F5A7A"/>
              </a:solidFill>
              <a:latin typeface="RUB Scala TZ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dirty="0">
                <a:solidFill>
                  <a:srgbClr val="0F5A7A"/>
                </a:solidFill>
                <a:latin typeface="RUB Scala TZ"/>
              </a:rPr>
              <a:t>Aspekte aus Studierendensicht</a:t>
            </a:r>
            <a:endParaRPr sz="2400" dirty="0">
              <a:solidFill>
                <a:srgbClr val="0F5A7A"/>
              </a:solidFill>
              <a:latin typeface="RUB Scala TZ"/>
            </a:endParaRPr>
          </a:p>
        </p:txBody>
      </p:sp>
      <p:pic>
        <p:nvPicPr>
          <p:cNvPr id="167" name="Google Shape;167;g100a7975e7c_2_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90254" y="1591109"/>
            <a:ext cx="7363492" cy="50030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8;g100a7a9b4b0_1_48"/>
          <p:cNvSpPr txBox="1"/>
          <p:nvPr/>
        </p:nvSpPr>
        <p:spPr bwMode="auto">
          <a:xfrm>
            <a:off x="6791321" y="6591296"/>
            <a:ext cx="2352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15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11CC0B-69F5-4926-A717-99AE5527A413}"/>
              </a:ext>
            </a:extLst>
          </p:cNvPr>
          <p:cNvSpPr/>
          <p:nvPr/>
        </p:nvSpPr>
        <p:spPr>
          <a:xfrm>
            <a:off x="890254" y="6375852"/>
            <a:ext cx="25843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800" dirty="0">
                <a:solidFill>
                  <a:srgbClr val="0F5A7A"/>
                </a:solidFill>
                <a:latin typeface="RubFlama"/>
              </a:rPr>
              <a:t>Grafik © </a:t>
            </a:r>
            <a:r>
              <a:rPr lang="de-DE" sz="800" dirty="0" err="1">
                <a:solidFill>
                  <a:srgbClr val="0F5A7A"/>
                </a:solidFill>
                <a:latin typeface="RubFlama"/>
              </a:rPr>
              <a:t>Samanta</a:t>
            </a:r>
            <a:r>
              <a:rPr lang="de-DE" sz="800" dirty="0">
                <a:solidFill>
                  <a:srgbClr val="0F5A7A"/>
                </a:solidFill>
                <a:latin typeface="RubFlama"/>
              </a:rPr>
              <a:t> </a:t>
            </a:r>
            <a:r>
              <a:rPr lang="de-DE" sz="800" dirty="0" err="1">
                <a:solidFill>
                  <a:srgbClr val="0F5A7A"/>
                </a:solidFill>
                <a:latin typeface="RubFlama"/>
              </a:rPr>
              <a:t>Caddeo</a:t>
            </a:r>
            <a:r>
              <a:rPr lang="de-DE" sz="800" dirty="0">
                <a:solidFill>
                  <a:srgbClr val="0F5A7A"/>
                </a:solidFill>
                <a:latin typeface="RubFlama"/>
              </a:rPr>
              <a:t>, Leonie Dinter, Patrik </a:t>
            </a:r>
            <a:r>
              <a:rPr lang="de-DE" sz="800" dirty="0" err="1">
                <a:solidFill>
                  <a:srgbClr val="0F5A7A"/>
                </a:solidFill>
                <a:latin typeface="RubFlama"/>
              </a:rPr>
              <a:t>Hover</a:t>
            </a:r>
            <a:endParaRPr lang="de-DE" sz="800" dirty="0">
              <a:solidFill>
                <a:srgbClr val="0F5A7A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" name="Google Shape;236;g100a7a9b4b0_1_48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99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 dirty="0">
                <a:solidFill>
                  <a:srgbClr val="0F5A7A"/>
                </a:solidFill>
              </a:rPr>
              <a:t>Praktische Umsetzung:</a:t>
            </a:r>
            <a:endParaRPr dirty="0">
              <a:solidFill>
                <a:srgbClr val="0F5A7A"/>
              </a:solidFill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 sz="2400" dirty="0">
                <a:solidFill>
                  <a:srgbClr val="0F5A7A"/>
                </a:solidFill>
              </a:rPr>
              <a:t> Übungskonzept</a:t>
            </a:r>
            <a:endParaRPr sz="2400" dirty="0">
              <a:solidFill>
                <a:srgbClr val="0F5A7A"/>
              </a:solidFill>
            </a:endParaRPr>
          </a:p>
        </p:txBody>
      </p:sp>
      <p:sp>
        <p:nvSpPr>
          <p:cNvPr id="237" name="Google Shape;237;g100a7a9b4b0_1_48"/>
          <p:cNvSpPr txBox="1">
            <a:spLocks noGrp="1"/>
          </p:cNvSpPr>
          <p:nvPr>
            <p:ph type="body" idx="1"/>
          </p:nvPr>
        </p:nvSpPr>
        <p:spPr bwMode="auto">
          <a:xfrm>
            <a:off x="431850" y="1593974"/>
            <a:ext cx="8280300" cy="493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30.10.2020	Zoom-Sitzung: Organisation, Einführung, Überblick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06.11.2020	Zoom-Sitzung: Podcast-Kategorien aufstellen und Podcast-		Konzepte entwickeln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13.11.2020	Zoom-Sitzung: Gute wissenschaftliche Podcasts — Was 		braucht es dafür? (Bewertungskriterien und Gruppenfindung)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20.11.2020	Sitzung mit Gruppe 1 und 2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27.11.2020	Sitzung mit Gruppe 3 und 4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04.12.2020	Sitzung mit Gruppe 5 und 6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11.12.2020	Sitzung mit Gruppe 7 und 8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18.12.2020	Sitzung mit Gruppe 1 und 2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08.01.2021	Sitzung mit Gruppe 3 und 4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15.01.2021	Sitzung mit Gruppe 5 und 6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22.01.2021	Sitzung mit Gruppe 7 und 8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29.01.2021 	asynchrones Selbststudium: Projekte anhören und bewerten</a:t>
            </a:r>
            <a:endParaRPr dirty="0"/>
          </a:p>
          <a:p>
            <a:pPr marL="0" lvl="0" indent="0">
              <a:lnSpc>
                <a:spcPct val="114999"/>
              </a:lnSpc>
              <a:spcBef>
                <a:spcPts val="0"/>
              </a:spcBef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05.02.2021 	Zoom-Sitzung: Fazit und Bewertungsgespräch</a:t>
            </a:r>
            <a:endParaRPr sz="1100" b="1" dirty="0">
              <a:solidFill>
                <a:srgbClr val="0F5A7A"/>
              </a:solidFill>
              <a:latin typeface="RubFlama"/>
            </a:endParaRPr>
          </a:p>
        </p:txBody>
      </p:sp>
      <p:sp>
        <p:nvSpPr>
          <p:cNvPr id="238" name="Google Shape;238;g100a7a9b4b0_1_48"/>
          <p:cNvSpPr txBox="1"/>
          <p:nvPr/>
        </p:nvSpPr>
        <p:spPr bwMode="auto">
          <a:xfrm>
            <a:off x="6791321" y="6591296"/>
            <a:ext cx="2352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16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5104573" y="3250346"/>
            <a:ext cx="691563" cy="2435839"/>
          </a:xfrm>
          <a:prstGeom prst="rightBrace">
            <a:avLst>
              <a:gd name="adj1" fmla="val 37993"/>
              <a:gd name="adj2" fmla="val 50314"/>
            </a:avLst>
          </a:prstGeom>
          <a:ln>
            <a:solidFill>
              <a:srgbClr val="0F5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2"/>
          <p:cNvSpPr/>
          <p:nvPr/>
        </p:nvSpPr>
        <p:spPr bwMode="auto">
          <a:xfrm>
            <a:off x="5940152" y="3729601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F5A7A"/>
                </a:solidFill>
              </a:rPr>
              <a:t>Gruppenarbeitsphase in der Fernlehre mit individueller Betreuung, Seminarsitzungen mit Kleingruppen synchron über Zoom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" name="Google Shape;236;g100a7a9b4b0_1_48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99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>
                <a:solidFill>
                  <a:srgbClr val="0F5A7A"/>
                </a:solidFill>
              </a:rPr>
              <a:t>Praktische Umsetzung:</a:t>
            </a:r>
            <a:endParaRPr>
              <a:solidFill>
                <a:srgbClr val="0F5A7A"/>
              </a:solidFill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 sz="2400">
                <a:solidFill>
                  <a:srgbClr val="0F5A7A"/>
                </a:solidFill>
              </a:rPr>
              <a:t> Proseminarkonzept</a:t>
            </a:r>
            <a:endParaRPr sz="2400">
              <a:solidFill>
                <a:srgbClr val="0F5A7A"/>
              </a:solidFill>
            </a:endParaRPr>
          </a:p>
        </p:txBody>
      </p:sp>
      <p:sp>
        <p:nvSpPr>
          <p:cNvPr id="237" name="Google Shape;237;g100a7a9b4b0_1_48"/>
          <p:cNvSpPr txBox="1">
            <a:spLocks noGrp="1"/>
          </p:cNvSpPr>
          <p:nvPr>
            <p:ph type="body" idx="1"/>
          </p:nvPr>
        </p:nvSpPr>
        <p:spPr bwMode="auto">
          <a:xfrm>
            <a:off x="431850" y="1593974"/>
            <a:ext cx="8280300" cy="493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23.04.2021      Einführung, Organisatorisches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30.04.2021      </a:t>
            </a:r>
            <a:r>
              <a:rPr lang="de-DE" sz="1800" dirty="0" err="1">
                <a:solidFill>
                  <a:srgbClr val="0F5A7A"/>
                </a:solidFill>
                <a:latin typeface="RubFlama"/>
              </a:rPr>
              <a:t>Podcastkonzeptionen</a:t>
            </a:r>
            <a:r>
              <a:rPr lang="de-DE" sz="1800" dirty="0">
                <a:solidFill>
                  <a:srgbClr val="0F5A7A"/>
                </a:solidFill>
                <a:latin typeface="RubFlama"/>
              </a:rPr>
              <a:t>, Richtlinien zu Podcasts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07.05.2021      Technikworkshop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14.05.2021      Einführung in den Gregorius</a:t>
            </a:r>
            <a:endParaRPr sz="12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21.05.2021      Das Abtgespräch</a:t>
            </a:r>
            <a:endParaRPr dirty="0"/>
          </a:p>
          <a:p>
            <a:pPr lvl="1">
              <a:lnSpc>
                <a:spcPct val="114999"/>
              </a:lnSpc>
              <a:spcBef>
                <a:spcPts val="0"/>
              </a:spcBef>
              <a:buSzPts val="1100"/>
              <a:defRPr/>
            </a:pPr>
            <a:r>
              <a:rPr lang="de-DE" sz="1200" u="sng" dirty="0">
                <a:solidFill>
                  <a:srgbClr val="0F5A7A"/>
                </a:solidFill>
                <a:latin typeface="RubFlama"/>
              </a:rPr>
              <a:t>Vorbereitende Lektüre für den Kurs: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 V. 1385-1824; Becker: Die göttlich geleitete Disputation, S. 331-361</a:t>
            </a:r>
            <a:endParaRPr dirty="0"/>
          </a:p>
          <a:p>
            <a:pPr lvl="1">
              <a:lnSpc>
                <a:spcPct val="114999"/>
              </a:lnSpc>
              <a:spcBef>
                <a:spcPts val="0"/>
              </a:spcBef>
              <a:buSzPts val="1100"/>
              <a:defRPr/>
            </a:pPr>
            <a:r>
              <a:rPr lang="de-DE" sz="1200" u="sng" dirty="0">
                <a:solidFill>
                  <a:srgbClr val="0F5A7A"/>
                </a:solidFill>
                <a:latin typeface="RubFlama"/>
              </a:rPr>
              <a:t>Zusatzlektüre für </a:t>
            </a:r>
            <a:r>
              <a:rPr lang="de-DE" sz="1200" u="sng" dirty="0" err="1">
                <a:solidFill>
                  <a:srgbClr val="0F5A7A"/>
                </a:solidFill>
                <a:latin typeface="RubFlama"/>
              </a:rPr>
              <a:t>Expert:innengruppen</a:t>
            </a:r>
            <a:r>
              <a:rPr lang="de-DE" sz="1200" u="sng" dirty="0">
                <a:solidFill>
                  <a:srgbClr val="0F5A7A"/>
                </a:solidFill>
                <a:latin typeface="RubFlama"/>
              </a:rPr>
              <a:t>: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 McCann: </a:t>
            </a:r>
            <a:r>
              <a:rPr lang="de-DE" sz="1200" dirty="0" err="1">
                <a:solidFill>
                  <a:srgbClr val="0F5A7A"/>
                </a:solidFill>
                <a:latin typeface="RubFlama"/>
              </a:rPr>
              <a:t>Gregorius’s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 Interview </a:t>
            </a:r>
            <a:r>
              <a:rPr lang="de-DE" sz="1200" dirty="0" err="1">
                <a:solidFill>
                  <a:srgbClr val="0F5A7A"/>
                </a:solidFill>
                <a:latin typeface="RubFlama"/>
              </a:rPr>
              <a:t>with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 </a:t>
            </a:r>
            <a:r>
              <a:rPr lang="de-DE" sz="1200" dirty="0" err="1">
                <a:solidFill>
                  <a:srgbClr val="0F5A7A"/>
                </a:solidFill>
                <a:latin typeface="RubFlama"/>
              </a:rPr>
              <a:t>the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 Abbot, S. 82-95, Michel: </a:t>
            </a:r>
            <a:r>
              <a:rPr lang="de-DE" sz="1200" i="1" dirty="0">
                <a:solidFill>
                  <a:srgbClr val="0F5A7A"/>
                </a:solidFill>
                <a:latin typeface="RubFlama"/>
              </a:rPr>
              <a:t>Mit worten </a:t>
            </a:r>
            <a:r>
              <a:rPr lang="de-DE" sz="1200" i="1" dirty="0" err="1">
                <a:solidFill>
                  <a:srgbClr val="0F5A7A"/>
                </a:solidFill>
                <a:latin typeface="RubFlama"/>
              </a:rPr>
              <a:t>tjôstieren</a:t>
            </a:r>
            <a:r>
              <a:rPr lang="de-DE" sz="1200" dirty="0">
                <a:solidFill>
                  <a:srgbClr val="0F5A7A"/>
                </a:solidFill>
                <a:latin typeface="RubFlama"/>
              </a:rPr>
              <a:t>, S. 195-215; Müller: Höfische Kompromisse, S. 154-158.</a:t>
            </a:r>
            <a:endParaRPr sz="12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04.06.2021      Diskussion der </a:t>
            </a:r>
            <a:r>
              <a:rPr lang="de-DE" sz="1800" dirty="0" err="1">
                <a:solidFill>
                  <a:srgbClr val="0F5A7A"/>
                </a:solidFill>
                <a:latin typeface="RubFlama"/>
              </a:rPr>
              <a:t>Pocastprojekte</a:t>
            </a:r>
            <a:r>
              <a:rPr lang="de-DE" sz="1800" dirty="0">
                <a:solidFill>
                  <a:srgbClr val="0F5A7A"/>
                </a:solidFill>
                <a:latin typeface="RubFlama"/>
              </a:rPr>
              <a:t> zum Abtgespräch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11.06.2021      Figurenkonzeption und Rollenentwürfe: Die Mutter</a:t>
            </a:r>
            <a:endParaRPr sz="12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18.06.2021      Diskussion der </a:t>
            </a:r>
            <a:r>
              <a:rPr lang="de-DE" sz="1800" dirty="0" err="1">
                <a:solidFill>
                  <a:srgbClr val="0F5A7A"/>
                </a:solidFill>
                <a:latin typeface="RubFlama"/>
              </a:rPr>
              <a:t>Podcastprojekte</a:t>
            </a:r>
            <a:r>
              <a:rPr lang="de-DE" sz="1800" dirty="0">
                <a:solidFill>
                  <a:srgbClr val="0F5A7A"/>
                </a:solidFill>
                <a:latin typeface="RubFlama"/>
              </a:rPr>
              <a:t> zur Mutter 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25.06.2021      Kontingenz und Finalität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02.07.2021      Diskussion der </a:t>
            </a:r>
            <a:r>
              <a:rPr lang="de-DE" sz="1800" dirty="0" err="1">
                <a:solidFill>
                  <a:srgbClr val="0F5A7A"/>
                </a:solidFill>
                <a:latin typeface="RubFlama"/>
              </a:rPr>
              <a:t>Podcastprojekte</a:t>
            </a:r>
            <a:r>
              <a:rPr lang="de-DE" sz="1800" dirty="0">
                <a:solidFill>
                  <a:srgbClr val="0F5A7A"/>
                </a:solidFill>
                <a:latin typeface="RubFlama"/>
              </a:rPr>
              <a:t> zu Kontingenz und Finalität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09.07.2021      Die Tafel des Gregorius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16.07.2021      Diskussion der </a:t>
            </a:r>
            <a:r>
              <a:rPr lang="de-DE" sz="1800" dirty="0" err="1">
                <a:solidFill>
                  <a:srgbClr val="0F5A7A"/>
                </a:solidFill>
                <a:latin typeface="RubFlama"/>
              </a:rPr>
              <a:t>Podcastprojekte</a:t>
            </a:r>
            <a:r>
              <a:rPr lang="de-DE" sz="1800" dirty="0">
                <a:solidFill>
                  <a:srgbClr val="0F5A7A"/>
                </a:solidFill>
                <a:latin typeface="RubFlama"/>
              </a:rPr>
              <a:t> zur Tafel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23.07.2021      Resümee, Besprechung der Leistungsnachweise</a:t>
            </a:r>
            <a:endParaRPr sz="1800" dirty="0">
              <a:solidFill>
                <a:srgbClr val="0F5A7A"/>
              </a:solidFill>
              <a:latin typeface="RubFlama"/>
            </a:endParaRPr>
          </a:p>
          <a:p>
            <a:pPr marL="0" lv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  <a:defRPr/>
            </a:pPr>
            <a:endParaRPr sz="1100" b="1" dirty="0">
              <a:solidFill>
                <a:srgbClr val="0F5A7A"/>
              </a:solidFill>
              <a:latin typeface="RubFlama"/>
            </a:endParaRPr>
          </a:p>
        </p:txBody>
      </p:sp>
      <p:sp>
        <p:nvSpPr>
          <p:cNvPr id="238" name="Google Shape;238;g100a7a9b4b0_1_48"/>
          <p:cNvSpPr txBox="1"/>
          <p:nvPr/>
        </p:nvSpPr>
        <p:spPr bwMode="auto">
          <a:xfrm>
            <a:off x="6791321" y="6591296"/>
            <a:ext cx="2352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17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25" cy="12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>
                <a:solidFill>
                  <a:srgbClr val="0F5A7A"/>
                </a:solidFill>
              </a:rPr>
              <a:t>Aktivierung und Motivation</a:t>
            </a:r>
            <a:endParaRPr>
              <a:solidFill>
                <a:srgbClr val="0F5A7A"/>
              </a:solidFill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 sz="2400">
                <a:solidFill>
                  <a:srgbClr val="0F5A7A"/>
                </a:solidFill>
              </a:rPr>
              <a:t>Aus Lehrendensicht</a:t>
            </a:r>
            <a:endParaRPr sz="2400">
              <a:solidFill>
                <a:srgbClr val="0F5A7A"/>
              </a:solidFill>
            </a:endParaRPr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 bwMode="auto">
          <a:xfrm>
            <a:off x="432000" y="1844673"/>
            <a:ext cx="82803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4000" algn="l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Ausbruch aus ‚klassischen‘ Lehr- und Vermittlungsformaten (Referate)</a:t>
            </a:r>
          </a:p>
          <a:p>
            <a:pPr marL="342900" lvl="0" indent="-254000" algn="l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Einbindung moderner Unterhaltungsmedien in die Lehre</a:t>
            </a:r>
          </a:p>
          <a:p>
            <a:pPr marL="774700" lvl="1">
              <a:lnSpc>
                <a:spcPct val="107000"/>
              </a:lnSpc>
              <a:spcBef>
                <a:spcPts val="300"/>
              </a:spcBef>
              <a:buSzPts val="1800"/>
              <a:buFont typeface="Symbol" panose="05050102010706020507" pitchFamily="18" charset="2"/>
              <a:buChar char="-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Verbindung der Aufarbeitung von Lehrinhalten mit kreativen Unterhaltungselementen</a:t>
            </a:r>
          </a:p>
          <a:p>
            <a:pPr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Schulung von Vermittlungs-, Technik- und Medienkompetenz</a:t>
            </a:r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Berufsfeldorientierung: Pädagogik, Journalismus, Medien, Schauspiel/Theater</a:t>
            </a:r>
          </a:p>
        </p:txBody>
      </p:sp>
      <p:sp>
        <p:nvSpPr>
          <p:cNvPr id="174" name="Google Shape;174;p1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18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 bwMode="auto">
          <a:xfrm>
            <a:off x="414341" y="333371"/>
            <a:ext cx="8315325" cy="12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/>
            </a:pPr>
            <a:r>
              <a:rPr lang="de-DE">
                <a:solidFill>
                  <a:srgbClr val="0F5A7A"/>
                </a:solidFill>
              </a:rPr>
              <a:t>Podcasting als Forschendes Lernen</a:t>
            </a:r>
            <a:endParaRPr sz="2400">
              <a:solidFill>
                <a:srgbClr val="0F5A7A"/>
              </a:solidFill>
            </a:endParaRPr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 bwMode="auto">
          <a:xfrm>
            <a:off x="432000" y="1844673"/>
            <a:ext cx="82803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Selbstständigkeit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Die Studierenden entwickeln selbstständig Konzepte für die jeweiligen Podcasts und haben künstlerische Freiheit in der Umsetzung.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Eine Sicherheit mit Blick auf spätere Bewertung erfolgt durch die im Kurs vereinbarten Anforderungen an den Podcast sowie durch das zwischengeschaltete </a:t>
            </a:r>
            <a:r>
              <a:rPr lang="de-DE" sz="1300" dirty="0" err="1">
                <a:solidFill>
                  <a:srgbClr val="0F5A7A"/>
                </a:solidFill>
                <a:latin typeface="RubFlama"/>
              </a:rPr>
              <a:t>Dozent:innen-Feedback</a:t>
            </a:r>
            <a:r>
              <a:rPr lang="de-DE" sz="1300" dirty="0">
                <a:solidFill>
                  <a:srgbClr val="0F5A7A"/>
                </a:solidFill>
                <a:latin typeface="RubFlama"/>
              </a:rPr>
              <a:t>.</a:t>
            </a:r>
            <a:endParaRPr dirty="0"/>
          </a:p>
          <a:p>
            <a:pPr lvl="0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Wissenschaftlicher Anspruch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Grundlage der Podcasts ist immer eine ordentliche Textanalyse und der Rückbezug auf Forschungsliteratur. Die Bibliographie muss dabei in Konzepten oder </a:t>
            </a:r>
            <a:r>
              <a:rPr lang="de-DE" sz="1300" dirty="0" err="1">
                <a:solidFill>
                  <a:srgbClr val="0F5A7A"/>
                </a:solidFill>
                <a:latin typeface="RubFlama"/>
              </a:rPr>
              <a:t>Shownotes</a:t>
            </a:r>
            <a:r>
              <a:rPr lang="de-DE" sz="1300" dirty="0">
                <a:solidFill>
                  <a:srgbClr val="0F5A7A"/>
                </a:solidFill>
                <a:latin typeface="RubFlama"/>
              </a:rPr>
              <a:t> offengelegt werden.</a:t>
            </a:r>
            <a:endParaRPr dirty="0"/>
          </a:p>
          <a:p>
            <a:pPr lvl="0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Offenheit/Freiheit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Im Rahmen des Seminar- oder Sitzungsthemas haben die Studierenden eine Gestaltungsfreiheit. Dabei können unterschiedliche Aspekte eines Themas je nach Wunsch der Studierenden fokussiert werden. </a:t>
            </a:r>
            <a:endParaRPr dirty="0"/>
          </a:p>
          <a:p>
            <a:pPr lvl="0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Gemeinschaftlichkeit/Miteinander/Gemeinsinn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Alle Studierenden im Podcast machen einen eigenen Podcast und </a:t>
            </a:r>
            <a:r>
              <a:rPr lang="de-DE" sz="1300" dirty="0" err="1">
                <a:solidFill>
                  <a:srgbClr val="0F5A7A"/>
                </a:solidFill>
                <a:latin typeface="RubFlama"/>
              </a:rPr>
              <a:t>feedbacken</a:t>
            </a:r>
            <a:r>
              <a:rPr lang="de-DE" sz="1300" dirty="0">
                <a:solidFill>
                  <a:srgbClr val="0F5A7A"/>
                </a:solidFill>
                <a:latin typeface="RubFlama"/>
              </a:rPr>
              <a:t> die anderen.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Die Studierenden arbeiten gemeinsam über Wochen an einem eigenen Projekt.</a:t>
            </a:r>
            <a:endParaRPr dirty="0"/>
          </a:p>
          <a:p>
            <a:pPr lvl="0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</a:rPr>
              <a:t>Öffentlichkeit</a:t>
            </a:r>
            <a:endParaRPr dirty="0"/>
          </a:p>
          <a:p>
            <a:pPr lvl="1" indent="-254000">
              <a:lnSpc>
                <a:spcPct val="107000"/>
              </a:lnSpc>
              <a:spcBef>
                <a:spcPts val="300"/>
              </a:spcBef>
              <a:buSzPts val="1800"/>
              <a:defRPr/>
            </a:pPr>
            <a:r>
              <a:rPr lang="de-DE" sz="1300" dirty="0">
                <a:solidFill>
                  <a:srgbClr val="0F5A7A"/>
                </a:solidFill>
                <a:latin typeface="RubFlama"/>
              </a:rPr>
              <a:t>Das Projekt wird im Kurs (und evtl. darüber hinaus, etwa auf der Homepage oder bei Spotify) veröffentlicht.</a:t>
            </a:r>
            <a:endParaRPr dirty="0"/>
          </a:p>
        </p:txBody>
      </p:sp>
      <p:sp>
        <p:nvSpPr>
          <p:cNvPr id="174" name="Google Shape;174;p1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19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Woher kam die Idee?</a:t>
            </a:r>
            <a:endParaRPr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Ausgangspunkt ist die Beobachtung, dass Tagungsdiskussionen und informelle Überlegungen in den Kaffeepausen nie bei den Studierenden ankommen.</a:t>
            </a:r>
            <a:endParaRPr dirty="0"/>
          </a:p>
          <a:p>
            <a:pPr lvl="0">
              <a:lnSpc>
                <a:spcPct val="107000"/>
              </a:lnSpc>
              <a:spcBef>
                <a:spcPts val="0"/>
              </a:spcBef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Überlegung: Wie können diese Diskussionen eingefangen und wiederholbar gemacht werden? 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  <a:sym typeface="Wingdings" panose="05000000000000000000" pitchFamily="2" charset="2"/>
              </a:rPr>
              <a:t>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Podcasts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Studierende werden über aktuelle Forschungsfragen und –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themen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informiert.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Studierende bekommen einen Einblick in die wissenschaftliche Diskussionskultur.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In Interview-Podcasts lernen Studierende die </a:t>
            </a:r>
            <a:r>
              <a:rPr lang="de-DE" sz="1800" dirty="0" err="1">
                <a:solidFill>
                  <a:srgbClr val="0F5A7A"/>
                </a:solidFill>
                <a:latin typeface="RubFlama"/>
                <a:cs typeface="Times New Roman"/>
              </a:rPr>
              <a:t>Forscher:innen</a:t>
            </a:r>
            <a:r>
              <a:rPr lang="de-DE" sz="1800" dirty="0">
                <a:solidFill>
                  <a:srgbClr val="0F5A7A"/>
                </a:solidFill>
                <a:latin typeface="RubFlama"/>
                <a:cs typeface="Times New Roman"/>
              </a:rPr>
              <a:t> hinter den Forschungsmeinungen kennen.</a:t>
            </a:r>
            <a:endParaRPr dirty="0"/>
          </a:p>
          <a:p>
            <a:pPr lvl="1">
              <a:lnSpc>
                <a:spcPct val="107000"/>
              </a:lnSpc>
              <a:spcBef>
                <a:spcPts val="0"/>
              </a:spcBef>
              <a:defRPr/>
            </a:pPr>
            <a:endParaRPr lang="de-DE" sz="1800" dirty="0">
              <a:solidFill>
                <a:srgbClr val="0F5A7A"/>
              </a:solidFill>
              <a:latin typeface="RubFlama"/>
              <a:cs typeface="Times New Roman"/>
            </a:endParaRPr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6810AB72-5AC1-4BD4-BD60-0E1DC95DB5CF}" type="slidenum">
              <a:rPr sz="1200">
                <a:latin typeface="RubFlama"/>
              </a:rPr>
              <a:t>2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 bwMode="auto">
          <a:xfrm>
            <a:off x="685800" y="2736502"/>
            <a:ext cx="7772400" cy="1384995"/>
          </a:xfr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de-DE" dirty="0">
                <a:solidFill>
                  <a:srgbClr val="0F5A7A"/>
                </a:solidFill>
              </a:rPr>
              <a:t>Vielen Dank für Ihre Aufmerksamkeit!</a:t>
            </a:r>
            <a:endParaRPr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 bwMode="auto">
          <a:xfrm>
            <a:off x="1371600" y="4741393"/>
            <a:ext cx="6400800" cy="461665"/>
          </a:xfr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de-DE" sz="2400">
                <a:solidFill>
                  <a:srgbClr val="0F5A7A"/>
                </a:solidFill>
              </a:rPr>
              <a:t>http://www.rub.de/pergament-und-mikrofon</a:t>
            </a:r>
            <a:endParaRPr/>
          </a:p>
        </p:txBody>
      </p:sp>
      <p:sp>
        <p:nvSpPr>
          <p:cNvPr id="7" name="Google Shape;238;g100a7a9b4b0_1_48"/>
          <p:cNvSpPr txBox="1"/>
          <p:nvPr/>
        </p:nvSpPr>
        <p:spPr bwMode="auto">
          <a:xfrm>
            <a:off x="6791321" y="6591296"/>
            <a:ext cx="2352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RubFlama"/>
                <a:ea typeface="Calibri"/>
                <a:cs typeface="Calibri"/>
              </a:rPr>
              <a:t>20</a:t>
            </a:fld>
            <a:endParaRPr sz="1200" b="1" i="0" u="none" strike="noStrike" cap="none">
              <a:solidFill>
                <a:srgbClr val="003560"/>
              </a:solidFill>
              <a:latin typeface="RubFlama"/>
              <a:ea typeface="Arial"/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B8CE7FA-C092-48DB-AADE-034DB72046F2}"/>
              </a:ext>
            </a:extLst>
          </p:cNvPr>
          <p:cNvSpPr/>
          <p:nvPr/>
        </p:nvSpPr>
        <p:spPr>
          <a:xfrm>
            <a:off x="1547664" y="5822954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0F5A7A"/>
                </a:solidFill>
                <a:latin typeface="RubFlama" panose="02000000000000000000" pitchFamily="2" charset="0"/>
              </a:rPr>
              <a:t>Die Folieninhalte stehen unter einer Creative Commons CC BY Lizenz, sofern nicht anders gekennzeichnet.</a:t>
            </a:r>
            <a:br>
              <a:rPr lang="de-DE" sz="800" dirty="0">
                <a:solidFill>
                  <a:srgbClr val="0F5A7A"/>
                </a:solidFill>
                <a:latin typeface="RubFlama" panose="02000000000000000000" pitchFamily="2" charset="0"/>
              </a:rPr>
            </a:br>
            <a:r>
              <a:rPr lang="de-DE" sz="800" dirty="0">
                <a:solidFill>
                  <a:srgbClr val="0F5A7A"/>
                </a:solidFill>
                <a:latin typeface="RubFlama" panose="02000000000000000000" pitchFamily="2" charset="0"/>
              </a:rPr>
              <a:t>Ausgenommen davon sind das Foliendesign, die Logos, die Schriftart und alle anders gekennzeichneten Elemente.</a:t>
            </a:r>
          </a:p>
          <a:p>
            <a:r>
              <a:rPr lang="de-DE" sz="800" dirty="0">
                <a:solidFill>
                  <a:srgbClr val="0F5A7A"/>
                </a:solidFill>
                <a:latin typeface="RubFlama" panose="02000000000000000000" pitchFamily="2" charset="0"/>
                <a:hlinkClick r:id="rId3"/>
              </a:rPr>
              <a:t>Creative Commons Namensnennung 4.0 International Lizenz.</a:t>
            </a:r>
            <a:endParaRPr lang="de-DE" sz="800" dirty="0">
              <a:solidFill>
                <a:srgbClr val="0F5A7A"/>
              </a:solidFill>
              <a:latin typeface="RubFlama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4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A819E9B8-00FB-4838-BA8A-E731C1FA64D7}" type="slidenum">
              <a:rPr sz="1200">
                <a:latin typeface="RubFlama"/>
              </a:rPr>
              <a:t>3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grpSp>
        <p:nvGrpSpPr>
          <p:cNvPr id="8" name="Diagramm 7"/>
          <p:cNvGrpSpPr/>
          <p:nvPr/>
        </p:nvGrpSpPr>
        <p:grpSpPr bwMode="auto">
          <a:xfrm>
            <a:off x="914400" y="675239"/>
            <a:ext cx="7315200" cy="4064000"/>
            <a:chOff x="0" y="0"/>
            <a:chExt cx="0" cy="0"/>
          </a:xfrm>
        </p:grpSpPr>
        <p:sp>
          <p:nvSpPr>
            <p:cNvPr id="3" name="Freihandform: Form 2"/>
            <p:cNvSpPr/>
            <p:nvPr/>
          </p:nvSpPr>
          <p:spPr bwMode="auto">
            <a:xfrm>
              <a:off x="3657600" y="1866276"/>
              <a:ext cx="2864654" cy="331447"/>
            </a:xfrm>
            <a:custGeom>
              <a:avLst/>
              <a:gdLst/>
              <a:ahLst/>
              <a:cxnLst/>
              <a:rect l="0" t="0" r="0" b="0"/>
              <a:pathLst>
                <a:path w="2864654" h="331447" extrusionOk="0">
                  <a:moveTo>
                    <a:pt x="0" y="0"/>
                  </a:moveTo>
                  <a:lnTo>
                    <a:pt x="0" y="165723"/>
                  </a:lnTo>
                  <a:lnTo>
                    <a:pt x="2864654" y="165723"/>
                  </a:lnTo>
                  <a:lnTo>
                    <a:pt x="2864654" y="331447"/>
                  </a:lnTo>
                </a:path>
              </a:pathLst>
            </a:custGeom>
            <a:noFill/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5" name="Freihandform: Form 4"/>
            <p:cNvSpPr/>
            <p:nvPr/>
          </p:nvSpPr>
          <p:spPr bwMode="auto">
            <a:xfrm>
              <a:off x="3657600" y="1866276"/>
              <a:ext cx="954884" cy="331447"/>
            </a:xfrm>
            <a:custGeom>
              <a:avLst/>
              <a:gdLst/>
              <a:ahLst/>
              <a:cxnLst/>
              <a:rect l="0" t="0" r="0" b="0"/>
              <a:pathLst>
                <a:path w="954884" h="331447" extrusionOk="0">
                  <a:moveTo>
                    <a:pt x="0" y="0"/>
                  </a:moveTo>
                  <a:lnTo>
                    <a:pt x="0" y="165723"/>
                  </a:lnTo>
                  <a:lnTo>
                    <a:pt x="954884" y="165723"/>
                  </a:lnTo>
                  <a:lnTo>
                    <a:pt x="954884" y="331447"/>
                  </a:lnTo>
                </a:path>
              </a:pathLst>
            </a:custGeom>
            <a:noFill/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Freihandform: Form 5"/>
            <p:cNvSpPr/>
            <p:nvPr/>
          </p:nvSpPr>
          <p:spPr bwMode="auto">
            <a:xfrm>
              <a:off x="2702715" y="1866276"/>
              <a:ext cx="954884" cy="331447"/>
            </a:xfrm>
            <a:custGeom>
              <a:avLst/>
              <a:gdLst/>
              <a:ahLst/>
              <a:cxnLst/>
              <a:rect l="0" t="0" r="0" b="0"/>
              <a:pathLst>
                <a:path w="954884" h="331447" extrusionOk="0">
                  <a:moveTo>
                    <a:pt x="954884" y="0"/>
                  </a:moveTo>
                  <a:lnTo>
                    <a:pt x="954884" y="165723"/>
                  </a:lnTo>
                  <a:lnTo>
                    <a:pt x="0" y="165723"/>
                  </a:lnTo>
                  <a:lnTo>
                    <a:pt x="0" y="331447"/>
                  </a:lnTo>
                </a:path>
              </a:pathLst>
            </a:custGeom>
            <a:noFill/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Freihandform: Form 6"/>
            <p:cNvSpPr/>
            <p:nvPr/>
          </p:nvSpPr>
          <p:spPr bwMode="auto">
            <a:xfrm>
              <a:off x="792945" y="1866276"/>
              <a:ext cx="2864654" cy="331447"/>
            </a:xfrm>
            <a:custGeom>
              <a:avLst/>
              <a:gdLst/>
              <a:ahLst/>
              <a:cxnLst/>
              <a:rect l="0" t="0" r="0" b="0"/>
              <a:pathLst>
                <a:path w="2864654" h="331447" extrusionOk="0">
                  <a:moveTo>
                    <a:pt x="2864654" y="0"/>
                  </a:moveTo>
                  <a:lnTo>
                    <a:pt x="2864654" y="165723"/>
                  </a:lnTo>
                  <a:lnTo>
                    <a:pt x="0" y="165723"/>
                  </a:lnTo>
                  <a:lnTo>
                    <a:pt x="0" y="331447"/>
                  </a:lnTo>
                </a:path>
              </a:pathLst>
            </a:custGeom>
            <a:noFill/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Rechteck 8"/>
            <p:cNvSpPr/>
            <p:nvPr/>
          </p:nvSpPr>
          <p:spPr bwMode="auto">
            <a:xfrm>
              <a:off x="2868438" y="1077115"/>
              <a:ext cx="1578322" cy="789161"/>
            </a:xfrm>
            <a:prstGeom prst="rect">
              <a:avLst/>
            </a:prstGeom>
            <a:solidFill>
              <a:srgbClr val="F9D797"/>
            </a:solidFill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900">
                  <a:solidFill>
                    <a:srgbClr val="0F5A7A"/>
                  </a:solidFill>
                  <a:latin typeface="RubFlama"/>
                </a:rPr>
                <a:t>Pergament und Mikrofon</a:t>
              </a:r>
              <a:endParaRPr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783" y="2197723"/>
              <a:ext cx="1578322" cy="789161"/>
            </a:xfrm>
            <a:prstGeom prst="rect">
              <a:avLst/>
            </a:prstGeom>
            <a:solidFill>
              <a:srgbClr val="F9D797"/>
            </a:solidFill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900">
                  <a:solidFill>
                    <a:srgbClr val="0F5A7A"/>
                  </a:solidFill>
                  <a:latin typeface="RubFlama"/>
                </a:rPr>
                <a:t>Coffeetalk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1913553" y="2197723"/>
              <a:ext cx="1578322" cy="789161"/>
            </a:xfrm>
            <a:prstGeom prst="rect">
              <a:avLst/>
            </a:prstGeom>
            <a:solidFill>
              <a:srgbClr val="F9D797"/>
            </a:solidFill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900">
                  <a:solidFill>
                    <a:srgbClr val="0F5A7A"/>
                  </a:solidFill>
                  <a:latin typeface="RubFlama"/>
                </a:rPr>
                <a:t>Mediä…WAT?!</a:t>
              </a:r>
              <a:endParaRPr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823323" y="2197723"/>
              <a:ext cx="1578322" cy="789161"/>
            </a:xfrm>
            <a:prstGeom prst="rect">
              <a:avLst/>
            </a:prstGeom>
            <a:solidFill>
              <a:srgbClr val="F9D797"/>
            </a:solidFill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900">
                  <a:solidFill>
                    <a:srgbClr val="0F5A7A"/>
                  </a:solidFill>
                  <a:latin typeface="RubFlama"/>
                </a:rPr>
                <a:t>Stiftung Heldentest</a:t>
              </a:r>
              <a:endParaRPr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5733092" y="2197723"/>
              <a:ext cx="1578322" cy="789161"/>
            </a:xfrm>
            <a:prstGeom prst="rect">
              <a:avLst/>
            </a:prstGeom>
            <a:solidFill>
              <a:srgbClr val="F9D797"/>
            </a:solidFill>
            <a:ln w="12700" cap="flat" cmpd="sng" algn="ctr">
              <a:solidFill>
                <a:srgbClr val="0F5A7A"/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1900">
                  <a:solidFill>
                    <a:srgbClr val="0F5A7A"/>
                  </a:solidFill>
                  <a:latin typeface="RubFlama"/>
                </a:rPr>
                <a:t>Von Maeren und Maegden</a:t>
              </a:r>
            </a:p>
          </p:txBody>
        </p:sp>
      </p:grpSp>
      <p:sp>
        <p:nvSpPr>
          <p:cNvPr id="18" name="Textfeld 17"/>
          <p:cNvSpPr txBox="1"/>
          <p:nvPr/>
        </p:nvSpPr>
        <p:spPr bwMode="auto">
          <a:xfrm>
            <a:off x="972000" y="4346694"/>
            <a:ext cx="720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>
                <a:solidFill>
                  <a:srgbClr val="0F5A7A"/>
                </a:solidFill>
                <a:latin typeface="RubFlama"/>
              </a:rPr>
              <a:t>Homepage: </a:t>
            </a:r>
            <a:r>
              <a:rPr lang="de-DE" u="sng">
                <a:solidFill>
                  <a:srgbClr val="0F5A7A"/>
                </a:solidFill>
                <a:latin typeface="RubFlama"/>
                <a:hlinkClick r:id="rId2" tooltip="http://www.rub.de/pergament-und-mikrofon"/>
              </a:rPr>
              <a:t>http://www.rub.de/pergament-und-mikrofon</a:t>
            </a:r>
            <a:endParaRPr lang="de-DE">
              <a:solidFill>
                <a:srgbClr val="0F5A7A"/>
              </a:solidFill>
              <a:latin typeface="RubFlama"/>
            </a:endParaRPr>
          </a:p>
          <a:p>
            <a:pPr>
              <a:defRPr/>
            </a:pPr>
            <a:endParaRPr lang="de-DE">
              <a:solidFill>
                <a:srgbClr val="0F5A7A"/>
              </a:solidFill>
              <a:latin typeface="RubFlama"/>
            </a:endParaRPr>
          </a:p>
          <a:p>
            <a:pPr>
              <a:defRPr/>
            </a:pPr>
            <a:r>
              <a:rPr lang="de-DE">
                <a:solidFill>
                  <a:srgbClr val="0F5A7A"/>
                </a:solidFill>
                <a:latin typeface="RubFlama"/>
              </a:rPr>
              <a:t>Veröffentlichung sämtlicher Podcasts auf der Homepage und auf einschlägigen Plattformen (Spotify, Apple Podcasts usw.)</a:t>
            </a:r>
            <a:endParaRPr/>
          </a:p>
          <a:p>
            <a:pPr>
              <a:defRPr/>
            </a:pPr>
            <a:endParaRPr lang="de-DE">
              <a:solidFill>
                <a:srgbClr val="0F5A7A"/>
              </a:solidFill>
              <a:latin typeface="RubFlama"/>
            </a:endParaRPr>
          </a:p>
          <a:p>
            <a:pPr>
              <a:defRPr/>
            </a:pPr>
            <a:r>
              <a:rPr lang="de-DE">
                <a:solidFill>
                  <a:srgbClr val="0F5A7A"/>
                </a:solidFill>
                <a:latin typeface="RubFlama"/>
              </a:rPr>
              <a:t>Werbung v.a. über eigene Profile bei Facebook, Instagram und Twitter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C50035D6-9D2F-4C43-8884-7B9A65B9F730}" type="slidenum">
              <a:rPr sz="1200">
                <a:latin typeface="RubFlama"/>
              </a:rPr>
              <a:t>4</a:t>
            </a:fld>
            <a:endParaRPr lang="de-DE" sz="12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92000" y="2459444"/>
            <a:ext cx="2478549" cy="251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4"/>
          <p:cNvSpPr txBox="1"/>
          <p:nvPr/>
        </p:nvSpPr>
        <p:spPr bwMode="auto">
          <a:xfrm>
            <a:off x="1783123" y="1849570"/>
            <a:ext cx="161775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Mediä…WAT?!</a:t>
            </a:r>
            <a:endParaRPr/>
          </a:p>
        </p:txBody>
      </p:sp>
      <p:sp>
        <p:nvSpPr>
          <p:cNvPr id="7" name="Textfeld 5"/>
          <p:cNvSpPr txBox="1"/>
          <p:nvPr/>
        </p:nvSpPr>
        <p:spPr bwMode="auto">
          <a:xfrm>
            <a:off x="5064832" y="1849570"/>
            <a:ext cx="276069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Von Maeren und Maegden</a:t>
            </a:r>
          </a:p>
        </p:txBody>
      </p:sp>
      <p:sp>
        <p:nvSpPr>
          <p:cNvPr id="8" name="Textfeld 6"/>
          <p:cNvSpPr txBox="1"/>
          <p:nvPr/>
        </p:nvSpPr>
        <p:spPr bwMode="auto">
          <a:xfrm>
            <a:off x="812727" y="5219982"/>
            <a:ext cx="3600000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Interview-Podcast zur Sichtbarmachung studentischer Forschung und Vernetzung der Studierenden</a:t>
            </a:r>
            <a:endParaRPr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31998" y="2775282"/>
            <a:ext cx="2520000" cy="1888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7"/>
          <p:cNvSpPr txBox="1"/>
          <p:nvPr/>
        </p:nvSpPr>
        <p:spPr bwMode="auto">
          <a:xfrm>
            <a:off x="4731274" y="5219982"/>
            <a:ext cx="3600000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Wissenschaftliche Diskussion zu unterschiedlichen Texten mit Hörspielelementen, mittelhochdeutsche Hörspiele</a:t>
            </a:r>
            <a:endParaRPr/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1C6DE84A-ED9F-4C4D-9CA1-8806F2E0E2D0}"/>
              </a:ext>
            </a:extLst>
          </p:cNvPr>
          <p:cNvSpPr txBox="1"/>
          <p:nvPr/>
        </p:nvSpPr>
        <p:spPr bwMode="auto">
          <a:xfrm>
            <a:off x="1331998" y="4664793"/>
            <a:ext cx="1996588" cy="1846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600" b="0" i="0" u="none" strike="noStrike" cap="none" spc="0" dirty="0">
                <a:solidFill>
                  <a:srgbClr val="0F5A7A"/>
                </a:solidFill>
                <a:latin typeface="RubFlama"/>
              </a:rPr>
              <a:t>Logo © </a:t>
            </a:r>
            <a:r>
              <a:rPr lang="de-DE" sz="600" b="0" i="0" u="none" strike="noStrike" cap="none" spc="0" dirty="0" err="1">
                <a:solidFill>
                  <a:srgbClr val="0F5A7A"/>
                </a:solidFill>
                <a:latin typeface="RubFlama"/>
              </a:rPr>
              <a:t>Samanta</a:t>
            </a:r>
            <a:r>
              <a:rPr lang="de-DE" sz="600" b="0" i="0" u="none" strike="noStrike" cap="none" spc="0" dirty="0">
                <a:solidFill>
                  <a:srgbClr val="0F5A7A"/>
                </a:solidFill>
                <a:latin typeface="RubFlama"/>
              </a:rPr>
              <a:t> </a:t>
            </a:r>
            <a:r>
              <a:rPr lang="de-DE" sz="600" b="0" i="0" u="none" strike="noStrike" cap="none" spc="0" dirty="0" err="1">
                <a:solidFill>
                  <a:srgbClr val="0F5A7A"/>
                </a:solidFill>
                <a:latin typeface="RubFlama"/>
              </a:rPr>
              <a:t>Caddeo</a:t>
            </a:r>
            <a:r>
              <a:rPr lang="de-DE" sz="600" b="0" i="0" u="none" strike="noStrike" cap="none" spc="0" dirty="0">
                <a:solidFill>
                  <a:srgbClr val="0F5A7A"/>
                </a:solidFill>
                <a:latin typeface="RubFlama"/>
              </a:rPr>
              <a:t>, Leonie Dinter, Patrik </a:t>
            </a:r>
            <a:r>
              <a:rPr lang="de-DE" sz="600" b="0" i="0" u="none" strike="noStrike" cap="none" spc="0" dirty="0" err="1">
                <a:solidFill>
                  <a:srgbClr val="0F5A7A"/>
                </a:solidFill>
                <a:latin typeface="RubFlama"/>
              </a:rPr>
              <a:t>Hover</a:t>
            </a:r>
            <a:endParaRPr sz="600" dirty="0">
              <a:solidFill>
                <a:srgbClr val="0F5A7A"/>
              </a:solidFill>
            </a:endParaRP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3BDC7794-96FA-4631-83FE-A3C6C200D877}"/>
              </a:ext>
            </a:extLst>
          </p:cNvPr>
          <p:cNvSpPr txBox="1"/>
          <p:nvPr/>
        </p:nvSpPr>
        <p:spPr bwMode="auto">
          <a:xfrm>
            <a:off x="5287883" y="4979440"/>
            <a:ext cx="1996588" cy="1846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600" b="0" i="0" u="none" strike="noStrike" cap="none" spc="0" dirty="0">
                <a:solidFill>
                  <a:srgbClr val="0F5A7A"/>
                </a:solidFill>
                <a:latin typeface="RubFlama"/>
              </a:rPr>
              <a:t>Logo © Kyra </a:t>
            </a:r>
            <a:r>
              <a:rPr lang="de-DE" sz="600" b="0" i="0" u="none" strike="noStrike" cap="none" spc="0" dirty="0" err="1">
                <a:solidFill>
                  <a:srgbClr val="0F5A7A"/>
                </a:solidFill>
                <a:latin typeface="RubFlama"/>
              </a:rPr>
              <a:t>Lackmann</a:t>
            </a:r>
            <a:r>
              <a:rPr lang="de-DE" sz="600" b="0" i="0" u="none" strike="noStrike" cap="none" spc="0" dirty="0">
                <a:solidFill>
                  <a:srgbClr val="0F5A7A"/>
                </a:solidFill>
                <a:latin typeface="RubFlama"/>
              </a:rPr>
              <a:t>, Daniel Schürhoff</a:t>
            </a:r>
            <a:endParaRPr sz="600" dirty="0">
              <a:solidFill>
                <a:srgbClr val="0F5A7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D1B17CFA-B66C-47CD-87F1-C0377909EA5B}" type="slidenum">
              <a:rPr sz="1200">
                <a:latin typeface="RubFlama"/>
              </a:rPr>
              <a:t>5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31650" y="2581016"/>
            <a:ext cx="2520000" cy="252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1132655" y="1902763"/>
            <a:ext cx="131799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i="0" u="none" strike="noStrike" cap="none" spc="0">
                <a:solidFill>
                  <a:srgbClr val="0F5A7A"/>
                </a:solidFill>
                <a:latin typeface="RubFlama"/>
              </a:rPr>
              <a:t>Coffeetalk </a:t>
            </a:r>
            <a:endParaRPr/>
          </a:p>
        </p:txBody>
      </p:sp>
      <p:sp>
        <p:nvSpPr>
          <p:cNvPr id="6" name="Textfeld 5"/>
          <p:cNvSpPr txBox="1"/>
          <p:nvPr/>
        </p:nvSpPr>
        <p:spPr bwMode="auto">
          <a:xfrm>
            <a:off x="3572352" y="1902763"/>
            <a:ext cx="5040000" cy="3139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3 Formate: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>
              <a:solidFill>
                <a:srgbClr val="0F5A7A"/>
              </a:solidFill>
              <a:latin typeface="RubFlama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Coffeetalk</a:t>
            </a: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Exemplarische Einführung zu Fragestellungen der Germanistischen Mediävistik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Kaffee mit Schuss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Vorstellung von Werkstattprojekten sich qualifizierender Wissenschaftler:innen</a:t>
            </a: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Auf einen Kaffee mit…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Interview mit Expert:innen zu verschiedenen Themen der Germanistischen Mediävistik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D1B17CFA-B66C-47CD-87F1-C0377909EA5B}" type="slidenum">
              <a:rPr sz="1200">
                <a:latin typeface="RubFlama"/>
              </a:rPr>
              <a:t>6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32000" y="1902763"/>
            <a:ext cx="8198010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Aufbau und Wiedererkennungswert</a:t>
            </a:r>
            <a:endParaRPr dirty="0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‚Cold Open‘ – Teaser aus Interview oder kurzes Vorgespräch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Intro – musikalischer Übergang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Begr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üßungsformel – ritualisierter Einstieg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Hinführung zum Thema – persönliche Anekdoten (</a:t>
            </a:r>
            <a:r>
              <a:rPr lang="de-DE" dirty="0" err="1">
                <a:solidFill>
                  <a:srgbClr val="0F5A7A"/>
                </a:solidFill>
                <a:latin typeface="RubFlama"/>
              </a:rPr>
              <a:t>Rezipient:innenbezug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, Wiedererkennungswert bzw. Kennenlernen der </a:t>
            </a:r>
            <a:r>
              <a:rPr lang="de-DE" dirty="0" err="1">
                <a:solidFill>
                  <a:srgbClr val="0F5A7A"/>
                </a:solidFill>
                <a:latin typeface="RubFlama"/>
              </a:rPr>
              <a:t>Moderator:innen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)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Themenbearbeitung – Interview mit Gast (meist 10 Fragen) oder Erarbeitung durch die </a:t>
            </a:r>
            <a:r>
              <a:rPr lang="de-DE" sz="1800" b="0" i="0" u="none" strike="noStrike" cap="none" spc="0" dirty="0" err="1">
                <a:solidFill>
                  <a:srgbClr val="0F5A7A"/>
                </a:solidFill>
                <a:latin typeface="RubFlama"/>
              </a:rPr>
              <a:t>Moderator:innen</a:t>
            </a: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 err="1">
                <a:solidFill>
                  <a:srgbClr val="0F5A7A"/>
                </a:solidFill>
                <a:latin typeface="RubFlama"/>
              </a:rPr>
              <a:t>Podzival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 – Vorstellung altsprachlicher Texte, Analogiebildung zu moderner Musik</a:t>
            </a:r>
            <a:endParaRPr dirty="0"/>
          </a:p>
          <a:p>
            <a:pPr marL="342900" marR="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Schlussformel – klarer Abschluss</a:t>
            </a:r>
            <a:endParaRPr dirty="0"/>
          </a:p>
        </p:txBody>
      </p:sp>
      <p:pic>
        <p:nvPicPr>
          <p:cNvPr id="4" name="Kurztrailer PuM">
            <a:hlinkClick r:id="" action="ppaction://media"/>
            <a:extLst>
              <a:ext uri="{FF2B5EF4-FFF2-40B4-BE49-F238E27FC236}">
                <a16:creationId xmlns:a16="http://schemas.microsoft.com/office/drawing/2014/main" id="{F42AD1DB-7E9F-431C-BB10-A78C7389A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000" y="56280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D1B17CFA-B66C-47CD-87F1-C0377909EA5B}" type="slidenum">
              <a:rPr sz="1200">
                <a:latin typeface="RubFlama"/>
              </a:rPr>
              <a:t>7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14341" y="1872026"/>
            <a:ext cx="8198010" cy="2862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>
                <a:solidFill>
                  <a:srgbClr val="0F5A7A"/>
                </a:solidFill>
                <a:latin typeface="RubFlama"/>
              </a:rPr>
              <a:t>Ziele der Coffeetalks</a:t>
            </a: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Einsteiger:innen die Mediävistik zugänglich machen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Werkstattberichte aktueller Qualifikations- und Drittmittelprojekte vorstellen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internationale Mediävistik reflektieren (Belgien, Frankreich, Niederlande, Schweiz)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Forschungsinstrumente präsentieren (z. B. Handschriftencensus, KdiH)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Forschungs- und Lehrstrukturen sichtbar machen (Drittmittel, Berufsfeld: Uni)</a:t>
            </a:r>
            <a:endParaRPr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>
                <a:solidFill>
                  <a:srgbClr val="0F5A7A"/>
                </a:solidFill>
                <a:latin typeface="RubFlama"/>
              </a:rPr>
              <a:t>Berufsfeldorientierung bieten (germanistiknahe Berufsfelder, etwa Verlagswesen)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3" name="Foliennummernplatzhalter 3"/>
          <p:cNvSpPr txBox="1"/>
          <p:nvPr/>
        </p:nvSpPr>
        <p:spPr bwMode="auto">
          <a:xfrm>
            <a:off x="6791321" y="6591296"/>
            <a:ext cx="2352678" cy="2667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D1B17CFA-B66C-47CD-87F1-C0377909EA5B}" type="slidenum">
              <a:rPr sz="1200">
                <a:latin typeface="RubFlama"/>
              </a:rPr>
              <a:t>8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32000" y="1902763"/>
            <a:ext cx="8198010" cy="3139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Wissenschaftlichkeit</a:t>
            </a:r>
            <a:endParaRPr dirty="0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 err="1">
                <a:solidFill>
                  <a:srgbClr val="0F5A7A"/>
                </a:solidFill>
                <a:latin typeface="RubFlama"/>
              </a:rPr>
              <a:t>Expert:innen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 zu Expertenthemen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Benennung und z.T. direkte Zitation 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der Forschung im Podcast, </a:t>
            </a: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Ver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linkungen auf der Homepage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Arbeit mit dem Primärtext: Zitation, </a:t>
            </a:r>
            <a:r>
              <a:rPr lang="de-DE" sz="1800" b="0" i="0" u="none" strike="noStrike" cap="none" spc="0" dirty="0" err="1">
                <a:solidFill>
                  <a:srgbClr val="0F5A7A"/>
                </a:solidFill>
                <a:latin typeface="RubFlama"/>
              </a:rPr>
              <a:t>Podzival</a:t>
            </a: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Podcast dient als Einstieg für weitergehende Beschäftigung mit den jeweiligen Themen </a:t>
            </a: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  <a:sym typeface="Wingdings" panose="05000000000000000000" pitchFamily="2" charset="2"/>
              </a:rPr>
              <a:t></a:t>
            </a: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 Podcast als Türöffner zu Themen von Abschlussprüfungen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i="1" dirty="0">
                <a:solidFill>
                  <a:srgbClr val="0F5A7A"/>
                </a:solidFill>
                <a:latin typeface="RubFlama"/>
              </a:rPr>
              <a:t>aber (?): 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Umgangssprache und Analogiebildungen zur Identifikation mit dem Publikum (adressatenorientierte Präsentation)</a:t>
            </a:r>
            <a:endParaRPr lang="de-DE" sz="1800" b="0" i="1" u="none" strike="noStrike" cap="none" spc="0" dirty="0">
              <a:solidFill>
                <a:srgbClr val="0F5A7A"/>
              </a:solidFill>
              <a:latin typeface="RubFla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5668167" name="Titel 1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>
                <a:solidFill>
                  <a:srgbClr val="0F5A7A"/>
                </a:solidFill>
              </a:rPr>
              <a:t>Vorstellung der Podcastprojekte</a:t>
            </a:r>
          </a:p>
        </p:txBody>
      </p:sp>
      <p:sp>
        <p:nvSpPr>
          <p:cNvPr id="1544160104" name="Foliennummernplatzhalter 3"/>
          <p:cNvSpPr txBox="1"/>
          <p:nvPr/>
        </p:nvSpPr>
        <p:spPr bwMode="auto">
          <a:xfrm>
            <a:off x="6791320" y="6591295"/>
            <a:ext cx="2352677" cy="26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fld id="{CB2792E8-AE2C-8F9B-5AEA-3481FB86D940}" type="slidenum">
              <a:rPr sz="1200">
                <a:latin typeface="RubFlama"/>
              </a:rPr>
              <a:t>9</a:t>
            </a:fld>
            <a:endParaRPr lang="de-DE" sz="1000" b="1" i="0" u="none" strike="noStrike" cap="none" spc="0">
              <a:solidFill>
                <a:srgbClr val="003560"/>
              </a:solidFill>
              <a:latin typeface="RubFlama"/>
            </a:endParaRPr>
          </a:p>
        </p:txBody>
      </p:sp>
      <p:sp>
        <p:nvSpPr>
          <p:cNvPr id="1203680744" name="Textfeld 5"/>
          <p:cNvSpPr txBox="1"/>
          <p:nvPr/>
        </p:nvSpPr>
        <p:spPr bwMode="auto">
          <a:xfrm>
            <a:off x="432000" y="1902762"/>
            <a:ext cx="8198010" cy="3693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Werbung</a:t>
            </a: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Bewerbung des Projekts insbesondere über Instagram und Twitter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Instagram: Tägliche Stories aus dem beruflichen Alltag der Universität, Ankündigung von Folgen, aber auch Blick hinter die Kulissen oder Fragen für Interviews („Was möchtet ihr von </a:t>
            </a:r>
            <a:r>
              <a:rPr lang="de-DE" dirty="0" err="1">
                <a:solidFill>
                  <a:srgbClr val="0F5A7A"/>
                </a:solidFill>
                <a:latin typeface="RubFlama"/>
              </a:rPr>
              <a:t>xy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 wissen?“)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Twitter: Ankündigung der Folgen</a:t>
            </a:r>
            <a:endParaRPr dirty="0"/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dirty="0">
              <a:solidFill>
                <a:srgbClr val="0F5A7A"/>
              </a:solidFill>
              <a:latin typeface="RubFlama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Zielpublikum auf den </a:t>
            </a:r>
            <a:r>
              <a:rPr lang="de-DE" dirty="0" err="1">
                <a:solidFill>
                  <a:srgbClr val="0F5A7A"/>
                </a:solidFill>
                <a:latin typeface="RubFlama"/>
              </a:rPr>
              <a:t>Social</a:t>
            </a:r>
            <a:r>
              <a:rPr lang="de-DE" dirty="0">
                <a:solidFill>
                  <a:srgbClr val="0F5A7A"/>
                </a:solidFill>
                <a:latin typeface="RubFlama"/>
              </a:rPr>
              <a:t> Media-Kanälen</a:t>
            </a:r>
            <a:endParaRPr dirty="0"/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endParaRPr lang="de-DE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sz="1800" b="0" i="0" u="none" strike="noStrike" cap="none" spc="0" dirty="0">
                <a:solidFill>
                  <a:srgbClr val="0F5A7A"/>
                </a:solidFill>
                <a:latin typeface="RubFlama"/>
              </a:rPr>
              <a:t>Instagram: insbesondere Studierende und jüngere </a:t>
            </a:r>
            <a:r>
              <a:rPr lang="de-DE" sz="1800" b="0" i="0" u="none" strike="noStrike" cap="none" spc="0" dirty="0" err="1">
                <a:solidFill>
                  <a:srgbClr val="0F5A7A"/>
                </a:solidFill>
                <a:latin typeface="RubFlama"/>
              </a:rPr>
              <a:t>Hörer:innen</a:t>
            </a: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  <a:p>
            <a:pPr marL="285750" marR="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de-DE" dirty="0">
                <a:solidFill>
                  <a:srgbClr val="0F5A7A"/>
                </a:solidFill>
                <a:latin typeface="RubFlama"/>
              </a:rPr>
              <a:t>Twitter: Fachcommunity</a:t>
            </a:r>
            <a:endParaRPr lang="de-DE" sz="1800" b="0" i="0" u="none" strike="noStrike" cap="none" spc="0" dirty="0">
              <a:solidFill>
                <a:srgbClr val="0F5A7A"/>
              </a:solidFill>
              <a:latin typeface="RubFla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h, Kommunikation im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Vorlage%20RUB%20-%20Institut</Template>
  <TotalTime>0</TotalTime>
  <Words>1448</Words>
  <Application>Microsoft Office PowerPoint</Application>
  <DocSecurity>0</DocSecurity>
  <PresentationFormat>Bildschirmpräsentation (4:3)</PresentationFormat>
  <Paragraphs>186</Paragraphs>
  <Slides>20</Slides>
  <Notes>7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RUB Scala TZ</vt:lpstr>
      <vt:lpstr>RubFlama</vt:lpstr>
      <vt:lpstr>Symbol</vt:lpstr>
      <vt:lpstr>Times New Roman</vt:lpstr>
      <vt:lpstr>Wingdings</vt:lpstr>
      <vt:lpstr>dh, Kommunikation im Text</vt:lpstr>
      <vt:lpstr>Pergament und Mikrofon Podcasting in der germanistischen Mediävistik</vt:lpstr>
      <vt:lpstr>Woher kam die Idee?</vt:lpstr>
      <vt:lpstr>Vorstellung der Podcastprojekte</vt:lpstr>
      <vt:lpstr>Vorstellung der Podcastprojekte</vt:lpstr>
      <vt:lpstr>Vorstellung der Podcastprojekte</vt:lpstr>
      <vt:lpstr>Vorstellung der Podcastprojekte</vt:lpstr>
      <vt:lpstr>Vorstellung der Podcastprojekte</vt:lpstr>
      <vt:lpstr>Vorstellung der Podcastprojekte</vt:lpstr>
      <vt:lpstr>Vorstellung der Podcastprojekte</vt:lpstr>
      <vt:lpstr>Social Media</vt:lpstr>
      <vt:lpstr>Podcasts in der Lehre?</vt:lpstr>
      <vt:lpstr>Podcasts in der Lehre?</vt:lpstr>
      <vt:lpstr>Podcasts in der Lehre?</vt:lpstr>
      <vt:lpstr>Podcasts in der Lehre?</vt:lpstr>
      <vt:lpstr>Podcasts in der Lehre?  Aspekte aus Studierendensicht</vt:lpstr>
      <vt:lpstr>Praktische Umsetzung:  Übungskonzept</vt:lpstr>
      <vt:lpstr>Praktische Umsetzung:  Proseminarkonzept</vt:lpstr>
      <vt:lpstr>Aktivierung und Motivation Aus Lehrendensicht</vt:lpstr>
      <vt:lpstr>Podcasting als Forschendes Lernen</vt:lpstr>
      <vt:lpstr>Vielen Dank für Ihre Aufmerksamkeit!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Mittelalter im Ohr</dc:title>
  <dc:subject/>
  <dc:creator>Caddeo, Samanta;Dinter, Leonie;Kahle, Holger;Hover, Patrik</dc:creator>
  <cp:keywords/>
  <dc:description/>
  <cp:lastModifiedBy>Kahle, Holger</cp:lastModifiedBy>
  <cp:revision>79</cp:revision>
  <dcterms:created xsi:type="dcterms:W3CDTF">2021-11-02T14:08:42Z</dcterms:created>
  <dcterms:modified xsi:type="dcterms:W3CDTF">2022-05-19T16:39:24Z</dcterms:modified>
  <cp:category/>
  <dc:identifier/>
  <cp:contentStatus/>
  <dc:language/>
  <cp:version/>
</cp:coreProperties>
</file>