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88" r:id="rId20"/>
    <p:sldId id="289" r:id="rId21"/>
    <p:sldId id="290" r:id="rId22"/>
    <p:sldId id="286" r:id="rId23"/>
    <p:sldId id="291" r:id="rId24"/>
    <p:sldId id="293" r:id="rId25"/>
    <p:sldId id="292" r:id="rId26"/>
    <p:sldId id="294" r:id="rId27"/>
    <p:sldId id="295" r:id="rId28"/>
    <p:sldId id="299" r:id="rId29"/>
    <p:sldId id="297" r:id="rId30"/>
    <p:sldId id="296" r:id="rId31"/>
    <p:sldId id="298" r:id="rId32"/>
    <p:sldId id="300" r:id="rId33"/>
    <p:sldId id="301" r:id="rId34"/>
    <p:sldId id="302" r:id="rId35"/>
    <p:sldId id="303" r:id="rId36"/>
    <p:sldId id="304" r:id="rId37"/>
    <p:sldId id="305" r:id="rId38"/>
    <p:sldId id="307" r:id="rId39"/>
    <p:sldId id="308" r:id="rId40"/>
    <p:sldId id="306" r:id="rId41"/>
    <p:sldId id="309" r:id="rId42"/>
    <p:sldId id="310" r:id="rId43"/>
    <p:sldId id="312" r:id="rId44"/>
    <p:sldId id="311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5" r:id="rId56"/>
    <p:sldId id="326" r:id="rId57"/>
    <p:sldId id="327" r:id="rId58"/>
    <p:sldId id="328" r:id="rId59"/>
    <p:sldId id="329" r:id="rId6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1" autoAdjust="0"/>
    <p:restoredTop sz="94912" autoAdjust="0"/>
  </p:normalViewPr>
  <p:slideViewPr>
    <p:cSldViewPr snapToObjects="1">
      <p:cViewPr varScale="1">
        <p:scale>
          <a:sx n="165" d="100"/>
          <a:sy n="165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29.01.20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 userDrawn="1"/>
        </p:nvCxnSpPr>
        <p:spPr>
          <a:xfrm>
            <a:off x="0" y="4452938"/>
            <a:ext cx="9144000" cy="0"/>
          </a:xfrm>
          <a:prstGeom prst="line">
            <a:avLst/>
          </a:prstGeom>
          <a:ln w="19050">
            <a:solidFill>
              <a:srgbClr val="8DA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651375"/>
            <a:ext cx="15049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96913" y="4665663"/>
            <a:ext cx="3086100" cy="273050"/>
          </a:xfrm>
        </p:spPr>
        <p:txBody>
          <a:bodyPr lIns="0" tIns="0" rIns="0" bIns="0"/>
          <a:lstStyle>
            <a:lvl1pPr algn="l">
              <a:defRPr b="1">
                <a:solidFill>
                  <a:srgbClr val="0046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0" y="4659313"/>
            <a:ext cx="512763" cy="274637"/>
          </a:xfrm>
        </p:spPr>
        <p:txBody>
          <a:bodyPr lIns="0" tIns="0" rIns="0" bIns="0"/>
          <a:lstStyle>
            <a:lvl1pPr>
              <a:defRPr>
                <a:solidFill>
                  <a:srgbClr val="0046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F0F92FA-84EB-614A-A07F-B5D04FCE29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290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  <p:sldLayoutId id="2147483668" r:id="rId17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b.de/" TargetMode="External"/><Relationship Id="rId2" Type="http://schemas.openxmlformats.org/officeDocument/2006/relationships/hyperlink" Target="mailto:pr@rub.d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91F5E70-F6F5-4247-85F2-66AA8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4392032" cy="324000"/>
          </a:xfrm>
        </p:spPr>
        <p:txBody>
          <a:bodyPr/>
          <a:lstStyle/>
          <a:p>
            <a:r>
              <a:rPr lang="de-DE" altLang="de-DE" dirty="0"/>
              <a:t>RUHR-UNIVERSITÄT</a:t>
            </a:r>
            <a:endParaRPr lang="de-DE" dirty="0"/>
          </a:p>
        </p:txBody>
      </p:sp>
      <p:pic>
        <p:nvPicPr>
          <p:cNvPr id="10" name="Bildplatzhalter 9" descr="Ein Bild, das draußen, Stadt, Wasser, Ansicht enthält.&#10;&#10;Automatisch generierte Beschreibung">
            <a:extLst>
              <a:ext uri="{FF2B5EF4-FFF2-40B4-BE49-F238E27FC236}">
                <a16:creationId xmlns:a16="http://schemas.microsoft.com/office/drawing/2014/main" id="{CA0AB909-6AF6-DB4B-9570-128EEC2F26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854" b="18854"/>
          <a:stretch>
            <a:fillRect/>
          </a:stretch>
        </p:blipFill>
        <p:spPr/>
      </p:pic>
      <p:pic>
        <p:nvPicPr>
          <p:cNvPr id="7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2241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 txBox="1">
            <a:spLocks/>
          </p:cNvSpPr>
          <p:nvPr/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342900" y="323850"/>
            <a:ext cx="57531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BOCHU</a:t>
            </a:r>
            <a:r>
              <a:rPr lang="en-US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M’S</a:t>
            </a:r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LARGEST EMPLOYER</a:t>
            </a:r>
          </a:p>
          <a:p>
            <a:pPr eaLnBrk="1" hangingPunct="1"/>
            <a:endParaRPr lang="de-DE" altLang="de-DE" sz="28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360363" y="954088"/>
            <a:ext cx="4645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shape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face of RUB</a:t>
            </a:r>
          </a:p>
        </p:txBody>
      </p:sp>
      <p:sp>
        <p:nvSpPr>
          <p:cNvPr id="13" name="Rechteck 20"/>
          <p:cNvSpPr>
            <a:spLocks noChangeArrowheads="1"/>
          </p:cNvSpPr>
          <p:nvPr/>
        </p:nvSpPr>
        <p:spPr bwMode="auto">
          <a:xfrm>
            <a:off x="577850" y="1471613"/>
            <a:ext cx="869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APPROX.</a:t>
            </a:r>
          </a:p>
        </p:txBody>
      </p:sp>
      <p:sp>
        <p:nvSpPr>
          <p:cNvPr id="20" name="Textfeld 14"/>
          <p:cNvSpPr txBox="1">
            <a:spLocks noChangeArrowheads="1"/>
          </p:cNvSpPr>
          <p:nvPr/>
        </p:nvSpPr>
        <p:spPr bwMode="auto">
          <a:xfrm>
            <a:off x="577850" y="1416050"/>
            <a:ext cx="5591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96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5,900</a:t>
            </a:r>
          </a:p>
        </p:txBody>
      </p:sp>
      <p:sp>
        <p:nvSpPr>
          <p:cNvPr id="21" name="Textfeld 17"/>
          <p:cNvSpPr txBox="1">
            <a:spLocks noChangeArrowheads="1"/>
          </p:cNvSpPr>
          <p:nvPr/>
        </p:nvSpPr>
        <p:spPr bwMode="auto">
          <a:xfrm>
            <a:off x="719138" y="2830513"/>
            <a:ext cx="31559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EMPLOYEES</a:t>
            </a:r>
            <a:endParaRPr lang="de-DE" altLang="de-DE" sz="12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feld 15"/>
          <p:cNvSpPr txBox="1">
            <a:spLocks noChangeArrowheads="1"/>
          </p:cNvSpPr>
          <p:nvPr/>
        </p:nvSpPr>
        <p:spPr bwMode="auto">
          <a:xfrm>
            <a:off x="4932363" y="1252538"/>
            <a:ext cx="318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40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483</a:t>
            </a:r>
          </a:p>
        </p:txBody>
      </p:sp>
      <p:sp>
        <p:nvSpPr>
          <p:cNvPr id="10" name="Textfeld 16"/>
          <p:cNvSpPr txBox="1">
            <a:spLocks noChangeArrowheads="1"/>
          </p:cNvSpPr>
          <p:nvPr/>
        </p:nvSpPr>
        <p:spPr bwMode="auto">
          <a:xfrm>
            <a:off x="5024438" y="1865313"/>
            <a:ext cx="289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OF THEM </a:t>
            </a:r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PROFESSORS</a:t>
            </a:r>
          </a:p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(INCLUDING JUNIOR PROFESSORS)</a:t>
            </a:r>
            <a:endParaRPr lang="de-DE" altLang="de-DE" sz="12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feld 15"/>
          <p:cNvSpPr txBox="1">
            <a:spLocks noChangeArrowheads="1"/>
          </p:cNvSpPr>
          <p:nvPr/>
        </p:nvSpPr>
        <p:spPr bwMode="auto">
          <a:xfrm>
            <a:off x="3138488" y="2898775"/>
            <a:ext cx="4006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60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54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2,411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448050" y="3810000"/>
            <a:ext cx="2738438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OF THEM </a:t>
            </a:r>
            <a:r>
              <a:rPr lang="de-DE" sz="1200" cap="small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MAINTENANCE </a:t>
            </a:r>
            <a:r>
              <a:rPr lang="de-DE" sz="1200" b="1" cap="small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AND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cap="small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ADMINISTRATION STAFF</a:t>
            </a:r>
          </a:p>
        </p:txBody>
      </p:sp>
      <p:sp>
        <p:nvSpPr>
          <p:cNvPr id="15" name="Textfeld 16"/>
          <p:cNvSpPr txBox="1">
            <a:spLocks noChangeArrowheads="1"/>
          </p:cNvSpPr>
          <p:nvPr/>
        </p:nvSpPr>
        <p:spPr bwMode="auto">
          <a:xfrm>
            <a:off x="6311900" y="2409825"/>
            <a:ext cx="3187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66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2,985</a:t>
            </a:r>
          </a:p>
        </p:txBody>
      </p:sp>
      <p:sp>
        <p:nvSpPr>
          <p:cNvPr id="17" name="Textfeld 19"/>
          <p:cNvSpPr txBox="1">
            <a:spLocks noChangeArrowheads="1"/>
          </p:cNvSpPr>
          <p:nvPr/>
        </p:nvSpPr>
        <p:spPr bwMode="auto">
          <a:xfrm>
            <a:off x="6403975" y="3421063"/>
            <a:ext cx="28987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OF THEM </a:t>
            </a:r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RESEARCH ASSISTANTS </a:t>
            </a:r>
          </a:p>
        </p:txBody>
      </p:sp>
    </p:spTree>
    <p:extLst>
      <p:ext uri="{BB962C8B-B14F-4D97-AF65-F5344CB8AC3E}">
        <p14:creationId xmlns:p14="http://schemas.microsoft.com/office/powerpoint/2010/main" val="53321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/>
              <a:t>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STUDY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51388"/>
            <a:ext cx="6299200" cy="10795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4751388"/>
            <a:ext cx="252413" cy="10795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98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49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20 FACULTIES 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roof</a:t>
            </a:r>
            <a:endParaRPr lang="de-DE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RUB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comprises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Faculties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in: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Humanities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Sciences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Engineering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Sciences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Natural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Sciences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Medicine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3" name="Bild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8862" t="16673" r="14483" b="16673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785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FULL DIVERSITY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918000"/>
            <a:ext cx="3887976" cy="3597966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 right combination for every mind: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more than 170 degree programmes, comprising 66 Bachelor's and 110 Master’s degrees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countless possible combinations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Master of Education prepares for </a:t>
            </a:r>
            <a:b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</a:b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careers in teaching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Professional School of Education offers teaching qualifications and training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comprehensive education programmes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Bild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163" t="5428" r="16411" b="12146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967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REFORMING UNIVERCITY DEGREES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From the Bologna Process to research-based studies</a:t>
            </a:r>
          </a:p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RUB played a pioneering role in the implementation of the B.A./M.A. degree system: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1993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Reforms launched with the aim of restructuring the Magister degree programme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2001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Implementation of the Bachelor/Master system on the entire campus begins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2008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Bachelor/Master system fully implemented   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2009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Implementation of the future teaching concept under the motto “research-based learning”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29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TEACHING AT RUB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8000" y="918000"/>
            <a:ext cx="3959984" cy="3525958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experienced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learned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lived</a:t>
            </a:r>
            <a:endParaRPr lang="de-DE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Development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teaching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learning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optimisation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teaching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infrastructure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Learning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teach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numerous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offers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further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teaching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qualifications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2011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2020: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Funding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teaching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inSTUDIES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multidisciplinary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inter-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faculty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ELLI (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Excellent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Teaching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Learning in Engineering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Sciences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21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million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euros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0" name="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959" t="12659" r="32387" b="20687"/>
          <a:stretch/>
        </p:blipFill>
        <p:spPr>
          <a:xfrm>
            <a:off x="5191199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862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SCORING WITH BACHELOR’S AND MASTER’S DEGREES</a:t>
            </a:r>
            <a:br>
              <a:rPr lang="en-US" altLang="de-DE" sz="24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Inhaltsplatzhalter 7"/>
          <p:cNvSpPr txBox="1">
            <a:spLocks/>
          </p:cNvSpPr>
          <p:nvPr/>
        </p:nvSpPr>
        <p:spPr>
          <a:xfrm>
            <a:off x="468000" y="1491630"/>
            <a:ext cx="7560000" cy="2792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fast track to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degrees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B.A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./M.A.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fast track to graduation</a:t>
            </a: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27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SCORING WITH BACHELOR’S AND MASTER’S DEGREES</a:t>
            </a:r>
            <a:br>
              <a:rPr lang="en-US" altLang="de-DE" sz="24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Inhaltsplatzhalter 7"/>
          <p:cNvSpPr txBox="1">
            <a:spLocks/>
          </p:cNvSpPr>
          <p:nvPr/>
        </p:nvSpPr>
        <p:spPr>
          <a:xfrm>
            <a:off x="468000" y="1491630"/>
            <a:ext cx="7560000" cy="2792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fast track to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degrees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B.A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./M.A.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fast track to graduation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informed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decisions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42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SCORING WITH BACHELOR’S AND MASTER’S DEGREES</a:t>
            </a:r>
            <a:br>
              <a:rPr lang="en-US" altLang="de-DE" sz="24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Inhaltsplatzhalter 7"/>
          <p:cNvSpPr txBox="1">
            <a:spLocks/>
          </p:cNvSpPr>
          <p:nvPr/>
        </p:nvSpPr>
        <p:spPr>
          <a:xfrm>
            <a:off x="468000" y="1491630"/>
            <a:ext cx="7560000" cy="2792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fast track to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degrees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B.A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./M.A.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fast track to graduation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informed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decisions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practical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additional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qualifications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30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8000" y="424549"/>
            <a:ext cx="7560000" cy="468000"/>
          </a:xfrm>
        </p:spPr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PROFILE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8000" y="918000"/>
            <a:ext cx="4176008" cy="3453950"/>
          </a:xfrm>
        </p:spPr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High-flyer </a:t>
            </a:r>
            <a:r>
              <a:rPr lang="de-DE" altLang="de-DE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among</a:t>
            </a:r>
            <a:r>
              <a:rPr lang="de-DE" altLang="de-DE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the</a:t>
            </a:r>
            <a:r>
              <a:rPr lang="de-DE" altLang="de-DE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first</a:t>
            </a:r>
            <a:r>
              <a:rPr lang="de-DE" altLang="de-DE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“</a:t>
            </a:r>
            <a:r>
              <a:rPr lang="de-DE" altLang="de-DE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new</a:t>
            </a:r>
            <a:r>
              <a:rPr lang="de-DE" altLang="de-DE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” </a:t>
            </a:r>
            <a:r>
              <a:rPr lang="de-DE" altLang="de-DE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universities</a:t>
            </a:r>
            <a:endParaRPr lang="de-DE" altLang="de-DE" dirty="0">
              <a:solidFill>
                <a:srgbClr val="17365C"/>
              </a:solidFill>
              <a:latin typeface="+mj-lt"/>
              <a:ea typeface="Arial" charset="0"/>
              <a:cs typeface="Arial" charset="0"/>
            </a:endParaRP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Opened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in 1965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as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G</a:t>
            </a:r>
            <a:r>
              <a:rPr lang="en-US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ermany’s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first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new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university</a:t>
            </a:r>
            <a:endParaRPr lang="de-DE" altLang="de-DE" b="0" dirty="0">
              <a:solidFill>
                <a:srgbClr val="17365C"/>
              </a:solidFill>
              <a:latin typeface="+mj-lt"/>
              <a:ea typeface="Arial" charset="0"/>
              <a:cs typeface="Arial" charset="0"/>
            </a:endParaRP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Now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one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of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Germany’</a:t>
            </a:r>
            <a:r>
              <a:rPr lang="en-US" altLang="de-DE" b="0" dirty="0">
                <a:solidFill>
                  <a:srgbClr val="17365C"/>
                </a:solidFill>
                <a:latin typeface="+mj-lt"/>
                <a:ea typeface="Arial" charset="0"/>
                <a:cs typeface="Arial"/>
              </a:rPr>
              <a:t>s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ten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largest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universities</a:t>
            </a:r>
            <a:endParaRPr lang="de-DE" altLang="de-DE" b="0" dirty="0">
              <a:solidFill>
                <a:srgbClr val="17365C"/>
              </a:solidFill>
              <a:latin typeface="+mj-lt"/>
              <a:ea typeface="Arial" charset="0"/>
              <a:cs typeface="Arial" charset="0"/>
            </a:endParaRP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University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with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research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focus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in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many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disciplines</a:t>
            </a:r>
            <a:endParaRPr lang="de-DE" altLang="de-DE" b="0" dirty="0">
              <a:solidFill>
                <a:srgbClr val="17365C"/>
              </a:solidFill>
              <a:latin typeface="+mj-lt"/>
              <a:ea typeface="Arial" charset="0"/>
              <a:cs typeface="Arial" charset="0"/>
            </a:endParaRP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One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of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the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eight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finalists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for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the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title “top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university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” in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the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Excellence Initiative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Up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-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to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-date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approach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to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B.A./M.A.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degree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courses</a:t>
            </a:r>
            <a:endParaRPr lang="de-DE" altLang="de-DE" b="0" dirty="0">
              <a:solidFill>
                <a:srgbClr val="17365C"/>
              </a:solidFill>
              <a:latin typeface="+mj-lt"/>
              <a:ea typeface="Arial" charset="0"/>
              <a:cs typeface="Arial" charset="0"/>
            </a:endParaRP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Easy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walking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distances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on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the</a:t>
            </a:r>
            <a:r>
              <a:rPr lang="de-DE" altLang="de-DE" b="0" dirty="0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+mj-lt"/>
                <a:ea typeface="Arial" charset="0"/>
                <a:cs typeface="Arial" charset="0"/>
              </a:rPr>
              <a:t>campus</a:t>
            </a:r>
            <a:endParaRPr lang="de-DE" altLang="de-DE" b="0" dirty="0">
              <a:solidFill>
                <a:srgbClr val="17365C"/>
              </a:solidFill>
              <a:latin typeface="+mj-lt"/>
              <a:ea typeface="Arial" charset="0"/>
              <a:cs typeface="Arial" charset="0"/>
            </a:endParaRPr>
          </a:p>
          <a:p>
            <a:pPr lvl="2"/>
            <a:endParaRPr lang="de-DE" altLang="de-DE" sz="14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Bild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5191200" y="424549"/>
            <a:ext cx="3553200" cy="3553200"/>
          </a:xfrm>
          <a:prstGeom prst="rect">
            <a:avLst/>
          </a:prstGeom>
          <a:ln w="3175">
            <a:solidFill>
              <a:srgbClr val="FFFFFF">
                <a:lumMod val="9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2114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SCORING WITH BACHELOR’S AND MASTER’S DEGREES</a:t>
            </a:r>
            <a:br>
              <a:rPr lang="en-US" altLang="de-DE" sz="24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Inhaltsplatzhalter 7"/>
          <p:cNvSpPr txBox="1">
            <a:spLocks/>
          </p:cNvSpPr>
          <p:nvPr/>
        </p:nvSpPr>
        <p:spPr>
          <a:xfrm>
            <a:off x="468000" y="1491630"/>
            <a:ext cx="7560000" cy="2792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fast track to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degrees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B.A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./M.A.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fast track to graduation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informed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decisions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practical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additional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qualifications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comparability</a:t>
            </a: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712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SCORING WITH BACHELOR’S AND MASTER’S DEGREES</a:t>
            </a:r>
            <a:br>
              <a:rPr lang="en-US" altLang="de-DE" sz="24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8000" y="1491630"/>
            <a:ext cx="7560000" cy="2792370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fast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track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degrees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B.A./M.A.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fast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track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graduation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informed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decisions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practical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additional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qualifications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comparability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assessments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sz="1400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ü"/>
              <a:defRPr/>
            </a:pP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514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MAKING INFORMED DECISIONS</a:t>
            </a:r>
            <a:br>
              <a:rPr lang="de-DE" altLang="de-DE" sz="24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Inhaltsplatzhalter 8"/>
          <p:cNvSpPr txBox="1">
            <a:spLocks noGrp="1" noChangeArrowheads="1"/>
          </p:cNvSpPr>
          <p:nvPr>
            <p:ph idx="1"/>
          </p:nvPr>
        </p:nvSpPr>
        <p:spPr bwMode="auto">
          <a:xfrm>
            <a:off x="468000" y="918000"/>
            <a:ext cx="363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 Y-model provides for all contingencies</a:t>
            </a:r>
          </a:p>
        </p:txBody>
      </p:sp>
      <p:pic>
        <p:nvPicPr>
          <p:cNvPr id="10" name="Bild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73" b="1667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13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MEDICINE IN BOCHUM</a:t>
            </a:r>
            <a:b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90549" y="860480"/>
            <a:ext cx="3240000" cy="33660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Rebranding the medical profession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 RUB clinic incorporates ten hospitals – four of them in </a:t>
            </a:r>
            <a:r>
              <a:rPr lang="en-GB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Ostwestfalen-Lippe</a:t>
            </a:r>
            <a:endParaRPr lang="en-GB" altLang="de-DE" b="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 RUB clinic: with more than 5,000 beds, it’s one of the largest in Europe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“The new doctor”:</a:t>
            </a:r>
          </a:p>
          <a:p>
            <a:pPr marL="518400" lvl="2" indent="-284400"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Problem-centred learning on concrete cases</a:t>
            </a:r>
          </a:p>
          <a:p>
            <a:pPr marL="568800" lvl="1" indent="-285750"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Separation of clinic and pre-clinic has been abolished</a:t>
            </a:r>
          </a:p>
          <a:p>
            <a:pPr marL="568800" lvl="1" indent="-285750"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Teamwork is key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8835" t="347" r="182" b="8670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8621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RESEARCH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51388"/>
            <a:ext cx="6299200" cy="10795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4751388"/>
            <a:ext cx="252413" cy="10795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24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460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51388"/>
            <a:ext cx="6299200" cy="10795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4751388"/>
            <a:ext cx="252413" cy="10795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25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1" name="Bild 4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46"/>
          <a:stretch>
            <a:fillRect/>
          </a:stretch>
        </p:blipFill>
        <p:spPr bwMode="auto">
          <a:xfrm>
            <a:off x="0" y="0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54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RESEARCH CAMPUS RUB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8000" y="918000"/>
            <a:ext cx="3636000" cy="3525958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Interdisciplinary Research Departments: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Solvation Science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IT Security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Materials Research Department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Neuroscience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Closed Carbon Cycle Economy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Plasmas with complex interactions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Protein Research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Religious Studies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Subsurface Modelling and Engineering</a:t>
            </a:r>
          </a:p>
          <a:p>
            <a:endParaRPr lang="de-DE" dirty="0"/>
          </a:p>
        </p:txBody>
      </p:sp>
      <p:pic>
        <p:nvPicPr>
          <p:cNvPr id="10" name="Bild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3" t="2193" r="5382" b="8002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26 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</p:spTree>
    <p:extLst>
      <p:ext uri="{BB962C8B-B14F-4D97-AF65-F5344CB8AC3E}">
        <p14:creationId xmlns:p14="http://schemas.microsoft.com/office/powerpoint/2010/main" val="1936488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RESEARCH SCHOOL</a:t>
            </a:r>
            <a:br>
              <a:rPr lang="de-DE" altLang="de-DE" sz="24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Think tank for elite researchers of today and tomorrow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awarded in the Excellence Initiative by the Federal State authorities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interdisciplinary Research School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open to PhD students from all disciplines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more than 4,000 registered PhD students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27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5" name="Bild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" t="547" r="3765" b="3662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1250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JOINT RESEARCH</a:t>
            </a:r>
            <a:br>
              <a:rPr lang="de-DE" altLang="de-DE" sz="24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Excellence on an international level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11 Collaborative Research Centres including 5 joint ventures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9 research groups + 12 joint ventures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Two Clusters of Excellence – RESOLV and </a:t>
            </a: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CaSa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– as part of the Excellence Strategy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RESOLV: Ruhr Explores Solvation – international cutting-edge research into solvation processes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CaSa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Cyber Security in the Age of Large-Scale Adversaries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endParaRPr lang="en-GB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28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8" name="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149" t="4046" r="7048" b="6149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2548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INTERNATIONAL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51388"/>
            <a:ext cx="6299200" cy="10795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4751388"/>
            <a:ext cx="252413" cy="10795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29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901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60363" y="414048"/>
            <a:ext cx="7560000" cy="468000"/>
          </a:xfrm>
        </p:spPr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BUDGET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360363" y="954088"/>
            <a:ext cx="4645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High-performance profile</a:t>
            </a:r>
          </a:p>
        </p:txBody>
      </p:sp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174625" y="1438096"/>
            <a:ext cx="65547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64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600 million €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00039" y="2361494"/>
            <a:ext cx="530542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BUDGET 2018  </a:t>
            </a:r>
            <a:r>
              <a:rPr lang="de-DE" sz="1200" cap="all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(incl. medicine; excl. clinic)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95417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900">
                <a:solidFill>
                  <a:srgbClr val="004673"/>
                </a:solidFill>
                <a:latin typeface="Arial" charset="0"/>
              </a:rPr>
              <a:t>HUMANE – ACCOMPLISHED – OPEN TO THE WORLD</a:t>
            </a:r>
          </a:p>
        </p:txBody>
      </p:sp>
      <p:sp>
        <p:nvSpPr>
          <p:cNvPr id="44034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7C35F87-DF3F-A143-AA86-9B3285D48B98}" type="slidenum">
              <a:rPr lang="de-DE" altLang="de-DE" sz="900">
                <a:solidFill>
                  <a:srgbClr val="004673"/>
                </a:solidFill>
                <a:latin typeface="Arial" charset="0"/>
              </a:rPr>
              <a:pPr/>
              <a:t>30</a:t>
            </a:fld>
            <a:endParaRPr lang="de-DE" altLang="de-DE" sz="900">
              <a:solidFill>
                <a:srgbClr val="004673"/>
              </a:solidFill>
              <a:latin typeface="Arial" charset="0"/>
            </a:endParaRPr>
          </a:p>
        </p:txBody>
      </p:sp>
      <p:pic>
        <p:nvPicPr>
          <p:cNvPr id="44035" name="Bild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48"/>
          <a:stretch>
            <a:fillRect/>
          </a:stretch>
        </p:blipFill>
        <p:spPr bwMode="auto">
          <a:xfrm>
            <a:off x="0" y="0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012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EXCELLENT NETWORKING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Cosmopolitan spirit at a glance 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Hundreds of collaborations with partner universities worldwide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6,312 international students from all over the world, 1,948 of them students with migration background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Approx. 900 international PhD holders and visiting lecturers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Member in the Utrecht Network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UA Ruhr Liaison Offices in:</a:t>
            </a:r>
          </a:p>
          <a:p>
            <a:pPr marL="628650" lvl="1" indent="-285750" defTabSz="288000"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New York (North America)</a:t>
            </a:r>
          </a:p>
          <a:p>
            <a:pPr marL="628650" lvl="1" indent="-285750" defTabSz="288000"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Moscow (Eastern Europe/Central Asia)</a:t>
            </a:r>
          </a:p>
          <a:p>
            <a:pPr marL="628650" lvl="1" indent="-285750" defTabSz="288000"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Rio de Janeiro and São Paolo (Latin America)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324000" y="4659313"/>
            <a:ext cx="512763" cy="274637"/>
          </a:xfrm>
        </p:spPr>
        <p:txBody>
          <a:bodyPr/>
          <a:lstStyle/>
          <a:p>
            <a:fld id="{DF0F92FA-84EB-614A-A07F-B5D04FCE2952}" type="slidenum">
              <a:rPr lang="de-DE" altLang="de-DE" smtClean="0"/>
              <a:pPr/>
              <a:t>31</a:t>
            </a:fld>
            <a:endParaRPr lang="de-DE" alt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</p:spTree>
    <p:extLst>
      <p:ext uri="{BB962C8B-B14F-4D97-AF65-F5344CB8AC3E}">
        <p14:creationId xmlns:p14="http://schemas.microsoft.com/office/powerpoint/2010/main" val="311717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WELCOME!</a:t>
            </a:r>
            <a:br>
              <a:rPr lang="de-DE" altLang="de-DE" sz="24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8000" y="918000"/>
            <a:ext cx="3599944" cy="33660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Services in the International Office</a:t>
            </a:r>
          </a:p>
          <a:p>
            <a:pPr lvl="2"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Supporting international researchers – </a:t>
            </a:r>
            <a:b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“Welcome Centre” 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awarded by the Humboldt Foundation</a:t>
            </a:r>
          </a:p>
          <a:p>
            <a:pPr lvl="2"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International Lounge 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in the Mensa building</a:t>
            </a:r>
          </a:p>
          <a:p>
            <a:pPr lvl="2"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RUBiss</a:t>
            </a: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– International Student Services: Advice and culture programmes for international students and exchange students as well as for refugees interested in studying in Germany</a:t>
            </a:r>
          </a:p>
          <a:p>
            <a:pPr lvl="2"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Outgoing-Services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: Advice regarding exchange programmes abroad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32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3" name="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364" t="4284" r="3549" b="629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574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STUDY ABROAD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“Incomings and Outgoings” – </a:t>
            </a:r>
            <a:b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 way has been paved</a:t>
            </a:r>
          </a:p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Erasmus+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350 cooperation agreements with partner institutions in more than 20 countries in Europe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Student, lecturer and staff exchange programmes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Grants for studies, internships, teaching and continuing education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0" name="Bild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673" t="16673" r="16673" b="16673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5185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STUDY ABROAD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“Incomings and Outgoings” – </a:t>
            </a:r>
            <a:b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 way has been paved</a:t>
            </a:r>
          </a:p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Partnerships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Active exchange with more than 40 partner institutions in Europe, Asia, North and Latin America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Special programmes with American partners 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REACH: Research Internship Program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34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Bild 6"/>
          <p:cNvPicPr>
            <a:picLocks noChangeAspect="1"/>
          </p:cNvPicPr>
          <p:nvPr/>
        </p:nvPicPr>
        <p:blipFill rotWithShape="1">
          <a:blip r:embed="rId2"/>
          <a:srcRect l="16673" t="16673" r="16673" b="16673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7301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STUDY ABROAD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“Incomings and Outgoings” – </a:t>
            </a:r>
            <a:b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 way has been paved</a:t>
            </a:r>
          </a:p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Utrecht Network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European exchange, summer schools, grants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Collaboration with exchange networks in the USA and Australia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Bild 6"/>
          <p:cNvPicPr>
            <a:picLocks noChangeAspect="1"/>
          </p:cNvPicPr>
          <p:nvPr/>
        </p:nvPicPr>
        <p:blipFill rotWithShape="1">
          <a:blip r:embed="rId2"/>
          <a:srcRect l="16673" t="16673" r="16673" b="16673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8004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STUDY ABROAD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“Incomings and Outgoings” – </a:t>
            </a:r>
            <a:b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 way has been paved</a:t>
            </a:r>
          </a:p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DAAD programmes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PROMOS grants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40 DAAD young-engineer scholarship holders from Latin America per annum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Grants for double degrees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36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Bild 6"/>
          <p:cNvPicPr>
            <a:picLocks noChangeAspect="1"/>
          </p:cNvPicPr>
          <p:nvPr/>
        </p:nvPicPr>
        <p:blipFill rotWithShape="1">
          <a:blip r:embed="rId2"/>
          <a:srcRect l="16673" t="16673" r="16673" b="16673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2213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BINATIONAL DEGREES</a:t>
            </a:r>
            <a:b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One programme, two degrees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China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GB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Tongji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University, Shanghai (Financial Services, Mechanical Engineering, Transformation of Urban Landscapes)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South Africa 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– U of the Western Cape, Cape Town (Development Management)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Russia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– RGGU Moscow (Russian Culture)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798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BINATIONAL DEGREES</a:t>
            </a:r>
            <a:b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One programme, two degrees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France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– U Tours (Economic Law, History, French Philology) 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 Netherlands 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– U Amsterdam (German Philology)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Italy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– U Bergamo (Comparative Literature) 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United Kingdom 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– U East Anglia, Norwich </a:t>
            </a:r>
            <a:b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</a:b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(Management/Economics)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1762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INFORMATION SERVICES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51388"/>
            <a:ext cx="6299200" cy="10795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4751388"/>
            <a:ext cx="252413" cy="10795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39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87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60363" y="414048"/>
            <a:ext cx="7560000" cy="468000"/>
          </a:xfrm>
        </p:spPr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BUDGET</a:t>
            </a:r>
            <a:br>
              <a:rPr lang="de-DE" altLang="de-DE" sz="24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360363" y="954088"/>
            <a:ext cx="4645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High-performance profile</a:t>
            </a:r>
          </a:p>
        </p:txBody>
      </p:sp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174625" y="1438096"/>
            <a:ext cx="65547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64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600 million €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00039" y="2361494"/>
            <a:ext cx="530542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BUDGET 2018  </a:t>
            </a:r>
            <a:r>
              <a:rPr lang="de-DE" sz="1200" cap="all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(incl. medicine; excl. clinic)</a:t>
            </a:r>
          </a:p>
        </p:txBody>
      </p:sp>
      <p:sp>
        <p:nvSpPr>
          <p:cNvPr id="9" name="Textfeld 39"/>
          <p:cNvSpPr txBox="1">
            <a:spLocks noChangeArrowheads="1"/>
          </p:cNvSpPr>
          <p:nvPr/>
        </p:nvSpPr>
        <p:spPr bwMode="auto">
          <a:xfrm>
            <a:off x="4856163" y="2714446"/>
            <a:ext cx="140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WITH</a:t>
            </a:r>
          </a:p>
        </p:txBody>
      </p:sp>
      <p:sp>
        <p:nvSpPr>
          <p:cNvPr id="10" name="Textfeld 11"/>
          <p:cNvSpPr txBox="1">
            <a:spLocks noChangeArrowheads="1"/>
          </p:cNvSpPr>
          <p:nvPr/>
        </p:nvSpPr>
        <p:spPr bwMode="auto">
          <a:xfrm>
            <a:off x="5022851" y="3635375"/>
            <a:ext cx="3077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SUPPLIED VIA THIRD-PARTY FUNDING</a:t>
            </a:r>
            <a:endParaRPr lang="de-DE" altLang="de-DE" sz="12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feld 9"/>
          <p:cNvSpPr txBox="1">
            <a:spLocks noChangeArrowheads="1"/>
          </p:cNvSpPr>
          <p:nvPr/>
        </p:nvSpPr>
        <p:spPr bwMode="auto">
          <a:xfrm>
            <a:off x="4169664" y="2714447"/>
            <a:ext cx="5121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64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127 million €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2996010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40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8325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FINDING YOUR </a:t>
            </a:r>
            <a:b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WAY AROUND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8000" y="1368000"/>
            <a:ext cx="3240000" cy="3366000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No question unanswered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Central Student Advice Centre and discipline-related student guidance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Student portal for beginners and advanced students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International Office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BAföG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advisory services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Career service and alumni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41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673" t="16673" r="16673" b="16673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2795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STUDY GUIDANCE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Good advice in every situation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General </a:t>
            </a: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Infopoint</a:t>
            </a:r>
            <a:endParaRPr lang="en-GB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Finding accommodation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Equal opportunity office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Service centre for students with disabilities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Self-help centre OASE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Social services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42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406" t="19080" r="16320" b="4646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255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8000" y="756000"/>
            <a:ext cx="8208456" cy="72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68000" y="1476441"/>
            <a:ext cx="8280464" cy="1439863"/>
          </a:xfrm>
        </p:spPr>
        <p:txBody>
          <a:bodyPr/>
          <a:lstStyle/>
          <a:p>
            <a:r>
              <a:rPr lang="de-DE" dirty="0"/>
              <a:t>LEISURE AND RECREATION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51388"/>
            <a:ext cx="6299200" cy="10795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4751388"/>
            <a:ext cx="252413" cy="10795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43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32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51388"/>
            <a:ext cx="6299200" cy="10795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4751388"/>
            <a:ext cx="252413" cy="10795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44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8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513" y="0"/>
            <a:ext cx="9307513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59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8000" y="396000"/>
            <a:ext cx="4031992" cy="468000"/>
          </a:xfrm>
        </p:spPr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CULTURE AND RECREATION </a:t>
            </a:r>
            <a:b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AT THE CAMPUS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8000" y="1764000"/>
            <a:ext cx="4320024" cy="33660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de-DE" altLang="de-DE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Creating</a:t>
            </a: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enjoying</a:t>
            </a:r>
            <a:endParaRPr lang="de-DE" altLang="de-DE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boskop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student-run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culture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initiative in Bochum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Fine Arts Centre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photography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music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theatre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, art, orchestra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choir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concerts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Audimax, exhibitions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Art </a:t>
            </a:r>
            <a:r>
              <a:rPr lang="de-DE" altLang="de-DE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collection</a:t>
            </a: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de-DE" altLang="de-DE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campus</a:t>
            </a: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museum</a:t>
            </a:r>
            <a:b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modern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art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collection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ancient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art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collection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coin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collection</a:t>
            </a:r>
            <a:endParaRPr lang="de-DE" altLang="de-DE" b="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Situation Kunst 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Max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Imdahl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de-DE" dirty="0"/>
          </a:p>
        </p:txBody>
      </p:sp>
      <p:pic>
        <p:nvPicPr>
          <p:cNvPr id="10" name="Grafik 7" descr="IMG_6032.jpg"/>
          <p:cNvPicPr preferRelativeResize="0"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89" b="3669"/>
          <a:stretch/>
        </p:blipFill>
        <p:spPr bwMode="auto">
          <a:xfrm>
            <a:off x="5191200" y="424800"/>
            <a:ext cx="3481666" cy="348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45 </a:t>
            </a:r>
          </a:p>
        </p:txBody>
      </p:sp>
    </p:spTree>
    <p:extLst>
      <p:ext uri="{BB962C8B-B14F-4D97-AF65-F5344CB8AC3E}">
        <p14:creationId xmlns:p14="http://schemas.microsoft.com/office/powerpoint/2010/main" val="4028448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SPORT AT RUB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8000" y="918000"/>
            <a:ext cx="3959984" cy="3525958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Playing field for sport enthusiasts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Partner university of professional sports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University sports department in Bochum </a:t>
            </a:r>
            <a:b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</a:b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from aikido to yoga and </a:t>
            </a: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zumba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: more than 80 types of sport taught in courses open to all students and members of staff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Unifit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: fitness centre in the city of Bochum (opened 2016)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-Run around </a:t>
            </a: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Kemnader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See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…and the collaboration partner </a:t>
            </a: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VfL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Bochum plays Bundesliga football just around the corner</a:t>
            </a:r>
          </a:p>
          <a:p>
            <a:endParaRPr lang="de-DE" dirty="0"/>
          </a:p>
        </p:txBody>
      </p:sp>
      <p:pic>
        <p:nvPicPr>
          <p:cNvPr id="6" name="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50" t="19859" r="19859" b="750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46 </a:t>
            </a:r>
          </a:p>
        </p:txBody>
      </p:sp>
    </p:spTree>
    <p:extLst>
      <p:ext uri="{BB962C8B-B14F-4D97-AF65-F5344CB8AC3E}">
        <p14:creationId xmlns:p14="http://schemas.microsoft.com/office/powerpoint/2010/main" val="337592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000" y="396000"/>
            <a:ext cx="4608056" cy="468000"/>
          </a:xfrm>
        </p:spPr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RELAXING &amp; THRILLING: EXPLORE THE NEIGHBOURHOOD</a:t>
            </a:r>
            <a:br>
              <a:rPr lang="de-DE" altLang="de-DE" sz="24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de-DE" altLang="de-DE" sz="24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8000" y="1764000"/>
            <a:ext cx="3240000" cy="3008394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Bochum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offer</a:t>
            </a:r>
            <a:endParaRPr lang="de-DE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Ruhr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valley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Botanical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Garden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Chinese Garden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Bermuda-Dreieck 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Schauspielhaus</a:t>
            </a:r>
            <a:endParaRPr lang="de-DE" b="0" dirty="0"/>
          </a:p>
        </p:txBody>
      </p:sp>
      <p:pic>
        <p:nvPicPr>
          <p:cNvPr id="8" name="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599" t="6975" r="1159" b="1782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082867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000" y="396000"/>
            <a:ext cx="4248016" cy="468000"/>
          </a:xfrm>
        </p:spPr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RELAXING &amp; THRILLING: EXPLORE THE NEIGHBOURHOOD</a:t>
            </a:r>
            <a:br>
              <a:rPr lang="de-DE" altLang="de-DE" sz="24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de-DE" altLang="de-DE" sz="24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8000" y="1764000"/>
            <a:ext cx="3240000" cy="3008394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Bochum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offer</a:t>
            </a:r>
            <a:endParaRPr lang="de-DE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Starlight Express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Bochum Symphony Orchestra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Deutsches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Bergbaumuseum</a:t>
            </a:r>
            <a:endParaRPr lang="en-GB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Route </a:t>
            </a: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Industriekultur</a:t>
            </a:r>
            <a:endParaRPr lang="en-GB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Ruhr-</a:t>
            </a: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Triennale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location</a:t>
            </a:r>
            <a:endParaRPr lang="de-DE" b="0" dirty="0"/>
          </a:p>
        </p:txBody>
      </p:sp>
      <p:pic>
        <p:nvPicPr>
          <p:cNvPr id="7" name="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186" t="1186" r="3778" b="3778"/>
          <a:stretch/>
        </p:blipFill>
        <p:spPr>
          <a:xfrm>
            <a:off x="5191199" y="424799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48 </a:t>
            </a:r>
          </a:p>
        </p:txBody>
      </p:sp>
    </p:spTree>
    <p:extLst>
      <p:ext uri="{BB962C8B-B14F-4D97-AF65-F5344CB8AC3E}">
        <p14:creationId xmlns:p14="http://schemas.microsoft.com/office/powerpoint/2010/main" val="382576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8000" y="1476441"/>
            <a:ext cx="8280464" cy="1439863"/>
          </a:xfrm>
        </p:spPr>
        <p:txBody>
          <a:bodyPr/>
          <a:lstStyle/>
          <a:p>
            <a:r>
              <a:rPr lang="de-DE" dirty="0"/>
              <a:t>HISTORY AND PERSPECTIVE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51388"/>
            <a:ext cx="6299200" cy="10795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4751388"/>
            <a:ext cx="252413" cy="10795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49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390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77850" y="1416050"/>
            <a:ext cx="5591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96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42,954</a:t>
            </a:r>
          </a:p>
        </p:txBody>
      </p:sp>
      <p:sp>
        <p:nvSpPr>
          <p:cNvPr id="15" name="Textfeld 6"/>
          <p:cNvSpPr txBox="1">
            <a:spLocks noChangeArrowheads="1"/>
          </p:cNvSpPr>
          <p:nvPr/>
        </p:nvSpPr>
        <p:spPr bwMode="auto">
          <a:xfrm>
            <a:off x="512763" y="1106488"/>
            <a:ext cx="4645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Vibrant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open to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world</a:t>
            </a:r>
            <a:endParaRPr lang="de-DE" altLang="de-DE" sz="15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342900" y="323850"/>
            <a:ext cx="467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STUDENTS</a:t>
            </a:r>
          </a:p>
        </p:txBody>
      </p:sp>
      <p:sp>
        <p:nvSpPr>
          <p:cNvPr id="17" name="Rechteck 19"/>
          <p:cNvSpPr>
            <a:spLocks noChangeArrowheads="1"/>
          </p:cNvSpPr>
          <p:nvPr/>
        </p:nvSpPr>
        <p:spPr bwMode="auto">
          <a:xfrm>
            <a:off x="255588" y="1527175"/>
            <a:ext cx="65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MORE THAN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19138" y="2850995"/>
            <a:ext cx="31559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STUDENTS </a:t>
            </a:r>
            <a:r>
              <a:rPr 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2018/2019</a:t>
            </a:r>
            <a:endParaRPr lang="de-DE" sz="1200" cap="small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3382511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6092"/>
          <a:stretch>
            <a:fillRect/>
          </a:stretch>
        </p:blipFill>
        <p:spPr bwMode="auto">
          <a:xfrm>
            <a:off x="0" y="0"/>
            <a:ext cx="9144000" cy="1011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2165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EARLY YEARS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 reform university establishes its reputation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1961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NRW state parliament chooses Bochum as the university’s location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1965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Launch of RUB, first lectures commence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1975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GB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Unikontakt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” founded, the first German university transfer service</a:t>
            </a:r>
          </a:p>
          <a:p>
            <a:endParaRPr lang="de-DE" dirty="0"/>
          </a:p>
        </p:txBody>
      </p:sp>
      <p:pic>
        <p:nvPicPr>
          <p:cNvPr id="6" name="Bild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427" t="362" r="3504" b="4568"/>
          <a:stretch/>
        </p:blipFill>
        <p:spPr>
          <a:xfrm>
            <a:off x="5191200" y="424801"/>
            <a:ext cx="3491319" cy="3491319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51 </a:t>
            </a:r>
          </a:p>
        </p:txBody>
      </p:sp>
    </p:spTree>
    <p:extLst>
      <p:ext uri="{BB962C8B-B14F-4D97-AF65-F5344CB8AC3E}">
        <p14:creationId xmlns:p14="http://schemas.microsoft.com/office/powerpoint/2010/main" val="3612380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EARLY YEARS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reform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establishes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reputation</a:t>
            </a:r>
            <a:endParaRPr lang="de-DE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US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1977</a:t>
            </a:r>
            <a:r>
              <a:rPr lang="en-US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“Bochum Model” for medical training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1988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Institute for International Law of Peace and Armed Conflict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1993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Launch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Magister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reform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52</a:t>
            </a:fld>
            <a:r>
              <a:rPr lang="de-DE" dirty="0"/>
              <a:t> </a:t>
            </a:r>
          </a:p>
        </p:txBody>
      </p:sp>
      <p:pic>
        <p:nvPicPr>
          <p:cNvPr id="10" name="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73" t="16673" r="16673" b="16673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277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WAY TO THE TOP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Open to new ideas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2003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RUB becomes partner university for professional sport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2004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Awarded Best Practice University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2006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Research School funded by the Excellence Initiative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614" t="5654" r="9283" b="8244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6746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WAY TO THE TOP 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Open to new ideas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University Alliance Ruhr </a:t>
            </a:r>
            <a:b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</a:b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(UA Ruhr) founded 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Humboldt Foundation promotes the “Welcome Centre” concept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2012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Participation as a top university in the final of the Excellence Initiative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Participation as a top university in the final of the Excellence Strategy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54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4" name="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673" t="16673" r="16673" b="16673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731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4536048" cy="468000"/>
          </a:xfrm>
        </p:spPr>
        <p:txBody>
          <a:bodyPr/>
          <a:lstStyle/>
          <a:p>
            <a:r>
              <a:rPr lang="de-DE" dirty="0"/>
              <a:t>THE ROOMS FOR THE IDEAS OF TOMORROW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368000"/>
            <a:ext cx="3959984" cy="3366000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Campus modernisation is in progress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2007 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Campus modernisation begins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2010 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First new building (ID) opened 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Modernisation of IC building completed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en-GB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en-GB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Inauguration of SSC building – all student services under one roof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8" name="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493" t="5522" r="30896" b="28867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5832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4608056" cy="468000"/>
          </a:xfrm>
        </p:spPr>
        <p:txBody>
          <a:bodyPr/>
          <a:lstStyle/>
          <a:p>
            <a:r>
              <a:rPr lang="de-DE" dirty="0"/>
              <a:t>THE ROOMS FOR THE IDEAS OF TOMORROW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368000"/>
            <a:ext cx="3815968" cy="3366000"/>
          </a:xfrm>
        </p:spPr>
        <p:txBody>
          <a:bodyPr/>
          <a:lstStyle/>
          <a:p>
            <a:pPr defTabSz="288000">
              <a:spcAft>
                <a:spcPts val="600"/>
              </a:spcAft>
              <a:buClr>
                <a:srgbClr val="8DAE10"/>
              </a:buClr>
              <a:buSzPct val="130000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Campus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modernisation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de-DE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IA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IB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buildings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demolished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Construction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replacement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buildings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IA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IB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commences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until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2018)</a:t>
            </a: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Reconstruction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GD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building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commences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building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(ZEMOS)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opens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2880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  <a:defRPr/>
            </a:pPr>
            <a:r>
              <a:rPr lang="de-DE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Research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building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ProDi</a:t>
            </a:r>
            <a:r>
              <a:rPr lang="de-DE" b="0" dirty="0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0" dirty="0" err="1">
                <a:solidFill>
                  <a:srgbClr val="17365C"/>
                </a:solidFill>
                <a:latin typeface="Arial" pitchFamily="34" charset="0"/>
                <a:cs typeface="Arial" pitchFamily="34" charset="0"/>
              </a:rPr>
              <a:t>opens</a:t>
            </a:r>
            <a:endParaRPr lang="de-DE" b="0" dirty="0">
              <a:solidFill>
                <a:srgbClr val="17365C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56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540" t="5013" r="7965" b="4492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6636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4464040" cy="468000"/>
          </a:xfrm>
        </p:spPr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ELITE RESEARCH LOCATIONS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368000"/>
            <a:ext cx="3240000" cy="3366000"/>
          </a:xfrm>
        </p:spPr>
        <p:txBody>
          <a:bodyPr/>
          <a:lstStyle/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New research buildings at RUB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ZEMOS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GB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Center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for Solvation Science (44 million €) – launched in May 2016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ZGH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GB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Center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for Interface-dominated High-Performance Materials (40 million €)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57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Bild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673" t="16673" r="16673" b="16673"/>
          <a:stretch/>
        </p:blipFill>
        <p:spPr>
          <a:xfrm>
            <a:off x="5191200" y="424800"/>
            <a:ext cx="3492000" cy="349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17909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4608056" cy="468000"/>
          </a:xfrm>
        </p:spPr>
        <p:txBody>
          <a:bodyPr/>
          <a:lstStyle/>
          <a:p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ELITE RESEARCH LOCATIONS</a:t>
            </a:r>
            <a:br>
              <a:rPr lang="de-DE" altLang="de-DE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368000"/>
            <a:ext cx="3240000" cy="33660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New research buildings at RUB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PRODI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– Centre for Molecular Protein Diagnostics (48 million €) – launched in June 2019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ZESS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– Centre for Engineering of Smart Product Service Systems (28 million €)</a:t>
            </a:r>
          </a:p>
          <a:p>
            <a:pPr marL="284400" indent="-284400">
              <a:spcAft>
                <a:spcPts val="600"/>
              </a:spcAft>
              <a:buClr>
                <a:srgbClr val="8DAE10"/>
              </a:buClr>
              <a:buSzPct val="130000"/>
              <a:buFont typeface="Wingdings" charset="2"/>
              <a:buChar char="§"/>
            </a:pPr>
            <a:r>
              <a:rPr lang="en-GB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THINK</a:t>
            </a:r>
            <a:r>
              <a:rPr lang="en-GB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– C</a:t>
            </a:r>
            <a:r>
              <a:rPr lang="en-US" b="0" dirty="0"/>
              <a:t>entre for Theoretical and Integrative Neuroscience and Cognitive Science</a:t>
            </a:r>
            <a:endParaRPr lang="en-GB" altLang="de-DE" b="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58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9" name="Grafik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1" t="2767" r="1617" b="2009"/>
          <a:stretch/>
        </p:blipFill>
        <p:spPr bwMode="auto">
          <a:xfrm>
            <a:off x="5191200" y="424800"/>
            <a:ext cx="3492000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101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de-DE" altLang="de-DE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Published</a:t>
            </a:r>
            <a:r>
              <a:rPr lang="de-DE" altLang="de-DE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by</a:t>
            </a:r>
            <a:endParaRPr lang="de-DE" altLang="de-DE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Ruhr-Universität Bochum</a:t>
            </a:r>
            <a:b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Corporate Communications Department on behalf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b="0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Rectorate</a:t>
            </a:r>
            <a:b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Universitätsstr. 150</a:t>
            </a:r>
          </a:p>
          <a:p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44801 Bochum, Germany</a:t>
            </a:r>
            <a:b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Phone: +49 234 32 22830</a:t>
            </a:r>
            <a:b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altLang="de-DE" b="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Fax: +49 234 32 14136</a:t>
            </a:r>
          </a:p>
          <a:p>
            <a:endParaRPr lang="de-DE" altLang="de-DE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altLang="de-DE" b="0" dirty="0">
                <a:latin typeface="Arial" charset="0"/>
                <a:ea typeface="Arial" charset="0"/>
                <a:cs typeface="Arial" charset="0"/>
                <a:hlinkClick r:id="rId2"/>
              </a:rPr>
              <a:t>pr@rub.de</a:t>
            </a:r>
            <a:r>
              <a:rPr lang="de-DE" altLang="de-DE" b="0" dirty="0">
                <a:latin typeface="Arial" charset="0"/>
                <a:ea typeface="Arial" charset="0"/>
                <a:cs typeface="Arial" charset="0"/>
              </a:rPr>
              <a:t> | </a:t>
            </a:r>
            <a:r>
              <a:rPr lang="de-DE" altLang="de-DE" b="0" dirty="0">
                <a:latin typeface="Arial" charset="0"/>
                <a:ea typeface="Arial" charset="0"/>
                <a:cs typeface="Arial" charset="0"/>
                <a:hlinkClick r:id="rId3"/>
              </a:rPr>
              <a:t>www.rub.de</a:t>
            </a:r>
            <a:endParaRPr lang="de-DE" altLang="de-DE" b="0" dirty="0">
              <a:latin typeface="Arial" charset="0"/>
              <a:ea typeface="Arial" charset="0"/>
              <a:cs typeface="Arial" charset="0"/>
            </a:endParaRPr>
          </a:p>
          <a:p>
            <a:endParaRPr lang="de-DE" altLang="de-DE" sz="14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59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15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77850" y="1416050"/>
            <a:ext cx="5591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96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42,954</a:t>
            </a:r>
          </a:p>
        </p:txBody>
      </p:sp>
      <p:sp>
        <p:nvSpPr>
          <p:cNvPr id="15" name="Textfeld 6"/>
          <p:cNvSpPr txBox="1">
            <a:spLocks noChangeArrowheads="1"/>
          </p:cNvSpPr>
          <p:nvPr/>
        </p:nvSpPr>
        <p:spPr bwMode="auto">
          <a:xfrm>
            <a:off x="512763" y="1106488"/>
            <a:ext cx="4645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87338"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287338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287338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Vibrant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open to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world</a:t>
            </a:r>
            <a:endParaRPr lang="de-DE" altLang="de-DE" sz="15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342900" y="323850"/>
            <a:ext cx="467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STUDENTS</a:t>
            </a:r>
          </a:p>
        </p:txBody>
      </p:sp>
      <p:sp>
        <p:nvSpPr>
          <p:cNvPr id="17" name="Rechteck 19"/>
          <p:cNvSpPr>
            <a:spLocks noChangeArrowheads="1"/>
          </p:cNvSpPr>
          <p:nvPr/>
        </p:nvSpPr>
        <p:spPr bwMode="auto">
          <a:xfrm>
            <a:off x="255588" y="1527175"/>
            <a:ext cx="65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MORE THAN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19138" y="2850995"/>
            <a:ext cx="31559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STUDENTS </a:t>
            </a:r>
            <a:r>
              <a:rPr 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2018/2019</a:t>
            </a:r>
            <a:endParaRPr lang="de-DE" sz="1200" cap="small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6021388" y="2117725"/>
            <a:ext cx="1409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AMONG THEM:</a:t>
            </a:r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6096000" y="2214563"/>
            <a:ext cx="4006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60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 6,312</a:t>
            </a:r>
          </a:p>
        </p:txBody>
      </p:sp>
      <p:sp>
        <p:nvSpPr>
          <p:cNvPr id="11" name="Textfeld 13"/>
          <p:cNvSpPr txBox="1">
            <a:spLocks noChangeArrowheads="1"/>
          </p:cNvSpPr>
          <p:nvPr/>
        </p:nvSpPr>
        <p:spPr bwMode="auto">
          <a:xfrm>
            <a:off x="6405563" y="3127157"/>
            <a:ext cx="2738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INTERNATIONAL </a:t>
            </a:r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STUDENTS </a:t>
            </a:r>
            <a:endParaRPr lang="de-DE" altLang="de-DE" sz="12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r>
              <a:rPr lang="de-DE" dirty="0"/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55346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 txBox="1">
            <a:spLocks/>
          </p:cNvSpPr>
          <p:nvPr/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342900" y="323850"/>
            <a:ext cx="57531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BOCHU</a:t>
            </a:r>
            <a:r>
              <a:rPr lang="en-US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M’S</a:t>
            </a:r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LARGEST EMPLOYER</a:t>
            </a:r>
          </a:p>
          <a:p>
            <a:pPr eaLnBrk="1" hangingPunct="1"/>
            <a:endParaRPr lang="de-DE" altLang="de-DE" sz="28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360363" y="954088"/>
            <a:ext cx="4645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shape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face of RUB</a:t>
            </a:r>
          </a:p>
        </p:txBody>
      </p:sp>
      <p:sp>
        <p:nvSpPr>
          <p:cNvPr id="13" name="Rechteck 20"/>
          <p:cNvSpPr>
            <a:spLocks noChangeArrowheads="1"/>
          </p:cNvSpPr>
          <p:nvPr/>
        </p:nvSpPr>
        <p:spPr bwMode="auto">
          <a:xfrm>
            <a:off x="577850" y="1471613"/>
            <a:ext cx="869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APPROX.</a:t>
            </a:r>
          </a:p>
        </p:txBody>
      </p:sp>
      <p:sp>
        <p:nvSpPr>
          <p:cNvPr id="20" name="Textfeld 14"/>
          <p:cNvSpPr txBox="1">
            <a:spLocks noChangeArrowheads="1"/>
          </p:cNvSpPr>
          <p:nvPr/>
        </p:nvSpPr>
        <p:spPr bwMode="auto">
          <a:xfrm>
            <a:off x="577850" y="1416050"/>
            <a:ext cx="5591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96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5,900</a:t>
            </a:r>
          </a:p>
        </p:txBody>
      </p:sp>
      <p:sp>
        <p:nvSpPr>
          <p:cNvPr id="21" name="Textfeld 17"/>
          <p:cNvSpPr txBox="1">
            <a:spLocks noChangeArrowheads="1"/>
          </p:cNvSpPr>
          <p:nvPr/>
        </p:nvSpPr>
        <p:spPr bwMode="auto">
          <a:xfrm>
            <a:off x="719138" y="2830513"/>
            <a:ext cx="31559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EMPLOYEES</a:t>
            </a:r>
            <a:endParaRPr lang="de-DE" altLang="de-DE" sz="12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 txBox="1">
            <a:spLocks/>
          </p:cNvSpPr>
          <p:nvPr/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342900" y="323850"/>
            <a:ext cx="57531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BOCHU</a:t>
            </a:r>
            <a:r>
              <a:rPr lang="en-US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M’S</a:t>
            </a:r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LARGEST EMPLOYER</a:t>
            </a:r>
          </a:p>
          <a:p>
            <a:pPr eaLnBrk="1" hangingPunct="1"/>
            <a:endParaRPr lang="de-DE" altLang="de-DE" sz="28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360363" y="954088"/>
            <a:ext cx="4645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shape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face of RUB</a:t>
            </a:r>
          </a:p>
        </p:txBody>
      </p:sp>
      <p:sp>
        <p:nvSpPr>
          <p:cNvPr id="13" name="Rechteck 20"/>
          <p:cNvSpPr>
            <a:spLocks noChangeArrowheads="1"/>
          </p:cNvSpPr>
          <p:nvPr/>
        </p:nvSpPr>
        <p:spPr bwMode="auto">
          <a:xfrm>
            <a:off x="577850" y="1471613"/>
            <a:ext cx="869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APPROX.</a:t>
            </a:r>
          </a:p>
        </p:txBody>
      </p:sp>
      <p:sp>
        <p:nvSpPr>
          <p:cNvPr id="20" name="Textfeld 14"/>
          <p:cNvSpPr txBox="1">
            <a:spLocks noChangeArrowheads="1"/>
          </p:cNvSpPr>
          <p:nvPr/>
        </p:nvSpPr>
        <p:spPr bwMode="auto">
          <a:xfrm>
            <a:off x="577850" y="1416050"/>
            <a:ext cx="5591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96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5,900</a:t>
            </a:r>
          </a:p>
        </p:txBody>
      </p:sp>
      <p:sp>
        <p:nvSpPr>
          <p:cNvPr id="21" name="Textfeld 17"/>
          <p:cNvSpPr txBox="1">
            <a:spLocks noChangeArrowheads="1"/>
          </p:cNvSpPr>
          <p:nvPr/>
        </p:nvSpPr>
        <p:spPr bwMode="auto">
          <a:xfrm>
            <a:off x="719138" y="2830513"/>
            <a:ext cx="31559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EMPLOYEES</a:t>
            </a:r>
            <a:endParaRPr lang="de-DE" altLang="de-DE" sz="12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feld 15"/>
          <p:cNvSpPr txBox="1">
            <a:spLocks noChangeArrowheads="1"/>
          </p:cNvSpPr>
          <p:nvPr/>
        </p:nvSpPr>
        <p:spPr bwMode="auto">
          <a:xfrm>
            <a:off x="4932363" y="1252538"/>
            <a:ext cx="318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40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483</a:t>
            </a:r>
          </a:p>
        </p:txBody>
      </p:sp>
      <p:sp>
        <p:nvSpPr>
          <p:cNvPr id="10" name="Textfeld 16"/>
          <p:cNvSpPr txBox="1">
            <a:spLocks noChangeArrowheads="1"/>
          </p:cNvSpPr>
          <p:nvPr/>
        </p:nvSpPr>
        <p:spPr bwMode="auto">
          <a:xfrm>
            <a:off x="5024438" y="1865313"/>
            <a:ext cx="289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OF THEM </a:t>
            </a:r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PROFESSORS</a:t>
            </a:r>
          </a:p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(INCLUDING JUNIOR PROFESSORS)</a:t>
            </a:r>
            <a:endParaRPr lang="de-DE" altLang="de-DE" sz="12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9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 txBox="1">
            <a:spLocks/>
          </p:cNvSpPr>
          <p:nvPr/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/>
              <a:t>HUMANE – ACCOMPLISHED – OPEN TO THE WORLD</a:t>
            </a:r>
          </a:p>
        </p:txBody>
      </p: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342900" y="323850"/>
            <a:ext cx="57531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BOCHU</a:t>
            </a:r>
            <a:r>
              <a:rPr lang="en-US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M’S</a:t>
            </a:r>
            <a:r>
              <a:rPr lang="de-DE" altLang="de-DE" sz="27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LARGEST EMPLOYER</a:t>
            </a:r>
          </a:p>
          <a:p>
            <a:pPr eaLnBrk="1" hangingPunct="1"/>
            <a:endParaRPr lang="de-DE" altLang="de-DE" sz="28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360363" y="954088"/>
            <a:ext cx="4645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shape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1500" b="1" dirty="0" err="1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altLang="de-DE" sz="15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 face of RUB</a:t>
            </a:r>
          </a:p>
        </p:txBody>
      </p:sp>
      <p:sp>
        <p:nvSpPr>
          <p:cNvPr id="13" name="Rechteck 20"/>
          <p:cNvSpPr>
            <a:spLocks noChangeArrowheads="1"/>
          </p:cNvSpPr>
          <p:nvPr/>
        </p:nvSpPr>
        <p:spPr bwMode="auto">
          <a:xfrm>
            <a:off x="577850" y="1471613"/>
            <a:ext cx="869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APPROX.</a:t>
            </a:r>
          </a:p>
        </p:txBody>
      </p:sp>
      <p:sp>
        <p:nvSpPr>
          <p:cNvPr id="20" name="Textfeld 14"/>
          <p:cNvSpPr txBox="1">
            <a:spLocks noChangeArrowheads="1"/>
          </p:cNvSpPr>
          <p:nvPr/>
        </p:nvSpPr>
        <p:spPr bwMode="auto">
          <a:xfrm>
            <a:off x="577850" y="1416050"/>
            <a:ext cx="5591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96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5,900</a:t>
            </a:r>
          </a:p>
        </p:txBody>
      </p:sp>
      <p:sp>
        <p:nvSpPr>
          <p:cNvPr id="21" name="Textfeld 17"/>
          <p:cNvSpPr txBox="1">
            <a:spLocks noChangeArrowheads="1"/>
          </p:cNvSpPr>
          <p:nvPr/>
        </p:nvSpPr>
        <p:spPr bwMode="auto">
          <a:xfrm>
            <a:off x="719138" y="2830513"/>
            <a:ext cx="31559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EMPLOYEES</a:t>
            </a:r>
            <a:endParaRPr lang="de-DE" altLang="de-DE" sz="1200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feld 15"/>
          <p:cNvSpPr txBox="1">
            <a:spLocks noChangeArrowheads="1"/>
          </p:cNvSpPr>
          <p:nvPr/>
        </p:nvSpPr>
        <p:spPr bwMode="auto">
          <a:xfrm>
            <a:off x="4932363" y="1252538"/>
            <a:ext cx="318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40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483</a:t>
            </a:r>
          </a:p>
        </p:txBody>
      </p:sp>
      <p:sp>
        <p:nvSpPr>
          <p:cNvPr id="10" name="Textfeld 16"/>
          <p:cNvSpPr txBox="1">
            <a:spLocks noChangeArrowheads="1"/>
          </p:cNvSpPr>
          <p:nvPr/>
        </p:nvSpPr>
        <p:spPr bwMode="auto">
          <a:xfrm>
            <a:off x="5024438" y="1865313"/>
            <a:ext cx="289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OF THEM </a:t>
            </a:r>
            <a:r>
              <a:rPr lang="de-DE" altLang="de-DE" sz="1200" b="1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PROFESSORS</a:t>
            </a:r>
          </a:p>
          <a:p>
            <a:pPr eaLnBrk="1" hangingPunct="1"/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(INCLUDING JUNIOR PROFESSORS)</a:t>
            </a:r>
            <a:endParaRPr lang="de-DE" altLang="de-DE" sz="1200" b="1" dirty="0">
              <a:solidFill>
                <a:srgbClr val="17365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feld 15"/>
          <p:cNvSpPr txBox="1">
            <a:spLocks noChangeArrowheads="1"/>
          </p:cNvSpPr>
          <p:nvPr/>
        </p:nvSpPr>
        <p:spPr bwMode="auto">
          <a:xfrm>
            <a:off x="3138488" y="2898775"/>
            <a:ext cx="4006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60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altLang="de-DE" sz="5400" b="1" dirty="0">
                <a:solidFill>
                  <a:srgbClr val="94C11C"/>
                </a:solidFill>
                <a:latin typeface="Arial" charset="0"/>
                <a:ea typeface="Arial" charset="0"/>
                <a:cs typeface="Arial" charset="0"/>
              </a:rPr>
              <a:t>2,411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448050" y="3810000"/>
            <a:ext cx="2738438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200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OF THEM </a:t>
            </a:r>
            <a:r>
              <a:rPr lang="de-DE" sz="1200" cap="small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MAINTENANCE </a:t>
            </a:r>
            <a:r>
              <a:rPr lang="de-DE" sz="1200" b="1" cap="small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AND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cap="small" dirty="0">
                <a:solidFill>
                  <a:srgbClr val="17365C"/>
                </a:solidFill>
                <a:latin typeface="Arial" charset="0"/>
                <a:ea typeface="Arial" charset="0"/>
                <a:cs typeface="Arial" charset="0"/>
              </a:rPr>
              <a:t>ADMINISTRATION STAFF</a:t>
            </a:r>
          </a:p>
        </p:txBody>
      </p:sp>
    </p:spTree>
    <p:extLst>
      <p:ext uri="{BB962C8B-B14F-4D97-AF65-F5344CB8AC3E}">
        <p14:creationId xmlns:p14="http://schemas.microsoft.com/office/powerpoint/2010/main" val="284163706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RUB-Präsentation-16zu9</Template>
  <TotalTime>0</TotalTime>
  <Words>2361</Words>
  <Application>Microsoft Macintosh PowerPoint</Application>
  <PresentationFormat>Bildschirmpräsentation (16:9)</PresentationFormat>
  <Paragraphs>431</Paragraphs>
  <Slides>59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3" baseType="lpstr">
      <vt:lpstr>Arial</vt:lpstr>
      <vt:lpstr>Calibri</vt:lpstr>
      <vt:lpstr>Wingdings</vt:lpstr>
      <vt:lpstr>PowerPoint Master RUB</vt:lpstr>
      <vt:lpstr>RUHR-UNIVERSITÄT</vt:lpstr>
      <vt:lpstr>PROFILE</vt:lpstr>
      <vt:lpstr>BUDGET </vt:lpstr>
      <vt:lpstr>BUDGET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20 FACULTIES </vt:lpstr>
      <vt:lpstr>FULL DIVERSITY </vt:lpstr>
      <vt:lpstr>REFORMING UNIVERCITY DEGREES</vt:lpstr>
      <vt:lpstr>TEACHING AT RUB</vt:lpstr>
      <vt:lpstr>SCORING WITH BACHELOR’S AND MASTER’S DEGREES </vt:lpstr>
      <vt:lpstr>SCORING WITH BACHELOR’S AND MASTER’S DEGREES </vt:lpstr>
      <vt:lpstr>SCORING WITH BACHELOR’S AND MASTER’S DEGREES </vt:lpstr>
      <vt:lpstr>SCORING WITH BACHELOR’S AND MASTER’S DEGREES </vt:lpstr>
      <vt:lpstr>SCORING WITH BACHELOR’S AND MASTER’S DEGREES </vt:lpstr>
      <vt:lpstr>MAKING INFORMED DECISIONS </vt:lpstr>
      <vt:lpstr>MEDICINE IN BOCHUM </vt:lpstr>
      <vt:lpstr>  </vt:lpstr>
      <vt:lpstr>PowerPoint-Präsentation</vt:lpstr>
      <vt:lpstr>RESEARCH CAMPUS RUB </vt:lpstr>
      <vt:lpstr>RESEARCH SCHOOL </vt:lpstr>
      <vt:lpstr>JOINT RESEARCH </vt:lpstr>
      <vt:lpstr>PowerPoint-Präsentation</vt:lpstr>
      <vt:lpstr>PowerPoint-Präsentation</vt:lpstr>
      <vt:lpstr>EXCELLENT NETWORKING </vt:lpstr>
      <vt:lpstr>WELCOME! </vt:lpstr>
      <vt:lpstr>STUDY ABROAD </vt:lpstr>
      <vt:lpstr>STUDY ABROAD </vt:lpstr>
      <vt:lpstr>STUDY ABROAD </vt:lpstr>
      <vt:lpstr>STUDY ABROAD </vt:lpstr>
      <vt:lpstr>BINATIONAL DEGREES </vt:lpstr>
      <vt:lpstr>BINATIONAL DEGREES </vt:lpstr>
      <vt:lpstr>PowerPoint-Präsentation</vt:lpstr>
      <vt:lpstr>PowerPoint-Präsentation</vt:lpstr>
      <vt:lpstr>FINDING YOUR  WAY AROUND </vt:lpstr>
      <vt:lpstr>STUDY GUIDANCE </vt:lpstr>
      <vt:lpstr>PowerPoint-Präsentation</vt:lpstr>
      <vt:lpstr>PowerPoint-Präsentation</vt:lpstr>
      <vt:lpstr>CULTURE AND RECREATION  AT THE CAMPUS </vt:lpstr>
      <vt:lpstr>SPORT AT RUB </vt:lpstr>
      <vt:lpstr>RELAXING &amp; THRILLING: EXPLORE THE NEIGHBOURHOOD  </vt:lpstr>
      <vt:lpstr>RELAXING &amp; THRILLING: EXPLORE THE NEIGHBOURHOOD  </vt:lpstr>
      <vt:lpstr>PowerPoint-Präsentation</vt:lpstr>
      <vt:lpstr>PowerPoint-Präsentation</vt:lpstr>
      <vt:lpstr>THE EARLY YEARS </vt:lpstr>
      <vt:lpstr>THE EARLY YEARS </vt:lpstr>
      <vt:lpstr>THE WAY TO THE TOP </vt:lpstr>
      <vt:lpstr>THE WAY TO THE TOP </vt:lpstr>
      <vt:lpstr>THE ROOMS FOR THE IDEAS OF TOMORROW</vt:lpstr>
      <vt:lpstr>THE ROOMS FOR THE IDEAS OF TOMORROW</vt:lpstr>
      <vt:lpstr>ELITE RESEARCH LOCATIONS </vt:lpstr>
      <vt:lpstr>ELITE RESEARCH LOCATIONS </vt:lpstr>
      <vt:lpstr>CONTACT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RUB_Zahlen-Daten-Fakten</dc:title>
  <dc:creator>Dezernat Hochschulkommunikation</dc:creator>
  <cp:lastModifiedBy>Microsoft Office-Benutzer</cp:lastModifiedBy>
  <cp:revision>56</cp:revision>
  <dcterms:created xsi:type="dcterms:W3CDTF">2018-07-05T10:09:29Z</dcterms:created>
  <dcterms:modified xsi:type="dcterms:W3CDTF">2020-01-29T13:12:10Z</dcterms:modified>
</cp:coreProperties>
</file>