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27" d="100"/>
          <a:sy n="127" d="100"/>
        </p:scale>
        <p:origin x="23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77AAF15-21D4-4516-8B1B-EC0CA279AE68}" type="datetimeFigureOut">
              <a:rPr lang="de-DE" smtClean="0"/>
              <a:t>05.08.2021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5C3F79F-ADF8-4215-BF51-4265A7D099C6}" type="slidenum">
              <a:rPr lang="de-DE" smtClean="0"/>
              <a:t>‹Nr.›</a:t>
            </a:fld>
            <a:endParaRPr lang="de-D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1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Date Placeholder 2"/>
          <p:cNvSpPr>
            <a:spLocks noGrp="1"/>
          </p:cNvSpPr>
          <p:nvPr>
            <p:ph type="dt" sz="half" idx="10"/>
          </p:nvPr>
        </p:nvSpPr>
        <p:spPr/>
        <p:txBody>
          <a:bodyPr/>
          <a:lstStyle/>
          <a:p>
            <a:fld id="{B77AAF15-21D4-4516-8B1B-EC0CA279AE68}" type="datetimeFigureOut">
              <a:rPr lang="de-DE" smtClean="0"/>
              <a:t>05.08.2021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5C3F79F-ADF8-4215-BF51-4265A7D099C6}" type="slidenum">
              <a:rPr lang="de-DE" smtClean="0"/>
              <a:t>‹Nr.›</a:t>
            </a:fld>
            <a:endParaRPr lang="de-DE"/>
          </a:p>
        </p:txBody>
      </p:sp>
    </p:spTree>
    <p:extLst>
      <p:ext uri="{BB962C8B-B14F-4D97-AF65-F5344CB8AC3E}">
        <p14:creationId xmlns:p14="http://schemas.microsoft.com/office/powerpoint/2010/main" val="213866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77AAF15-21D4-4516-8B1B-EC0CA279AE68}" type="datetimeFigureOut">
              <a:rPr lang="de-DE" smtClean="0"/>
              <a:t>05.08.2021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5C3F79F-ADF8-4215-BF51-4265A7D099C6}" type="slidenum">
              <a:rPr lang="de-DE" smtClean="0"/>
              <a:t>‹Nr.›</a:t>
            </a:fld>
            <a:endParaRPr lang="de-DE"/>
          </a:p>
        </p:txBody>
      </p:sp>
    </p:spTree>
    <p:extLst>
      <p:ext uri="{BB962C8B-B14F-4D97-AF65-F5344CB8AC3E}">
        <p14:creationId xmlns:p14="http://schemas.microsoft.com/office/powerpoint/2010/main" val="2862147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77AAF15-21D4-4516-8B1B-EC0CA279AE68}" type="datetimeFigureOut">
              <a:rPr lang="de-DE" smtClean="0"/>
              <a:t>05.08.2021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5C3F79F-ADF8-4215-BF51-4265A7D099C6}" type="slidenum">
              <a:rPr lang="de-DE" smtClean="0"/>
              <a:t>‹Nr.›</a:t>
            </a:fld>
            <a:endParaRPr lang="de-D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03343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77AAF15-21D4-4516-8B1B-EC0CA279AE68}" type="datetimeFigureOut">
              <a:rPr lang="de-DE" smtClean="0"/>
              <a:t>05.08.2021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5C3F79F-ADF8-4215-BF51-4265A7D099C6}" type="slidenum">
              <a:rPr lang="de-DE" smtClean="0"/>
              <a:t>‹Nr.›</a:t>
            </a:fld>
            <a:endParaRPr lang="de-DE"/>
          </a:p>
        </p:txBody>
      </p:sp>
    </p:spTree>
    <p:extLst>
      <p:ext uri="{BB962C8B-B14F-4D97-AF65-F5344CB8AC3E}">
        <p14:creationId xmlns:p14="http://schemas.microsoft.com/office/powerpoint/2010/main" val="24869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Formatvorlagen des Textmasters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77AAF15-21D4-4516-8B1B-EC0CA279AE68}" type="datetimeFigureOut">
              <a:rPr lang="de-DE" smtClean="0"/>
              <a:t>05.08.2021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5C3F79F-ADF8-4215-BF51-4265A7D099C6}" type="slidenum">
              <a:rPr lang="de-DE" smtClean="0"/>
              <a:t>‹Nr.›</a:t>
            </a:fld>
            <a:endParaRPr lang="de-D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64685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Formatvorlagen des Textmasters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77AAF15-21D4-4516-8B1B-EC0CA279AE68}" type="datetimeFigureOut">
              <a:rPr lang="de-DE" smtClean="0"/>
              <a:t>05.08.2021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5C3F79F-ADF8-4215-BF51-4265A7D099C6}" type="slidenum">
              <a:rPr lang="de-DE" smtClean="0"/>
              <a:t>‹Nr.›</a:t>
            </a:fld>
            <a:endParaRPr lang="de-DE"/>
          </a:p>
        </p:txBody>
      </p:sp>
    </p:spTree>
    <p:extLst>
      <p:ext uri="{BB962C8B-B14F-4D97-AF65-F5344CB8AC3E}">
        <p14:creationId xmlns:p14="http://schemas.microsoft.com/office/powerpoint/2010/main" val="2253698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77AAF15-21D4-4516-8B1B-EC0CA279AE68}" type="datetimeFigureOut">
              <a:rPr lang="de-DE" smtClean="0"/>
              <a:t>05.08.2021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5C3F79F-ADF8-4215-BF51-4265A7D099C6}" type="slidenum">
              <a:rPr lang="de-DE" smtClean="0"/>
              <a:t>‹Nr.›</a:t>
            </a:fld>
            <a:endParaRPr lang="de-DE"/>
          </a:p>
        </p:txBody>
      </p:sp>
    </p:spTree>
    <p:extLst>
      <p:ext uri="{BB962C8B-B14F-4D97-AF65-F5344CB8AC3E}">
        <p14:creationId xmlns:p14="http://schemas.microsoft.com/office/powerpoint/2010/main" val="2089560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77AAF15-21D4-4516-8B1B-EC0CA279AE68}" type="datetimeFigureOut">
              <a:rPr lang="de-DE" smtClean="0"/>
              <a:t>05.08.2021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5C3F79F-ADF8-4215-BF51-4265A7D099C6}" type="slidenum">
              <a:rPr lang="de-DE" smtClean="0"/>
              <a:t>‹Nr.›</a:t>
            </a:fld>
            <a:endParaRPr lang="de-DE"/>
          </a:p>
        </p:txBody>
      </p:sp>
    </p:spTree>
    <p:extLst>
      <p:ext uri="{BB962C8B-B14F-4D97-AF65-F5344CB8AC3E}">
        <p14:creationId xmlns:p14="http://schemas.microsoft.com/office/powerpoint/2010/main" val="46508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nchor="ct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77AAF15-21D4-4516-8B1B-EC0CA279AE68}" type="datetimeFigureOut">
              <a:rPr lang="de-DE" smtClean="0"/>
              <a:t>05.08.2021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5C3F79F-ADF8-4215-BF51-4265A7D099C6}" type="slidenum">
              <a:rPr lang="de-DE" smtClean="0"/>
              <a:t>‹Nr.›</a:t>
            </a:fld>
            <a:endParaRPr lang="de-DE"/>
          </a:p>
        </p:txBody>
      </p:sp>
    </p:spTree>
    <p:extLst>
      <p:ext uri="{BB962C8B-B14F-4D97-AF65-F5344CB8AC3E}">
        <p14:creationId xmlns:p14="http://schemas.microsoft.com/office/powerpoint/2010/main" val="379438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77AAF15-21D4-4516-8B1B-EC0CA279AE68}" type="datetimeFigureOut">
              <a:rPr lang="de-DE" smtClean="0"/>
              <a:t>05.08.2021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5C3F79F-ADF8-4215-BF51-4265A7D099C6}" type="slidenum">
              <a:rPr lang="de-DE" smtClean="0"/>
              <a:t>‹Nr.›</a:t>
            </a:fld>
            <a:endParaRPr lang="de-DE"/>
          </a:p>
        </p:txBody>
      </p:sp>
    </p:spTree>
    <p:extLst>
      <p:ext uri="{BB962C8B-B14F-4D97-AF65-F5344CB8AC3E}">
        <p14:creationId xmlns:p14="http://schemas.microsoft.com/office/powerpoint/2010/main" val="22640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77AAF15-21D4-4516-8B1B-EC0CA279AE68}" type="datetimeFigureOut">
              <a:rPr lang="de-DE" smtClean="0"/>
              <a:t>05.08.2021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5C3F79F-ADF8-4215-BF51-4265A7D099C6}" type="slidenum">
              <a:rPr lang="de-DE" smtClean="0"/>
              <a:t>‹Nr.›</a:t>
            </a:fld>
            <a:endParaRPr lang="de-DE"/>
          </a:p>
        </p:txBody>
      </p:sp>
    </p:spTree>
    <p:extLst>
      <p:ext uri="{BB962C8B-B14F-4D97-AF65-F5344CB8AC3E}">
        <p14:creationId xmlns:p14="http://schemas.microsoft.com/office/powerpoint/2010/main" val="171195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77AAF15-21D4-4516-8B1B-EC0CA279AE68}" type="datetimeFigureOut">
              <a:rPr lang="de-DE" smtClean="0"/>
              <a:t>05.08.2021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5C3F79F-ADF8-4215-BF51-4265A7D099C6}" type="slidenum">
              <a:rPr lang="de-DE" smtClean="0"/>
              <a:t>‹Nr.›</a:t>
            </a:fld>
            <a:endParaRPr lang="de-DE"/>
          </a:p>
        </p:txBody>
      </p:sp>
    </p:spTree>
    <p:extLst>
      <p:ext uri="{BB962C8B-B14F-4D97-AF65-F5344CB8AC3E}">
        <p14:creationId xmlns:p14="http://schemas.microsoft.com/office/powerpoint/2010/main" val="32423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77AAF15-21D4-4516-8B1B-EC0CA279AE68}" type="datetimeFigureOut">
              <a:rPr lang="de-DE" smtClean="0"/>
              <a:t>05.08.2021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5C3F79F-ADF8-4215-BF51-4265A7D099C6}" type="slidenum">
              <a:rPr lang="de-DE" smtClean="0"/>
              <a:t>‹Nr.›</a:t>
            </a:fld>
            <a:endParaRPr lang="de-DE"/>
          </a:p>
        </p:txBody>
      </p:sp>
    </p:spTree>
    <p:extLst>
      <p:ext uri="{BB962C8B-B14F-4D97-AF65-F5344CB8AC3E}">
        <p14:creationId xmlns:p14="http://schemas.microsoft.com/office/powerpoint/2010/main" val="386316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AAF15-21D4-4516-8B1B-EC0CA279AE68}" type="datetimeFigureOut">
              <a:rPr lang="de-DE" smtClean="0"/>
              <a:t>05.08.2021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5C3F79F-ADF8-4215-BF51-4265A7D099C6}" type="slidenum">
              <a:rPr lang="de-DE" smtClean="0"/>
              <a:t>‹Nr.›</a:t>
            </a:fld>
            <a:endParaRPr lang="de-DE"/>
          </a:p>
        </p:txBody>
      </p:sp>
    </p:spTree>
    <p:extLst>
      <p:ext uri="{BB962C8B-B14F-4D97-AF65-F5344CB8AC3E}">
        <p14:creationId xmlns:p14="http://schemas.microsoft.com/office/powerpoint/2010/main" val="162254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77AAF15-21D4-4516-8B1B-EC0CA279AE68}" type="datetimeFigureOut">
              <a:rPr lang="de-DE" smtClean="0"/>
              <a:t>05.08.2021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5C3F79F-ADF8-4215-BF51-4265A7D099C6}" type="slidenum">
              <a:rPr lang="de-DE" smtClean="0"/>
              <a:t>‹Nr.›</a:t>
            </a:fld>
            <a:endParaRPr lang="de-DE"/>
          </a:p>
        </p:txBody>
      </p:sp>
    </p:spTree>
    <p:extLst>
      <p:ext uri="{BB962C8B-B14F-4D97-AF65-F5344CB8AC3E}">
        <p14:creationId xmlns:p14="http://schemas.microsoft.com/office/powerpoint/2010/main" val="80310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smtClean="0"/>
              <a:t>Titelmasterformat durch Klicken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77AAF15-21D4-4516-8B1B-EC0CA279AE68}" type="datetimeFigureOut">
              <a:rPr lang="de-DE" smtClean="0"/>
              <a:t>05.08.2021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5C3F79F-ADF8-4215-BF51-4265A7D099C6}" type="slidenum">
              <a:rPr lang="de-DE" smtClean="0"/>
              <a:t>‹Nr.›</a:t>
            </a:fld>
            <a:endParaRPr lang="de-DE"/>
          </a:p>
        </p:txBody>
      </p:sp>
    </p:spTree>
    <p:extLst>
      <p:ext uri="{BB962C8B-B14F-4D97-AF65-F5344CB8AC3E}">
        <p14:creationId xmlns:p14="http://schemas.microsoft.com/office/powerpoint/2010/main" val="241542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77AAF15-21D4-4516-8B1B-EC0CA279AE68}" type="datetimeFigureOut">
              <a:rPr lang="de-DE" smtClean="0"/>
              <a:t>05.08.2021</a:t>
            </a:fld>
            <a:endParaRPr lang="de-D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de-D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5C3F79F-ADF8-4215-BF51-4265A7D099C6}" type="slidenum">
              <a:rPr lang="de-DE" smtClean="0"/>
              <a:t>‹Nr.›</a:t>
            </a:fld>
            <a:endParaRPr lang="de-DE"/>
          </a:p>
        </p:txBody>
      </p:sp>
    </p:spTree>
    <p:extLst>
      <p:ext uri="{BB962C8B-B14F-4D97-AF65-F5344CB8AC3E}">
        <p14:creationId xmlns:p14="http://schemas.microsoft.com/office/powerpoint/2010/main" val="168935255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ctr"/>
            <a:r>
              <a:rPr lang="de-DE" sz="5400" dirty="0" smtClean="0">
                <a:solidFill>
                  <a:schemeClr val="accent1">
                    <a:lumMod val="60000"/>
                    <a:lumOff val="40000"/>
                  </a:schemeClr>
                </a:solidFill>
              </a:rPr>
              <a:t>Institut </a:t>
            </a:r>
            <a:r>
              <a:rPr lang="de-DE" sz="5400" dirty="0" smtClean="0">
                <a:solidFill>
                  <a:schemeClr val="accent1">
                    <a:lumMod val="60000"/>
                    <a:lumOff val="40000"/>
                  </a:schemeClr>
                </a:solidFill>
                <a:latin typeface="RubFlama" panose="02000000000000000000" pitchFamily="2" charset="0"/>
              </a:rPr>
              <a:t>für</a:t>
            </a:r>
            <a:r>
              <a:rPr lang="de-DE" sz="5400" dirty="0" smtClean="0">
                <a:solidFill>
                  <a:schemeClr val="accent1">
                    <a:lumMod val="60000"/>
                    <a:lumOff val="40000"/>
                  </a:schemeClr>
                </a:solidFill>
              </a:rPr>
              <a:t> Anatomie</a:t>
            </a:r>
            <a:endParaRPr lang="de-DE" sz="5400" dirty="0">
              <a:solidFill>
                <a:schemeClr val="accent1">
                  <a:lumMod val="60000"/>
                  <a:lumOff val="40000"/>
                </a:schemeClr>
              </a:solidFill>
            </a:endParaRPr>
          </a:p>
        </p:txBody>
      </p:sp>
      <p:sp>
        <p:nvSpPr>
          <p:cNvPr id="3" name="Untertitel 2"/>
          <p:cNvSpPr>
            <a:spLocks noGrp="1"/>
          </p:cNvSpPr>
          <p:nvPr>
            <p:ph type="subTitle" idx="1"/>
          </p:nvPr>
        </p:nvSpPr>
        <p:spPr/>
        <p:txBody>
          <a:bodyPr/>
          <a:lstStyle/>
          <a:p>
            <a:pPr algn="r"/>
            <a:r>
              <a:rPr lang="de-DE" dirty="0" smtClean="0">
                <a:solidFill>
                  <a:schemeClr val="accent1">
                    <a:lumMod val="60000"/>
                    <a:lumOff val="40000"/>
                  </a:schemeClr>
                </a:solidFill>
                <a:latin typeface="RubFlama" panose="02000000000000000000" pitchFamily="2" charset="0"/>
              </a:rPr>
              <a:t>Vorstellung</a:t>
            </a:r>
            <a:r>
              <a:rPr lang="de-DE" dirty="0" smtClean="0">
                <a:solidFill>
                  <a:schemeClr val="accent1">
                    <a:lumMod val="60000"/>
                    <a:lumOff val="40000"/>
                  </a:schemeClr>
                </a:solidFill>
              </a:rPr>
              <a:t> der Abteilung für Neuroanatomie</a:t>
            </a:r>
            <a:endParaRPr lang="de-DE" dirty="0">
              <a:solidFill>
                <a:schemeClr val="accent1">
                  <a:lumMod val="60000"/>
                  <a:lumOff val="40000"/>
                </a:schemeClr>
              </a:solidFill>
            </a:endParaRPr>
          </a:p>
        </p:txBody>
      </p:sp>
    </p:spTree>
    <p:extLst>
      <p:ext uri="{BB962C8B-B14F-4D97-AF65-F5344CB8AC3E}">
        <p14:creationId xmlns:p14="http://schemas.microsoft.com/office/powerpoint/2010/main" val="3850303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875128" y="949374"/>
            <a:ext cx="6550925" cy="5143500"/>
          </a:xfrm>
          <a:prstGeom prst="rect">
            <a:avLst/>
          </a:prstGeom>
        </p:spPr>
      </p:pic>
    </p:spTree>
    <p:extLst>
      <p:ext uri="{BB962C8B-B14F-4D97-AF65-F5344CB8AC3E}">
        <p14:creationId xmlns:p14="http://schemas.microsoft.com/office/powerpoint/2010/main" val="37693870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10" name="Tabelle 9"/>
          <p:cNvGraphicFramePr>
            <a:graphicFrameLocks noGrp="1"/>
          </p:cNvGraphicFramePr>
          <p:nvPr/>
        </p:nvGraphicFramePr>
        <p:xfrm>
          <a:off x="2032000" y="719666"/>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312422179"/>
                    </a:ext>
                  </a:extLst>
                </a:gridCol>
              </a:tblGrid>
              <a:tr h="370840">
                <a:tc>
                  <a:txBody>
                    <a:bodyPr/>
                    <a:lstStyle/>
                    <a:p>
                      <a:endParaRPr lang="de-DE" dirty="0"/>
                    </a:p>
                  </a:txBody>
                  <a:tcPr/>
                </a:tc>
                <a:extLst>
                  <a:ext uri="{0D108BD9-81ED-4DB2-BD59-A6C34878D82A}">
                    <a16:rowId xmlns:a16="http://schemas.microsoft.com/office/drawing/2014/main" val="425281500"/>
                  </a:ext>
                </a:extLst>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986880832"/>
              </p:ext>
            </p:extLst>
          </p:nvPr>
        </p:nvGraphicFramePr>
        <p:xfrm>
          <a:off x="2032000" y="719666"/>
          <a:ext cx="8127999" cy="41452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323486474"/>
                    </a:ext>
                  </a:extLst>
                </a:gridCol>
                <a:gridCol w="2709333">
                  <a:extLst>
                    <a:ext uri="{9D8B030D-6E8A-4147-A177-3AD203B41FA5}">
                      <a16:colId xmlns:a16="http://schemas.microsoft.com/office/drawing/2014/main" val="2210234417"/>
                    </a:ext>
                  </a:extLst>
                </a:gridCol>
                <a:gridCol w="2709333">
                  <a:extLst>
                    <a:ext uri="{9D8B030D-6E8A-4147-A177-3AD203B41FA5}">
                      <a16:colId xmlns:a16="http://schemas.microsoft.com/office/drawing/2014/main" val="759528233"/>
                    </a:ext>
                  </a:extLst>
                </a:gridCol>
              </a:tblGrid>
              <a:tr h="370840">
                <a:tc gridSpan="3">
                  <a:txBody>
                    <a:bodyPr/>
                    <a:lstStyle/>
                    <a:p>
                      <a:endParaRPr lang="de-DE" dirty="0" smtClean="0">
                        <a:solidFill>
                          <a:schemeClr val="accent1">
                            <a:lumMod val="60000"/>
                            <a:lumOff val="40000"/>
                          </a:schemeClr>
                        </a:solidFill>
                        <a:latin typeface="RubFlama" panose="02000000000000000000" pitchFamily="2" charset="0"/>
                      </a:endParaRPr>
                    </a:p>
                    <a:p>
                      <a:endParaRPr lang="de-DE" dirty="0" smtClean="0">
                        <a:solidFill>
                          <a:schemeClr val="accent1">
                            <a:lumMod val="60000"/>
                            <a:lumOff val="40000"/>
                          </a:schemeClr>
                        </a:solidFill>
                        <a:latin typeface="RubFlama" panose="02000000000000000000" pitchFamily="2" charset="0"/>
                      </a:endParaRPr>
                    </a:p>
                    <a:p>
                      <a:pPr algn="ctr"/>
                      <a:r>
                        <a:rPr lang="de-DE" sz="4800" dirty="0" smtClean="0">
                          <a:solidFill>
                            <a:schemeClr val="accent1">
                              <a:lumMod val="60000"/>
                              <a:lumOff val="40000"/>
                            </a:schemeClr>
                          </a:solidFill>
                          <a:latin typeface="RubFlama" panose="02000000000000000000" pitchFamily="2" charset="0"/>
                        </a:rPr>
                        <a:t>Institut für Anatomie</a:t>
                      </a:r>
                    </a:p>
                    <a:p>
                      <a:endParaRPr lang="de-DE" dirty="0">
                        <a:solidFill>
                          <a:schemeClr val="accent1">
                            <a:lumMod val="60000"/>
                            <a:lumOff val="40000"/>
                          </a:schemeClr>
                        </a:solidFill>
                        <a:latin typeface="RubFlama" panose="02000000000000000000" pitchFamily="2" charset="0"/>
                      </a:endParaRPr>
                    </a:p>
                  </a:txBody>
                  <a:tcPr anchor="ct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93551687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b="1" dirty="0" smtClean="0">
                          <a:solidFill>
                            <a:schemeClr val="accent1">
                              <a:lumMod val="60000"/>
                              <a:lumOff val="40000"/>
                            </a:schemeClr>
                          </a:solidFill>
                          <a:latin typeface="RubFlama" panose="02000000000000000000" pitchFamily="2" charset="0"/>
                        </a:rPr>
                        <a:t>Anatomie und Molekulare Embryologie</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400" b="0" dirty="0" smtClean="0">
                          <a:solidFill>
                            <a:schemeClr val="accent1">
                              <a:lumMod val="60000"/>
                              <a:lumOff val="40000"/>
                            </a:schemeClr>
                          </a:solidFill>
                          <a:latin typeface="RubFlama" panose="02000000000000000000" pitchFamily="2" charset="0"/>
                        </a:rPr>
                        <a:t>(Frau Prof. Brand-Saberi)</a:t>
                      </a:r>
                    </a:p>
                    <a:p>
                      <a:endParaRPr lang="de-DE" dirty="0" smtClean="0">
                        <a:solidFill>
                          <a:schemeClr val="accent1">
                            <a:lumMod val="60000"/>
                            <a:lumOff val="40000"/>
                          </a:schemeClr>
                        </a:solidFill>
                        <a:latin typeface="RubFlama" panose="02000000000000000000" pitchFamily="2" charset="0"/>
                      </a:endParaRPr>
                    </a:p>
                    <a:p>
                      <a:endParaRPr lang="de-DE" dirty="0">
                        <a:solidFill>
                          <a:schemeClr val="accent1">
                            <a:lumMod val="60000"/>
                            <a:lumOff val="40000"/>
                          </a:schemeClr>
                        </a:solidFill>
                      </a:endParaRPr>
                    </a:p>
                  </a:txBody>
                  <a:tc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b="1" dirty="0" err="1" smtClean="0">
                          <a:solidFill>
                            <a:schemeClr val="accent1">
                              <a:lumMod val="60000"/>
                              <a:lumOff val="40000"/>
                            </a:schemeClr>
                          </a:solidFill>
                          <a:latin typeface="RubFlama" panose="02000000000000000000" pitchFamily="2" charset="0"/>
                        </a:rPr>
                        <a:t>Cytologie</a:t>
                      </a:r>
                      <a:endParaRPr lang="de-DE" sz="1400" b="1" dirty="0" smtClean="0">
                        <a:solidFill>
                          <a:schemeClr val="accent1">
                            <a:lumMod val="60000"/>
                            <a:lumOff val="40000"/>
                          </a:schemeClr>
                        </a:solidFill>
                        <a:latin typeface="RubFlama" panose="02000000000000000000" pitchFamily="2" charset="0"/>
                      </a:endParaRPr>
                    </a:p>
                    <a:p>
                      <a:pPr algn="l"/>
                      <a:r>
                        <a:rPr lang="de-DE" sz="1400" dirty="0" smtClean="0">
                          <a:solidFill>
                            <a:schemeClr val="accent1">
                              <a:lumMod val="60000"/>
                              <a:lumOff val="40000"/>
                            </a:schemeClr>
                          </a:solidFill>
                          <a:latin typeface="RubFlama" panose="02000000000000000000" pitchFamily="2" charset="0"/>
                        </a:rPr>
                        <a:t>(Herr Prof. Theiß</a:t>
                      </a:r>
                      <a:r>
                        <a:rPr lang="de-DE" dirty="0" smtClean="0">
                          <a:solidFill>
                            <a:schemeClr val="accent1">
                              <a:lumMod val="60000"/>
                              <a:lumOff val="40000"/>
                            </a:schemeClr>
                          </a:solidFill>
                          <a:latin typeface="RubFlama" panose="02000000000000000000" pitchFamily="2" charset="0"/>
                        </a:rPr>
                        <a:t>)</a:t>
                      </a:r>
                      <a:endParaRPr lang="de-DE" dirty="0">
                        <a:solidFill>
                          <a:schemeClr val="accent1">
                            <a:lumMod val="60000"/>
                            <a:lumOff val="40000"/>
                          </a:schemeClr>
                        </a:solidFill>
                        <a:latin typeface="RubFlama" panose="02000000000000000000" pitchFamily="2" charset="0"/>
                      </a:endParaRPr>
                    </a:p>
                  </a:txBody>
                  <a:tc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tcPr>
                </a:tc>
                <a:tc>
                  <a:txBody>
                    <a:bodyPr/>
                    <a:lstStyle/>
                    <a:p>
                      <a:r>
                        <a:rPr lang="de-DE" sz="1400" b="1" dirty="0" smtClean="0">
                          <a:solidFill>
                            <a:schemeClr val="accent1">
                              <a:lumMod val="60000"/>
                              <a:lumOff val="40000"/>
                            </a:schemeClr>
                          </a:solidFill>
                          <a:latin typeface="RubFlama" panose="02000000000000000000" pitchFamily="2" charset="0"/>
                        </a:rPr>
                        <a:t>Neuroanatomie und molekulare Hirnforschung</a:t>
                      </a:r>
                    </a:p>
                    <a:p>
                      <a:r>
                        <a:rPr lang="de-DE" sz="1400" dirty="0" smtClean="0">
                          <a:solidFill>
                            <a:schemeClr val="accent1">
                              <a:lumMod val="60000"/>
                              <a:lumOff val="40000"/>
                            </a:schemeClr>
                          </a:solidFill>
                          <a:latin typeface="RubFlama" panose="02000000000000000000" pitchFamily="2" charset="0"/>
                        </a:rPr>
                        <a:t>(Herr Prof. Förster</a:t>
                      </a:r>
                      <a:r>
                        <a:rPr lang="de-DE" dirty="0" smtClean="0">
                          <a:solidFill>
                            <a:schemeClr val="accent1">
                              <a:lumMod val="60000"/>
                              <a:lumOff val="40000"/>
                            </a:schemeClr>
                          </a:solidFill>
                          <a:latin typeface="RubFlama" panose="02000000000000000000" pitchFamily="2" charset="0"/>
                        </a:rPr>
                        <a:t>)</a:t>
                      </a:r>
                      <a:endParaRPr lang="de-DE" dirty="0">
                        <a:solidFill>
                          <a:schemeClr val="accent1">
                            <a:lumMod val="60000"/>
                            <a:lumOff val="40000"/>
                          </a:schemeClr>
                        </a:solidFill>
                        <a:latin typeface="RubFlama" panose="02000000000000000000" pitchFamily="2" charset="0"/>
                      </a:endParaRPr>
                    </a:p>
                  </a:txBody>
                  <a:tc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tcPr>
                </a:tc>
                <a:extLst>
                  <a:ext uri="{0D108BD9-81ED-4DB2-BD59-A6C34878D82A}">
                    <a16:rowId xmlns:a16="http://schemas.microsoft.com/office/drawing/2014/main" val="330452162"/>
                  </a:ext>
                </a:extLst>
              </a:tr>
              <a:tr h="370840">
                <a:tc>
                  <a:txBody>
                    <a:bodyPr/>
                    <a:lstStyle/>
                    <a:p>
                      <a:r>
                        <a:rPr lang="de-DE" sz="1000" dirty="0" smtClean="0">
                          <a:solidFill>
                            <a:schemeClr val="accent1">
                              <a:lumMod val="60000"/>
                              <a:lumOff val="40000"/>
                            </a:schemeClr>
                          </a:solidFill>
                          <a:latin typeface="RubFlama" panose="02000000000000000000" pitchFamily="2" charset="0"/>
                        </a:rPr>
                        <a:t>Sekretariat</a:t>
                      </a:r>
                    </a:p>
                    <a:p>
                      <a:r>
                        <a:rPr lang="de-DE" sz="1000" dirty="0" smtClean="0">
                          <a:solidFill>
                            <a:schemeClr val="accent1">
                              <a:lumMod val="60000"/>
                              <a:lumOff val="40000"/>
                            </a:schemeClr>
                          </a:solidFill>
                          <a:latin typeface="RubFlama" panose="02000000000000000000" pitchFamily="2" charset="0"/>
                        </a:rPr>
                        <a:t>Frau</a:t>
                      </a:r>
                      <a:r>
                        <a:rPr lang="de-DE" sz="1000" baseline="0" dirty="0" smtClean="0">
                          <a:solidFill>
                            <a:schemeClr val="accent1">
                              <a:lumMod val="60000"/>
                              <a:lumOff val="40000"/>
                            </a:schemeClr>
                          </a:solidFill>
                          <a:latin typeface="RubFlama" panose="02000000000000000000" pitchFamily="2" charset="0"/>
                        </a:rPr>
                        <a:t> Anja Conrad</a:t>
                      </a:r>
                      <a:endParaRPr lang="de-DE" sz="1000" dirty="0" smtClean="0">
                        <a:solidFill>
                          <a:schemeClr val="accent1">
                            <a:lumMod val="60000"/>
                            <a:lumOff val="40000"/>
                          </a:schemeClr>
                        </a:solidFill>
                        <a:latin typeface="RubFlama" panose="02000000000000000000" pitchFamily="2" charset="0"/>
                      </a:endParaRPr>
                    </a:p>
                    <a:p>
                      <a:endParaRPr lang="de-DE" dirty="0" smtClean="0">
                        <a:solidFill>
                          <a:schemeClr val="accent1">
                            <a:lumMod val="60000"/>
                            <a:lumOff val="40000"/>
                          </a:schemeClr>
                        </a:solidFill>
                      </a:endParaRPr>
                    </a:p>
                    <a:p>
                      <a:endParaRPr lang="de-DE" dirty="0" smtClean="0">
                        <a:solidFill>
                          <a:schemeClr val="accent1">
                            <a:lumMod val="60000"/>
                            <a:lumOff val="40000"/>
                          </a:schemeClr>
                        </a:solidFill>
                      </a:endParaRPr>
                    </a:p>
                    <a:p>
                      <a:endParaRPr lang="de-DE" dirty="0">
                        <a:solidFill>
                          <a:schemeClr val="accent1">
                            <a:lumMod val="60000"/>
                            <a:lumOff val="40000"/>
                          </a:schemeClr>
                        </a:solidFill>
                      </a:endParaRPr>
                    </a:p>
                  </a:txBody>
                  <a:tc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tcPr>
                </a:tc>
                <a:tc>
                  <a:txBody>
                    <a:bodyPr/>
                    <a:lstStyle/>
                    <a:p>
                      <a:pPr marL="0" algn="l" defTabSz="457200" rtl="0" eaLnBrk="1" latinLnBrk="0" hangingPunct="1"/>
                      <a:r>
                        <a:rPr lang="de-DE" sz="1000" kern="1200" dirty="0" smtClean="0">
                          <a:solidFill>
                            <a:schemeClr val="accent1">
                              <a:lumMod val="60000"/>
                              <a:lumOff val="40000"/>
                            </a:schemeClr>
                          </a:solidFill>
                          <a:latin typeface="RubFlama" panose="02000000000000000000" pitchFamily="2" charset="0"/>
                          <a:ea typeface="+mn-ea"/>
                          <a:cs typeface="+mn-cs"/>
                        </a:rPr>
                        <a:t>Sekretariat</a:t>
                      </a:r>
                    </a:p>
                    <a:p>
                      <a:pPr marL="0" algn="l" defTabSz="457200" rtl="0" eaLnBrk="1" latinLnBrk="0" hangingPunct="1"/>
                      <a:r>
                        <a:rPr lang="de-DE" sz="1000" kern="1200" dirty="0" smtClean="0">
                          <a:solidFill>
                            <a:schemeClr val="accent1">
                              <a:lumMod val="60000"/>
                              <a:lumOff val="40000"/>
                            </a:schemeClr>
                          </a:solidFill>
                          <a:latin typeface="RubFlama" panose="02000000000000000000" pitchFamily="2" charset="0"/>
                          <a:ea typeface="+mn-ea"/>
                          <a:cs typeface="+mn-cs"/>
                        </a:rPr>
                        <a:t>Frau Julia Abbing</a:t>
                      </a:r>
                      <a:endParaRPr lang="de-DE" sz="1000" kern="1200" dirty="0">
                        <a:solidFill>
                          <a:schemeClr val="accent1">
                            <a:lumMod val="60000"/>
                            <a:lumOff val="40000"/>
                          </a:schemeClr>
                        </a:solidFill>
                        <a:latin typeface="RubFlama" panose="02000000000000000000" pitchFamily="2" charset="0"/>
                        <a:ea typeface="+mn-ea"/>
                        <a:cs typeface="+mn-cs"/>
                      </a:endParaRPr>
                    </a:p>
                  </a:txBody>
                  <a:tc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tcPr>
                </a:tc>
                <a:tc>
                  <a:txBody>
                    <a:bodyPr/>
                    <a:lstStyle/>
                    <a:p>
                      <a:pPr marL="0" algn="l" defTabSz="457200" rtl="0" eaLnBrk="1" latinLnBrk="0" hangingPunct="1"/>
                      <a:r>
                        <a:rPr lang="de-DE" sz="1000" kern="1200" dirty="0" smtClean="0">
                          <a:solidFill>
                            <a:schemeClr val="accent1">
                              <a:lumMod val="60000"/>
                              <a:lumOff val="40000"/>
                            </a:schemeClr>
                          </a:solidFill>
                          <a:latin typeface="RubFlama" panose="02000000000000000000" pitchFamily="2" charset="0"/>
                          <a:ea typeface="+mn-ea"/>
                          <a:cs typeface="+mn-cs"/>
                        </a:rPr>
                        <a:t>Sekretariat</a:t>
                      </a:r>
                    </a:p>
                    <a:p>
                      <a:pPr marL="0" algn="l" defTabSz="457200" rtl="0" eaLnBrk="1" latinLnBrk="0" hangingPunct="1"/>
                      <a:r>
                        <a:rPr lang="de-DE" sz="1000" kern="1200" dirty="0" smtClean="0">
                          <a:solidFill>
                            <a:schemeClr val="accent1">
                              <a:lumMod val="60000"/>
                              <a:lumOff val="40000"/>
                            </a:schemeClr>
                          </a:solidFill>
                          <a:latin typeface="RubFlama" panose="02000000000000000000" pitchFamily="2" charset="0"/>
                          <a:ea typeface="+mn-ea"/>
                          <a:cs typeface="+mn-cs"/>
                        </a:rPr>
                        <a:t>Frau Claudia Pahlow</a:t>
                      </a:r>
                      <a:endParaRPr lang="de-DE" sz="1000" kern="1200" dirty="0">
                        <a:solidFill>
                          <a:schemeClr val="accent1">
                            <a:lumMod val="60000"/>
                            <a:lumOff val="40000"/>
                          </a:schemeClr>
                        </a:solidFill>
                        <a:latin typeface="RubFlama" panose="02000000000000000000" pitchFamily="2" charset="0"/>
                        <a:ea typeface="+mn-ea"/>
                        <a:cs typeface="+mn-cs"/>
                      </a:endParaRPr>
                    </a:p>
                  </a:txBody>
                  <a:tc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tcPr>
                </a:tc>
                <a:extLst>
                  <a:ext uri="{0D108BD9-81ED-4DB2-BD59-A6C34878D82A}">
                    <a16:rowId xmlns:a16="http://schemas.microsoft.com/office/drawing/2014/main" val="3435400249"/>
                  </a:ext>
                </a:extLst>
              </a:tr>
            </a:tbl>
          </a:graphicData>
        </a:graphic>
      </p:graphicFrame>
    </p:spTree>
    <p:extLst>
      <p:ext uri="{BB962C8B-B14F-4D97-AF65-F5344CB8AC3E}">
        <p14:creationId xmlns:p14="http://schemas.microsoft.com/office/powerpoint/2010/main" val="9325403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4212" y="685799"/>
            <a:ext cx="8001000" cy="1272655"/>
          </a:xfrm>
        </p:spPr>
        <p:txBody>
          <a:bodyPr/>
          <a:lstStyle/>
          <a:p>
            <a:r>
              <a:rPr lang="de-DE" dirty="0" smtClean="0">
                <a:solidFill>
                  <a:schemeClr val="accent1">
                    <a:lumMod val="60000"/>
                    <a:lumOff val="40000"/>
                  </a:schemeClr>
                </a:solidFill>
                <a:latin typeface="RubFlama" panose="02000000000000000000" pitchFamily="2" charset="0"/>
              </a:rPr>
              <a:t>Lehre</a:t>
            </a:r>
            <a:endParaRPr lang="de-DE" dirty="0">
              <a:solidFill>
                <a:schemeClr val="accent1">
                  <a:lumMod val="60000"/>
                  <a:lumOff val="40000"/>
                </a:schemeClr>
              </a:solidFill>
              <a:latin typeface="RubFlama" panose="02000000000000000000" pitchFamily="2" charset="0"/>
            </a:endParaRPr>
          </a:p>
        </p:txBody>
      </p:sp>
      <p:sp>
        <p:nvSpPr>
          <p:cNvPr id="3" name="Untertitel 2"/>
          <p:cNvSpPr>
            <a:spLocks noGrp="1"/>
          </p:cNvSpPr>
          <p:nvPr>
            <p:ph type="subTitle" idx="1"/>
          </p:nvPr>
        </p:nvSpPr>
        <p:spPr>
          <a:xfrm>
            <a:off x="684212" y="2661313"/>
            <a:ext cx="6400800" cy="3129887"/>
          </a:xfrm>
        </p:spPr>
        <p:txBody>
          <a:bodyPr>
            <a:normAutofit/>
          </a:bodyPr>
          <a:lstStyle/>
          <a:p>
            <a:r>
              <a:rPr lang="de-DE" dirty="0">
                <a:solidFill>
                  <a:srgbClr val="0070C0"/>
                </a:solidFill>
              </a:rPr>
              <a:t>Die </a:t>
            </a:r>
            <a:r>
              <a:rPr lang="de-DE" b="1" dirty="0">
                <a:solidFill>
                  <a:srgbClr val="0070C0"/>
                </a:solidFill>
              </a:rPr>
              <a:t>Anatomie</a:t>
            </a:r>
            <a:r>
              <a:rPr lang="de-DE" dirty="0">
                <a:solidFill>
                  <a:srgbClr val="0070C0"/>
                </a:solidFill>
              </a:rPr>
              <a:t> ist die beschreibende Lehre vom Aufbau bzw. der Gestalt (Morphologie) des menschlichen Körpers und seiner Gewebe (Histologie), sowie deren Entwicklung (Embryologie). Sie basiert auf der analysierenden Präparation bzw. Sektion von Leichen (lateinisch: </a:t>
            </a:r>
            <a:r>
              <a:rPr lang="de-DE" dirty="0" err="1">
                <a:solidFill>
                  <a:srgbClr val="0070C0"/>
                </a:solidFill>
              </a:rPr>
              <a:t>secare</a:t>
            </a:r>
            <a:r>
              <a:rPr lang="de-DE" dirty="0">
                <a:solidFill>
                  <a:srgbClr val="0070C0"/>
                </a:solidFill>
              </a:rPr>
              <a:t> - schneiden) aus wissenschaftlichen Gründen.</a:t>
            </a:r>
          </a:p>
        </p:txBody>
      </p:sp>
    </p:spTree>
    <p:extLst>
      <p:ext uri="{BB962C8B-B14F-4D97-AF65-F5344CB8AC3E}">
        <p14:creationId xmlns:p14="http://schemas.microsoft.com/office/powerpoint/2010/main" val="20302113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4212" y="685799"/>
            <a:ext cx="8001000" cy="1272655"/>
          </a:xfrm>
        </p:spPr>
        <p:txBody>
          <a:bodyPr/>
          <a:lstStyle/>
          <a:p>
            <a:r>
              <a:rPr lang="de-DE" dirty="0" smtClean="0">
                <a:solidFill>
                  <a:schemeClr val="accent1">
                    <a:lumMod val="60000"/>
                    <a:lumOff val="40000"/>
                  </a:schemeClr>
                </a:solidFill>
                <a:latin typeface="RubFlama" panose="02000000000000000000" pitchFamily="2" charset="0"/>
              </a:rPr>
              <a:t>Vorklinik 1-4 Semester</a:t>
            </a:r>
            <a:endParaRPr lang="de-DE" dirty="0">
              <a:solidFill>
                <a:schemeClr val="accent1">
                  <a:lumMod val="60000"/>
                  <a:lumOff val="40000"/>
                </a:schemeClr>
              </a:solidFill>
              <a:latin typeface="RubFlama" panose="02000000000000000000" pitchFamily="2" charset="0"/>
            </a:endParaRPr>
          </a:p>
        </p:txBody>
      </p:sp>
      <p:sp>
        <p:nvSpPr>
          <p:cNvPr id="3" name="Untertitel 2"/>
          <p:cNvSpPr>
            <a:spLocks noGrp="1"/>
          </p:cNvSpPr>
          <p:nvPr>
            <p:ph type="subTitle" idx="1"/>
          </p:nvPr>
        </p:nvSpPr>
        <p:spPr>
          <a:xfrm>
            <a:off x="684212" y="2661313"/>
            <a:ext cx="6400800" cy="3129887"/>
          </a:xfrm>
        </p:spPr>
        <p:txBody>
          <a:bodyPr>
            <a:normAutofit/>
          </a:bodyPr>
          <a:lstStyle/>
          <a:p>
            <a:r>
              <a:rPr lang="de-DE" dirty="0" smtClean="0">
                <a:solidFill>
                  <a:srgbClr val="0070C0"/>
                </a:solidFill>
              </a:rPr>
              <a:t>Mikroskopische Kurse</a:t>
            </a:r>
          </a:p>
          <a:p>
            <a:r>
              <a:rPr lang="de-DE" dirty="0" smtClean="0">
                <a:solidFill>
                  <a:srgbClr val="0070C0"/>
                </a:solidFill>
              </a:rPr>
              <a:t>Makroskopische Kurse</a:t>
            </a:r>
          </a:p>
          <a:p>
            <a:r>
              <a:rPr lang="de-DE" dirty="0" smtClean="0">
                <a:solidFill>
                  <a:srgbClr val="0070C0"/>
                </a:solidFill>
              </a:rPr>
              <a:t>Seminare </a:t>
            </a:r>
          </a:p>
          <a:p>
            <a:r>
              <a:rPr lang="de-DE" dirty="0" smtClean="0">
                <a:solidFill>
                  <a:srgbClr val="0070C0"/>
                </a:solidFill>
              </a:rPr>
              <a:t>Vorlesungen</a:t>
            </a:r>
            <a:endParaRPr lang="de-DE" dirty="0">
              <a:solidFill>
                <a:srgbClr val="0070C0"/>
              </a:solidFill>
            </a:endParaRPr>
          </a:p>
        </p:txBody>
      </p:sp>
    </p:spTree>
    <p:extLst>
      <p:ext uri="{BB962C8B-B14F-4D97-AF65-F5344CB8AC3E}">
        <p14:creationId xmlns:p14="http://schemas.microsoft.com/office/powerpoint/2010/main" val="494527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4212" y="685799"/>
            <a:ext cx="8001000" cy="1272655"/>
          </a:xfrm>
        </p:spPr>
        <p:txBody>
          <a:bodyPr>
            <a:normAutofit/>
          </a:bodyPr>
          <a:lstStyle/>
          <a:p>
            <a:r>
              <a:rPr lang="de-DE" sz="3600" dirty="0" smtClean="0">
                <a:solidFill>
                  <a:schemeClr val="accent1">
                    <a:lumMod val="60000"/>
                    <a:lumOff val="40000"/>
                  </a:schemeClr>
                </a:solidFill>
                <a:latin typeface="RubFlama" panose="02000000000000000000" pitchFamily="2" charset="0"/>
              </a:rPr>
              <a:t>Abteilung für Neuroanatomie und Molekulare Hirnforschung</a:t>
            </a:r>
            <a:endParaRPr lang="de-DE" sz="3600" dirty="0">
              <a:solidFill>
                <a:schemeClr val="accent1">
                  <a:lumMod val="60000"/>
                  <a:lumOff val="40000"/>
                </a:schemeClr>
              </a:solidFill>
              <a:latin typeface="RubFlama" panose="02000000000000000000" pitchFamily="2" charset="0"/>
            </a:endParaRPr>
          </a:p>
        </p:txBody>
      </p:sp>
      <p:sp>
        <p:nvSpPr>
          <p:cNvPr id="3" name="Untertitel 2"/>
          <p:cNvSpPr>
            <a:spLocks noGrp="1"/>
          </p:cNvSpPr>
          <p:nvPr>
            <p:ph type="subTitle" idx="1"/>
          </p:nvPr>
        </p:nvSpPr>
        <p:spPr>
          <a:xfrm>
            <a:off x="684212" y="2661313"/>
            <a:ext cx="6400800" cy="3766783"/>
          </a:xfrm>
        </p:spPr>
        <p:txBody>
          <a:bodyPr>
            <a:normAutofit/>
          </a:bodyPr>
          <a:lstStyle/>
          <a:p>
            <a:r>
              <a:rPr lang="de-DE" dirty="0" smtClean="0">
                <a:solidFill>
                  <a:srgbClr val="0070C0"/>
                </a:solidFill>
              </a:rPr>
              <a:t>Leitung: Prof. Förster</a:t>
            </a:r>
          </a:p>
          <a:p>
            <a:r>
              <a:rPr lang="de-DE" dirty="0" smtClean="0">
                <a:solidFill>
                  <a:srgbClr val="0070C0"/>
                </a:solidFill>
              </a:rPr>
              <a:t>Team:</a:t>
            </a:r>
          </a:p>
          <a:p>
            <a:r>
              <a:rPr lang="de-DE" dirty="0" err="1" smtClean="0">
                <a:solidFill>
                  <a:srgbClr val="0070C0"/>
                </a:solidFill>
              </a:rPr>
              <a:t>Proffs</a:t>
            </a:r>
            <a:r>
              <a:rPr lang="de-DE" dirty="0" smtClean="0">
                <a:solidFill>
                  <a:srgbClr val="0070C0"/>
                </a:solidFill>
              </a:rPr>
              <a:t>: 3</a:t>
            </a:r>
          </a:p>
          <a:p>
            <a:r>
              <a:rPr lang="de-DE" dirty="0" smtClean="0">
                <a:solidFill>
                  <a:srgbClr val="0070C0"/>
                </a:solidFill>
              </a:rPr>
              <a:t>WMA: 5</a:t>
            </a:r>
          </a:p>
          <a:p>
            <a:r>
              <a:rPr lang="de-DE" dirty="0" smtClean="0">
                <a:solidFill>
                  <a:srgbClr val="0070C0"/>
                </a:solidFill>
              </a:rPr>
              <a:t>MTA: 4</a:t>
            </a:r>
          </a:p>
          <a:p>
            <a:r>
              <a:rPr lang="de-DE" dirty="0" smtClean="0">
                <a:solidFill>
                  <a:srgbClr val="0070C0"/>
                </a:solidFill>
              </a:rPr>
              <a:t>Doktoranden: 7</a:t>
            </a:r>
          </a:p>
          <a:p>
            <a:r>
              <a:rPr lang="de-DE" dirty="0" smtClean="0">
                <a:solidFill>
                  <a:srgbClr val="0070C0"/>
                </a:solidFill>
              </a:rPr>
              <a:t>Präparatoren: 3 (Institut für Anatomie)</a:t>
            </a:r>
          </a:p>
          <a:p>
            <a:r>
              <a:rPr lang="de-DE" dirty="0" smtClean="0">
                <a:solidFill>
                  <a:srgbClr val="0070C0"/>
                </a:solidFill>
              </a:rPr>
              <a:t>Sekretariat: 2</a:t>
            </a:r>
            <a:endParaRPr lang="de-DE" dirty="0">
              <a:solidFill>
                <a:srgbClr val="0070C0"/>
              </a:solidFill>
            </a:endParaRPr>
          </a:p>
        </p:txBody>
      </p:sp>
    </p:spTree>
    <p:extLst>
      <p:ext uri="{BB962C8B-B14F-4D97-AF65-F5344CB8AC3E}">
        <p14:creationId xmlns:p14="http://schemas.microsoft.com/office/powerpoint/2010/main" val="6896068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4212" y="685799"/>
            <a:ext cx="8001000" cy="1272655"/>
          </a:xfrm>
        </p:spPr>
        <p:txBody>
          <a:bodyPr>
            <a:normAutofit/>
          </a:bodyPr>
          <a:lstStyle/>
          <a:p>
            <a:r>
              <a:rPr lang="de-DE" sz="3600" dirty="0" smtClean="0">
                <a:solidFill>
                  <a:schemeClr val="accent1">
                    <a:lumMod val="60000"/>
                    <a:lumOff val="40000"/>
                  </a:schemeClr>
                </a:solidFill>
                <a:latin typeface="RubFlama" panose="02000000000000000000" pitchFamily="2" charset="0"/>
              </a:rPr>
              <a:t>Abteilung für Neuroanatomie und Molekulare Hirnforschung</a:t>
            </a:r>
            <a:endParaRPr lang="de-DE" sz="3600" dirty="0">
              <a:solidFill>
                <a:schemeClr val="accent1">
                  <a:lumMod val="60000"/>
                  <a:lumOff val="40000"/>
                </a:schemeClr>
              </a:solidFill>
              <a:latin typeface="RubFlama" panose="02000000000000000000" pitchFamily="2" charset="0"/>
            </a:endParaRPr>
          </a:p>
        </p:txBody>
      </p:sp>
      <p:sp>
        <p:nvSpPr>
          <p:cNvPr id="3" name="Untertitel 2"/>
          <p:cNvSpPr>
            <a:spLocks noGrp="1"/>
          </p:cNvSpPr>
          <p:nvPr>
            <p:ph type="subTitle" idx="1"/>
          </p:nvPr>
        </p:nvSpPr>
        <p:spPr>
          <a:xfrm>
            <a:off x="684211" y="2695433"/>
            <a:ext cx="5545991" cy="3732663"/>
          </a:xfrm>
        </p:spPr>
        <p:txBody>
          <a:bodyPr>
            <a:normAutofit/>
          </a:bodyPr>
          <a:lstStyle/>
          <a:p>
            <a:r>
              <a:rPr lang="de-DE" dirty="0" smtClean="0">
                <a:solidFill>
                  <a:srgbClr val="0070C0"/>
                </a:solidFill>
              </a:rPr>
              <a:t>weitere Arbeitsbereiche:</a:t>
            </a:r>
          </a:p>
          <a:p>
            <a:endParaRPr lang="de-DE" dirty="0">
              <a:solidFill>
                <a:srgbClr val="0070C0"/>
              </a:solidFill>
            </a:endParaRPr>
          </a:p>
          <a:p>
            <a:r>
              <a:rPr lang="de-DE" b="1" dirty="0" smtClean="0">
                <a:solidFill>
                  <a:srgbClr val="0070C0"/>
                </a:solidFill>
              </a:rPr>
              <a:t>KAFFZ</a:t>
            </a:r>
            <a:r>
              <a:rPr lang="de-DE" dirty="0" smtClean="0">
                <a:solidFill>
                  <a:srgbClr val="0070C0"/>
                </a:solidFill>
              </a:rPr>
              <a:t> (Sekretariat Claudia Pahlow)</a:t>
            </a:r>
          </a:p>
          <a:p>
            <a:endParaRPr lang="de-DE" dirty="0">
              <a:solidFill>
                <a:srgbClr val="0070C0"/>
              </a:solidFill>
            </a:endParaRPr>
          </a:p>
          <a:p>
            <a:r>
              <a:rPr lang="de-DE" b="1" dirty="0" smtClean="0">
                <a:solidFill>
                  <a:srgbClr val="0070C0"/>
                </a:solidFill>
              </a:rPr>
              <a:t>Prosektur</a:t>
            </a:r>
            <a:r>
              <a:rPr lang="de-DE" dirty="0" smtClean="0">
                <a:solidFill>
                  <a:srgbClr val="0070C0"/>
                </a:solidFill>
              </a:rPr>
              <a:t> (Sekretariat Britta Pöpping)</a:t>
            </a:r>
            <a:endParaRPr lang="de-DE" dirty="0">
              <a:solidFill>
                <a:srgbClr val="0070C0"/>
              </a:solidFill>
            </a:endParaRPr>
          </a:p>
          <a:p>
            <a:endParaRPr lang="de-DE" dirty="0" smtClean="0">
              <a:solidFill>
                <a:srgbClr val="0070C0"/>
              </a:solidFill>
            </a:endParaRPr>
          </a:p>
          <a:p>
            <a:endParaRPr lang="de-DE" dirty="0">
              <a:solidFill>
                <a:srgbClr val="0070C0"/>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875750" y="1371175"/>
            <a:ext cx="4827899" cy="3620924"/>
          </a:xfrm>
          <a:prstGeom prst="rect">
            <a:avLst/>
          </a:prstGeom>
        </p:spPr>
      </p:pic>
    </p:spTree>
    <p:extLst>
      <p:ext uri="{BB962C8B-B14F-4D97-AF65-F5344CB8AC3E}">
        <p14:creationId xmlns:p14="http://schemas.microsoft.com/office/powerpoint/2010/main" val="34845436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590" y="409433"/>
            <a:ext cx="8006687" cy="6005015"/>
          </a:xfrm>
          <a:prstGeom prst="rect">
            <a:avLst/>
          </a:prstGeom>
        </p:spPr>
      </p:pic>
    </p:spTree>
    <p:extLst>
      <p:ext uri="{BB962C8B-B14F-4D97-AF65-F5344CB8AC3E}">
        <p14:creationId xmlns:p14="http://schemas.microsoft.com/office/powerpoint/2010/main" val="41836247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278" y="564675"/>
            <a:ext cx="7699612" cy="5774709"/>
          </a:xfrm>
          <a:prstGeom prst="rect">
            <a:avLst/>
          </a:prstGeom>
        </p:spPr>
      </p:pic>
    </p:spTree>
    <p:extLst>
      <p:ext uri="{BB962C8B-B14F-4D97-AF65-F5344CB8AC3E}">
        <p14:creationId xmlns:p14="http://schemas.microsoft.com/office/powerpoint/2010/main" val="2948420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578" y="484496"/>
            <a:ext cx="7829266" cy="5871950"/>
          </a:xfrm>
          <a:prstGeom prst="rect">
            <a:avLst/>
          </a:prstGeom>
        </p:spPr>
      </p:pic>
    </p:spTree>
    <p:extLst>
      <p:ext uri="{BB962C8B-B14F-4D97-AF65-F5344CB8AC3E}">
        <p14:creationId xmlns:p14="http://schemas.microsoft.com/office/powerpoint/2010/main" val="23285728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Override1.xml><?xml version="1.0" encoding="utf-8"?>
<a:themeOverride xmlns:a="http://schemas.openxmlformats.org/drawingml/2006/main">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xml><?xml version="1.0" encoding="utf-8"?>
<a:themeOverride xmlns:a="http://schemas.openxmlformats.org/drawingml/2006/main">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3.xml><?xml version="1.0" encoding="utf-8"?>
<a:themeOverride xmlns:a="http://schemas.openxmlformats.org/drawingml/2006/main">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4.xml><?xml version="1.0" encoding="utf-8"?>
<a:themeOverride xmlns:a="http://schemas.openxmlformats.org/drawingml/2006/main">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5.xml><?xml version="1.0" encoding="utf-8"?>
<a:themeOverride xmlns:a="http://schemas.openxmlformats.org/drawingml/2006/main">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6.xml><?xml version="1.0" encoding="utf-8"?>
<a:themeOverride xmlns:a="http://schemas.openxmlformats.org/drawingml/2006/main">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7.xml><?xml version="1.0" encoding="utf-8"?>
<a:themeOverride xmlns:a="http://schemas.openxmlformats.org/drawingml/2006/main">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8.xml><?xml version="1.0" encoding="utf-8"?>
<a:themeOverride xmlns:a="http://schemas.openxmlformats.org/drawingml/2006/main">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9.xml><?xml version="1.0" encoding="utf-8"?>
<a:themeOverride xmlns:a="http://schemas.openxmlformats.org/drawingml/2006/main">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docProps/app.xml><?xml version="1.0" encoding="utf-8"?>
<Properties xmlns="http://schemas.openxmlformats.org/officeDocument/2006/extended-properties" xmlns:vt="http://schemas.openxmlformats.org/officeDocument/2006/docPropsVTypes">
  <Template/>
  <TotalTime>0</TotalTime>
  <Words>169</Words>
  <Application>Microsoft Office PowerPoint</Application>
  <PresentationFormat>Breitbild</PresentationFormat>
  <Paragraphs>40</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Century Gothic</vt:lpstr>
      <vt:lpstr>RubFlama</vt:lpstr>
      <vt:lpstr>Wingdings 3</vt:lpstr>
      <vt:lpstr>Segment</vt:lpstr>
      <vt:lpstr>Institut für Anatomie</vt:lpstr>
      <vt:lpstr>PowerPoint-Präsentation</vt:lpstr>
      <vt:lpstr>Lehre</vt:lpstr>
      <vt:lpstr>Vorklinik 1-4 Semester</vt:lpstr>
      <vt:lpstr>Abteilung für Neuroanatomie und Molekulare Hirnforschung</vt:lpstr>
      <vt:lpstr>Abteilung für Neuroanatomie und Molekulare Hirnforschung</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 für Anatomie</dc:title>
  <dc:creator>Windows-Benutzer</dc:creator>
  <cp:lastModifiedBy>Prange, Anke</cp:lastModifiedBy>
  <cp:revision>6</cp:revision>
  <dcterms:created xsi:type="dcterms:W3CDTF">2021-07-28T10:20:02Z</dcterms:created>
  <dcterms:modified xsi:type="dcterms:W3CDTF">2021-08-05T10:16:48Z</dcterms:modified>
</cp:coreProperties>
</file>