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 id="261" r:id="rId5"/>
    <p:sldId id="260" r:id="rId6"/>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9D6539C-EEAD-4197-B923-BB3D30626FEF}" type="datetimeFigureOut">
              <a:rPr lang="de-DE" smtClean="0"/>
              <a:pPr/>
              <a:t>06.06.2020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D6CDB8-9D80-4C22-83FD-08E664A8008F}"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6539C-EEAD-4197-B923-BB3D30626FEF}" type="datetimeFigureOut">
              <a:rPr lang="de-DE" smtClean="0"/>
              <a:pPr/>
              <a:t>06.06.2020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6CDB8-9D80-4C22-83FD-08E664A8008F}"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846138"/>
            <a:ext cx="9144000" cy="6060830"/>
          </a:xfrm>
        </p:spPr>
      </p:pic>
      <p:sp>
        <p:nvSpPr>
          <p:cNvPr id="2" name="Titel 1"/>
          <p:cNvSpPr>
            <a:spLocks noGrp="1"/>
          </p:cNvSpPr>
          <p:nvPr>
            <p:ph type="title"/>
          </p:nvPr>
        </p:nvSpPr>
        <p:spPr>
          <a:xfrm>
            <a:off x="395536" y="188640"/>
            <a:ext cx="8229600" cy="1143000"/>
          </a:xfrm>
        </p:spPr>
        <p:txBody>
          <a:bodyPr/>
          <a:lstStyle/>
          <a:p>
            <a:r>
              <a:rPr lang="de-DE" b="1" dirty="0">
                <a:latin typeface="Times New Roman" panose="02020603050405020304" pitchFamily="18" charset="0"/>
                <a:cs typeface="Times New Roman" panose="02020603050405020304" pitchFamily="18" charset="0"/>
              </a:rPr>
              <a:t>Emotionen im Schulsport </a:t>
            </a:r>
          </a:p>
        </p:txBody>
      </p:sp>
    </p:spTree>
    <p:extLst>
      <p:ext uri="{BB962C8B-B14F-4D97-AF65-F5344CB8AC3E}">
        <p14:creationId xmlns:p14="http://schemas.microsoft.com/office/powerpoint/2010/main" val="353643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000" r="-7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8625" y="288032"/>
            <a:ext cx="9373153" cy="6597352"/>
          </a:xfrm>
        </p:spPr>
        <p:txBody>
          <a:bodyPr>
            <a:noAutofit/>
          </a:bodyPr>
          <a:lstStyle/>
          <a:p>
            <a:pPr algn="l"/>
            <a:r>
              <a:rPr lang="de-DE" sz="2800" dirty="0">
                <a:latin typeface="Times New Roman" panose="02020603050405020304" pitchFamily="18" charset="0"/>
                <a:cs typeface="Times New Roman" panose="02020603050405020304" pitchFamily="18" charset="0"/>
              </a:rPr>
              <a:t>Die Aufgabe besteht aus </a:t>
            </a:r>
            <a:r>
              <a:rPr lang="de-DE" sz="2800" b="1" dirty="0">
                <a:latin typeface="Times New Roman" panose="02020603050405020304" pitchFamily="18" charset="0"/>
                <a:cs typeface="Times New Roman" panose="02020603050405020304" pitchFamily="18" charset="0"/>
              </a:rPr>
              <a:t>zwei aufeinander aufbauenden </a:t>
            </a:r>
            <a:r>
              <a:rPr lang="de-DE" sz="2800" dirty="0">
                <a:latin typeface="Times New Roman" panose="02020603050405020304" pitchFamily="18" charset="0"/>
                <a:cs typeface="Times New Roman" panose="02020603050405020304" pitchFamily="18" charset="0"/>
              </a:rPr>
              <a:t>Teilaufgaben.</a:t>
            </a:r>
            <a:br>
              <a:rPr lang="de-DE" sz="2000" dirty="0">
                <a:latin typeface="Times New Roman" panose="02020603050405020304" pitchFamily="18" charset="0"/>
                <a:cs typeface="Times New Roman" panose="02020603050405020304" pitchFamily="18" charset="0"/>
              </a:rPr>
            </a:br>
            <a:br>
              <a:rPr lang="de-DE" sz="2000" dirty="0">
                <a:latin typeface="Times New Roman" panose="02020603050405020304" pitchFamily="18" charset="0"/>
                <a:cs typeface="Times New Roman" panose="02020603050405020304" pitchFamily="18" charset="0"/>
              </a:rPr>
            </a:br>
            <a:r>
              <a:rPr lang="de-DE" sz="2400" b="1" dirty="0">
                <a:latin typeface="Times New Roman" panose="02020603050405020304" pitchFamily="18" charset="0"/>
                <a:cs typeface="Times New Roman" panose="02020603050405020304" pitchFamily="18" charset="0"/>
              </a:rPr>
              <a:t>1. </a:t>
            </a:r>
            <a:r>
              <a:rPr lang="de-DE" sz="2400" dirty="0">
                <a:latin typeface="Times New Roman" panose="02020603050405020304" pitchFamily="18" charset="0"/>
                <a:cs typeface="Times New Roman" panose="02020603050405020304" pitchFamily="18" charset="0"/>
              </a:rPr>
              <a:t>Überlegt euch, wie die Emotionsdynamik im Schulsport aussehen könnte für:</a:t>
            </a:r>
            <a:br>
              <a:rPr lang="de-DE" sz="2400" dirty="0">
                <a:latin typeface="Times New Roman" panose="02020603050405020304" pitchFamily="18" charset="0"/>
                <a:cs typeface="Times New Roman" panose="02020603050405020304" pitchFamily="18" charset="0"/>
              </a:rPr>
            </a:br>
            <a:br>
              <a:rPr lang="de-DE" sz="2400" dirty="0">
                <a:latin typeface="Times New Roman" panose="02020603050405020304" pitchFamily="18" charset="0"/>
                <a:cs typeface="Times New Roman" panose="02020603050405020304" pitchFamily="18" charset="0"/>
              </a:rPr>
            </a:br>
            <a:r>
              <a:rPr lang="de-DE" sz="2000" dirty="0">
                <a:latin typeface="Times New Roman" panose="02020603050405020304" pitchFamily="18" charset="0"/>
                <a:cs typeface="Times New Roman" panose="02020603050405020304" pitchFamily="18" charset="0"/>
              </a:rPr>
              <a:t>a) </a:t>
            </a:r>
            <a:r>
              <a:rPr lang="de-DE" sz="2000" b="1" dirty="0">
                <a:latin typeface="Times New Roman" panose="02020603050405020304" pitchFamily="18" charset="0"/>
                <a:cs typeface="Times New Roman" panose="02020603050405020304" pitchFamily="18" charset="0"/>
              </a:rPr>
              <a:t>sportliche Kinder</a:t>
            </a:r>
            <a:r>
              <a:rPr lang="de-DE" sz="2000" dirty="0">
                <a:latin typeface="Times New Roman" panose="02020603050405020304" pitchFamily="18" charset="0"/>
                <a:cs typeface="Times New Roman" panose="02020603050405020304" pitchFamily="18" charset="0"/>
              </a:rPr>
              <a:t>, die </a:t>
            </a:r>
            <a:r>
              <a:rPr lang="de-DE" sz="2000" b="1" dirty="0">
                <a:latin typeface="Times New Roman" panose="02020603050405020304" pitchFamily="18" charset="0"/>
                <a:cs typeface="Times New Roman" panose="02020603050405020304" pitchFamily="18" charset="0"/>
              </a:rPr>
              <a:t>gerne</a:t>
            </a:r>
            <a:r>
              <a:rPr lang="de-DE" sz="2000" dirty="0">
                <a:latin typeface="Times New Roman" panose="02020603050405020304" pitchFamily="18" charset="0"/>
                <a:cs typeface="Times New Roman" panose="02020603050405020304" pitchFamily="18" charset="0"/>
              </a:rPr>
              <a:t> zum Schulsport gehen.</a:t>
            </a:r>
            <a:br>
              <a:rPr lang="de-DE" sz="2000" dirty="0">
                <a:latin typeface="Times New Roman" panose="02020603050405020304" pitchFamily="18" charset="0"/>
                <a:cs typeface="Times New Roman" panose="02020603050405020304" pitchFamily="18" charset="0"/>
              </a:rPr>
            </a:br>
            <a:r>
              <a:rPr lang="de-DE" sz="2000" dirty="0">
                <a:latin typeface="Times New Roman" panose="02020603050405020304" pitchFamily="18" charset="0"/>
                <a:cs typeface="Times New Roman" panose="02020603050405020304" pitchFamily="18" charset="0"/>
              </a:rPr>
              <a:t>b) </a:t>
            </a:r>
            <a:r>
              <a:rPr lang="de-DE" sz="2000" b="1" dirty="0">
                <a:latin typeface="Times New Roman" panose="02020603050405020304" pitchFamily="18" charset="0"/>
                <a:cs typeface="Times New Roman" panose="02020603050405020304" pitchFamily="18" charset="0"/>
              </a:rPr>
              <a:t>eher unsportliche, </a:t>
            </a:r>
            <a:r>
              <a:rPr lang="de-DE" sz="2000" dirty="0">
                <a:latin typeface="Times New Roman" panose="02020603050405020304" pitchFamily="18" charset="0"/>
                <a:cs typeface="Times New Roman" panose="02020603050405020304" pitchFamily="18" charset="0"/>
              </a:rPr>
              <a:t>möglicherweise</a:t>
            </a:r>
            <a:r>
              <a:rPr lang="de-DE" sz="2000" b="1" dirty="0">
                <a:latin typeface="Times New Roman" panose="02020603050405020304" pitchFamily="18" charset="0"/>
                <a:cs typeface="Times New Roman" panose="02020603050405020304" pitchFamily="18" charset="0"/>
              </a:rPr>
              <a:t> übergewichtige Kinder, </a:t>
            </a:r>
            <a:r>
              <a:rPr lang="de-DE" sz="2000" dirty="0">
                <a:latin typeface="Times New Roman" panose="02020603050405020304" pitchFamily="18" charset="0"/>
                <a:cs typeface="Times New Roman" panose="02020603050405020304" pitchFamily="18" charset="0"/>
              </a:rPr>
              <a:t>die </a:t>
            </a:r>
            <a:r>
              <a:rPr lang="de-DE" sz="2000" b="1" dirty="0">
                <a:latin typeface="Times New Roman" panose="02020603050405020304" pitchFamily="18" charset="0"/>
                <a:cs typeface="Times New Roman" panose="02020603050405020304" pitchFamily="18" charset="0"/>
              </a:rPr>
              <a:t>ungern</a:t>
            </a:r>
            <a:r>
              <a:rPr lang="de-DE" sz="2000" dirty="0">
                <a:latin typeface="Times New Roman" panose="02020603050405020304" pitchFamily="18" charset="0"/>
                <a:cs typeface="Times New Roman" panose="02020603050405020304" pitchFamily="18" charset="0"/>
              </a:rPr>
              <a:t> am Schulsport teilnehmen.</a:t>
            </a:r>
            <a:br>
              <a:rPr lang="de-DE" sz="2000" dirty="0">
                <a:latin typeface="Times New Roman" panose="02020603050405020304" pitchFamily="18" charset="0"/>
                <a:cs typeface="Times New Roman" panose="02020603050405020304" pitchFamily="18" charset="0"/>
              </a:rPr>
            </a:br>
            <a:br>
              <a:rPr lang="de-DE" sz="2000" dirty="0">
                <a:latin typeface="Times New Roman" panose="02020603050405020304" pitchFamily="18" charset="0"/>
                <a:cs typeface="Times New Roman" panose="02020603050405020304" pitchFamily="18" charset="0"/>
              </a:rPr>
            </a:br>
            <a:r>
              <a:rPr lang="de-DE" sz="2400" dirty="0">
                <a:latin typeface="Times New Roman" panose="02020603050405020304" pitchFamily="18" charset="0"/>
                <a:cs typeface="Times New Roman" panose="02020603050405020304" pitchFamily="18" charset="0"/>
              </a:rPr>
              <a:t>Für diese Überlegungen könnt ihr euch Informationen aus den hochgeladenen </a:t>
            </a:r>
            <a:r>
              <a:rPr lang="de-DE" sz="2400" b="1" dirty="0">
                <a:latin typeface="Times New Roman" panose="02020603050405020304" pitchFamily="18" charset="0"/>
                <a:cs typeface="Times New Roman" panose="02020603050405020304" pitchFamily="18" charset="0"/>
              </a:rPr>
              <a:t>Publikationen</a:t>
            </a:r>
            <a:r>
              <a:rPr lang="de-DE" sz="2400" dirty="0">
                <a:latin typeface="Times New Roman" panose="02020603050405020304" pitchFamily="18" charset="0"/>
                <a:cs typeface="Times New Roman" panose="02020603050405020304" pitchFamily="18" charset="0"/>
              </a:rPr>
              <a:t> zur Thematik sowie der </a:t>
            </a:r>
            <a:r>
              <a:rPr lang="de-DE" sz="2400" b="1" dirty="0">
                <a:latin typeface="Times New Roman" panose="02020603050405020304" pitchFamily="18" charset="0"/>
                <a:cs typeface="Times New Roman" panose="02020603050405020304" pitchFamily="18" charset="0"/>
              </a:rPr>
              <a:t>Adjektivliste-Gefühlszustände </a:t>
            </a:r>
            <a:r>
              <a:rPr lang="de-DE" sz="2400" dirty="0">
                <a:latin typeface="Times New Roman" panose="02020603050405020304" pitchFamily="18" charset="0"/>
                <a:cs typeface="Times New Roman" panose="02020603050405020304" pitchFamily="18" charset="0"/>
              </a:rPr>
              <a:t>holen. Die Ausprägung der jeweiligen Emotionen könnt ihr auf einer Skala von </a:t>
            </a:r>
            <a:r>
              <a:rPr lang="de-DE" sz="2400" b="1" dirty="0">
                <a:latin typeface="Times New Roman" panose="02020603050405020304" pitchFamily="18" charset="0"/>
                <a:cs typeface="Times New Roman" panose="02020603050405020304" pitchFamily="18" charset="0"/>
              </a:rPr>
              <a:t>1-10 </a:t>
            </a:r>
            <a:r>
              <a:rPr lang="de-DE" sz="2400" dirty="0">
                <a:latin typeface="Times New Roman" panose="02020603050405020304" pitchFamily="18" charset="0"/>
                <a:cs typeface="Times New Roman" panose="02020603050405020304" pitchFamily="18" charset="0"/>
              </a:rPr>
              <a:t>vornehmen (siehe Beispiele Folien 3 &amp; 4).</a:t>
            </a:r>
            <a:br>
              <a:rPr lang="de-DE" sz="2400" dirty="0">
                <a:latin typeface="Times New Roman" panose="02020603050405020304" pitchFamily="18" charset="0"/>
                <a:cs typeface="Times New Roman" panose="02020603050405020304" pitchFamily="18" charset="0"/>
              </a:rPr>
            </a:br>
            <a:br>
              <a:rPr lang="de-DE" sz="2400" dirty="0">
                <a:latin typeface="Times New Roman" panose="02020603050405020304" pitchFamily="18" charset="0"/>
                <a:cs typeface="Times New Roman" panose="02020603050405020304" pitchFamily="18" charset="0"/>
              </a:rPr>
            </a:br>
            <a:br>
              <a:rPr lang="de-DE" sz="2200" dirty="0">
                <a:latin typeface="Times New Roman" panose="02020603050405020304" pitchFamily="18" charset="0"/>
                <a:cs typeface="Times New Roman" panose="02020603050405020304" pitchFamily="18" charset="0"/>
              </a:rPr>
            </a:br>
            <a:r>
              <a:rPr lang="de-DE" sz="2400" b="1" dirty="0">
                <a:latin typeface="Times New Roman" panose="02020603050405020304" pitchFamily="18" charset="0"/>
                <a:cs typeface="Times New Roman" panose="02020603050405020304" pitchFamily="18" charset="0"/>
              </a:rPr>
              <a:t>2. </a:t>
            </a:r>
            <a:r>
              <a:rPr lang="de-DE" sz="2400" dirty="0">
                <a:latin typeface="Times New Roman" panose="02020603050405020304" pitchFamily="18" charset="0"/>
                <a:cs typeface="Times New Roman" panose="02020603050405020304" pitchFamily="18" charset="0"/>
              </a:rPr>
              <a:t>Überlegt euch </a:t>
            </a:r>
            <a:r>
              <a:rPr lang="de-DE" sz="2400" b="1" dirty="0">
                <a:latin typeface="Times New Roman" panose="02020603050405020304" pitchFamily="18" charset="0"/>
                <a:cs typeface="Times New Roman" panose="02020603050405020304" pitchFamily="18" charset="0"/>
              </a:rPr>
              <a:t>Ansätze</a:t>
            </a:r>
            <a:r>
              <a:rPr lang="de-DE" sz="2400" dirty="0">
                <a:latin typeface="Times New Roman" panose="02020603050405020304" pitchFamily="18" charset="0"/>
                <a:cs typeface="Times New Roman" panose="02020603050405020304" pitchFamily="18" charset="0"/>
              </a:rPr>
              <a:t> und </a:t>
            </a:r>
            <a:r>
              <a:rPr lang="de-DE" sz="2400" b="1" dirty="0">
                <a:latin typeface="Times New Roman" panose="02020603050405020304" pitchFamily="18" charset="0"/>
                <a:cs typeface="Times New Roman" panose="02020603050405020304" pitchFamily="18" charset="0"/>
              </a:rPr>
              <a:t>Maßnahmen</a:t>
            </a:r>
            <a:r>
              <a:rPr lang="de-DE" sz="2400" dirty="0">
                <a:latin typeface="Times New Roman" panose="02020603050405020304" pitchFamily="18" charset="0"/>
                <a:cs typeface="Times New Roman" panose="02020603050405020304" pitchFamily="18" charset="0"/>
              </a:rPr>
              <a:t>, wie der Schulsport so gestaltet werden könnte, dass </a:t>
            </a:r>
            <a:r>
              <a:rPr lang="de-DE" sz="2400" b="1" dirty="0">
                <a:latin typeface="Times New Roman" panose="02020603050405020304" pitchFamily="18" charset="0"/>
                <a:cs typeface="Times New Roman" panose="02020603050405020304" pitchFamily="18" charset="0"/>
              </a:rPr>
              <a:t>alle Kinder </a:t>
            </a:r>
            <a:r>
              <a:rPr lang="de-DE" sz="2400" dirty="0">
                <a:latin typeface="Times New Roman" panose="02020603050405020304" pitchFamily="18" charset="0"/>
                <a:cs typeface="Times New Roman" panose="02020603050405020304" pitchFamily="18" charset="0"/>
              </a:rPr>
              <a:t>gerne daran teilnehmen und positive Emotionen im Schulsport erleben.</a:t>
            </a:r>
            <a:br>
              <a:rPr lang="de-DE" sz="2400" dirty="0">
                <a:latin typeface="Times New Roman" panose="02020603050405020304" pitchFamily="18" charset="0"/>
                <a:cs typeface="Times New Roman" panose="02020603050405020304" pitchFamily="18" charset="0"/>
              </a:rPr>
            </a:b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4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Gerade Verbindung 23"/>
          <p:cNvCxnSpPr/>
          <p:nvPr/>
        </p:nvCxnSpPr>
        <p:spPr>
          <a:xfrm>
            <a:off x="4652830" y="868941"/>
            <a:ext cx="1" cy="461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259631" y="303620"/>
            <a:ext cx="7056777" cy="57606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latin typeface="Times New Roman" pitchFamily="18" charset="0"/>
                <a:cs typeface="Times New Roman" pitchFamily="18" charset="0"/>
              </a:rPr>
              <a:t>Emotionsdynamik für SchülerInnen, die </a:t>
            </a:r>
            <a:r>
              <a:rPr lang="de-DE" b="1" dirty="0">
                <a:solidFill>
                  <a:schemeClr val="tx1"/>
                </a:solidFill>
                <a:latin typeface="Times New Roman" pitchFamily="18" charset="0"/>
                <a:cs typeface="Times New Roman" pitchFamily="18" charset="0"/>
              </a:rPr>
              <a:t>gerne</a:t>
            </a:r>
            <a:r>
              <a:rPr lang="de-DE" dirty="0">
                <a:solidFill>
                  <a:schemeClr val="tx1"/>
                </a:solidFill>
                <a:latin typeface="Times New Roman" pitchFamily="18" charset="0"/>
                <a:cs typeface="Times New Roman" pitchFamily="18" charset="0"/>
              </a:rPr>
              <a:t> am Schulsport teilnehmen</a:t>
            </a:r>
          </a:p>
        </p:txBody>
      </p:sp>
      <p:sp>
        <p:nvSpPr>
          <p:cNvPr id="5" name="Rechteck 4"/>
          <p:cNvSpPr/>
          <p:nvPr/>
        </p:nvSpPr>
        <p:spPr>
          <a:xfrm>
            <a:off x="1259632" y="1340768"/>
            <a:ext cx="6840760"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Times New Roman" pitchFamily="18" charset="0"/>
                <a:cs typeface="Times New Roman" pitchFamily="18" charset="0"/>
              </a:rPr>
              <a:t>Emotionen/Gefühlszustände</a:t>
            </a:r>
            <a:endParaRPr lang="de-DE" dirty="0">
              <a:solidFill>
                <a:schemeClr val="tx1"/>
              </a:solidFill>
              <a:latin typeface="Times New Roman" pitchFamily="18" charset="0"/>
              <a:cs typeface="Times New Roman" pitchFamily="18"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2511533989"/>
              </p:ext>
            </p:extLst>
          </p:nvPr>
        </p:nvGraphicFramePr>
        <p:xfrm>
          <a:off x="395536" y="2255386"/>
          <a:ext cx="7920880" cy="3837911"/>
        </p:xfrm>
        <a:graphic>
          <a:graphicData uri="http://schemas.openxmlformats.org/drawingml/2006/table">
            <a:tbl>
              <a:tblPr>
                <a:tableStyleId>{9D7B26C5-4107-4FEC-AEDC-1716B250A1EF}</a:tableStyleId>
              </a:tblPr>
              <a:tblGrid>
                <a:gridCol w="237626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1456824">
                <a:tc>
                  <a:txBody>
                    <a:bodyPr/>
                    <a:lstStyle/>
                    <a:p>
                      <a:pPr algn="ctr"/>
                      <a:r>
                        <a:rPr lang="de-DE" sz="1400" dirty="0">
                          <a:latin typeface="Times New Roman" pitchFamily="18" charset="0"/>
                          <a:cs typeface="Times New Roman" pitchFamily="18" charset="0"/>
                        </a:rPr>
                        <a:t>vor</a:t>
                      </a:r>
                      <a:r>
                        <a:rPr lang="de-DE" sz="1400" baseline="0" dirty="0">
                          <a:latin typeface="Times New Roman" pitchFamily="18" charset="0"/>
                          <a:cs typeface="Times New Roman" pitchFamily="18" charset="0"/>
                        </a:rPr>
                        <a:t> dem Unterricht</a:t>
                      </a:r>
                      <a:endParaRPr lang="de-DE" sz="1400" dirty="0">
                        <a:latin typeface="Times New Roman" pitchFamily="18" charset="0"/>
                        <a:cs typeface="Times New Roman" pitchFamily="18" charset="0"/>
                      </a:endParaRPr>
                    </a:p>
                    <a:p>
                      <a:pPr algn="ctr"/>
                      <a:endParaRPr lang="de-DE" sz="2000" dirty="0">
                        <a:latin typeface="Times New Roman" pitchFamily="18" charset="0"/>
                        <a:cs typeface="Times New Roman" pitchFamily="18" charset="0"/>
                      </a:endParaRPr>
                    </a:p>
                  </a:txBody>
                  <a:tcPr/>
                </a:tc>
                <a:tc>
                  <a:txBody>
                    <a:bodyPr/>
                    <a:lstStyle/>
                    <a:p>
                      <a:pPr algn="ctr">
                        <a:buFont typeface="Arial" pitchFamily="34" charset="0"/>
                        <a:buNone/>
                      </a:pPr>
                      <a:r>
                        <a:rPr lang="de-DE" sz="1200" dirty="0">
                          <a:latin typeface="Times New Roman" pitchFamily="18" charset="0"/>
                          <a:cs typeface="Times New Roman" pitchFamily="18" charset="0"/>
                        </a:rPr>
                        <a:t>ängstlich:</a:t>
                      </a:r>
                      <a:r>
                        <a:rPr lang="de-DE" sz="1200" baseline="0" dirty="0">
                          <a:latin typeface="Times New Roman" pitchFamily="18" charset="0"/>
                          <a:cs typeface="Times New Roman" pitchFamily="18" charset="0"/>
                        </a:rPr>
                        <a:t> 2</a:t>
                      </a:r>
                      <a:endParaRPr lang="de-DE"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de-DE" sz="1200" dirty="0">
                          <a:latin typeface="Times New Roman" pitchFamily="18" charset="0"/>
                          <a:cs typeface="Times New Roman" pitchFamily="18" charset="0"/>
                        </a:rPr>
                        <a:t>vorfreudig: 9</a:t>
                      </a:r>
                    </a:p>
                    <a:p>
                      <a:pPr algn="ctr">
                        <a:buFont typeface="Arial" pitchFamily="34" charset="0"/>
                        <a:buNone/>
                      </a:pPr>
                      <a:endParaRPr lang="de-DE" sz="12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294955">
                <a:tc>
                  <a:txBody>
                    <a:bodyPr/>
                    <a:lstStyle/>
                    <a:p>
                      <a:pPr algn="ctr"/>
                      <a:r>
                        <a:rPr lang="de-DE" sz="1400" dirty="0">
                          <a:latin typeface="Times New Roman" pitchFamily="18" charset="0"/>
                          <a:cs typeface="Times New Roman" pitchFamily="18" charset="0"/>
                        </a:rPr>
                        <a:t>während</a:t>
                      </a:r>
                      <a:r>
                        <a:rPr lang="de-DE" sz="1400" baseline="0" dirty="0">
                          <a:latin typeface="Times New Roman" pitchFamily="18" charset="0"/>
                          <a:cs typeface="Times New Roman" pitchFamily="18" charset="0"/>
                        </a:rPr>
                        <a:t> des Unterrichts</a:t>
                      </a:r>
                      <a:endParaRPr lang="de-DE" sz="1400" dirty="0">
                        <a:latin typeface="Times New Roman" pitchFamily="18" charset="0"/>
                        <a:cs typeface="Times New Roman" pitchFamily="18" charset="0"/>
                      </a:endParaRPr>
                    </a:p>
                  </a:txBody>
                  <a:tcPr/>
                </a:tc>
                <a:tc>
                  <a:txBody>
                    <a:bodyPr/>
                    <a:lstStyle/>
                    <a:p>
                      <a:pPr algn="ctr">
                        <a:buFont typeface="Arial" pitchFamily="34" charset="0"/>
                        <a:buNone/>
                      </a:pPr>
                      <a:endParaRPr lang="de-DE"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de-DE" sz="1200" dirty="0">
                          <a:latin typeface="Times New Roman" pitchFamily="18" charset="0"/>
                          <a:cs typeface="Times New Roman" pitchFamily="18" charset="0"/>
                        </a:rPr>
                        <a:t>tatkräftig: 8</a:t>
                      </a:r>
                    </a:p>
                    <a:p>
                      <a:pPr algn="ctr">
                        <a:buFont typeface="Arial" pitchFamily="34" charset="0"/>
                        <a:buNone/>
                      </a:pPr>
                      <a:endParaRPr lang="de-DE" sz="1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086132">
                <a:tc>
                  <a:txBody>
                    <a:bodyPr/>
                    <a:lstStyle/>
                    <a:p>
                      <a:pPr algn="ctr"/>
                      <a:endParaRPr lang="de-DE" sz="1400" dirty="0">
                        <a:latin typeface="Times New Roman" pitchFamily="18" charset="0"/>
                        <a:cs typeface="Times New Roman" pitchFamily="18" charset="0"/>
                      </a:endParaRPr>
                    </a:p>
                    <a:p>
                      <a:pPr algn="ctr"/>
                      <a:r>
                        <a:rPr lang="de-DE" sz="1400" dirty="0">
                          <a:latin typeface="Times New Roman" pitchFamily="18" charset="0"/>
                          <a:cs typeface="Times New Roman" pitchFamily="18" charset="0"/>
                        </a:rPr>
                        <a:t>nach</a:t>
                      </a:r>
                      <a:r>
                        <a:rPr lang="de-DE" sz="1400" baseline="0" dirty="0">
                          <a:latin typeface="Times New Roman" pitchFamily="18" charset="0"/>
                          <a:cs typeface="Times New Roman" pitchFamily="18" charset="0"/>
                        </a:rPr>
                        <a:t> dem Unterricht </a:t>
                      </a:r>
                      <a:endParaRPr lang="de-DE" sz="1400" dirty="0">
                        <a:latin typeface="Times New Roman" pitchFamily="18" charset="0"/>
                        <a:cs typeface="Times New Roman" pitchFamily="18" charset="0"/>
                      </a:endParaRPr>
                    </a:p>
                  </a:txBody>
                  <a:tcPr/>
                </a:tc>
                <a:tc>
                  <a:txBody>
                    <a:bodyPr/>
                    <a:lstStyle/>
                    <a:p>
                      <a:pPr algn="ctr">
                        <a:buFont typeface="Arial" pitchFamily="34" charset="0"/>
                        <a:buNone/>
                      </a:pPr>
                      <a:r>
                        <a:rPr lang="de-DE" sz="1200" dirty="0">
                          <a:latin typeface="Times New Roman" pitchFamily="18" charset="0"/>
                          <a:cs typeface="Times New Roman" pitchFamily="18" charset="0"/>
                        </a:rPr>
                        <a:t>beschämt: 0</a:t>
                      </a:r>
                    </a:p>
                  </a:txBody>
                  <a:tcPr/>
                </a:tc>
                <a:tc>
                  <a:txBody>
                    <a:bodyPr/>
                    <a:lstStyle/>
                    <a:p>
                      <a:pPr algn="ctr">
                        <a:buFont typeface="Arial" pitchFamily="34" charset="0"/>
                        <a:buNone/>
                      </a:pPr>
                      <a:endParaRPr lang="de-DE" sz="1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cxnSp>
        <p:nvCxnSpPr>
          <p:cNvPr id="16" name="Gerade Verbindung 15"/>
          <p:cNvCxnSpPr/>
          <p:nvPr/>
        </p:nvCxnSpPr>
        <p:spPr>
          <a:xfrm>
            <a:off x="395536" y="3429000"/>
            <a:ext cx="7920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67544" y="4869160"/>
            <a:ext cx="78488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3923928" y="1954927"/>
            <a:ext cx="432048" cy="338554"/>
          </a:xfrm>
          <a:prstGeom prst="rect">
            <a:avLst/>
          </a:prstGeom>
          <a:noFill/>
        </p:spPr>
        <p:txBody>
          <a:bodyPr wrap="square" rtlCol="0">
            <a:spAutoFit/>
          </a:bodyPr>
          <a:lstStyle/>
          <a:p>
            <a:r>
              <a:rPr lang="de-DE" sz="1600" dirty="0">
                <a:latin typeface="Times New Roman" pitchFamily="18" charset="0"/>
                <a:cs typeface="Times New Roman" pitchFamily="18" charset="0"/>
              </a:rPr>
              <a:t>N</a:t>
            </a:r>
            <a:endParaRPr lang="de-DE" dirty="0">
              <a:latin typeface="Times New Roman" pitchFamily="18" charset="0"/>
              <a:cs typeface="Times New Roman" pitchFamily="18" charset="0"/>
            </a:endParaRPr>
          </a:p>
        </p:txBody>
      </p:sp>
      <p:sp>
        <p:nvSpPr>
          <p:cNvPr id="22" name="Textfeld 21"/>
          <p:cNvSpPr txBox="1"/>
          <p:nvPr/>
        </p:nvSpPr>
        <p:spPr>
          <a:xfrm>
            <a:off x="6804248" y="1916832"/>
            <a:ext cx="576064" cy="338554"/>
          </a:xfrm>
          <a:prstGeom prst="rect">
            <a:avLst/>
          </a:prstGeom>
          <a:noFill/>
        </p:spPr>
        <p:txBody>
          <a:bodyPr wrap="square" rtlCol="0">
            <a:spAutoFit/>
          </a:bodyPr>
          <a:lstStyle/>
          <a:p>
            <a:r>
              <a:rPr lang="de-DE" sz="1600" dirty="0">
                <a:latin typeface="Times New Roman" pitchFamily="18" charset="0"/>
                <a:cs typeface="Times New Roman" pitchFamily="18" charset="0"/>
              </a:rPr>
              <a:t>P</a:t>
            </a:r>
          </a:p>
        </p:txBody>
      </p:sp>
      <p:cxnSp>
        <p:nvCxnSpPr>
          <p:cNvPr id="31" name="Gerade Verbindung 30"/>
          <p:cNvCxnSpPr/>
          <p:nvPr/>
        </p:nvCxnSpPr>
        <p:spPr>
          <a:xfrm>
            <a:off x="4067944" y="1738903"/>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a:off x="6948264" y="1716412"/>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Gerade Verbindung 23"/>
          <p:cNvCxnSpPr/>
          <p:nvPr/>
        </p:nvCxnSpPr>
        <p:spPr>
          <a:xfrm>
            <a:off x="4652830" y="868941"/>
            <a:ext cx="1" cy="461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755578" y="303620"/>
            <a:ext cx="7488830" cy="57606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latin typeface="Times New Roman" pitchFamily="18" charset="0"/>
                <a:cs typeface="Times New Roman" pitchFamily="18" charset="0"/>
              </a:rPr>
              <a:t>Emotionsdynamik für SchülerInnen, die </a:t>
            </a:r>
            <a:r>
              <a:rPr lang="de-DE" b="1" dirty="0">
                <a:solidFill>
                  <a:schemeClr val="tx1"/>
                </a:solidFill>
                <a:latin typeface="Times New Roman" pitchFamily="18" charset="0"/>
                <a:cs typeface="Times New Roman" pitchFamily="18" charset="0"/>
              </a:rPr>
              <a:t>nicht gerne </a:t>
            </a:r>
            <a:r>
              <a:rPr lang="de-DE" dirty="0">
                <a:solidFill>
                  <a:schemeClr val="tx1"/>
                </a:solidFill>
                <a:latin typeface="Times New Roman" pitchFamily="18" charset="0"/>
                <a:cs typeface="Times New Roman" pitchFamily="18" charset="0"/>
              </a:rPr>
              <a:t>am Schulsport teilnehmen</a:t>
            </a:r>
          </a:p>
        </p:txBody>
      </p:sp>
      <p:sp>
        <p:nvSpPr>
          <p:cNvPr id="5" name="Rechteck 4"/>
          <p:cNvSpPr/>
          <p:nvPr/>
        </p:nvSpPr>
        <p:spPr>
          <a:xfrm>
            <a:off x="1259632" y="1340768"/>
            <a:ext cx="6840760"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Times New Roman" pitchFamily="18" charset="0"/>
                <a:cs typeface="Times New Roman" pitchFamily="18" charset="0"/>
              </a:rPr>
              <a:t>Emotionen/Gefühlszustände</a:t>
            </a:r>
            <a:endParaRPr lang="de-DE" dirty="0">
              <a:solidFill>
                <a:schemeClr val="tx1"/>
              </a:solidFill>
              <a:latin typeface="Times New Roman" pitchFamily="18" charset="0"/>
              <a:cs typeface="Times New Roman" pitchFamily="18"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3715628696"/>
              </p:ext>
            </p:extLst>
          </p:nvPr>
        </p:nvGraphicFramePr>
        <p:xfrm>
          <a:off x="395536" y="2255386"/>
          <a:ext cx="7920880" cy="3837911"/>
        </p:xfrm>
        <a:graphic>
          <a:graphicData uri="http://schemas.openxmlformats.org/drawingml/2006/table">
            <a:tbl>
              <a:tblPr>
                <a:tableStyleId>{9D7B26C5-4107-4FEC-AEDC-1716B250A1EF}</a:tableStyleId>
              </a:tblPr>
              <a:tblGrid>
                <a:gridCol w="237626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1456824">
                <a:tc>
                  <a:txBody>
                    <a:bodyPr/>
                    <a:lstStyle/>
                    <a:p>
                      <a:pPr algn="ctr"/>
                      <a:r>
                        <a:rPr lang="de-DE" sz="1400" dirty="0">
                          <a:latin typeface="Times New Roman" pitchFamily="18" charset="0"/>
                          <a:cs typeface="Times New Roman" pitchFamily="18" charset="0"/>
                        </a:rPr>
                        <a:t>vor</a:t>
                      </a:r>
                      <a:r>
                        <a:rPr lang="de-DE" sz="1400" baseline="0" dirty="0">
                          <a:latin typeface="Times New Roman" pitchFamily="18" charset="0"/>
                          <a:cs typeface="Times New Roman" pitchFamily="18" charset="0"/>
                        </a:rPr>
                        <a:t> dem Unterricht</a:t>
                      </a:r>
                      <a:endParaRPr lang="de-DE" sz="1400" dirty="0">
                        <a:latin typeface="Times New Roman" pitchFamily="18" charset="0"/>
                        <a:cs typeface="Times New Roman" pitchFamily="18" charset="0"/>
                      </a:endParaRPr>
                    </a:p>
                    <a:p>
                      <a:pPr algn="ctr"/>
                      <a:endParaRPr lang="de-DE" sz="2000" dirty="0">
                        <a:latin typeface="Times New Roman" pitchFamily="18" charset="0"/>
                        <a:cs typeface="Times New Roman" pitchFamily="18" charset="0"/>
                      </a:endParaRPr>
                    </a:p>
                  </a:txBody>
                  <a:tcPr/>
                </a:tc>
                <a:tc>
                  <a:txBody>
                    <a:bodyPr/>
                    <a:lstStyle/>
                    <a:p>
                      <a:pPr algn="ctr">
                        <a:buFont typeface="Arial" pitchFamily="34" charset="0"/>
                        <a:buNone/>
                      </a:pPr>
                      <a:r>
                        <a:rPr lang="de-DE" sz="1200" dirty="0">
                          <a:latin typeface="Times New Roman" pitchFamily="18" charset="0"/>
                          <a:cs typeface="Times New Roman" pitchFamily="18" charset="0"/>
                        </a:rPr>
                        <a:t>angespannt:</a:t>
                      </a:r>
                      <a:r>
                        <a:rPr lang="de-DE" sz="1200" baseline="0" dirty="0">
                          <a:latin typeface="Times New Roman" pitchFamily="18" charset="0"/>
                          <a:cs typeface="Times New Roman" pitchFamily="18" charset="0"/>
                        </a:rPr>
                        <a:t> 7</a:t>
                      </a:r>
                      <a:endParaRPr lang="de-DE"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de-DE" sz="1200" dirty="0">
                          <a:latin typeface="Times New Roman" pitchFamily="18" charset="0"/>
                          <a:cs typeface="Times New Roman" pitchFamily="18" charset="0"/>
                        </a:rPr>
                        <a:t>energiegeladen: 3</a:t>
                      </a:r>
                    </a:p>
                    <a:p>
                      <a:pPr algn="ctr">
                        <a:buFont typeface="Arial" pitchFamily="34" charset="0"/>
                        <a:buNone/>
                      </a:pPr>
                      <a:endParaRPr lang="de-DE" sz="12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294955">
                <a:tc>
                  <a:txBody>
                    <a:bodyPr/>
                    <a:lstStyle/>
                    <a:p>
                      <a:pPr algn="ctr"/>
                      <a:r>
                        <a:rPr lang="de-DE" sz="1400" dirty="0">
                          <a:latin typeface="Times New Roman" pitchFamily="18" charset="0"/>
                          <a:cs typeface="Times New Roman" pitchFamily="18" charset="0"/>
                        </a:rPr>
                        <a:t>während</a:t>
                      </a:r>
                      <a:r>
                        <a:rPr lang="de-DE" sz="1400" baseline="0" dirty="0">
                          <a:latin typeface="Times New Roman" pitchFamily="18" charset="0"/>
                          <a:cs typeface="Times New Roman" pitchFamily="18" charset="0"/>
                        </a:rPr>
                        <a:t> des Unterrichts</a:t>
                      </a:r>
                      <a:endParaRPr lang="de-DE" sz="1400" dirty="0">
                        <a:latin typeface="Times New Roman" pitchFamily="18" charset="0"/>
                        <a:cs typeface="Times New Roman" pitchFamily="18" charset="0"/>
                      </a:endParaRPr>
                    </a:p>
                  </a:txBody>
                  <a:tcPr/>
                </a:tc>
                <a:tc>
                  <a:txBody>
                    <a:bodyPr/>
                    <a:lstStyle/>
                    <a:p>
                      <a:pPr algn="ctr">
                        <a:buFont typeface="Arial" pitchFamily="34" charset="0"/>
                        <a:buNone/>
                      </a:pPr>
                      <a:r>
                        <a:rPr lang="de-DE" sz="1200" dirty="0">
                          <a:latin typeface="Times New Roman" pitchFamily="18" charset="0"/>
                          <a:cs typeface="Times New Roman" pitchFamily="18" charset="0"/>
                        </a:rPr>
                        <a:t>zurückhaltend: 8</a:t>
                      </a:r>
                    </a:p>
                  </a:txBody>
                  <a:tcPr/>
                </a:tc>
                <a:tc>
                  <a:txBody>
                    <a:bodyPr/>
                    <a:lstStyle/>
                    <a:p>
                      <a:pPr algn="ctr">
                        <a:buFont typeface="Arial" pitchFamily="34" charset="0"/>
                        <a:buNone/>
                      </a:pPr>
                      <a:endParaRPr lang="de-DE" sz="1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086132">
                <a:tc>
                  <a:txBody>
                    <a:bodyPr/>
                    <a:lstStyle/>
                    <a:p>
                      <a:pPr algn="ctr"/>
                      <a:endParaRPr lang="de-DE" sz="1400" dirty="0">
                        <a:latin typeface="Times New Roman" pitchFamily="18" charset="0"/>
                        <a:cs typeface="Times New Roman" pitchFamily="18" charset="0"/>
                      </a:endParaRPr>
                    </a:p>
                    <a:p>
                      <a:pPr algn="ctr"/>
                      <a:r>
                        <a:rPr lang="de-DE" sz="1400" dirty="0">
                          <a:latin typeface="Times New Roman" pitchFamily="18" charset="0"/>
                          <a:cs typeface="Times New Roman" pitchFamily="18" charset="0"/>
                        </a:rPr>
                        <a:t>nach</a:t>
                      </a:r>
                      <a:r>
                        <a:rPr lang="de-DE" sz="1400" baseline="0" dirty="0">
                          <a:latin typeface="Times New Roman" pitchFamily="18" charset="0"/>
                          <a:cs typeface="Times New Roman" pitchFamily="18" charset="0"/>
                        </a:rPr>
                        <a:t> dem Unterricht </a:t>
                      </a:r>
                      <a:endParaRPr lang="de-DE" sz="1400" dirty="0">
                        <a:latin typeface="Times New Roman" pitchFamily="18" charset="0"/>
                        <a:cs typeface="Times New Roman" pitchFamily="18" charset="0"/>
                      </a:endParaRPr>
                    </a:p>
                  </a:txBody>
                  <a:tcPr/>
                </a:tc>
                <a:tc>
                  <a:txBody>
                    <a:bodyPr/>
                    <a:lstStyle/>
                    <a:p>
                      <a:pPr algn="ctr">
                        <a:buFont typeface="Arial" pitchFamily="34" charset="0"/>
                        <a:buNone/>
                      </a:pPr>
                      <a:endParaRPr lang="de-DE" sz="1200" dirty="0">
                        <a:latin typeface="Times New Roman" pitchFamily="18" charset="0"/>
                        <a:cs typeface="Times New Roman" pitchFamily="18" charset="0"/>
                      </a:endParaRPr>
                    </a:p>
                  </a:txBody>
                  <a:tcPr/>
                </a:tc>
                <a:tc>
                  <a:txBody>
                    <a:bodyPr/>
                    <a:lstStyle/>
                    <a:p>
                      <a:pPr algn="ctr">
                        <a:buFont typeface="Arial" pitchFamily="34" charset="0"/>
                        <a:buNone/>
                      </a:pPr>
                      <a:r>
                        <a:rPr lang="de-DE" sz="1200" dirty="0">
                          <a:latin typeface="Times New Roman" pitchFamily="18" charset="0"/>
                          <a:cs typeface="Times New Roman" pitchFamily="18" charset="0"/>
                        </a:rPr>
                        <a:t>glücklich: 2</a:t>
                      </a:r>
                    </a:p>
                  </a:txBody>
                  <a:tcPr/>
                </a:tc>
                <a:extLst>
                  <a:ext uri="{0D108BD9-81ED-4DB2-BD59-A6C34878D82A}">
                    <a16:rowId xmlns:a16="http://schemas.microsoft.com/office/drawing/2014/main" val="10002"/>
                  </a:ext>
                </a:extLst>
              </a:tr>
            </a:tbl>
          </a:graphicData>
        </a:graphic>
      </p:graphicFrame>
      <p:cxnSp>
        <p:nvCxnSpPr>
          <p:cNvPr id="16" name="Gerade Verbindung 15"/>
          <p:cNvCxnSpPr/>
          <p:nvPr/>
        </p:nvCxnSpPr>
        <p:spPr>
          <a:xfrm>
            <a:off x="395536" y="3429000"/>
            <a:ext cx="7920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67544" y="4869160"/>
            <a:ext cx="78488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3923928" y="1954927"/>
            <a:ext cx="432048" cy="338554"/>
          </a:xfrm>
          <a:prstGeom prst="rect">
            <a:avLst/>
          </a:prstGeom>
          <a:noFill/>
        </p:spPr>
        <p:txBody>
          <a:bodyPr wrap="square" rtlCol="0">
            <a:spAutoFit/>
          </a:bodyPr>
          <a:lstStyle/>
          <a:p>
            <a:r>
              <a:rPr lang="de-DE" sz="1600" dirty="0">
                <a:latin typeface="Times New Roman" pitchFamily="18" charset="0"/>
                <a:cs typeface="Times New Roman" pitchFamily="18" charset="0"/>
              </a:rPr>
              <a:t>N</a:t>
            </a:r>
            <a:endParaRPr lang="de-DE" dirty="0">
              <a:latin typeface="Times New Roman" pitchFamily="18" charset="0"/>
              <a:cs typeface="Times New Roman" pitchFamily="18" charset="0"/>
            </a:endParaRPr>
          </a:p>
        </p:txBody>
      </p:sp>
      <p:sp>
        <p:nvSpPr>
          <p:cNvPr id="22" name="Textfeld 21"/>
          <p:cNvSpPr txBox="1"/>
          <p:nvPr/>
        </p:nvSpPr>
        <p:spPr>
          <a:xfrm>
            <a:off x="6804248" y="1916832"/>
            <a:ext cx="576064" cy="338554"/>
          </a:xfrm>
          <a:prstGeom prst="rect">
            <a:avLst/>
          </a:prstGeom>
          <a:noFill/>
        </p:spPr>
        <p:txBody>
          <a:bodyPr wrap="square" rtlCol="0">
            <a:spAutoFit/>
          </a:bodyPr>
          <a:lstStyle/>
          <a:p>
            <a:r>
              <a:rPr lang="de-DE" sz="1600" dirty="0">
                <a:latin typeface="Times New Roman" pitchFamily="18" charset="0"/>
                <a:cs typeface="Times New Roman" pitchFamily="18" charset="0"/>
              </a:rPr>
              <a:t>P</a:t>
            </a:r>
          </a:p>
        </p:txBody>
      </p:sp>
      <p:cxnSp>
        <p:nvCxnSpPr>
          <p:cNvPr id="31" name="Gerade Verbindung 30"/>
          <p:cNvCxnSpPr/>
          <p:nvPr/>
        </p:nvCxnSpPr>
        <p:spPr>
          <a:xfrm>
            <a:off x="4067944" y="1738903"/>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a:off x="6948264" y="1716412"/>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351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558" y="4665"/>
            <a:ext cx="8856984" cy="1143000"/>
          </a:xfrm>
        </p:spPr>
        <p:txBody>
          <a:bodyPr>
            <a:noAutofit/>
          </a:bodyPr>
          <a:lstStyle/>
          <a:p>
            <a:r>
              <a:rPr lang="de-DE" sz="3200" dirty="0">
                <a:latin typeface="Times New Roman" panose="02020603050405020304" pitchFamily="18" charset="0"/>
                <a:cs typeface="Times New Roman" panose="02020603050405020304" pitchFamily="18" charset="0"/>
              </a:rPr>
              <a:t>Mögliche Maßnahmen zur Förderung positiver Emotionen bei allen Kindern </a:t>
            </a:r>
            <a:r>
              <a:rPr lang="de-DE" sz="3200">
                <a:latin typeface="Times New Roman" panose="02020603050405020304" pitchFamily="18" charset="0"/>
                <a:cs typeface="Times New Roman" panose="02020603050405020304" pitchFamily="18" charset="0"/>
              </a:rPr>
              <a:t>im Schulsport</a:t>
            </a:r>
            <a:endParaRPr lang="de-DE" sz="3200" dirty="0">
              <a:latin typeface="Times New Roman" panose="02020603050405020304" pitchFamily="18" charset="0"/>
              <a:cs typeface="Times New Roman" panose="02020603050405020304" pitchFamily="18" charset="0"/>
            </a:endParaRP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3501008"/>
            <a:ext cx="4224779" cy="3356992"/>
          </a:xfrm>
        </p:spPr>
      </p:pic>
      <p:sp>
        <p:nvSpPr>
          <p:cNvPr id="5" name="Titel 1"/>
          <p:cNvSpPr txBox="1">
            <a:spLocks/>
          </p:cNvSpPr>
          <p:nvPr/>
        </p:nvSpPr>
        <p:spPr>
          <a:xfrm>
            <a:off x="4224778" y="1346651"/>
            <a:ext cx="491922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XXX</a:t>
            </a:r>
          </a:p>
          <a:p>
            <a:pPr marL="342900" indent="-342900" algn="l">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XXX</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67748"/>
            <a:ext cx="4224779" cy="2377276"/>
          </a:xfrm>
          <a:prstGeom prst="rect">
            <a:avLst/>
          </a:prstGeom>
        </p:spPr>
      </p:pic>
    </p:spTree>
    <p:extLst>
      <p:ext uri="{BB962C8B-B14F-4D97-AF65-F5344CB8AC3E}">
        <p14:creationId xmlns:p14="http://schemas.microsoft.com/office/powerpoint/2010/main" val="3657761358"/>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Bildschirmpräsentation (4:3)</PresentationFormat>
  <Paragraphs>29</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Times New Roman</vt:lpstr>
      <vt:lpstr>Larissa-Design</vt:lpstr>
      <vt:lpstr>Emotionen im Schulsport </vt:lpstr>
      <vt:lpstr>Die Aufgabe besteht aus zwei aufeinander aufbauenden Teilaufgaben.  1. Überlegt euch, wie die Emotionsdynamik im Schulsport aussehen könnte für:  a) sportliche Kinder, die gerne zum Schulsport gehen. b) eher unsportliche, möglicherweise übergewichtige Kinder, die ungern am Schulsport teilnehmen.  Für diese Überlegungen könnt ihr euch Informationen aus den hochgeladenen Publikationen zur Thematik sowie der Adjektivliste-Gefühlszustände holen. Die Ausprägung der jeweiligen Emotionen könnt ihr auf einer Skala von 1-10 vornehmen (siehe Beispiele Folien 3 &amp; 4).   2. Überlegt euch Ansätze und Maßnahmen, wie der Schulsport so gestaltet werden könnte, dass alle Kinder gerne daran teilnehmen und positive Emotionen im Schulsport erleben. </vt:lpstr>
      <vt:lpstr>PowerPoint-Präsentation</vt:lpstr>
      <vt:lpstr>PowerPoint-Präsentation</vt:lpstr>
      <vt:lpstr>Mögliche Maßnahmen zur Förderung positiver Emotionen bei allen Kindern im Schulsport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sportpsych2049b</dc:creator>
  <cp:lastModifiedBy>Jahan Heidari</cp:lastModifiedBy>
  <cp:revision>28</cp:revision>
  <cp:lastPrinted>2019-10-17T09:49:44Z</cp:lastPrinted>
  <dcterms:created xsi:type="dcterms:W3CDTF">2019-10-02T06:37:13Z</dcterms:created>
  <dcterms:modified xsi:type="dcterms:W3CDTF">2020-06-06T08:15:39Z</dcterms:modified>
</cp:coreProperties>
</file>