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2091" r:id="rId3"/>
    <p:sldId id="2092" r:id="rId4"/>
    <p:sldId id="2093" r:id="rId5"/>
    <p:sldId id="2088" r:id="rId6"/>
    <p:sldId id="2094" r:id="rId7"/>
    <p:sldId id="1949" r:id="rId8"/>
    <p:sldId id="2095" r:id="rId9"/>
    <p:sldId id="2096" r:id="rId10"/>
    <p:sldId id="2097" r:id="rId11"/>
    <p:sldId id="2090" r:id="rId12"/>
  </p:sldIdLst>
  <p:sldSz cx="9144000" cy="6858000" type="screen4x3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kler, Lejla-Marie" initials="WL" lastIdx="1" clrIdx="0">
    <p:extLst>
      <p:ext uri="{19B8F6BF-5375-455C-9EA6-DF929625EA0E}">
        <p15:presenceInfo xmlns:p15="http://schemas.microsoft.com/office/powerpoint/2012/main" userId="S-1-5-21-854245398-484763869-1343024091-37892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6695" autoAdjust="0"/>
  </p:normalViewPr>
  <p:slideViewPr>
    <p:cSldViewPr snapToObjects="1">
      <p:cViewPr varScale="1">
        <p:scale>
          <a:sx n="69" d="100"/>
          <a:sy n="69" d="100"/>
        </p:scale>
        <p:origin x="157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20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1T13:17:22.06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DE50-20D8-4A09-B81E-A7EE8F1842F0}" type="datetimeFigureOut">
              <a:rPr lang="de-DE" smtClean="0"/>
              <a:t>17.06.2021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986A6-D71C-4EC6-BC1C-54D5A2C16B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1581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17.06.2021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aseline="0" dirty="0"/>
              <a:t>Dozentennamen auf Titelfolie einfach eintippen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Dozentennamen auf übrigen Folien ändern/hinzufügen: Ansicht &gt; Folienmaster &gt; auf Masterfolie (oberste Folie) Dozentennamen eintippen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0C3C81-C867-4C5C-B98E-04FB26A781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652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9FB916E0-A955-48D9-BF20-EF1B4FA7F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791429-CBE6-43FC-B7B6-AF3929E02798}" type="slidenum">
              <a:rPr lang="de-DE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87043" name="Rectangle 7">
            <a:extLst>
              <a:ext uri="{FF2B5EF4-FFF2-40B4-BE49-F238E27FC236}">
                <a16:creationId xmlns:a16="http://schemas.microsoft.com/office/drawing/2014/main" id="{6FEC64AC-C0D6-45E4-B8B9-2EAFB51C11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481F3A-0CEC-4499-92D9-4E443F4FA020}" type="slidenum">
              <a:rPr lang="de-DE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331A6BC0-D89C-4B7A-A2BC-F95A4BF70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2EE0D6E3-B638-49D1-B2F0-A8117DAE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z="105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465CAB2-237E-40A9-8D3D-2B7A2309C0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4A122F20-B055-431D-971E-7CF8A7B86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E7E9C3-B0A3-40CE-84EB-C52DA54B6F4C}" type="slidenum">
              <a:rPr lang="de-DE" altLang="en-US" smtClean="0"/>
              <a:pPr>
                <a:spcBef>
                  <a:spcPct val="0"/>
                </a:spcBef>
              </a:pPr>
              <a:t>7</a:t>
            </a:fld>
            <a:endParaRPr lang="de-DE" altLang="en-US"/>
          </a:p>
        </p:txBody>
      </p:sp>
      <p:sp>
        <p:nvSpPr>
          <p:cNvPr id="70659" name="Rectangle 7">
            <a:extLst>
              <a:ext uri="{FF2B5EF4-FFF2-40B4-BE49-F238E27FC236}">
                <a16:creationId xmlns:a16="http://schemas.microsoft.com/office/drawing/2014/main" id="{E1E35FF3-D31D-4A4C-AE52-8A95CFA51D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CC979D-DC93-41E7-A8B4-56A84E511DD5}" type="slidenum">
              <a:rPr lang="de-DE" altLang="en-US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de-DE" altLang="en-US">
              <a:ea typeface="MS PGothic" panose="020B0600070205080204" pitchFamily="34" charset="-128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F817883B-6118-4B3D-8B22-F4681DFB86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ED15036D-7552-4B93-8C5B-FBF13516E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E427C94-F210-44AA-A750-4588C3E1CA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266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71A836BE-EB6E-4D85-B3D1-0A6433D25D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B76B42-F4B5-4A57-9348-E705982DD57A}" type="slidenum">
              <a:rPr lang="de-DE" altLang="en-US"/>
              <a:pPr eaLnBrk="1" hangingPunct="1">
                <a:spcBef>
                  <a:spcPct val="0"/>
                </a:spcBef>
              </a:pPr>
              <a:t>11</a:t>
            </a:fld>
            <a:endParaRPr lang="de-DE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7B9F14D4-CD8B-4037-9616-DDACFCD0D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E912B7ED-1F1D-45BF-9BB6-E3C2BF70C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BE965DA-4548-44F9-B7BF-604725BABB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4895" y="6102908"/>
            <a:ext cx="7560000" cy="27842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2"/>
                </a:solidFill>
                <a:latin typeface="RubFlama" panose="02000000000000000000" pitchFamily="2" charset="0"/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880" y="5211000"/>
            <a:ext cx="2505600" cy="163800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-1"/>
            <a:ext cx="8184240" cy="489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2820 w 8182800"/>
              <a:gd name="connsiteY4" fmla="*/ 1072098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8" fmla="*/ 0 w 8182800"/>
              <a:gd name="connsiteY8" fmla="*/ 0 h 3186000"/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7582 w 8182800"/>
              <a:gd name="connsiteY4" fmla="*/ 1141750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8" fmla="*/ 0 w 8182800"/>
              <a:gd name="connsiteY8" fmla="*/ 0 h 3186000"/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2820 w 8182800"/>
              <a:gd name="connsiteY4" fmla="*/ 1075670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8" fmla="*/ 0 w 8182800"/>
              <a:gd name="connsiteY8" fmla="*/ 0 h 3186000"/>
              <a:gd name="connsiteX0" fmla="*/ 0 w 8663812"/>
              <a:gd name="connsiteY0" fmla="*/ 0 h 3186000"/>
              <a:gd name="connsiteX1" fmla="*/ 8182800 w 8663812"/>
              <a:gd name="connsiteY1" fmla="*/ 0 h 3186000"/>
              <a:gd name="connsiteX2" fmla="*/ 8182800 w 8663812"/>
              <a:gd name="connsiteY2" fmla="*/ 1 h 3186000"/>
              <a:gd name="connsiteX3" fmla="*/ 7225201 w 8663812"/>
              <a:gd name="connsiteY3" fmla="*/ 1 h 3186000"/>
              <a:gd name="connsiteX4" fmla="*/ 7222820 w 8663812"/>
              <a:gd name="connsiteY4" fmla="*/ 1075670 h 3186000"/>
              <a:gd name="connsiteX5" fmla="*/ 8663812 w 8663812"/>
              <a:gd name="connsiteY5" fmla="*/ 1079242 h 3186000"/>
              <a:gd name="connsiteX6" fmla="*/ 8182800 w 8663812"/>
              <a:gd name="connsiteY6" fmla="*/ 3186000 h 3186000"/>
              <a:gd name="connsiteX7" fmla="*/ 0 w 8663812"/>
              <a:gd name="connsiteY7" fmla="*/ 3186000 h 3186000"/>
              <a:gd name="connsiteX8" fmla="*/ 0 w 8663812"/>
              <a:gd name="connsiteY8" fmla="*/ 0 h 3186000"/>
              <a:gd name="connsiteX0" fmla="*/ 0 w 8694768"/>
              <a:gd name="connsiteY0" fmla="*/ 0 h 3194930"/>
              <a:gd name="connsiteX1" fmla="*/ 8182800 w 8694768"/>
              <a:gd name="connsiteY1" fmla="*/ 0 h 3194930"/>
              <a:gd name="connsiteX2" fmla="*/ 8182800 w 8694768"/>
              <a:gd name="connsiteY2" fmla="*/ 1 h 3194930"/>
              <a:gd name="connsiteX3" fmla="*/ 7225201 w 8694768"/>
              <a:gd name="connsiteY3" fmla="*/ 1 h 3194930"/>
              <a:gd name="connsiteX4" fmla="*/ 7222820 w 8694768"/>
              <a:gd name="connsiteY4" fmla="*/ 1075670 h 3194930"/>
              <a:gd name="connsiteX5" fmla="*/ 8663812 w 8694768"/>
              <a:gd name="connsiteY5" fmla="*/ 1079242 h 3194930"/>
              <a:gd name="connsiteX6" fmla="*/ 8694768 w 8694768"/>
              <a:gd name="connsiteY6" fmla="*/ 3194930 h 3194930"/>
              <a:gd name="connsiteX7" fmla="*/ 0 w 8694768"/>
              <a:gd name="connsiteY7" fmla="*/ 3186000 h 3194930"/>
              <a:gd name="connsiteX8" fmla="*/ 0 w 8694768"/>
              <a:gd name="connsiteY8" fmla="*/ 0 h 3194930"/>
              <a:gd name="connsiteX0" fmla="*/ 0 w 8687624"/>
              <a:gd name="connsiteY0" fmla="*/ 0 h 3194930"/>
              <a:gd name="connsiteX1" fmla="*/ 8182800 w 8687624"/>
              <a:gd name="connsiteY1" fmla="*/ 0 h 3194930"/>
              <a:gd name="connsiteX2" fmla="*/ 8182800 w 8687624"/>
              <a:gd name="connsiteY2" fmla="*/ 1 h 3194930"/>
              <a:gd name="connsiteX3" fmla="*/ 7225201 w 8687624"/>
              <a:gd name="connsiteY3" fmla="*/ 1 h 3194930"/>
              <a:gd name="connsiteX4" fmla="*/ 7222820 w 8687624"/>
              <a:gd name="connsiteY4" fmla="*/ 1075670 h 3194930"/>
              <a:gd name="connsiteX5" fmla="*/ 8663812 w 8687624"/>
              <a:gd name="connsiteY5" fmla="*/ 1079242 h 3194930"/>
              <a:gd name="connsiteX6" fmla="*/ 8687624 w 8687624"/>
              <a:gd name="connsiteY6" fmla="*/ 3194930 h 3194930"/>
              <a:gd name="connsiteX7" fmla="*/ 0 w 8687624"/>
              <a:gd name="connsiteY7" fmla="*/ 3186000 h 3194930"/>
              <a:gd name="connsiteX8" fmla="*/ 0 w 8687624"/>
              <a:gd name="connsiteY8" fmla="*/ 0 h 3194930"/>
              <a:gd name="connsiteX0" fmla="*/ 0 w 8678099"/>
              <a:gd name="connsiteY0" fmla="*/ 0 h 3196716"/>
              <a:gd name="connsiteX1" fmla="*/ 8182800 w 8678099"/>
              <a:gd name="connsiteY1" fmla="*/ 0 h 3196716"/>
              <a:gd name="connsiteX2" fmla="*/ 8182800 w 8678099"/>
              <a:gd name="connsiteY2" fmla="*/ 1 h 3196716"/>
              <a:gd name="connsiteX3" fmla="*/ 7225201 w 8678099"/>
              <a:gd name="connsiteY3" fmla="*/ 1 h 3196716"/>
              <a:gd name="connsiteX4" fmla="*/ 7222820 w 8678099"/>
              <a:gd name="connsiteY4" fmla="*/ 1075670 h 3196716"/>
              <a:gd name="connsiteX5" fmla="*/ 8663812 w 8678099"/>
              <a:gd name="connsiteY5" fmla="*/ 1079242 h 3196716"/>
              <a:gd name="connsiteX6" fmla="*/ 8678099 w 8678099"/>
              <a:gd name="connsiteY6" fmla="*/ 3196716 h 3196716"/>
              <a:gd name="connsiteX7" fmla="*/ 0 w 8678099"/>
              <a:gd name="connsiteY7" fmla="*/ 3186000 h 3196716"/>
              <a:gd name="connsiteX8" fmla="*/ 0 w 8678099"/>
              <a:gd name="connsiteY8" fmla="*/ 0 h 3196716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222820 w 8673336"/>
              <a:gd name="connsiteY4" fmla="*/ 1075670 h 3200288"/>
              <a:gd name="connsiteX5" fmla="*/ 8663812 w 8673336"/>
              <a:gd name="connsiteY5" fmla="*/ 1079242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63812 w 8673336"/>
              <a:gd name="connsiteY5" fmla="*/ 1079242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63812 w 8673336"/>
              <a:gd name="connsiteY5" fmla="*/ 1079242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71383 w 8673336"/>
              <a:gd name="connsiteY5" fmla="*/ 992078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71383 w 8673336"/>
              <a:gd name="connsiteY5" fmla="*/ 992078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71383 w 8673336"/>
              <a:gd name="connsiteY5" fmla="*/ 943826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656730 w 8673336"/>
              <a:gd name="connsiteY3" fmla="*/ 3115 h 3200288"/>
              <a:gd name="connsiteX4" fmla="*/ 7654349 w 8673336"/>
              <a:gd name="connsiteY4" fmla="*/ 938697 h 3200288"/>
              <a:gd name="connsiteX5" fmla="*/ 8671383 w 8673336"/>
              <a:gd name="connsiteY5" fmla="*/ 943826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73336" h="3200288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656730" y="3115"/>
                </a:lnTo>
                <a:cubicBezTo>
                  <a:pt x="7655936" y="360481"/>
                  <a:pt x="7655143" y="581331"/>
                  <a:pt x="7654349" y="938697"/>
                </a:cubicBezTo>
                <a:lnTo>
                  <a:pt x="8671383" y="943826"/>
                </a:lnTo>
                <a:cubicBezTo>
                  <a:pt x="8676145" y="1649651"/>
                  <a:pt x="8668574" y="2494463"/>
                  <a:pt x="8673336" y="3200288"/>
                </a:cubicBezTo>
                <a:lnTo>
                  <a:pt x="0" y="3186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412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0" y="5463154"/>
            <a:ext cx="7704358" cy="432000"/>
          </a:xfrm>
        </p:spPr>
        <p:txBody>
          <a:bodyPr/>
          <a:lstStyle>
            <a:lvl1pPr>
              <a:lnSpc>
                <a:spcPts val="2500"/>
              </a:lnSpc>
              <a:defRPr sz="1200" b="0" cap="all" baseline="0">
                <a:latin typeface="RubFlama" panose="02000000000000000000" pitchFamily="2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224000"/>
            <a:ext cx="324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Abt. Medizinische Psychologie und Medizinische Soziologie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1272000"/>
            <a:ext cx="4536000" cy="403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334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224000"/>
            <a:ext cx="4104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Abt. Medizinische Psychologie und Medizinische Soziologie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1272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4944000"/>
            <a:ext cx="3960000" cy="768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30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1224000"/>
            <a:ext cx="342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Abt. Medizinische Psychologie und Medizinische Soziologie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1272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4944000"/>
            <a:ext cx="3960000" cy="768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302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224000"/>
            <a:ext cx="54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Abt. Medizinische Psychologie und Medizinische Soziologie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1272000"/>
            <a:ext cx="216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3504000"/>
            <a:ext cx="216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2204" userDrawn="1">
          <p15:clr>
            <a:srgbClr val="FBAE40"/>
          </p15:clr>
        </p15:guide>
        <p15:guide id="5" orient="horz" pos="3419" userDrawn="1">
          <p15:clr>
            <a:srgbClr val="FBAE40"/>
          </p15:clr>
        </p15:guide>
        <p15:guide id="6" orient="horz" pos="201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1224000"/>
            <a:ext cx="54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Abt. Medizinische Psychologie und Medizinische Soziologie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1272000"/>
            <a:ext cx="216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3504000"/>
            <a:ext cx="216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2204" userDrawn="1">
          <p15:clr>
            <a:srgbClr val="FBAE40"/>
          </p15:clr>
        </p15:guide>
        <p15:guide id="5" orient="horz" pos="3419" userDrawn="1">
          <p15:clr>
            <a:srgbClr val="FBAE40"/>
          </p15:clr>
        </p15:guide>
        <p15:guide id="6" orient="horz" pos="201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Abt. Medizinische Psychologie und Medizinische Soziologie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Abt. Medizinische Psychologie und Medizinische Soziologie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1008000"/>
            <a:ext cx="8172000" cy="96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968589"/>
            <a:ext cx="8172000" cy="1919817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1104000"/>
            <a:ext cx="8172000" cy="72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823999"/>
            <a:ext cx="8172000" cy="3888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>
                <a:latin typeface="+mn-lt"/>
              </a:defRPr>
            </a:lvl2pPr>
            <a:lvl3pPr defTabSz="234000">
              <a:tabLst>
                <a:tab pos="234000" algn="l"/>
              </a:tabLst>
              <a:defRPr>
                <a:latin typeface="+mn-lt"/>
              </a:defRPr>
            </a:lvl3pPr>
            <a:lvl4pPr defTabSz="234000">
              <a:tabLst>
                <a:tab pos="234000" algn="l"/>
              </a:tabLst>
              <a:defRPr>
                <a:latin typeface="+mn-lt"/>
              </a:defRPr>
            </a:lvl4pPr>
            <a:lvl5pPr defTabSz="234000">
              <a:tabLst>
                <a:tab pos="234000" algn="l"/>
              </a:tabLst>
              <a:defRPr>
                <a:latin typeface="+mn-lt"/>
              </a:defRPr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>
                <a:latin typeface="+mn-lt"/>
              </a:defRPr>
            </a:lvl6pPr>
            <a:lvl7pPr defTabSz="234000">
              <a:tabLst>
                <a:tab pos="234000" algn="l"/>
              </a:tabLst>
              <a:defRPr>
                <a:latin typeface="+mn-lt"/>
              </a:defRPr>
            </a:lvl7pPr>
            <a:lvl8pPr defTabSz="234000">
              <a:tabLst>
                <a:tab pos="234000" algn="l"/>
              </a:tabLst>
              <a:defRPr>
                <a:latin typeface="+mn-lt"/>
              </a:defRPr>
            </a:lvl8pPr>
            <a:lvl9pPr defTabSz="234000">
              <a:tabLst>
                <a:tab pos="234000" algn="l"/>
              </a:tabLst>
              <a:defRPr>
                <a:latin typeface="+mn-lt"/>
              </a:defRPr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3022" y="6367355"/>
            <a:ext cx="6300000" cy="144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Abt. Medizinische Psychologie und Medizinische Soziologie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2473" y="6367355"/>
            <a:ext cx="252000" cy="144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Abt. Medizinische Psychologie und Medizinische Soziologie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528000"/>
            <a:ext cx="7560000" cy="62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7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1224000"/>
            <a:ext cx="8172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76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6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624000"/>
            <a:ext cx="5040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Abt. Medizinische Psychologie und Medizinische Soziologie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5270400"/>
            <a:ext cx="5040000" cy="432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388" userDrawn="1">
          <p15:clr>
            <a:srgbClr val="FBAE40"/>
          </p15:clr>
        </p15:guide>
        <p15:guide id="4" orient="horz" pos="322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624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Abt. Medizinische Psychologie und Medizinische Soziologie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4320000"/>
            <a:ext cx="3960000" cy="1392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624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4320000"/>
            <a:ext cx="3960000" cy="1392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388" userDrawn="1">
          <p15:clr>
            <a:srgbClr val="FBAE40"/>
          </p15:clr>
        </p15:guide>
        <p15:guide id="4" orient="horz" pos="2617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1272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Abt. Medizinische Psychologie und Medizinische Soziologie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4944000"/>
            <a:ext cx="3960000" cy="768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1272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4944000"/>
            <a:ext cx="3960000" cy="768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3025" userDrawn="1">
          <p15:clr>
            <a:srgbClr val="FBAE40"/>
          </p15:clr>
        </p15:guide>
        <p15:guide id="5" pos="2790" userDrawn="1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7365485"/>
            <a:ext cx="4284008" cy="2399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0000" y="6362856"/>
            <a:ext cx="630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/>
              <a:t>Abt. Medizinische Psychologie und Medizinische Soziologie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4000" y="6362856"/>
            <a:ext cx="252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624000"/>
            <a:ext cx="13284000" cy="8111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 rotWithShape="1">
              <a:blip r:embed="rId18"/>
              <a:srcRect t="-16667" b="-16667"/>
              <a:stretch/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 rotWithShape="1">
              <a:blip r:embed="rId19"/>
              <a:srcRect t="-16667" b="-16667"/>
              <a:stretch/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68984D9D-2F10-4AA5-A9C1-72F3ADD0FB9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308000" y="6389280"/>
            <a:ext cx="1512000" cy="288720"/>
          </a:xfrm>
          <a:prstGeom prst="rect">
            <a:avLst/>
          </a:prstGeom>
        </p:spPr>
      </p:pic>
      <p:sp>
        <p:nvSpPr>
          <p:cNvPr id="22" name="Textfeld 21"/>
          <p:cNvSpPr txBox="1"/>
          <p:nvPr userDrawn="1"/>
        </p:nvSpPr>
        <p:spPr>
          <a:xfrm>
            <a:off x="710764" y="6510724"/>
            <a:ext cx="15995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" baseline="0" dirty="0">
                <a:solidFill>
                  <a:schemeClr val="bg2"/>
                </a:solidFill>
              </a:rPr>
              <a:t>©</a:t>
            </a:r>
            <a:r>
              <a:rPr lang="de-DE" sz="600" baseline="0" dirty="0" err="1">
                <a:solidFill>
                  <a:schemeClr val="bg2"/>
                </a:solidFill>
              </a:rPr>
              <a:t>Sigrid_Elsenbruch</a:t>
            </a:r>
            <a:r>
              <a:rPr lang="de-DE" sz="600" baseline="0" dirty="0">
                <a:solidFill>
                  <a:schemeClr val="bg2"/>
                </a:solidFill>
              </a:rPr>
              <a:t>, 2020</a:t>
            </a:r>
            <a:endParaRPr lang="de-DE" sz="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8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2" r:id="rId11"/>
    <p:sldLayoutId id="2147483664" r:id="rId12"/>
    <p:sldLayoutId id="2147483665" r:id="rId13"/>
    <p:sldLayoutId id="2147483666" r:id="rId14"/>
    <p:sldLayoutId id="2147483654" r:id="rId15"/>
    <p:sldLayoutId id="2147483655" r:id="rId16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RubFlama" panose="02000000000000000000" pitchFamily="2" charset="0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RubFlama" panose="02000000000000000000" pitchFamily="2" charset="0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RubFlama" panose="02000000000000000000" pitchFamily="2" charset="0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RubFlama" panose="02000000000000000000" pitchFamily="2" charset="0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RubFlama" panose="02000000000000000000" pitchFamily="2" charset="0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RubFlama" panose="02000000000000000000" pitchFamily="2" charset="0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RubFlama" panose="02000000000000000000" pitchFamily="2" charset="0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RubFlama" panose="02000000000000000000" pitchFamily="2" charset="0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327" userDrawn="1">
          <p15:clr>
            <a:srgbClr val="5ACBF0"/>
          </p15:clr>
        </p15:guide>
        <p15:guide id="4" orient="horz" pos="36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40"/>
          <a:stretch>
            <a:fillRect/>
          </a:stretch>
        </p:blipFill>
        <p:spPr/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9880" y="5445224"/>
            <a:ext cx="7560000" cy="360040"/>
          </a:xfrm>
        </p:spPr>
        <p:txBody>
          <a:bodyPr/>
          <a:lstStyle/>
          <a:p>
            <a:r>
              <a:rPr lang="de-DE" sz="1400" b="1" dirty="0">
                <a:latin typeface="RubFlama" panose="02000000000000000000" pitchFamily="2" charset="0"/>
              </a:rPr>
              <a:t>Prof. </a:t>
            </a:r>
            <a:r>
              <a:rPr lang="de-DE" sz="1400" b="1" dirty="0"/>
              <a:t>Sigrid Elsenbruch</a:t>
            </a:r>
            <a:endParaRPr lang="de-DE" sz="1400" b="1" dirty="0">
              <a:latin typeface="RubFlama" panose="02000000000000000000" pitchFamily="2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9230" y="836712"/>
            <a:ext cx="7011085" cy="4102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b="1" dirty="0">
                <a:solidFill>
                  <a:schemeClr val="tx2"/>
                </a:solidFill>
                <a:latin typeface="RubFlama" panose="02000000000000000000" pitchFamily="2" charset="0"/>
              </a:rPr>
              <a:t>Abteilung für </a:t>
            </a:r>
          </a:p>
          <a:p>
            <a:pPr algn="ctr">
              <a:lnSpc>
                <a:spcPct val="150000"/>
              </a:lnSpc>
            </a:pPr>
            <a:r>
              <a:rPr lang="de-DE" sz="2400" b="1" dirty="0">
                <a:solidFill>
                  <a:schemeClr val="tx2"/>
                </a:solidFill>
                <a:latin typeface="RubFlama" panose="02000000000000000000" pitchFamily="2" charset="0"/>
              </a:rPr>
              <a:t>Medizinische Psychologie und Medizinische Soziologe</a:t>
            </a:r>
          </a:p>
          <a:p>
            <a:pPr algn="ctr">
              <a:lnSpc>
                <a:spcPct val="150000"/>
              </a:lnSpc>
            </a:pPr>
            <a:endParaRPr lang="de-DE" sz="1800" b="1" dirty="0">
              <a:solidFill>
                <a:schemeClr val="bg2"/>
              </a:solidFill>
              <a:latin typeface="RubFlam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de-DE" sz="1800" b="1" dirty="0">
              <a:solidFill>
                <a:schemeClr val="bg2"/>
              </a:solidFill>
              <a:latin typeface="RubFlam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de-DE" sz="1800" b="1" dirty="0">
              <a:solidFill>
                <a:schemeClr val="bg2"/>
              </a:solidFill>
              <a:latin typeface="RubFlam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de-DE" sz="1800" b="1" dirty="0">
              <a:solidFill>
                <a:schemeClr val="bg2"/>
              </a:solidFill>
              <a:latin typeface="RubFlam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de-DE" sz="1800" b="1" dirty="0">
              <a:solidFill>
                <a:schemeClr val="bg2"/>
              </a:solidFill>
              <a:latin typeface="RubFlam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de-DE" sz="1600" dirty="0">
              <a:solidFill>
                <a:schemeClr val="bg2"/>
              </a:solidFill>
              <a:latin typeface="RubFlam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de-DE" sz="2200" b="1" dirty="0">
              <a:solidFill>
                <a:schemeClr val="tx2"/>
              </a:solidFill>
              <a:latin typeface="RubFlama" panose="02000000000000000000" pitchFamily="2" charset="0"/>
            </a:endParaRPr>
          </a:p>
        </p:txBody>
      </p:sp>
      <p:pic>
        <p:nvPicPr>
          <p:cNvPr id="13" name="Picture 4" descr="3D painting of Welcome">
            <a:extLst>
              <a:ext uri="{FF2B5EF4-FFF2-40B4-BE49-F238E27FC236}">
                <a16:creationId xmlns:a16="http://schemas.microsoft.com/office/drawing/2014/main" id="{F003C9E5-C0FC-40DC-A254-8D5DCEAC9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25" y="2184891"/>
            <a:ext cx="3528392" cy="19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B109F36-02DF-4B16-8F63-41708E2DEED5}"/>
              </a:ext>
            </a:extLst>
          </p:cNvPr>
          <p:cNvSpPr/>
          <p:nvPr/>
        </p:nvSpPr>
        <p:spPr>
          <a:xfrm>
            <a:off x="4999738" y="3914418"/>
            <a:ext cx="8930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DE" sz="1100" dirty="0">
                <a:latin typeface="RubFlama" panose="02000000000000000000"/>
              </a:rPr>
              <a:t>@bel2000a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4A5B293-9E1F-4014-AAFA-DF16797FB833}"/>
              </a:ext>
            </a:extLst>
          </p:cNvPr>
          <p:cNvSpPr/>
          <p:nvPr/>
        </p:nvSpPr>
        <p:spPr>
          <a:xfrm>
            <a:off x="3568717" y="5123151"/>
            <a:ext cx="4572000" cy="10041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  <a:latin typeface="RubFlama" panose="02000000000000000000" pitchFamily="2" charset="0"/>
              </a:rPr>
              <a:t>Im April 2020 hat Frau Prof. Dr. Sigrid Elsenbruch die Leitung der Abteilung übernommen und führt mit einem engagierten interdisziplinären Team die Aufgaben in Forschung und Lehre weiter</a:t>
            </a:r>
            <a:r>
              <a:rPr lang="de-DE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de-DE" sz="12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74B45-5EB6-4A1A-B2FF-C333CF4E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Verwaltung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F3EE2A-A34D-4D0C-8ED3-EA099515B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Unser Verwaltungsteam besteht aus:</a:t>
            </a:r>
          </a:p>
          <a:p>
            <a:pPr marL="801688" indent="-534988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/>
              <a:t>Ute Schrader </a:t>
            </a:r>
          </a:p>
          <a:p>
            <a:pPr marL="266700">
              <a:buClr>
                <a:schemeClr val="bg2"/>
              </a:buClr>
            </a:pPr>
            <a:endParaRPr lang="de-DE" dirty="0"/>
          </a:p>
          <a:p>
            <a:pPr marL="266700">
              <a:buClr>
                <a:schemeClr val="bg2"/>
              </a:buClr>
            </a:pPr>
            <a:endParaRPr lang="de-DE" dirty="0"/>
          </a:p>
          <a:p>
            <a:pPr marL="266700">
              <a:buClr>
                <a:schemeClr val="bg2"/>
              </a:buClr>
            </a:pPr>
            <a:endParaRPr lang="de-DE" dirty="0"/>
          </a:p>
          <a:p>
            <a:pPr marL="801688" indent="-534988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/>
              <a:t>Sina Halstenberg</a:t>
            </a:r>
          </a:p>
          <a:p>
            <a:pPr marL="266700">
              <a:buClr>
                <a:schemeClr val="bg2"/>
              </a:buClr>
            </a:pPr>
            <a:endParaRPr lang="de-DE" dirty="0"/>
          </a:p>
          <a:p>
            <a:pPr marL="266700">
              <a:buClr>
                <a:schemeClr val="bg2"/>
              </a:buClr>
            </a:pPr>
            <a:endParaRPr lang="de-DE" dirty="0"/>
          </a:p>
          <a:p>
            <a:pPr marL="266700">
              <a:buClr>
                <a:schemeClr val="bg2"/>
              </a:buClr>
            </a:pPr>
            <a:endParaRPr lang="de-DE" dirty="0"/>
          </a:p>
          <a:p>
            <a:pPr marL="801688" indent="-534988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/>
              <a:t>Lejla-Marie Winkler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6638DF-97F9-45DE-B2E7-9C27349BA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Abt. Medizinische Psychologie und Medizinische Soziologie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439215-0F5D-4B96-9577-342481BA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65C739-DC73-4B18-B1E8-FC4412B47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785134"/>
            <a:ext cx="1640328" cy="10925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FC3558B-DD00-4252-AD50-A45ABD1BE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238" y="3429000"/>
            <a:ext cx="1642873" cy="109423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6303A3-61C1-48DB-BA62-2F3B77753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238" y="4945444"/>
            <a:ext cx="1642874" cy="1094233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9E03516-24D1-48A0-9312-5B404CA2A35C}"/>
              </a:ext>
            </a:extLst>
          </p:cNvPr>
          <p:cNvSpPr/>
          <p:nvPr/>
        </p:nvSpPr>
        <p:spPr>
          <a:xfrm>
            <a:off x="4427984" y="3412151"/>
            <a:ext cx="4572000" cy="246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Planen von Terminen </a:t>
            </a: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Bevorstehende Projekte organisieren und planen</a:t>
            </a: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Finanzcontrolling </a:t>
            </a: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Geschäftsreisen planen und abrechnen </a:t>
            </a: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Sekretariats Aufgaben </a:t>
            </a: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Besprechungsräume buchen </a:t>
            </a: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Druckaufträge erstellen und herausgeben </a:t>
            </a: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Anträge erstellen und verwalten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C33702F-08C4-4693-8D22-C84BF5E02CAA}"/>
              </a:ext>
            </a:extLst>
          </p:cNvPr>
          <p:cNvSpPr txBox="1"/>
          <p:nvPr/>
        </p:nvSpPr>
        <p:spPr>
          <a:xfrm>
            <a:off x="4456059" y="1492802"/>
            <a:ext cx="3383992" cy="199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SzPct val="106000"/>
              <a:buFont typeface="Symbol" panose="05050102010706020507" pitchFamily="18" charset="2"/>
              <a:buChar char=""/>
            </a:pP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Studierenden Angelegenheiten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SzPct val="106000"/>
              <a:buFont typeface="Symbol" panose="05050102010706020507" pitchFamily="18" charset="2"/>
              <a:buChar char=""/>
            </a:pP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Studiendekanats Angelegenheiten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SzPct val="106000"/>
              <a:buFont typeface="Symbol" panose="05050102010706020507" pitchFamily="18" charset="2"/>
              <a:buChar char=""/>
            </a:pP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Teilnahmelisten anfertigen und kontrollieren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SzPct val="106000"/>
              <a:buFont typeface="Symbol" panose="05050102010706020507" pitchFamily="18" charset="2"/>
              <a:buChar char=""/>
            </a:pP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Vertretung von Sina Halstenberg und Lejla Winkler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869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ttp://www.aerztezeitung.de/img.ashx?f=/docs/2014/09/18/puzzles-AH.jpg&amp;w=625">
            <a:extLst>
              <a:ext uri="{FF2B5EF4-FFF2-40B4-BE49-F238E27FC236}">
                <a16:creationId xmlns:a16="http://schemas.microsoft.com/office/drawing/2014/main" id="{18558848-71B1-4F2F-8A2E-1BFA265D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409" y="3756571"/>
            <a:ext cx="43688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Grafik 4">
            <a:extLst>
              <a:ext uri="{FF2B5EF4-FFF2-40B4-BE49-F238E27FC236}">
                <a16:creationId xmlns:a16="http://schemas.microsoft.com/office/drawing/2014/main" id="{440512BD-C657-4810-8D86-5416C723E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25538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AE45B9D-C500-4A80-BF53-13162B788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Abt. Medizinische Psychologie und Medizinische Soziologie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1586DD4-C097-4955-BB0E-CFFF862D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C5EB84-D7BA-461A-9531-334E9665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Abt. Medizinische Psychologie und Medizinische Soziologie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F09A9D-02BB-43D4-ACB2-EC1917D2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EFD4669-31C0-498F-8096-725E91C1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latin typeface="RubFlama" panose="02000000000000000000" pitchFamily="2" charset="0"/>
                <a:ea typeface="+mn-ea"/>
                <a:cs typeface="+mn-cs"/>
              </a:rPr>
              <a:t>Unser Team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B0D7BF4-7A92-4628-8BF7-FF43354B9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511484"/>
            <a:ext cx="4957267" cy="330484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3A60E2C-FE14-49D6-A2C3-7AB92A0EB353}"/>
              </a:ext>
            </a:extLst>
          </p:cNvPr>
          <p:cNvSpPr txBox="1"/>
          <p:nvPr/>
        </p:nvSpPr>
        <p:spPr>
          <a:xfrm>
            <a:off x="5868886" y="2132856"/>
            <a:ext cx="2448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RubFlama" panose="02000000000000000000" pitchFamily="2" charset="0"/>
              </a:rPr>
              <a:t>Unser interdisziplinäres Team bringt individuelle Perspektiven und Wissen aus verschiedenen Bereichen zusammen, um gemeinsam das Verständnis von Schmerz zu verbessern.</a:t>
            </a:r>
          </a:p>
        </p:txBody>
      </p:sp>
    </p:spTree>
    <p:extLst>
      <p:ext uri="{BB962C8B-B14F-4D97-AF65-F5344CB8AC3E}">
        <p14:creationId xmlns:p14="http://schemas.microsoft.com/office/powerpoint/2010/main" val="132395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C5EB84-D7BA-461A-9531-334E9665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Abt. Medizinische Psychologie und Medizinische Soziologie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F09A9D-02BB-43D4-ACB2-EC1917D2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EFD4669-31C0-498F-8096-725E91C1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RubFlama" panose="02000000000000000000" pitchFamily="2" charset="0"/>
                <a:ea typeface="+mn-ea"/>
                <a:cs typeface="+mn-cs"/>
              </a:rPr>
              <a:t>Unser Team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3A60E2C-FE14-49D6-A2C3-7AB92A0EB353}"/>
              </a:ext>
            </a:extLst>
          </p:cNvPr>
          <p:cNvSpPr txBox="1"/>
          <p:nvPr/>
        </p:nvSpPr>
        <p:spPr>
          <a:xfrm>
            <a:off x="594473" y="1978967"/>
            <a:ext cx="4681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AC933E-183F-4F06-8E63-8296DDECE4D1}"/>
              </a:ext>
            </a:extLst>
          </p:cNvPr>
          <p:cNvSpPr txBox="1"/>
          <p:nvPr/>
        </p:nvSpPr>
        <p:spPr>
          <a:xfrm>
            <a:off x="468000" y="1374591"/>
            <a:ext cx="61922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RubFlama" panose="02000000000000000000" pitchFamily="2" charset="0"/>
              </a:rPr>
              <a:t>Wir bestehen aus wissenschaftliche und studentische Hilfen</a:t>
            </a:r>
          </a:p>
          <a:p>
            <a:pPr marL="285750" lvl="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RubFlama" panose="02000000000000000000" pitchFamily="2" charset="0"/>
              </a:rPr>
              <a:t>Eine Lehrbeauftrage</a:t>
            </a:r>
          </a:p>
          <a:p>
            <a:pPr marL="285750" lvl="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RubFlama" panose="02000000000000000000" pitchFamily="2" charset="0"/>
              </a:rPr>
              <a:t>11 Wissenschaftliche Mitarbeiter </a:t>
            </a:r>
          </a:p>
          <a:p>
            <a:pPr marL="285750" lvl="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RubFlama" panose="02000000000000000000" pitchFamily="2" charset="0"/>
              </a:rPr>
              <a:t>Das Sekretariat und die Verwaltung wird mit 3 Mitarbeitern besetzt </a:t>
            </a:r>
          </a:p>
          <a:p>
            <a:pPr marL="285750" lvl="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de-DE" sz="1600" dirty="0">
              <a:latin typeface="RubFlama" panose="02000000000000000000" pitchFamily="2" charset="0"/>
            </a:endParaRPr>
          </a:p>
          <a:p>
            <a:pPr marL="285750" indent="-285750">
              <a:buClr>
                <a:schemeClr val="bg2"/>
              </a:buClr>
              <a:buFont typeface="Symbol" panose="05050102010706020507" pitchFamily="18" charset="2"/>
              <a:buChar char="-"/>
            </a:pPr>
            <a:r>
              <a:rPr lang="de-DE" sz="1600" dirty="0">
                <a:latin typeface="RubFlama" panose="02000000000000000000" pitchFamily="2" charset="0"/>
              </a:rPr>
              <a:t>Wo sitzen wir ?</a:t>
            </a: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de-DE" sz="1600" dirty="0">
              <a:latin typeface="RubFlama" panose="02000000000000000000" pitchFamily="2" charset="0"/>
            </a:endParaRPr>
          </a:p>
          <a:p>
            <a:pPr marL="285750" lvl="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RubFlama" panose="02000000000000000000" pitchFamily="2" charset="0"/>
              </a:rPr>
              <a:t>Bestehender Arbeitsplatz Gebäude MA 0</a:t>
            </a:r>
            <a:br>
              <a:rPr lang="de-DE" sz="1600" dirty="0">
                <a:latin typeface="RubFlama" panose="02000000000000000000" pitchFamily="2" charset="0"/>
              </a:rPr>
            </a:br>
            <a:r>
              <a:rPr lang="de-DE" sz="1600" dirty="0">
                <a:latin typeface="RubFlama" panose="02000000000000000000" pitchFamily="2" charset="0"/>
              </a:rPr>
              <a:t>Universitätsstraße 150 </a:t>
            </a:r>
            <a:br>
              <a:rPr lang="de-DE" sz="1600" dirty="0">
                <a:latin typeface="RubFlama" panose="02000000000000000000" pitchFamily="2" charset="0"/>
              </a:rPr>
            </a:br>
            <a:r>
              <a:rPr lang="de-DE" sz="1600" dirty="0">
                <a:latin typeface="RubFlama" panose="02000000000000000000" pitchFamily="2" charset="0"/>
              </a:rPr>
              <a:t>44801 Bochum </a:t>
            </a:r>
          </a:p>
          <a:p>
            <a:pPr marL="285750" lvl="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RubFlama" panose="02000000000000000000" pitchFamily="2" charset="0"/>
              </a:rPr>
              <a:t>Aktueller Arbeitsplatz TRZ 06 Südseite Universitätsstr. 142 44801 Bochum / Prof., Sekretariat, Verwaltung,</a:t>
            </a:r>
          </a:p>
          <a:p>
            <a:pPr marL="285750" lvl="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RubFlama" panose="02000000000000000000" pitchFamily="2" charset="0"/>
              </a:rPr>
              <a:t>      GAFO Gebäude 04 Universitätsstr. 150 44801 Bochum / </a:t>
            </a:r>
          </a:p>
          <a:p>
            <a:pPr marL="266700" lvl="0" indent="-2667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RubFlama" panose="02000000000000000000" pitchFamily="2" charset="0"/>
              </a:rPr>
              <a:t>      Wissenschaftliche Mitarbeiter </a:t>
            </a:r>
          </a:p>
        </p:txBody>
      </p:sp>
      <p:pic>
        <p:nvPicPr>
          <p:cNvPr id="20" name="Picture 6" descr="http://www.aerztezeitung.de/img.ashx?f=/docs/2014/09/18/puzzles-AH.jpg&amp;w=625">
            <a:extLst>
              <a:ext uri="{FF2B5EF4-FFF2-40B4-BE49-F238E27FC236}">
                <a16:creationId xmlns:a16="http://schemas.microsoft.com/office/drawing/2014/main" id="{C176BCF1-3F99-46F6-8185-B7F44E9C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64" y="342786"/>
            <a:ext cx="2071661" cy="99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87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C5EB84-D7BA-461A-9531-334E9665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Abt. Medizinische Psychologie und Medizinische Soziologie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F09A9D-02BB-43D4-ACB2-EC1917D2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EFD4669-31C0-498F-8096-725E91C1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RubFlama" panose="02000000000000000000" pitchFamily="2" charset="0"/>
                <a:ea typeface="+mn-ea"/>
                <a:cs typeface="+mn-cs"/>
              </a:rPr>
              <a:t>Forschung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3A60E2C-FE14-49D6-A2C3-7AB92A0EB353}"/>
              </a:ext>
            </a:extLst>
          </p:cNvPr>
          <p:cNvSpPr txBox="1"/>
          <p:nvPr/>
        </p:nvSpPr>
        <p:spPr>
          <a:xfrm>
            <a:off x="594473" y="1978967"/>
            <a:ext cx="4681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82EFF4A-D9D4-49BF-8A14-6E6AF68CB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11" y="1599396"/>
            <a:ext cx="8416651" cy="312574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3277E990-508F-4C4D-8A04-6A89A5620A7C}"/>
              </a:ext>
            </a:extLst>
          </p:cNvPr>
          <p:cNvSpPr/>
          <p:nvPr/>
        </p:nvSpPr>
        <p:spPr>
          <a:xfrm>
            <a:off x="6331115" y="1280892"/>
            <a:ext cx="3393770" cy="1539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784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Ähnliches Foto">
            <a:extLst>
              <a:ext uri="{FF2B5EF4-FFF2-40B4-BE49-F238E27FC236}">
                <a16:creationId xmlns:a16="http://schemas.microsoft.com/office/drawing/2014/main" id="{359C6775-D559-4E53-A5E5-72114EDA5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7"/>
          <a:stretch/>
        </p:blipFill>
        <p:spPr bwMode="auto">
          <a:xfrm>
            <a:off x="5612618" y="2501213"/>
            <a:ext cx="1987226" cy="16093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28E4BBC-8A0D-47C4-A5A2-89B329C8A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88" y="2492896"/>
            <a:ext cx="1894286" cy="16114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342" name="Textfeld 10">
            <a:extLst>
              <a:ext uri="{FF2B5EF4-FFF2-40B4-BE49-F238E27FC236}">
                <a16:creationId xmlns:a16="http://schemas.microsoft.com/office/drawing/2014/main" id="{61CB23DD-D16A-4971-A47F-A1F302475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772816"/>
            <a:ext cx="2376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viszeral - </a:t>
            </a:r>
            <a:r>
              <a:rPr lang="de-DE" altLang="en-US" sz="1800" b="1" dirty="0" err="1">
                <a:latin typeface="Calibri" panose="020F0502020204030204" pitchFamily="34" charset="0"/>
                <a:cs typeface="Arial" panose="020B0604020202020204" pitchFamily="34" charset="0"/>
              </a:rPr>
              <a:t>interozeptiv</a:t>
            </a:r>
            <a:endParaRPr lang="de-DE" altLang="en-US" sz="1800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Textfeld 11">
            <a:extLst>
              <a:ext uri="{FF2B5EF4-FFF2-40B4-BE49-F238E27FC236}">
                <a16:creationId xmlns:a16="http://schemas.microsoft.com/office/drawing/2014/main" id="{BB0E31CC-2993-4BB1-B029-035485AB8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293" y="1818853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somatisch - exterozeptiv</a:t>
            </a:r>
            <a:endParaRPr lang="de-DE" altLang="en-US" sz="1800" i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en-US" sz="1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4" name="Text Box 4">
            <a:extLst>
              <a:ext uri="{FF2B5EF4-FFF2-40B4-BE49-F238E27FC236}">
                <a16:creationId xmlns:a16="http://schemas.microsoft.com/office/drawing/2014/main" id="{E7FE00B8-5408-42DB-AC6F-211D5F9F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0" y="548680"/>
            <a:ext cx="803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Schmerzmodelle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82C9A77-39FA-4598-BD13-A59DDAF0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Abt. Medizinische Psychologie und Medizinische Soziologie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FEC21C-D9C7-4E8E-8887-5FC3E4B7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BC7539A-5911-4B45-B1E7-EF8666B6C5A8}"/>
              </a:ext>
            </a:extLst>
          </p:cNvPr>
          <p:cNvSpPr/>
          <p:nvPr/>
        </p:nvSpPr>
        <p:spPr>
          <a:xfrm>
            <a:off x="730017" y="4454517"/>
            <a:ext cx="7344099" cy="104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Ausbau des wissenschaftlichen Schwerpunktes zum Thema Schmerz / Pain</a:t>
            </a: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Ziel unserer Forschungsarbeiten ist es, die vielfältigen psychologischen Einflussfaktoren auf die Wahrnehmung von Signalen aus dem Körperinneren (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Interozeption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 und die viszerale Schmerzwahrnehmung aufzuklären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C5EB84-D7BA-461A-9531-334E9665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Abt. Medizinische Psychologie und Medizinische Soziologie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F09A9D-02BB-43D4-ACB2-EC1917D2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EFD4669-31C0-498F-8096-725E91C1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556149"/>
            <a:ext cx="7560000" cy="624000"/>
          </a:xfrm>
        </p:spPr>
        <p:txBody>
          <a:bodyPr/>
          <a:lstStyle/>
          <a:p>
            <a:r>
              <a:rPr lang="de-DE" sz="2400" dirty="0"/>
              <a:t>Aktuelle Forschungsprojekte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3A60E2C-FE14-49D6-A2C3-7AB92A0EB353}"/>
              </a:ext>
            </a:extLst>
          </p:cNvPr>
          <p:cNvSpPr txBox="1"/>
          <p:nvPr/>
        </p:nvSpPr>
        <p:spPr>
          <a:xfrm>
            <a:off x="594473" y="1978967"/>
            <a:ext cx="4681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F0E650D-301E-42C0-BF02-1C3DEEEFFC88}"/>
              </a:ext>
            </a:extLst>
          </p:cNvPr>
          <p:cNvSpPr/>
          <p:nvPr/>
        </p:nvSpPr>
        <p:spPr>
          <a:xfrm>
            <a:off x="378513" y="1180149"/>
            <a:ext cx="3869487" cy="307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276AD9A-0651-477D-B7D2-44556BB7D682}"/>
              </a:ext>
            </a:extLst>
          </p:cNvPr>
          <p:cNvSpPr txBox="1"/>
          <p:nvPr/>
        </p:nvSpPr>
        <p:spPr>
          <a:xfrm>
            <a:off x="468000" y="1180149"/>
            <a:ext cx="67873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pPr marL="534988" indent="-35401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/>
              <a:t>Neurale Mechanismen der </a:t>
            </a:r>
            <a:r>
              <a:rPr lang="de-DE" dirty="0" err="1"/>
              <a:t>Interozeption</a:t>
            </a:r>
            <a:r>
              <a:rPr lang="de-DE" dirty="0"/>
              <a:t> und des </a:t>
            </a:r>
            <a:r>
              <a:rPr lang="de-DE" dirty="0" err="1"/>
              <a:t>Viszeralschmerzes</a:t>
            </a:r>
            <a:endParaRPr lang="de-DE" dirty="0"/>
          </a:p>
          <a:p>
            <a:pPr marL="534988" indent="-35401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/>
              <a:t>Schmerz und Entzündung</a:t>
            </a:r>
          </a:p>
          <a:p>
            <a:pPr marL="534988" indent="-35401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/>
              <a:t>Stress, Emotionen und die Darm-Gehirn Achse</a:t>
            </a:r>
          </a:p>
          <a:p>
            <a:pPr marL="534988" indent="-35401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/>
              <a:t>Kognitive Schmerzmodulation bei viszeralem und somatischem Akutschmerz</a:t>
            </a:r>
          </a:p>
          <a:p>
            <a:pPr marL="534988" indent="-35401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/>
              <a:t>Schmerzbezogene Lern- und Gedächtnisprozesse</a:t>
            </a:r>
          </a:p>
          <a:p>
            <a:pPr marL="534988" indent="-35401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/>
              <a:t>Hirnmechanismen der </a:t>
            </a:r>
            <a:r>
              <a:rPr lang="de-DE" dirty="0" err="1"/>
              <a:t>Exercise-Induced</a:t>
            </a:r>
            <a:r>
              <a:rPr lang="de-DE" dirty="0"/>
              <a:t> </a:t>
            </a:r>
            <a:r>
              <a:rPr lang="de-DE" dirty="0" err="1"/>
              <a:t>Hypoalgesia</a:t>
            </a:r>
            <a:endParaRPr lang="de-DE" dirty="0"/>
          </a:p>
          <a:p>
            <a:pPr marL="534988" indent="-35401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/>
              <a:t>Emotionsregulation bei chronischem Schmerz, Angststörungen und                                                            Mastzellaktivierungssyndrom</a:t>
            </a:r>
          </a:p>
          <a:p>
            <a:pPr marL="534988" indent="-35401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/>
              <a:t>Prädiktoren der Therapieantwort bei chronischem Rückenschmerz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16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4">
            <a:extLst>
              <a:ext uri="{FF2B5EF4-FFF2-40B4-BE49-F238E27FC236}">
                <a16:creationId xmlns:a16="http://schemas.microsoft.com/office/drawing/2014/main" id="{309BE8A6-1250-46C6-8E49-74C76C763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16" y="5985916"/>
            <a:ext cx="89296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en-US" sz="1100" dirty="0">
                <a:latin typeface="RubFlama"/>
                <a:ea typeface="MS PGothic" panose="020B0600070205080204" pitchFamily="34" charset="-128"/>
              </a:rPr>
              <a:t>From Icenhour et al. &amp; Elsenbruch</a:t>
            </a:r>
            <a:r>
              <a:rPr lang="de-DE" altLang="en-US" sz="1100" dirty="0">
                <a:latin typeface="RubFlama"/>
                <a:ea typeface="MS PGothic" panose="020B0600070205080204" pitchFamily="34" charset="-128"/>
              </a:rPr>
              <a:t>. </a:t>
            </a:r>
            <a:r>
              <a:rPr lang="de-DE" altLang="en-US" sz="1100" i="1" dirty="0">
                <a:latin typeface="RubFlama"/>
                <a:ea typeface="MS PGothic" panose="020B0600070205080204" pitchFamily="34" charset="-128"/>
              </a:rPr>
              <a:t>Neuroforum </a:t>
            </a:r>
            <a:r>
              <a:rPr lang="en-US" altLang="en-US" sz="1100" dirty="0">
                <a:latin typeface="RubFlama"/>
                <a:ea typeface="MS PGothic" panose="020B0600070205080204" pitchFamily="34" charset="-128"/>
              </a:rPr>
              <a:t>2020.</a:t>
            </a:r>
            <a:endParaRPr lang="de-DE" altLang="en-US" sz="1100" dirty="0">
              <a:latin typeface="RubFlama"/>
              <a:ea typeface="MS PGothic" panose="020B0600070205080204" pitchFamily="34" charset="-128"/>
            </a:endParaRPr>
          </a:p>
        </p:txBody>
      </p:sp>
      <p:sp>
        <p:nvSpPr>
          <p:cNvPr id="8" name="Titel 40">
            <a:extLst>
              <a:ext uri="{FF2B5EF4-FFF2-40B4-BE49-F238E27FC236}">
                <a16:creationId xmlns:a16="http://schemas.microsoft.com/office/drawing/2014/main" id="{6BA69B06-0263-4110-BF4C-C773EADC001B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7560000" cy="6240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RubFlama"/>
              </a:rPr>
              <a:t>(SFB1280 </a:t>
            </a:r>
            <a:r>
              <a:rPr lang="de-DE" dirty="0" err="1">
                <a:latin typeface="RubFlama"/>
              </a:rPr>
              <a:t>Extinction</a:t>
            </a:r>
            <a:r>
              <a:rPr lang="de-DE" dirty="0">
                <a:latin typeface="RubFlama"/>
              </a:rPr>
              <a:t> Learning)</a:t>
            </a:r>
            <a:endParaRPr lang="en-DE" dirty="0">
              <a:latin typeface="RubFlama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97D052C-F216-451A-95F2-24D7128CF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722" y="813558"/>
            <a:ext cx="1415766" cy="17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sfb1280.ruhr-uni-bochum.de/wp-content/uploads/2018/03/Logo_SFB_1280_transparent-768x170.png">
            <a:extLst>
              <a:ext uri="{FF2B5EF4-FFF2-40B4-BE49-F238E27FC236}">
                <a16:creationId xmlns:a16="http://schemas.microsoft.com/office/drawing/2014/main" id="{90364E99-3DC5-4D47-A4F2-BB712B49B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53" y="217231"/>
            <a:ext cx="2099143" cy="4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520ECBE-066B-42E8-A7D0-DA12E0B30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7056" y="1016364"/>
            <a:ext cx="4409888" cy="4765828"/>
          </a:xfrm>
          <a:prstGeom prst="rect">
            <a:avLst/>
          </a:prstGeom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CAAC1FE5-0917-4088-BBC6-21E3AE1D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3022" y="6367355"/>
            <a:ext cx="6300000" cy="144000"/>
          </a:xfrm>
        </p:spPr>
        <p:txBody>
          <a:bodyPr/>
          <a:lstStyle/>
          <a:p>
            <a:r>
              <a:rPr lang="de-DE" dirty="0"/>
              <a:t>Abt. Medizinische Psychologie und Medizinische Soziologie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D6D9008-6773-4422-BA33-A125EC31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228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C5EB84-D7BA-461A-9531-334E9665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Abt. Medizinische Psychologie und Medizinische Soziologie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F09A9D-02BB-43D4-ACB2-EC1917D2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EFD4669-31C0-498F-8096-725E91C1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0613"/>
            <a:ext cx="7560000" cy="624000"/>
          </a:xfrm>
        </p:spPr>
        <p:txBody>
          <a:bodyPr/>
          <a:lstStyle/>
          <a:p>
            <a:r>
              <a:rPr lang="de-DE" sz="2400" dirty="0"/>
              <a:t>Lehre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3A60E2C-FE14-49D6-A2C3-7AB92A0EB353}"/>
              </a:ext>
            </a:extLst>
          </p:cNvPr>
          <p:cNvSpPr txBox="1"/>
          <p:nvPr/>
        </p:nvSpPr>
        <p:spPr>
          <a:xfrm>
            <a:off x="594473" y="1978967"/>
            <a:ext cx="4681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F0E650D-301E-42C0-BF02-1C3DEEEFFC88}"/>
              </a:ext>
            </a:extLst>
          </p:cNvPr>
          <p:cNvSpPr/>
          <p:nvPr/>
        </p:nvSpPr>
        <p:spPr>
          <a:xfrm>
            <a:off x="378513" y="1180149"/>
            <a:ext cx="3869487" cy="307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276AD9A-0651-477D-B7D2-44556BB7D682}"/>
              </a:ext>
            </a:extLst>
          </p:cNvPr>
          <p:cNvSpPr txBox="1"/>
          <p:nvPr/>
        </p:nvSpPr>
        <p:spPr>
          <a:xfrm>
            <a:off x="458621" y="1130134"/>
            <a:ext cx="67873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grundlegende Thematik</a:t>
            </a:r>
          </a:p>
          <a:p>
            <a:endParaRPr lang="de-DE" dirty="0"/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/>
              <a:t>Das Fach der Medizinischen Psychologie und Medizinischen Soziologie gehört zu den Grundlagenfächern der Medizin und behandelt ein breites interdisziplinäres Themenspektrum an den Schnittstellen der Psychologie und Soziologie mit der Medizin</a:t>
            </a:r>
          </a:p>
          <a:p>
            <a:pPr>
              <a:buClr>
                <a:schemeClr val="bg2"/>
              </a:buClr>
            </a:pPr>
            <a:endParaRPr lang="de-DE" dirty="0"/>
          </a:p>
          <a:p>
            <a:pPr lvl="0"/>
            <a:r>
              <a:rPr lang="de-DE" dirty="0"/>
              <a:t>Semester Einteilung </a:t>
            </a:r>
          </a:p>
          <a:p>
            <a:pPr lvl="0"/>
            <a:endParaRPr lang="de-DE" dirty="0"/>
          </a:p>
          <a:p>
            <a:pPr marL="285750" lvl="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/>
              <a:t>Die Studenten sind in der Medizinischen Psychologie und Soziologie in dem 1. Semester</a:t>
            </a:r>
          </a:p>
          <a:p>
            <a:pPr lvl="0">
              <a:buClr>
                <a:schemeClr val="bg2"/>
              </a:buClr>
            </a:pPr>
            <a:r>
              <a:rPr lang="de-DE" dirty="0">
                <a:solidFill>
                  <a:srgbClr val="FF0000"/>
                </a:solidFill>
              </a:rPr>
              <a:t>	</a:t>
            </a:r>
            <a:r>
              <a:rPr lang="de-DE" dirty="0">
                <a:solidFill>
                  <a:schemeClr val="bg2"/>
                </a:solidFill>
              </a:rPr>
              <a:t>Themen wie Lernen und Gedächtnis, Stress und Immunsystem sowie Trauma 	und Schmerz</a:t>
            </a:r>
          </a:p>
          <a:p>
            <a:pPr lvl="0">
              <a:buClr>
                <a:schemeClr val="bg2"/>
              </a:buClr>
            </a:pPr>
            <a:r>
              <a:rPr lang="de-DE" dirty="0"/>
              <a:t>      In dem 3. Semester </a:t>
            </a:r>
          </a:p>
          <a:p>
            <a:pPr lvl="0">
              <a:buClr>
                <a:schemeClr val="bg2"/>
              </a:buClr>
            </a:pPr>
            <a:r>
              <a:rPr lang="de-DE" dirty="0"/>
              <a:t>	</a:t>
            </a:r>
            <a:r>
              <a:rPr lang="de-DE" dirty="0">
                <a:solidFill>
                  <a:schemeClr val="bg2"/>
                </a:solidFill>
              </a:rPr>
              <a:t>theoretischen Grundlagen der Arzt-Patienten-Beziehung, konkrete Techniken 	zur Arzt-Patienten-Interaktion und ärztlichen Gesprächsführung sowie 	Grundlagen der Kommunikation werden vermittelt und vertieft</a:t>
            </a:r>
          </a:p>
          <a:p>
            <a:pPr lvl="0">
              <a:buClr>
                <a:schemeClr val="bg2"/>
              </a:buClr>
            </a:pPr>
            <a:r>
              <a:rPr lang="de-DE" dirty="0"/>
              <a:t>       und in dem 4. Semester </a:t>
            </a:r>
          </a:p>
          <a:p>
            <a:pPr lvl="0">
              <a:buClr>
                <a:schemeClr val="bg2"/>
              </a:buClr>
            </a:pPr>
            <a:r>
              <a:rPr lang="de-DE" dirty="0">
                <a:solidFill>
                  <a:schemeClr val="bg2"/>
                </a:solidFill>
              </a:rPr>
              <a:t>	Seminar zu psychologischen und soziologischen Inhalten insbesondere die 	Schwerpunkte „Sinne“ und „Höhere Hirnfunktionen</a:t>
            </a:r>
            <a:r>
              <a:rPr lang="de-DE" dirty="0"/>
              <a:t> präsent.</a:t>
            </a:r>
          </a:p>
          <a:p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99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C5EB84-D7BA-461A-9531-334E9665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Abt. Medizinische Psychologie und Medizinische Soziologie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F09A9D-02BB-43D4-ACB2-EC1917D2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EFD4669-31C0-498F-8096-725E91C1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0613"/>
            <a:ext cx="7560000" cy="624000"/>
          </a:xfrm>
        </p:spPr>
        <p:txBody>
          <a:bodyPr/>
          <a:lstStyle/>
          <a:p>
            <a:r>
              <a:rPr lang="de-DE" sz="2400" dirty="0"/>
              <a:t>Lehre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3A60E2C-FE14-49D6-A2C3-7AB92A0EB353}"/>
              </a:ext>
            </a:extLst>
          </p:cNvPr>
          <p:cNvSpPr txBox="1"/>
          <p:nvPr/>
        </p:nvSpPr>
        <p:spPr>
          <a:xfrm>
            <a:off x="594473" y="1978967"/>
            <a:ext cx="4681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F0E650D-301E-42C0-BF02-1C3DEEEFFC88}"/>
              </a:ext>
            </a:extLst>
          </p:cNvPr>
          <p:cNvSpPr/>
          <p:nvPr/>
        </p:nvSpPr>
        <p:spPr>
          <a:xfrm>
            <a:off x="378513" y="1180149"/>
            <a:ext cx="3869487" cy="307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AC401DB-494D-42CE-BFAF-41F62C300E3A}"/>
              </a:ext>
            </a:extLst>
          </p:cNvPr>
          <p:cNvSpPr/>
          <p:nvPr/>
        </p:nvSpPr>
        <p:spPr>
          <a:xfrm>
            <a:off x="378512" y="1045530"/>
            <a:ext cx="7361839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DE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sogenannte Schnittstellenbereich (Psychologie und Soziologie) nimmt in zahlreichen Situationen Einfluss auf die Gesundheit (Medizin). Diese ganzeinheitliche Sichtweise wird in dem biopsychosozialen Modell abgebildet.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fik 1">
            <a:extLst>
              <a:ext uri="{FF2B5EF4-FFF2-40B4-BE49-F238E27FC236}">
                <a16:creationId xmlns:a16="http://schemas.microsoft.com/office/drawing/2014/main" id="{DF4F115B-AD47-47CF-864E-9EDAFF586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98984"/>
            <a:ext cx="5869209" cy="423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2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4z3_01.potx" id="{6F462AD2-FF89-4064-AE03-3EEC592313EA}" vid="{1E09BEED-63B3-4EF9-AD3C-CC701815B78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556</Words>
  <Application>Microsoft Office PowerPoint</Application>
  <PresentationFormat>Bildschirmpräsentation (4:3)</PresentationFormat>
  <Paragraphs>111</Paragraphs>
  <Slides>11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MS PGothic</vt:lpstr>
      <vt:lpstr>Arial</vt:lpstr>
      <vt:lpstr>Calibri</vt:lpstr>
      <vt:lpstr>RubFlama</vt:lpstr>
      <vt:lpstr>StarSymbol</vt:lpstr>
      <vt:lpstr>Symbol</vt:lpstr>
      <vt:lpstr>Times New Roman</vt:lpstr>
      <vt:lpstr>Wingdings</vt:lpstr>
      <vt:lpstr>PowerPoint Master RUB</vt:lpstr>
      <vt:lpstr>PowerPoint-Präsentation</vt:lpstr>
      <vt:lpstr>Unser Team </vt:lpstr>
      <vt:lpstr>Unser Team</vt:lpstr>
      <vt:lpstr>Forschung</vt:lpstr>
      <vt:lpstr>PowerPoint-Präsentation</vt:lpstr>
      <vt:lpstr>Aktuelle Forschungsprojekte </vt:lpstr>
      <vt:lpstr>PowerPoint-Präsentation</vt:lpstr>
      <vt:lpstr>Lehre</vt:lpstr>
      <vt:lpstr>Lehre</vt:lpstr>
      <vt:lpstr>Verwaltung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Öhlmann, Hanna</dc:creator>
  <cp:lastModifiedBy>Prange, Anke</cp:lastModifiedBy>
  <cp:revision>163</cp:revision>
  <dcterms:created xsi:type="dcterms:W3CDTF">2020-09-03T09:29:50Z</dcterms:created>
  <dcterms:modified xsi:type="dcterms:W3CDTF">2021-06-17T07:39:33Z</dcterms:modified>
</cp:coreProperties>
</file>