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3" r:id="rId2"/>
    <p:sldMasterId id="2147483651" r:id="rId3"/>
    <p:sldMasterId id="2147483655" r:id="rId4"/>
  </p:sldMasterIdLst>
  <p:notesMasterIdLst>
    <p:notesMasterId r:id="rId29"/>
  </p:notesMasterIdLst>
  <p:handoutMasterIdLst>
    <p:handoutMasterId r:id="rId30"/>
  </p:handoutMasterIdLst>
  <p:sldIdLst>
    <p:sldId id="266" r:id="rId5"/>
    <p:sldId id="269" r:id="rId6"/>
    <p:sldId id="327" r:id="rId7"/>
    <p:sldId id="288" r:id="rId8"/>
    <p:sldId id="282" r:id="rId9"/>
    <p:sldId id="293" r:id="rId10"/>
    <p:sldId id="294" r:id="rId11"/>
    <p:sldId id="328" r:id="rId12"/>
    <p:sldId id="289" r:id="rId13"/>
    <p:sldId id="298" r:id="rId14"/>
    <p:sldId id="303" r:id="rId15"/>
    <p:sldId id="331" r:id="rId16"/>
    <p:sldId id="332" r:id="rId17"/>
    <p:sldId id="315" r:id="rId18"/>
    <p:sldId id="316" r:id="rId19"/>
    <p:sldId id="333" r:id="rId20"/>
    <p:sldId id="330" r:id="rId21"/>
    <p:sldId id="320" r:id="rId22"/>
    <p:sldId id="300" r:id="rId23"/>
    <p:sldId id="301" r:id="rId24"/>
    <p:sldId id="335" r:id="rId25"/>
    <p:sldId id="336" r:id="rId26"/>
    <p:sldId id="337" r:id="rId27"/>
    <p:sldId id="280" r:id="rId28"/>
  </p:sldIdLst>
  <p:sldSz cx="10080625" cy="7561263"/>
  <p:notesSz cx="6797675" cy="9926638"/>
  <p:defaultText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59">
          <p15:clr>
            <a:srgbClr val="A4A3A4"/>
          </p15:clr>
        </p15:guide>
        <p15:guide id="2" pos="30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ten, Birgit" initials="FB" lastIdx="6" clrIdx="0">
    <p:extLst>
      <p:ext uri="{19B8F6BF-5375-455C-9EA6-DF929625EA0E}">
        <p15:presenceInfo xmlns:p15="http://schemas.microsoft.com/office/powerpoint/2012/main" userId="S-1-5-21-854245398-484763869-1343024091-207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AE10"/>
    <a:srgbClr val="F6FCE0"/>
    <a:srgbClr val="EFFAC6"/>
    <a:srgbClr val="003560"/>
    <a:srgbClr val="CCECFF"/>
    <a:srgbClr val="94C11C"/>
    <a:srgbClr val="CAFED8"/>
    <a:srgbClr val="E7E7E7"/>
    <a:srgbClr val="E6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9" autoAdjust="0"/>
    <p:restoredTop sz="94675" autoAdjust="0"/>
  </p:normalViewPr>
  <p:slideViewPr>
    <p:cSldViewPr snapToGrid="0" snapToObjects="1">
      <p:cViewPr varScale="1">
        <p:scale>
          <a:sx n="109" d="100"/>
          <a:sy n="109" d="100"/>
        </p:scale>
        <p:origin x="1704" y="86"/>
      </p:cViewPr>
      <p:guideLst>
        <p:guide orient="horz" pos="1859"/>
        <p:guide pos="30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46400" cy="495612"/>
          </a:xfrm>
          <a:prstGeom prst="rect">
            <a:avLst/>
          </a:prstGeom>
        </p:spPr>
        <p:txBody>
          <a:bodyPr vert="horz" lIns="91687" tIns="45843" rIns="91687" bIns="45843" rtlCol="0"/>
          <a:lstStyle>
            <a:lvl1pPr algn="l">
              <a:defRPr sz="1200"/>
            </a:lvl1pPr>
          </a:lstStyle>
          <a:p>
            <a:endParaRPr lang="de-DE"/>
          </a:p>
        </p:txBody>
      </p:sp>
      <p:sp>
        <p:nvSpPr>
          <p:cNvPr id="3" name="Datumsplatzhalter 2"/>
          <p:cNvSpPr>
            <a:spLocks noGrp="1"/>
          </p:cNvSpPr>
          <p:nvPr>
            <p:ph type="dt" sz="quarter" idx="1"/>
          </p:nvPr>
        </p:nvSpPr>
        <p:spPr>
          <a:xfrm>
            <a:off x="3849690" y="1"/>
            <a:ext cx="2946400" cy="495612"/>
          </a:xfrm>
          <a:prstGeom prst="rect">
            <a:avLst/>
          </a:prstGeom>
        </p:spPr>
        <p:txBody>
          <a:bodyPr vert="horz" lIns="91687" tIns="45843" rIns="91687" bIns="45843" rtlCol="0"/>
          <a:lstStyle>
            <a:lvl1pPr algn="r">
              <a:defRPr sz="1200"/>
            </a:lvl1pPr>
          </a:lstStyle>
          <a:p>
            <a:fld id="{0DD35BC1-D41F-447B-8D53-7C2A6301A73A}" type="datetimeFigureOut">
              <a:rPr lang="de-DE" smtClean="0"/>
              <a:t>25.05.2021</a:t>
            </a:fld>
            <a:endParaRPr lang="de-DE"/>
          </a:p>
        </p:txBody>
      </p:sp>
      <p:sp>
        <p:nvSpPr>
          <p:cNvPr id="4" name="Fußzeilenplatzhalter 3"/>
          <p:cNvSpPr>
            <a:spLocks noGrp="1"/>
          </p:cNvSpPr>
          <p:nvPr>
            <p:ph type="ftr" sz="quarter" idx="2"/>
          </p:nvPr>
        </p:nvSpPr>
        <p:spPr>
          <a:xfrm>
            <a:off x="2" y="9427830"/>
            <a:ext cx="2946400" cy="497211"/>
          </a:xfrm>
          <a:prstGeom prst="rect">
            <a:avLst/>
          </a:prstGeom>
        </p:spPr>
        <p:txBody>
          <a:bodyPr vert="horz" lIns="91687" tIns="45843" rIns="91687" bIns="45843" rtlCol="0" anchor="b"/>
          <a:lstStyle>
            <a:lvl1pPr algn="l">
              <a:defRPr sz="1200"/>
            </a:lvl1pPr>
          </a:lstStyle>
          <a:p>
            <a:endParaRPr lang="de-DE"/>
          </a:p>
        </p:txBody>
      </p:sp>
      <p:sp>
        <p:nvSpPr>
          <p:cNvPr id="5" name="Foliennummernplatzhalter 4"/>
          <p:cNvSpPr>
            <a:spLocks noGrp="1"/>
          </p:cNvSpPr>
          <p:nvPr>
            <p:ph type="sldNum" sz="quarter" idx="3"/>
          </p:nvPr>
        </p:nvSpPr>
        <p:spPr>
          <a:xfrm>
            <a:off x="3849690" y="9427830"/>
            <a:ext cx="2946400" cy="497211"/>
          </a:xfrm>
          <a:prstGeom prst="rect">
            <a:avLst/>
          </a:prstGeom>
        </p:spPr>
        <p:txBody>
          <a:bodyPr vert="horz" lIns="91687" tIns="45843" rIns="91687" bIns="45843" rtlCol="0" anchor="b"/>
          <a:lstStyle>
            <a:lvl1pPr algn="r">
              <a:defRPr sz="1200"/>
            </a:lvl1pPr>
          </a:lstStyle>
          <a:p>
            <a:fld id="{FFAAEDA4-43BA-449F-A98C-0BC4616EECBE}" type="slidenum">
              <a:rPr lang="de-DE" smtClean="0"/>
              <a:t>‹Nr.›</a:t>
            </a:fld>
            <a:endParaRPr lang="de-DE"/>
          </a:p>
        </p:txBody>
      </p:sp>
    </p:spTree>
    <p:extLst>
      <p:ext uri="{BB962C8B-B14F-4D97-AF65-F5344CB8AC3E}">
        <p14:creationId xmlns:p14="http://schemas.microsoft.com/office/powerpoint/2010/main" val="2148073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3"/>
            <a:ext cx="2945659" cy="496331"/>
          </a:xfrm>
          <a:prstGeom prst="rect">
            <a:avLst/>
          </a:prstGeom>
        </p:spPr>
        <p:txBody>
          <a:bodyPr vert="horz" lIns="91687" tIns="45843" rIns="91687" bIns="45843" rtlCol="0"/>
          <a:lstStyle>
            <a:lvl1pPr algn="l">
              <a:defRPr sz="1200"/>
            </a:lvl1pPr>
          </a:lstStyle>
          <a:p>
            <a:endParaRPr lang="de-DE"/>
          </a:p>
        </p:txBody>
      </p:sp>
      <p:sp>
        <p:nvSpPr>
          <p:cNvPr id="3" name="Datumsplatzhalter 2"/>
          <p:cNvSpPr>
            <a:spLocks noGrp="1"/>
          </p:cNvSpPr>
          <p:nvPr>
            <p:ph type="dt" idx="1"/>
          </p:nvPr>
        </p:nvSpPr>
        <p:spPr>
          <a:xfrm>
            <a:off x="3850443" y="3"/>
            <a:ext cx="2945659" cy="496331"/>
          </a:xfrm>
          <a:prstGeom prst="rect">
            <a:avLst/>
          </a:prstGeom>
        </p:spPr>
        <p:txBody>
          <a:bodyPr vert="horz" lIns="91687" tIns="45843" rIns="91687" bIns="45843" rtlCol="0"/>
          <a:lstStyle>
            <a:lvl1pPr algn="r">
              <a:defRPr sz="1200"/>
            </a:lvl1pPr>
          </a:lstStyle>
          <a:p>
            <a:fld id="{84C8A77F-3D00-445F-B220-9D8F98DF2D8C}" type="datetimeFigureOut">
              <a:rPr lang="de-DE" smtClean="0"/>
              <a:pPr/>
              <a:t>25.05.2021</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687" tIns="45843" rIns="91687" bIns="45843" rtlCol="0" anchor="ctr"/>
          <a:lstStyle/>
          <a:p>
            <a:endParaRPr lang="de-DE"/>
          </a:p>
        </p:txBody>
      </p:sp>
      <p:sp>
        <p:nvSpPr>
          <p:cNvPr id="5" name="Notizenplatzhalter 4"/>
          <p:cNvSpPr>
            <a:spLocks noGrp="1"/>
          </p:cNvSpPr>
          <p:nvPr>
            <p:ph type="body" sz="quarter" idx="3"/>
          </p:nvPr>
        </p:nvSpPr>
        <p:spPr>
          <a:xfrm>
            <a:off x="679768" y="4715153"/>
            <a:ext cx="5438140" cy="4466988"/>
          </a:xfrm>
          <a:prstGeom prst="rect">
            <a:avLst/>
          </a:prstGeom>
        </p:spPr>
        <p:txBody>
          <a:bodyPr vert="horz" lIns="91687" tIns="45843" rIns="91687" bIns="45843"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6"/>
            <a:ext cx="2945659" cy="496331"/>
          </a:xfrm>
          <a:prstGeom prst="rect">
            <a:avLst/>
          </a:prstGeom>
        </p:spPr>
        <p:txBody>
          <a:bodyPr vert="horz" lIns="91687" tIns="45843" rIns="91687" bIns="45843"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6"/>
            <a:ext cx="2945659" cy="496331"/>
          </a:xfrm>
          <a:prstGeom prst="rect">
            <a:avLst/>
          </a:prstGeom>
        </p:spPr>
        <p:txBody>
          <a:bodyPr vert="horz" lIns="91687" tIns="45843" rIns="91687" bIns="45843" rtlCol="0" anchor="b"/>
          <a:lstStyle>
            <a:lvl1pPr algn="r">
              <a:defRPr sz="1200"/>
            </a:lvl1pPr>
          </a:lstStyle>
          <a:p>
            <a:fld id="{2FF142B0-932D-45B5-941B-F78BA9A0660B}" type="slidenum">
              <a:rPr lang="de-DE" smtClean="0"/>
              <a:pPr/>
              <a:t>‹Nr.›</a:t>
            </a:fld>
            <a:endParaRPr lang="de-DE"/>
          </a:p>
        </p:txBody>
      </p:sp>
    </p:spTree>
    <p:extLst>
      <p:ext uri="{BB962C8B-B14F-4D97-AF65-F5344CB8AC3E}">
        <p14:creationId xmlns:p14="http://schemas.microsoft.com/office/powerpoint/2010/main" val="2393257957"/>
      </p:ext>
    </p:extLst>
  </p:cSld>
  <p:clrMap bg1="lt1" tx1="dk1" bg2="lt2" tx2="dk2" accent1="accent1" accent2="accent2" accent3="accent3" accent4="accent4" accent5="accent5" accent6="accent6" hlink="hlink" folHlink="folHlink"/>
  <p:notesStyle>
    <a:lvl1pPr marL="0" algn="l" defTabSz="1008035" rtl="0" eaLnBrk="1" latinLnBrk="0" hangingPunct="1">
      <a:defRPr sz="1300" kern="1200">
        <a:solidFill>
          <a:schemeClr val="tx1"/>
        </a:solidFill>
        <a:latin typeface="+mn-lt"/>
        <a:ea typeface="+mn-ea"/>
        <a:cs typeface="+mn-cs"/>
      </a:defRPr>
    </a:lvl1pPr>
    <a:lvl2pPr marL="504017" algn="l" defTabSz="1008035" rtl="0" eaLnBrk="1" latinLnBrk="0" hangingPunct="1">
      <a:defRPr sz="1300" kern="1200">
        <a:solidFill>
          <a:schemeClr val="tx1"/>
        </a:solidFill>
        <a:latin typeface="+mn-lt"/>
        <a:ea typeface="+mn-ea"/>
        <a:cs typeface="+mn-cs"/>
      </a:defRPr>
    </a:lvl2pPr>
    <a:lvl3pPr marL="1008035" algn="l" defTabSz="1008035" rtl="0" eaLnBrk="1" latinLnBrk="0" hangingPunct="1">
      <a:defRPr sz="1300" kern="1200">
        <a:solidFill>
          <a:schemeClr val="tx1"/>
        </a:solidFill>
        <a:latin typeface="+mn-lt"/>
        <a:ea typeface="+mn-ea"/>
        <a:cs typeface="+mn-cs"/>
      </a:defRPr>
    </a:lvl3pPr>
    <a:lvl4pPr marL="1512052" algn="l" defTabSz="1008035" rtl="0" eaLnBrk="1" latinLnBrk="0" hangingPunct="1">
      <a:defRPr sz="1300" kern="1200">
        <a:solidFill>
          <a:schemeClr val="tx1"/>
        </a:solidFill>
        <a:latin typeface="+mn-lt"/>
        <a:ea typeface="+mn-ea"/>
        <a:cs typeface="+mn-cs"/>
      </a:defRPr>
    </a:lvl4pPr>
    <a:lvl5pPr marL="2016069" algn="l" defTabSz="1008035" rtl="0" eaLnBrk="1" latinLnBrk="0" hangingPunct="1">
      <a:defRPr sz="1300" kern="1200">
        <a:solidFill>
          <a:schemeClr val="tx1"/>
        </a:solidFill>
        <a:latin typeface="+mn-lt"/>
        <a:ea typeface="+mn-ea"/>
        <a:cs typeface="+mn-cs"/>
      </a:defRPr>
    </a:lvl5pPr>
    <a:lvl6pPr marL="2520086" algn="l" defTabSz="1008035" rtl="0" eaLnBrk="1" latinLnBrk="0" hangingPunct="1">
      <a:defRPr sz="1300" kern="1200">
        <a:solidFill>
          <a:schemeClr val="tx1"/>
        </a:solidFill>
        <a:latin typeface="+mn-lt"/>
        <a:ea typeface="+mn-ea"/>
        <a:cs typeface="+mn-cs"/>
      </a:defRPr>
    </a:lvl6pPr>
    <a:lvl7pPr marL="3024104" algn="l" defTabSz="1008035" rtl="0" eaLnBrk="1" latinLnBrk="0" hangingPunct="1">
      <a:defRPr sz="1300" kern="1200">
        <a:solidFill>
          <a:schemeClr val="tx1"/>
        </a:solidFill>
        <a:latin typeface="+mn-lt"/>
        <a:ea typeface="+mn-ea"/>
        <a:cs typeface="+mn-cs"/>
      </a:defRPr>
    </a:lvl7pPr>
    <a:lvl8pPr marL="3528121" algn="l" defTabSz="1008035" rtl="0" eaLnBrk="1" latinLnBrk="0" hangingPunct="1">
      <a:defRPr sz="1300" kern="1200">
        <a:solidFill>
          <a:schemeClr val="tx1"/>
        </a:solidFill>
        <a:latin typeface="+mn-lt"/>
        <a:ea typeface="+mn-ea"/>
        <a:cs typeface="+mn-cs"/>
      </a:defRPr>
    </a:lvl8pPr>
    <a:lvl9pPr marL="4032138" algn="l" defTabSz="100803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1</a:t>
            </a:fld>
            <a:endParaRPr lang="de-DE"/>
          </a:p>
        </p:txBody>
      </p:sp>
    </p:spTree>
    <p:extLst>
      <p:ext uri="{BB962C8B-B14F-4D97-AF65-F5344CB8AC3E}">
        <p14:creationId xmlns:p14="http://schemas.microsoft.com/office/powerpoint/2010/main" val="184556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10</a:t>
            </a:fld>
            <a:endParaRPr lang="de-DE"/>
          </a:p>
        </p:txBody>
      </p:sp>
    </p:spTree>
    <p:extLst>
      <p:ext uri="{BB962C8B-B14F-4D97-AF65-F5344CB8AC3E}">
        <p14:creationId xmlns:p14="http://schemas.microsoft.com/office/powerpoint/2010/main" val="302801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11</a:t>
            </a:fld>
            <a:endParaRPr lang="de-DE"/>
          </a:p>
        </p:txBody>
      </p:sp>
    </p:spTree>
    <p:extLst>
      <p:ext uri="{BB962C8B-B14F-4D97-AF65-F5344CB8AC3E}">
        <p14:creationId xmlns:p14="http://schemas.microsoft.com/office/powerpoint/2010/main" val="2297237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12</a:t>
            </a:fld>
            <a:endParaRPr lang="de-DE"/>
          </a:p>
        </p:txBody>
      </p:sp>
    </p:spTree>
    <p:extLst>
      <p:ext uri="{BB962C8B-B14F-4D97-AF65-F5344CB8AC3E}">
        <p14:creationId xmlns:p14="http://schemas.microsoft.com/office/powerpoint/2010/main" val="3226899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13</a:t>
            </a:fld>
            <a:endParaRPr lang="de-DE"/>
          </a:p>
        </p:txBody>
      </p:sp>
    </p:spTree>
    <p:extLst>
      <p:ext uri="{BB962C8B-B14F-4D97-AF65-F5344CB8AC3E}">
        <p14:creationId xmlns:p14="http://schemas.microsoft.com/office/powerpoint/2010/main" val="2737009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14</a:t>
            </a:fld>
            <a:endParaRPr lang="de-DE"/>
          </a:p>
        </p:txBody>
      </p:sp>
    </p:spTree>
    <p:extLst>
      <p:ext uri="{BB962C8B-B14F-4D97-AF65-F5344CB8AC3E}">
        <p14:creationId xmlns:p14="http://schemas.microsoft.com/office/powerpoint/2010/main" val="2251675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15</a:t>
            </a:fld>
            <a:endParaRPr lang="de-DE"/>
          </a:p>
        </p:txBody>
      </p:sp>
    </p:spTree>
    <p:extLst>
      <p:ext uri="{BB962C8B-B14F-4D97-AF65-F5344CB8AC3E}">
        <p14:creationId xmlns:p14="http://schemas.microsoft.com/office/powerpoint/2010/main" val="3029760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16</a:t>
            </a:fld>
            <a:endParaRPr lang="de-DE"/>
          </a:p>
        </p:txBody>
      </p:sp>
    </p:spTree>
    <p:extLst>
      <p:ext uri="{BB962C8B-B14F-4D97-AF65-F5344CB8AC3E}">
        <p14:creationId xmlns:p14="http://schemas.microsoft.com/office/powerpoint/2010/main" val="1652420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17</a:t>
            </a:fld>
            <a:endParaRPr lang="de-DE"/>
          </a:p>
        </p:txBody>
      </p:sp>
    </p:spTree>
    <p:extLst>
      <p:ext uri="{BB962C8B-B14F-4D97-AF65-F5344CB8AC3E}">
        <p14:creationId xmlns:p14="http://schemas.microsoft.com/office/powerpoint/2010/main" val="415878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18</a:t>
            </a:fld>
            <a:endParaRPr lang="de-DE"/>
          </a:p>
        </p:txBody>
      </p:sp>
    </p:spTree>
    <p:extLst>
      <p:ext uri="{BB962C8B-B14F-4D97-AF65-F5344CB8AC3E}">
        <p14:creationId xmlns:p14="http://schemas.microsoft.com/office/powerpoint/2010/main" val="2164392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19</a:t>
            </a:fld>
            <a:endParaRPr lang="de-DE"/>
          </a:p>
        </p:txBody>
      </p:sp>
    </p:spTree>
    <p:extLst>
      <p:ext uri="{BB962C8B-B14F-4D97-AF65-F5344CB8AC3E}">
        <p14:creationId xmlns:p14="http://schemas.microsoft.com/office/powerpoint/2010/main" val="1505840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2</a:t>
            </a:fld>
            <a:endParaRPr lang="de-DE"/>
          </a:p>
        </p:txBody>
      </p:sp>
    </p:spTree>
    <p:extLst>
      <p:ext uri="{BB962C8B-B14F-4D97-AF65-F5344CB8AC3E}">
        <p14:creationId xmlns:p14="http://schemas.microsoft.com/office/powerpoint/2010/main" val="2195246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20</a:t>
            </a:fld>
            <a:endParaRPr lang="de-DE"/>
          </a:p>
        </p:txBody>
      </p:sp>
    </p:spTree>
    <p:extLst>
      <p:ext uri="{BB962C8B-B14F-4D97-AF65-F5344CB8AC3E}">
        <p14:creationId xmlns:p14="http://schemas.microsoft.com/office/powerpoint/2010/main" val="1716343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21</a:t>
            </a:fld>
            <a:endParaRPr lang="de-DE"/>
          </a:p>
        </p:txBody>
      </p:sp>
    </p:spTree>
    <p:extLst>
      <p:ext uri="{BB962C8B-B14F-4D97-AF65-F5344CB8AC3E}">
        <p14:creationId xmlns:p14="http://schemas.microsoft.com/office/powerpoint/2010/main" val="3238217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22</a:t>
            </a:fld>
            <a:endParaRPr lang="de-DE"/>
          </a:p>
        </p:txBody>
      </p:sp>
    </p:spTree>
    <p:extLst>
      <p:ext uri="{BB962C8B-B14F-4D97-AF65-F5344CB8AC3E}">
        <p14:creationId xmlns:p14="http://schemas.microsoft.com/office/powerpoint/2010/main" val="314005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23</a:t>
            </a:fld>
            <a:endParaRPr lang="de-DE"/>
          </a:p>
        </p:txBody>
      </p:sp>
    </p:spTree>
    <p:extLst>
      <p:ext uri="{BB962C8B-B14F-4D97-AF65-F5344CB8AC3E}">
        <p14:creationId xmlns:p14="http://schemas.microsoft.com/office/powerpoint/2010/main" val="2042552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24</a:t>
            </a:fld>
            <a:endParaRPr lang="de-DE"/>
          </a:p>
        </p:txBody>
      </p:sp>
    </p:spTree>
    <p:extLst>
      <p:ext uri="{BB962C8B-B14F-4D97-AF65-F5344CB8AC3E}">
        <p14:creationId xmlns:p14="http://schemas.microsoft.com/office/powerpoint/2010/main" val="981415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3</a:t>
            </a:fld>
            <a:endParaRPr lang="de-DE"/>
          </a:p>
        </p:txBody>
      </p:sp>
    </p:spTree>
    <p:extLst>
      <p:ext uri="{BB962C8B-B14F-4D97-AF65-F5344CB8AC3E}">
        <p14:creationId xmlns:p14="http://schemas.microsoft.com/office/powerpoint/2010/main" val="1950277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4</a:t>
            </a:fld>
            <a:endParaRPr lang="de-DE"/>
          </a:p>
        </p:txBody>
      </p:sp>
    </p:spTree>
    <p:extLst>
      <p:ext uri="{BB962C8B-B14F-4D97-AF65-F5344CB8AC3E}">
        <p14:creationId xmlns:p14="http://schemas.microsoft.com/office/powerpoint/2010/main" val="211429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5</a:t>
            </a:fld>
            <a:endParaRPr lang="de-DE"/>
          </a:p>
        </p:txBody>
      </p:sp>
    </p:spTree>
    <p:extLst>
      <p:ext uri="{BB962C8B-B14F-4D97-AF65-F5344CB8AC3E}">
        <p14:creationId xmlns:p14="http://schemas.microsoft.com/office/powerpoint/2010/main" val="3923145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6</a:t>
            </a:fld>
            <a:endParaRPr lang="de-DE"/>
          </a:p>
        </p:txBody>
      </p:sp>
    </p:spTree>
    <p:extLst>
      <p:ext uri="{BB962C8B-B14F-4D97-AF65-F5344CB8AC3E}">
        <p14:creationId xmlns:p14="http://schemas.microsoft.com/office/powerpoint/2010/main" val="4230863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7</a:t>
            </a:fld>
            <a:endParaRPr lang="de-DE"/>
          </a:p>
        </p:txBody>
      </p:sp>
    </p:spTree>
    <p:extLst>
      <p:ext uri="{BB962C8B-B14F-4D97-AF65-F5344CB8AC3E}">
        <p14:creationId xmlns:p14="http://schemas.microsoft.com/office/powerpoint/2010/main" val="325440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8</a:t>
            </a:fld>
            <a:endParaRPr lang="de-DE"/>
          </a:p>
        </p:txBody>
      </p:sp>
    </p:spTree>
    <p:extLst>
      <p:ext uri="{BB962C8B-B14F-4D97-AF65-F5344CB8AC3E}">
        <p14:creationId xmlns:p14="http://schemas.microsoft.com/office/powerpoint/2010/main" val="85639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9</a:t>
            </a:fld>
            <a:endParaRPr lang="de-DE"/>
          </a:p>
        </p:txBody>
      </p:sp>
    </p:spTree>
    <p:extLst>
      <p:ext uri="{BB962C8B-B14F-4D97-AF65-F5344CB8AC3E}">
        <p14:creationId xmlns:p14="http://schemas.microsoft.com/office/powerpoint/2010/main" val="38267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Tex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52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rmat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Lst>
  <p:hf sldNum="0" hdr="0" dt="0"/>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2" name="Rechteck 1"/>
          <p:cNvSpPr/>
          <p:nvPr/>
        </p:nvSpPr>
        <p:spPr>
          <a:xfrm>
            <a:off x="0" y="-3"/>
            <a:ext cx="9122400" cy="7066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Inhaltsplatzhalter 5" descr="Label_RUB_WEISS-BLAU_srgb.jpg"/>
          <p:cNvPicPr>
            <a:picLocks noChangeAspect="1"/>
          </p:cNvPicPr>
          <p:nvPr/>
        </p:nvPicPr>
        <p:blipFill>
          <a:blip r:embed="rId4" cstate="print"/>
          <a:stretch>
            <a:fillRect/>
          </a:stretch>
        </p:blipFill>
        <p:spPr>
          <a:xfrm>
            <a:off x="8157600" y="0"/>
            <a:ext cx="1440000" cy="1440000"/>
          </a:xfrm>
          <a:prstGeom prst="rect">
            <a:avLst/>
          </a:prstGeom>
        </p:spPr>
      </p:pic>
      <p:pic>
        <p:nvPicPr>
          <p:cNvPr id="4" name="Grafik 3" descr="Wortmarke_BLAU_srgb.jpg"/>
          <p:cNvPicPr>
            <a:picLocks noChangeAspect="1"/>
          </p:cNvPicPr>
          <p:nvPr/>
        </p:nvPicPr>
        <p:blipFill>
          <a:blip r:embed="rId5" cstate="print"/>
          <a:stretch>
            <a:fillRect/>
          </a:stretch>
        </p:blipFill>
        <p:spPr>
          <a:xfrm>
            <a:off x="486000" y="468000"/>
            <a:ext cx="2376000" cy="155307"/>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7" r:id="rId2"/>
  </p:sldLayoutIdLst>
  <p:hf sldNum="0" hdr="0" dt="0"/>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7" name="Rechteck 6"/>
          <p:cNvSpPr/>
          <p:nvPr/>
        </p:nvSpPr>
        <p:spPr>
          <a:xfrm>
            <a:off x="0" y="-2"/>
            <a:ext cx="96012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Inhaltsplatzhalter 5" descr="Label_RUB_WEISS-BLAU_srgb.jpg"/>
          <p:cNvPicPr>
            <a:picLocks noChangeAspect="1"/>
          </p:cNvPicPr>
          <p:nvPr/>
        </p:nvPicPr>
        <p:blipFill>
          <a:blip r:embed="rId3" cstate="print"/>
          <a:stretch>
            <a:fillRect/>
          </a:stretch>
        </p:blipFill>
        <p:spPr>
          <a:xfrm>
            <a:off x="9118800" y="0"/>
            <a:ext cx="720000" cy="720000"/>
          </a:xfrm>
          <a:prstGeom prst="rect">
            <a:avLst/>
          </a:prstGeom>
        </p:spPr>
      </p:pic>
      <p:pic>
        <p:nvPicPr>
          <p:cNvPr id="10" name="Grafik 9" descr="Wortmarke_BLAU_srgb.jpg"/>
          <p:cNvPicPr>
            <a:picLocks noChangeAspect="1"/>
          </p:cNvPicPr>
          <p:nvPr/>
        </p:nvPicPr>
        <p:blipFill>
          <a:blip r:embed="rId4" cstate="print"/>
          <a:stretch>
            <a:fillRect/>
          </a:stretch>
        </p:blipFill>
        <p:spPr>
          <a:xfrm>
            <a:off x="486000" y="229288"/>
            <a:ext cx="1728000" cy="112953"/>
          </a:xfrm>
          <a:prstGeom prst="rect">
            <a:avLst/>
          </a:prstGeom>
        </p:spPr>
      </p:pic>
      <p:sp>
        <p:nvSpPr>
          <p:cNvPr id="23" name="Textfeld 22"/>
          <p:cNvSpPr txBox="1"/>
          <p:nvPr/>
        </p:nvSpPr>
        <p:spPr>
          <a:xfrm>
            <a:off x="9194740" y="7138217"/>
            <a:ext cx="366714" cy="153888"/>
          </a:xfrm>
          <a:prstGeom prst="rect">
            <a:avLst/>
          </a:prstGeom>
          <a:noFill/>
        </p:spPr>
        <p:txBody>
          <a:bodyPr wrap="square" lIns="0" tIns="0" rIns="0" bIns="0" rtlCol="0">
            <a:spAutoFit/>
          </a:bodyPr>
          <a:lstStyle/>
          <a:p>
            <a:pPr algn="r"/>
            <a:fld id="{9CF035EB-F284-40BB-A304-AA520D83863F}" type="slidenum">
              <a:rPr lang="de-DE" sz="1000" baseline="0" smtClean="0">
                <a:latin typeface="Arial" pitchFamily="34" charset="0"/>
                <a:cs typeface="Arial" pitchFamily="34" charset="0"/>
              </a:rPr>
              <a:pPr algn="r"/>
              <a:t>‹Nr.›</a:t>
            </a:fld>
            <a:endParaRPr lang="de-DE" sz="1000" baseline="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52" r:id="rId1"/>
  </p:sldLayoutIdLst>
  <p:hf sldNum="0" hdr="0" dt="0"/>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feld 1"/>
          <p:cNvSpPr txBox="1"/>
          <p:nvPr/>
        </p:nvSpPr>
        <p:spPr>
          <a:xfrm>
            <a:off x="437178" y="433473"/>
            <a:ext cx="7215518" cy="1569660"/>
          </a:xfrm>
          <a:prstGeom prst="rect">
            <a:avLst/>
          </a:prstGeom>
          <a:noFill/>
        </p:spPr>
        <p:txBody>
          <a:bodyPr wrap="square" lIns="0" tIns="0" rIns="0" bIns="0" rtlCol="0">
            <a:spAutoFit/>
          </a:bodyPr>
          <a:lstStyle/>
          <a:p>
            <a:r>
              <a:rPr lang="de-DE" sz="3400" b="1" dirty="0" smtClean="0">
                <a:solidFill>
                  <a:srgbClr val="003560"/>
                </a:solidFill>
                <a:latin typeface="Arial" pitchFamily="34" charset="0"/>
                <a:cs typeface="Arial" pitchFamily="34" charset="0"/>
              </a:rPr>
              <a:t>Titel der Präsentation</a:t>
            </a:r>
          </a:p>
          <a:p>
            <a:r>
              <a:rPr lang="de-DE" sz="3400" dirty="0" smtClean="0">
                <a:solidFill>
                  <a:srgbClr val="003560"/>
                </a:solidFill>
                <a:latin typeface="Arial" pitchFamily="34" charset="0"/>
                <a:cs typeface="Arial" pitchFamily="34" charset="0"/>
              </a:rPr>
              <a:t>Sub-Titel der Präsentation</a:t>
            </a:r>
          </a:p>
          <a:p>
            <a:r>
              <a:rPr lang="de-DE" sz="3400" b="1" baseline="0" dirty="0" smtClean="0">
                <a:solidFill>
                  <a:srgbClr val="8DAE10"/>
                </a:solidFill>
                <a:latin typeface="Arial" pitchFamily="34" charset="0"/>
                <a:cs typeface="Arial" pitchFamily="34" charset="0"/>
              </a:rPr>
              <a:t>Datum XX.XX. – XX.XX.20XX</a:t>
            </a:r>
            <a:endParaRPr lang="de-DE" sz="3400" b="1" baseline="0" dirty="0">
              <a:solidFill>
                <a:srgbClr val="8DAE10"/>
              </a:solidFill>
              <a:latin typeface="Arial" pitchFamily="34" charset="0"/>
              <a:cs typeface="Arial" pitchFamily="34" charset="0"/>
            </a:endParaRPr>
          </a:p>
        </p:txBody>
      </p:sp>
      <p:sp>
        <p:nvSpPr>
          <p:cNvPr id="3" name="Textfeld 2"/>
          <p:cNvSpPr txBox="1"/>
          <p:nvPr/>
        </p:nvSpPr>
        <p:spPr>
          <a:xfrm>
            <a:off x="437178" y="2207462"/>
            <a:ext cx="7215518" cy="430887"/>
          </a:xfrm>
          <a:prstGeom prst="rect">
            <a:avLst/>
          </a:prstGeom>
          <a:noFill/>
        </p:spPr>
        <p:txBody>
          <a:bodyPr wrap="square" lIns="0" tIns="0" rIns="0" bIns="0" rtlCol="0">
            <a:spAutoFit/>
          </a:bodyPr>
          <a:lstStyle/>
          <a:p>
            <a:r>
              <a:rPr lang="de-DE" sz="1400" b="1" dirty="0" smtClean="0">
                <a:solidFill>
                  <a:srgbClr val="003560"/>
                </a:solidFill>
                <a:latin typeface="Arial" pitchFamily="34" charset="0"/>
                <a:cs typeface="Arial" pitchFamily="34" charset="0"/>
              </a:rPr>
              <a:t>FAKULTÄT XY</a:t>
            </a:r>
          </a:p>
          <a:p>
            <a:r>
              <a:rPr lang="de-DE" sz="1400" dirty="0" smtClean="0">
                <a:solidFill>
                  <a:srgbClr val="003560"/>
                </a:solidFill>
                <a:latin typeface="Arial" pitchFamily="34" charset="0"/>
                <a:cs typeface="Arial" pitchFamily="34" charset="0"/>
              </a:rPr>
              <a:t>Lehrstuhl für XY</a:t>
            </a:r>
          </a:p>
        </p:txBody>
      </p:sp>
      <p:sp>
        <p:nvSpPr>
          <p:cNvPr id="4" name="Textfeld 3"/>
          <p:cNvSpPr txBox="1"/>
          <p:nvPr/>
        </p:nvSpPr>
        <p:spPr>
          <a:xfrm>
            <a:off x="447452" y="2838985"/>
            <a:ext cx="7215518" cy="923330"/>
          </a:xfrm>
          <a:prstGeom prst="rect">
            <a:avLst/>
          </a:prstGeom>
          <a:noFill/>
        </p:spPr>
        <p:txBody>
          <a:bodyPr wrap="square" lIns="0" tIns="0" rIns="0" bIns="0" rtlCol="0">
            <a:spAutoFit/>
          </a:bodyPr>
          <a:lstStyle/>
          <a:p>
            <a:r>
              <a:rPr lang="de-DE" sz="3000" b="1" dirty="0" smtClean="0">
                <a:solidFill>
                  <a:srgbClr val="003560"/>
                </a:solidFill>
                <a:latin typeface="Arial" pitchFamily="34" charset="0"/>
                <a:cs typeface="Arial" pitchFamily="34" charset="0"/>
              </a:rPr>
              <a:t>Headline bei längeren Headlines</a:t>
            </a:r>
          </a:p>
          <a:p>
            <a:r>
              <a:rPr lang="de-DE" sz="3000" dirty="0" smtClean="0">
                <a:solidFill>
                  <a:srgbClr val="003560"/>
                </a:solidFill>
                <a:latin typeface="Arial" pitchFamily="34" charset="0"/>
                <a:cs typeface="Arial" pitchFamily="34" charset="0"/>
              </a:rPr>
              <a:t>Subheadline – optional</a:t>
            </a:r>
          </a:p>
        </p:txBody>
      </p:sp>
      <p:sp>
        <p:nvSpPr>
          <p:cNvPr id="5" name="Textfeld 4"/>
          <p:cNvSpPr txBox="1"/>
          <p:nvPr/>
        </p:nvSpPr>
        <p:spPr>
          <a:xfrm>
            <a:off x="437178" y="3997842"/>
            <a:ext cx="4460258" cy="1192634"/>
          </a:xfrm>
          <a:prstGeom prst="rect">
            <a:avLst/>
          </a:prstGeom>
          <a:noFill/>
        </p:spPr>
        <p:txBody>
          <a:bodyPr wrap="square" lIns="0" tIns="0" rIns="0" bIns="0" rtlCol="0">
            <a:spAutoFit/>
          </a:bodyPr>
          <a:lstStyle/>
          <a:p>
            <a:pPr indent="288000">
              <a:lnSpc>
                <a:spcPts val="2700"/>
              </a:lnSpc>
              <a:spcAft>
                <a:spcPts val="600"/>
              </a:spcAft>
              <a:buSzPct val="130000"/>
              <a:buFont typeface="Wingdings" pitchFamily="2" charset="2"/>
              <a:buChar char="§"/>
            </a:pPr>
            <a:r>
              <a:rPr lang="de-DE" dirty="0" err="1" smtClean="0">
                <a:latin typeface="Arial" pitchFamily="34" charset="0"/>
                <a:cs typeface="Arial" pitchFamily="34" charset="0"/>
              </a:rPr>
              <a:t>Bulletpoint</a:t>
            </a:r>
            <a:r>
              <a:rPr lang="de-DE" dirty="0" smtClean="0">
                <a:latin typeface="Arial" pitchFamily="34" charset="0"/>
                <a:cs typeface="Arial" pitchFamily="34" charset="0"/>
              </a:rPr>
              <a:t> 1</a:t>
            </a:r>
            <a:endParaRPr lang="de-DE" dirty="0">
              <a:latin typeface="Arial" pitchFamily="34" charset="0"/>
              <a:cs typeface="Arial" pitchFamily="34" charset="0"/>
            </a:endParaRPr>
          </a:p>
          <a:p>
            <a:pPr indent="288000">
              <a:lnSpc>
                <a:spcPts val="2700"/>
              </a:lnSpc>
              <a:spcAft>
                <a:spcPts val="600"/>
              </a:spcAft>
              <a:buSzPct val="130000"/>
              <a:buFont typeface="Wingdings" pitchFamily="2" charset="2"/>
              <a:buChar char="§"/>
            </a:pPr>
            <a:r>
              <a:rPr lang="de-DE" dirty="0" err="1" smtClean="0">
                <a:latin typeface="Arial" pitchFamily="34" charset="0"/>
                <a:cs typeface="Arial" pitchFamily="34" charset="0"/>
              </a:rPr>
              <a:t>Bulletpoint</a:t>
            </a:r>
            <a:r>
              <a:rPr lang="de-DE" dirty="0" smtClean="0">
                <a:latin typeface="Arial" pitchFamily="34" charset="0"/>
                <a:cs typeface="Arial" pitchFamily="34" charset="0"/>
              </a:rPr>
              <a:t> 2</a:t>
            </a:r>
          </a:p>
          <a:p>
            <a:pPr indent="288000">
              <a:lnSpc>
                <a:spcPts val="2700"/>
              </a:lnSpc>
              <a:spcAft>
                <a:spcPts val="600"/>
              </a:spcAft>
              <a:buSzPct val="130000"/>
              <a:buFont typeface="Wingdings" pitchFamily="2" charset="2"/>
              <a:buChar char="§"/>
            </a:pPr>
            <a:r>
              <a:rPr lang="de-DE" dirty="0" err="1" smtClean="0">
                <a:latin typeface="Arial" pitchFamily="34" charset="0"/>
                <a:cs typeface="Arial" pitchFamily="34" charset="0"/>
              </a:rPr>
              <a:t>Bulletpoint</a:t>
            </a:r>
            <a:r>
              <a:rPr lang="de-DE" dirty="0" smtClean="0">
                <a:latin typeface="Arial" pitchFamily="34" charset="0"/>
                <a:cs typeface="Arial" pitchFamily="34" charset="0"/>
              </a:rPr>
              <a:t> 3</a:t>
            </a:r>
          </a:p>
        </p:txBody>
      </p:sp>
      <p:sp>
        <p:nvSpPr>
          <p:cNvPr id="7" name="Textfeld 6"/>
          <p:cNvSpPr txBox="1"/>
          <p:nvPr/>
        </p:nvSpPr>
        <p:spPr>
          <a:xfrm>
            <a:off x="468280" y="7142594"/>
            <a:ext cx="8429684" cy="153888"/>
          </a:xfrm>
          <a:prstGeom prst="rect">
            <a:avLst/>
          </a:prstGeom>
          <a:noFill/>
        </p:spPr>
        <p:txBody>
          <a:bodyPr wrap="square" lIns="0" tIns="0" rIns="0" bIns="0" rtlCol="0">
            <a:spAutoFit/>
          </a:bodyPr>
          <a:lstStyle/>
          <a:p>
            <a:r>
              <a:rPr lang="de-DE" sz="1000" b="1" baseline="0" dirty="0" smtClean="0">
                <a:solidFill>
                  <a:srgbClr val="003560"/>
                </a:solidFill>
                <a:latin typeface="Arial" pitchFamily="34" charset="0"/>
                <a:cs typeface="Arial" pitchFamily="34" charset="0"/>
              </a:rPr>
              <a:t>TITEL PRÄSENTATION </a:t>
            </a:r>
            <a:r>
              <a:rPr lang="de-DE" sz="1000" baseline="0" dirty="0" smtClean="0">
                <a:solidFill>
                  <a:srgbClr val="003560"/>
                </a:solidFill>
                <a:latin typeface="Arial" pitchFamily="34" charset="0"/>
                <a:cs typeface="Arial" pitchFamily="34" charset="0"/>
              </a:rPr>
              <a:t>TITEL PRÄSENTATION | Bochum | XX. – XX. Monat Jahr</a:t>
            </a:r>
            <a:endParaRPr lang="de-DE" sz="1000" baseline="0" dirty="0">
              <a:solidFill>
                <a:srgbClr val="003560"/>
              </a:solidFill>
              <a:latin typeface="Arial" pitchFamily="34" charset="0"/>
              <a:cs typeface="Arial" pitchFamily="34" charset="0"/>
            </a:endParaRPr>
          </a:p>
        </p:txBody>
      </p:sp>
      <p:sp>
        <p:nvSpPr>
          <p:cNvPr id="8" name="Textfeld 7"/>
          <p:cNvSpPr txBox="1"/>
          <p:nvPr/>
        </p:nvSpPr>
        <p:spPr>
          <a:xfrm>
            <a:off x="437178" y="5348170"/>
            <a:ext cx="4460258" cy="1384995"/>
          </a:xfrm>
          <a:prstGeom prst="rect">
            <a:avLst/>
          </a:prstGeom>
          <a:noFill/>
        </p:spPr>
        <p:txBody>
          <a:bodyPr wrap="square" lIns="0" tIns="0" rIns="0" bIns="0" rtlCol="0">
            <a:spAutoFit/>
          </a:bodyPr>
          <a:lstStyle/>
          <a:p>
            <a:pPr>
              <a:lnSpc>
                <a:spcPts val="2700"/>
              </a:lnSpc>
              <a:buSzPct val="130000"/>
            </a:pPr>
            <a:r>
              <a:rPr lang="de-DE" dirty="0" err="1" smtClean="0">
                <a:latin typeface="Arial" pitchFamily="34" charset="0"/>
                <a:cs typeface="Arial" pitchFamily="34" charset="0"/>
              </a:rPr>
              <a:t>Cidunt</a:t>
            </a:r>
            <a:r>
              <a:rPr lang="de-DE" dirty="0" smtClean="0">
                <a:latin typeface="Arial" pitchFamily="34" charset="0"/>
                <a:cs typeface="Arial" pitchFamily="34" charset="0"/>
              </a:rPr>
              <a:t> </a:t>
            </a:r>
            <a:r>
              <a:rPr lang="de-DE" dirty="0" err="1" smtClean="0">
                <a:latin typeface="Arial" pitchFamily="34" charset="0"/>
                <a:cs typeface="Arial" pitchFamily="34" charset="0"/>
              </a:rPr>
              <a:t>adignis</a:t>
            </a:r>
            <a:r>
              <a:rPr lang="de-DE" dirty="0" smtClean="0">
                <a:latin typeface="Arial" pitchFamily="34" charset="0"/>
                <a:cs typeface="Arial" pitchFamily="34" charset="0"/>
              </a:rPr>
              <a:t> am </a:t>
            </a:r>
            <a:r>
              <a:rPr lang="de-DE" dirty="0" err="1" smtClean="0">
                <a:latin typeface="Arial" pitchFamily="34" charset="0"/>
                <a:cs typeface="Arial" pitchFamily="34" charset="0"/>
              </a:rPr>
              <a:t>venibh</a:t>
            </a:r>
            <a:r>
              <a:rPr lang="de-DE" dirty="0" smtClean="0">
                <a:latin typeface="Arial" pitchFamily="34" charset="0"/>
                <a:cs typeface="Arial" pitchFamily="34" charset="0"/>
              </a:rPr>
              <a:t> </a:t>
            </a:r>
            <a:r>
              <a:rPr lang="de-DE" dirty="0" err="1" smtClean="0">
                <a:latin typeface="Arial" pitchFamily="34" charset="0"/>
                <a:cs typeface="Arial" pitchFamily="34" charset="0"/>
              </a:rPr>
              <a:t>etue</a:t>
            </a:r>
            <a:r>
              <a:rPr lang="de-DE" dirty="0" smtClean="0">
                <a:latin typeface="Arial" pitchFamily="34" charset="0"/>
                <a:cs typeface="Arial" pitchFamily="34" charset="0"/>
              </a:rPr>
              <a:t> </a:t>
            </a:r>
            <a:r>
              <a:rPr lang="de-DE" dirty="0" err="1" smtClean="0">
                <a:latin typeface="Arial" pitchFamily="34" charset="0"/>
                <a:cs typeface="Arial" pitchFamily="34" charset="0"/>
              </a:rPr>
              <a:t>alit</a:t>
            </a:r>
            <a:r>
              <a:rPr lang="de-DE" dirty="0" smtClean="0">
                <a:latin typeface="Arial" pitchFamily="34" charset="0"/>
                <a:cs typeface="Arial" pitchFamily="34" charset="0"/>
              </a:rPr>
              <a:t> </a:t>
            </a:r>
            <a:r>
              <a:rPr lang="de-DE" dirty="0" err="1" smtClean="0">
                <a:latin typeface="Arial" pitchFamily="34" charset="0"/>
                <a:cs typeface="Arial" pitchFamily="34" charset="0"/>
              </a:rPr>
              <a:t>erostio</a:t>
            </a:r>
            <a:r>
              <a:rPr lang="de-DE" dirty="0" smtClean="0">
                <a:latin typeface="Arial" pitchFamily="34" charset="0"/>
                <a:cs typeface="Arial" pitchFamily="34" charset="0"/>
              </a:rPr>
              <a:t> </a:t>
            </a:r>
            <a:r>
              <a:rPr lang="de-DE" dirty="0" err="1" smtClean="0">
                <a:latin typeface="Arial" pitchFamily="34" charset="0"/>
                <a:cs typeface="Arial" pitchFamily="34" charset="0"/>
              </a:rPr>
              <a:t>dipisisi</a:t>
            </a:r>
            <a:r>
              <a:rPr lang="de-DE" dirty="0" smtClean="0">
                <a:latin typeface="Arial" pitchFamily="34" charset="0"/>
                <a:cs typeface="Arial" pitchFamily="34" charset="0"/>
              </a:rPr>
              <a:t> er </a:t>
            </a:r>
            <a:r>
              <a:rPr lang="de-DE" dirty="0" err="1" smtClean="0">
                <a:latin typeface="Arial" pitchFamily="34" charset="0"/>
                <a:cs typeface="Arial" pitchFamily="34" charset="0"/>
              </a:rPr>
              <a:t>aliquissi</a:t>
            </a:r>
            <a:r>
              <a:rPr lang="de-DE" dirty="0" smtClean="0">
                <a:latin typeface="Arial" pitchFamily="34" charset="0"/>
                <a:cs typeface="Arial" pitchFamily="34" charset="0"/>
              </a:rPr>
              <a:t>. </a:t>
            </a:r>
            <a:r>
              <a:rPr lang="de-DE" dirty="0" err="1" smtClean="0">
                <a:latin typeface="Arial" pitchFamily="34" charset="0"/>
                <a:cs typeface="Arial" pitchFamily="34" charset="0"/>
              </a:rPr>
              <a:t>Unt</a:t>
            </a:r>
            <a:r>
              <a:rPr lang="de-DE" dirty="0" smtClean="0">
                <a:latin typeface="Arial" pitchFamily="34" charset="0"/>
                <a:cs typeface="Arial" pitchFamily="34" charset="0"/>
              </a:rPr>
              <a:t> </a:t>
            </a:r>
            <a:r>
              <a:rPr lang="de-DE" dirty="0" err="1" smtClean="0">
                <a:latin typeface="Arial" pitchFamily="34" charset="0"/>
                <a:cs typeface="Arial" pitchFamily="34" charset="0"/>
              </a:rPr>
              <a:t>lortio</a:t>
            </a:r>
            <a:r>
              <a:rPr lang="de-DE" dirty="0" smtClean="0">
                <a:latin typeface="Arial" pitchFamily="34" charset="0"/>
                <a:cs typeface="Arial" pitchFamily="34" charset="0"/>
              </a:rPr>
              <a:t> </a:t>
            </a:r>
            <a:r>
              <a:rPr lang="de-DE" dirty="0" err="1" smtClean="0">
                <a:latin typeface="Arial" pitchFamily="34" charset="0"/>
                <a:cs typeface="Arial" pitchFamily="34" charset="0"/>
              </a:rPr>
              <a:t>digna</a:t>
            </a:r>
            <a:r>
              <a:rPr lang="de-DE" dirty="0" smtClean="0">
                <a:latin typeface="Arial" pitchFamily="34" charset="0"/>
                <a:cs typeface="Arial" pitchFamily="34" charset="0"/>
              </a:rPr>
              <a:t> </a:t>
            </a:r>
            <a:r>
              <a:rPr lang="de-DE" dirty="0" err="1" smtClean="0">
                <a:latin typeface="Arial" pitchFamily="34" charset="0"/>
                <a:cs typeface="Arial" pitchFamily="34" charset="0"/>
              </a:rPr>
              <a:t>cor</a:t>
            </a:r>
            <a:r>
              <a:rPr lang="de-DE" dirty="0" smtClean="0">
                <a:latin typeface="Arial" pitchFamily="34" charset="0"/>
                <a:cs typeface="Arial" pitchFamily="34" charset="0"/>
              </a:rPr>
              <a:t> </a:t>
            </a:r>
            <a:r>
              <a:rPr lang="de-DE" dirty="0" err="1" smtClean="0">
                <a:latin typeface="Arial" pitchFamily="34" charset="0"/>
                <a:cs typeface="Arial" pitchFamily="34" charset="0"/>
              </a:rPr>
              <a:t>sum</a:t>
            </a:r>
            <a:r>
              <a:rPr lang="de-DE" dirty="0" smtClean="0">
                <a:latin typeface="Arial" pitchFamily="34" charset="0"/>
                <a:cs typeface="Arial" pitchFamily="34" charset="0"/>
              </a:rPr>
              <a:t> </a:t>
            </a:r>
            <a:r>
              <a:rPr lang="de-DE" dirty="0" err="1" smtClean="0">
                <a:latin typeface="Arial" pitchFamily="34" charset="0"/>
                <a:cs typeface="Arial" pitchFamily="34" charset="0"/>
              </a:rPr>
              <a:t>vel</a:t>
            </a:r>
            <a:r>
              <a:rPr lang="de-DE" dirty="0" smtClean="0">
                <a:latin typeface="Arial" pitchFamily="34" charset="0"/>
                <a:cs typeface="Arial" pitchFamily="34" charset="0"/>
              </a:rPr>
              <a:t> </a:t>
            </a:r>
            <a:r>
              <a:rPr lang="de-DE" dirty="0" err="1" smtClean="0">
                <a:latin typeface="Arial" pitchFamily="34" charset="0"/>
                <a:cs typeface="Arial" pitchFamily="34" charset="0"/>
              </a:rPr>
              <a:t>il</a:t>
            </a:r>
            <a:r>
              <a:rPr lang="de-DE" dirty="0" smtClean="0">
                <a:latin typeface="Arial" pitchFamily="34" charset="0"/>
                <a:cs typeface="Arial" pitchFamily="34" charset="0"/>
              </a:rPr>
              <a:t> </a:t>
            </a:r>
            <a:r>
              <a:rPr lang="de-DE" dirty="0" err="1" smtClean="0">
                <a:latin typeface="Arial" pitchFamily="34" charset="0"/>
                <a:cs typeface="Arial" pitchFamily="34" charset="0"/>
              </a:rPr>
              <a:t>utem</a:t>
            </a:r>
            <a:r>
              <a:rPr lang="de-DE" dirty="0" smtClean="0">
                <a:latin typeface="Arial" pitchFamily="34" charset="0"/>
                <a:cs typeface="Arial" pitchFamily="34" charset="0"/>
              </a:rPr>
              <a:t> ad et </a:t>
            </a:r>
            <a:r>
              <a:rPr lang="de-DE" dirty="0" err="1" smtClean="0">
                <a:latin typeface="Arial" pitchFamily="34" charset="0"/>
                <a:cs typeface="Arial" pitchFamily="34" charset="0"/>
              </a:rPr>
              <a:t>nosto</a:t>
            </a:r>
            <a:r>
              <a:rPr lang="de-DE" dirty="0" smtClean="0">
                <a:latin typeface="Arial" pitchFamily="34" charset="0"/>
                <a:cs typeface="Arial" pitchFamily="34" charset="0"/>
              </a:rPr>
              <a:t> </a:t>
            </a:r>
            <a:r>
              <a:rPr lang="de-DE" dirty="0" err="1" smtClean="0">
                <a:latin typeface="Arial" pitchFamily="34" charset="0"/>
                <a:cs typeface="Arial" pitchFamily="34" charset="0"/>
              </a:rPr>
              <a:t>od</a:t>
            </a:r>
            <a:r>
              <a:rPr lang="de-DE" dirty="0" smtClean="0">
                <a:latin typeface="Arial" pitchFamily="34" charset="0"/>
                <a:cs typeface="Arial" pitchFamily="34" charset="0"/>
              </a:rPr>
              <a:t> magna </a:t>
            </a:r>
            <a:r>
              <a:rPr lang="de-DE" dirty="0" err="1" smtClean="0">
                <a:latin typeface="Arial" pitchFamily="34" charset="0"/>
                <a:cs typeface="Arial" pitchFamily="34" charset="0"/>
              </a:rPr>
              <a:t>feugait</a:t>
            </a:r>
            <a:r>
              <a:rPr lang="de-DE" dirty="0" smtClean="0">
                <a:latin typeface="Arial" pitchFamily="34" charset="0"/>
                <a:cs typeface="Arial" pitchFamily="34" charset="0"/>
              </a:rPr>
              <a:t>.</a:t>
            </a:r>
          </a:p>
        </p:txBody>
      </p:sp>
    </p:spTree>
  </p:cSld>
  <p:clrMap bg1="lt1" tx1="dk1" bg2="lt2" tx2="dk2" accent1="accent1" accent2="accent2" accent3="accent3" accent4="accent4" accent5="accent5" accent6="accent6" hlink="hlink" folHlink="folHlink"/>
  <p:sldLayoutIdLst>
    <p:sldLayoutId id="2147483656" r:id="rId1"/>
  </p:sldLayoutIdLst>
  <p:hf sldNum="0" hdr="0" dt="0"/>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serviceportal.ruhr-uni-bochum.de/formularschrank/_layouts/15/Rub/serviceportal/details.aspx?l1=27dc81a8-c943-4f0d-b0bb-ac081511e35b&amp;i1=35&amp;l2=7708E728-3D94-43F9-A07B-42962A349177&amp;f2=FormularID2"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serviceportal.ruhr-uni-bochum.de/formularschrank/FormularZusatzdokumente/Hinweise-Auslagenerstattung.pdf"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www2.uv.ruhr-uni-bochum.de/mam/dezernat4/content/absetzungsantrag.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serviceportal.ruhr-uni-bochum.de/formularschrank/_layouts/15/Rub/serviceportal/details.aspx?l1=27dc81a8-c943-4f0d-b0bb-ac081511e35b&amp;i1=557&amp;l2=7708E728-3D94-43F9-A07B-42962A349177&amp;f2=FormularID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2.uv.ruhr-uni-bochum.de/mam/dezernat4/content/richtlinie_zur_erstattung_von_bewirtungskosten_6.2017.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serviceportal.ruhr-uni-bochum.de/Begriffesammlung/Seiten/ausgangsrechnungen-von-der-rub.aspx?term=Finanzen%3BAusgangsrechnun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serviceportal.ruhr-uni-bochum.de/formularschrank/_layouts/15/Rub/serviceportal/details.aspx?l1=27dc81a8-c943-4f0d-b0bb-ac081511e35b&amp;i1=57&amp;l2=7708E728-3D94-43F9-A07B-42962A349177&amp;f2=FormularID2"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serviceportal.ruhr-uni-bochum.de/Seiten/kategorien.aspx?term=Finanzen&amp;termid=5c592fde-b2a7-42ed-922f-604910fecaa6"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serviceportal.ruhr-uni-bochum.de/formularschrank/_layouts/15/Rub/serviceportal/details.aspx?l1=27dc81a8-c943-4f0d-b0bb-ac081511e35b&amp;i1=54&amp;l2=7708E728-3D94-43F9-A07B-42962A349177&amp;f2=FormularID2"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s://serviceportal.ruhr-uni-bochum.de/formularschrank/_layouts/15/Rub/serviceportal/details.aspx?l1=27dc81a8-c943-4f0d-b0bb-ac081511e35b&amp;i1=55&amp;l2=7708E728-3D94-43F9-A07B-42962A349177&amp;f2=FormularID2" TargetMode="External"/><Relationship Id="rId4" Type="http://schemas.openxmlformats.org/officeDocument/2006/relationships/hyperlink" Target="https://serviceportal.ruhr-uni-bochum.de/Begriffesammlung/Seiten/ansprechpersonen-debitorenbuchhaltung.aspx?term=Finanzen%3BAusgangsrechnu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parkasse.de/filialen/b/sparkasse-bochum-geschaeftsstelle-uni-center/1071.html"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mailto:barkasse@uv.rub.d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serviceportal.ruhr-uni-bochum.de/Seiten/unterkategorien.aspx?term=Finanzen;Zahlungsverkehr"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mailto:auslands&#252;berweiseung@uv.rub.de" TargetMode="External"/><Relationship Id="rId4" Type="http://schemas.openxmlformats.org/officeDocument/2006/relationships/hyperlink" Target="mailto:bank@uv.rub.d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serviceportal.ruhr-uni-bochum.de/Begriffesammlung/Seiten/Organigramm-dezernat-4.aspx?term=Finanzen%3BAnsprechpersonen%20%EF%BC%86%20Sachbearbeitun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serviceportal.ruhr-uni-bochum.de/Begriffesammlung/Seiten/MachWeb.aspx"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ims-web-2.uv.ruhr-uni-bochum.de/ibmcognos/bi/" TargetMode="External"/><Relationship Id="rId4" Type="http://schemas.openxmlformats.org/officeDocument/2006/relationships/hyperlink" Target="https://serviceportal.ruhr-uni-bochum.de/formularschrank/_layouts/15/Rub/serviceportal/details.aspx?l1=27dc81a8-c943-4f0d-b0bb-ac081511e35b&amp;i1=30&amp;l2=7708E728-3D94-43F9-A07B-42962A349177&amp;f2=FormularID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erviceportal.ruhr-uni-bochum.de/formularschrank/_layouts/15/Rub/serviceportal/details.aspx?l1=27dc81a8-c943-4f0d-b0bb-ac081511e35b&amp;i1=579&amp;l2=7708E728-3D94-43F9-A07B-42962A349177&amp;f2=FormularID2"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serviceportal.ruhr-uni-bochum.de/formularschrank/_layouts/15/Rub/serviceportal/details.aspx?l1=27dc81a8-c943-4f0d-b0bb-ac081511e35b&amp;i1=579&amp;l2=7708E728-3D94-43F9-A07B-42962A349177&amp;f2=FormularID2"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2.uv.ruhr-uni-bochum.de/mam/dezernat4/content/kontierungsbeleg_19.09.2019.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serviceportal.ruhr-uni-bochum.de/formularschrank/_layouts/15/Rub/serviceportal/details.aspx?l1=27dc81a8-c943-4f0d-b0bb-ac081511e35b&amp;i1=579&amp;l2=7708E728-3D94-43F9-A07B-42962A349177&amp;f2=FormularID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feld 19"/>
          <p:cNvSpPr txBox="1"/>
          <p:nvPr/>
        </p:nvSpPr>
        <p:spPr>
          <a:xfrm>
            <a:off x="437177" y="4152523"/>
            <a:ext cx="9427792" cy="1046440"/>
          </a:xfrm>
          <a:prstGeom prst="rect">
            <a:avLst/>
          </a:prstGeom>
          <a:noFill/>
        </p:spPr>
        <p:txBody>
          <a:bodyPr wrap="square" lIns="0" tIns="0" rIns="0" bIns="0" rtlCol="0">
            <a:spAutoFit/>
          </a:bodyPr>
          <a:lstStyle/>
          <a:p>
            <a:r>
              <a:rPr lang="de-DE" sz="3400" b="1" dirty="0" smtClean="0">
                <a:solidFill>
                  <a:srgbClr val="003560"/>
                </a:solidFill>
                <a:latin typeface="Arial" pitchFamily="34" charset="0"/>
                <a:cs typeface="Arial" pitchFamily="34" charset="0"/>
              </a:rPr>
              <a:t>Finanz- und Rechnungswesen</a:t>
            </a:r>
          </a:p>
          <a:p>
            <a:r>
              <a:rPr lang="de-DE" sz="3400" b="1" dirty="0" smtClean="0">
                <a:solidFill>
                  <a:srgbClr val="8DAE10"/>
                </a:solidFill>
                <a:latin typeface="Arial" pitchFamily="34" charset="0"/>
                <a:cs typeface="Arial" pitchFamily="34" charset="0"/>
              </a:rPr>
              <a:t>Basisinformationen</a:t>
            </a:r>
          </a:p>
        </p:txBody>
      </p:sp>
      <p:pic>
        <p:nvPicPr>
          <p:cNvPr id="21" name="Grafik 20" descr="Wortmarke_BLAU_srgb.jpg"/>
          <p:cNvPicPr>
            <a:picLocks noChangeAspect="1"/>
          </p:cNvPicPr>
          <p:nvPr/>
        </p:nvPicPr>
        <p:blipFill>
          <a:blip r:embed="rId3" cstate="print"/>
          <a:stretch>
            <a:fillRect/>
          </a:stretch>
        </p:blipFill>
        <p:spPr>
          <a:xfrm>
            <a:off x="486000" y="3553886"/>
            <a:ext cx="2376000" cy="155307"/>
          </a:xfrm>
          <a:prstGeom prst="rect">
            <a:avLst/>
          </a:prstGeom>
        </p:spPr>
      </p:pic>
      <p:sp>
        <p:nvSpPr>
          <p:cNvPr id="22" name="Textfeld 21"/>
          <p:cNvSpPr txBox="1"/>
          <p:nvPr/>
        </p:nvSpPr>
        <p:spPr>
          <a:xfrm>
            <a:off x="437176" y="6943676"/>
            <a:ext cx="7916781" cy="215444"/>
          </a:xfrm>
          <a:prstGeom prst="rect">
            <a:avLst/>
          </a:prstGeom>
          <a:noFill/>
        </p:spPr>
        <p:txBody>
          <a:bodyPr wrap="square" lIns="0" tIns="0" rIns="0" bIns="0" rtlCol="0">
            <a:spAutoFit/>
          </a:bodyPr>
          <a:lstStyle/>
          <a:p>
            <a:r>
              <a:rPr lang="de-DE" sz="1400" b="1" dirty="0" smtClean="0">
                <a:solidFill>
                  <a:srgbClr val="003560"/>
                </a:solidFill>
                <a:latin typeface="Arial" pitchFamily="34" charset="0"/>
                <a:cs typeface="Arial" pitchFamily="34" charset="0"/>
              </a:rPr>
              <a:t>Dezernat 4 – Abteilung Finanz- und Rechnungswesen</a:t>
            </a:r>
          </a:p>
        </p:txBody>
      </p:sp>
      <p:pic>
        <p:nvPicPr>
          <p:cNvPr id="3" name="Grafik 2"/>
          <p:cNvPicPr>
            <a:picLocks noChangeAspect="1"/>
          </p:cNvPicPr>
          <p:nvPr/>
        </p:nvPicPr>
        <p:blipFill>
          <a:blip r:embed="rId4"/>
          <a:stretch>
            <a:fillRect/>
          </a:stretch>
        </p:blipFill>
        <p:spPr>
          <a:xfrm>
            <a:off x="0" y="0"/>
            <a:ext cx="9181372" cy="3206774"/>
          </a:xfrm>
          <a:prstGeom prst="rect">
            <a:avLst/>
          </a:prstGeom>
        </p:spPr>
      </p:pic>
      <p:pic>
        <p:nvPicPr>
          <p:cNvPr id="12" name="Inhaltsplatzhalter 5" descr="Label_RUB_WEISS-BLAU_srgb.jpg"/>
          <p:cNvPicPr>
            <a:picLocks noChangeAspect="1"/>
          </p:cNvPicPr>
          <p:nvPr/>
        </p:nvPicPr>
        <p:blipFill>
          <a:blip r:embed="rId5" cstate="print"/>
          <a:stretch>
            <a:fillRect/>
          </a:stretch>
        </p:blipFill>
        <p:spPr>
          <a:xfrm>
            <a:off x="8157600" y="0"/>
            <a:ext cx="1440000" cy="1440000"/>
          </a:xfrm>
          <a:prstGeom prst="rect">
            <a:avLst/>
          </a:prstGeom>
        </p:spPr>
      </p:pic>
      <p:sp>
        <p:nvSpPr>
          <p:cNvPr id="2" name="Textfeld 1"/>
          <p:cNvSpPr txBox="1"/>
          <p:nvPr/>
        </p:nvSpPr>
        <p:spPr>
          <a:xfrm>
            <a:off x="7988600" y="6897509"/>
            <a:ext cx="1615440" cy="307777"/>
          </a:xfrm>
          <a:prstGeom prst="rect">
            <a:avLst/>
          </a:prstGeom>
          <a:noFill/>
        </p:spPr>
        <p:txBody>
          <a:bodyPr wrap="square" rtlCol="0">
            <a:spAutoFit/>
          </a:bodyPr>
          <a:lstStyle/>
          <a:p>
            <a:r>
              <a:rPr lang="de-DE" sz="1400" b="1" dirty="0" smtClean="0">
                <a:solidFill>
                  <a:schemeClr val="accent1">
                    <a:lumMod val="50000"/>
                  </a:schemeClr>
                </a:solidFill>
                <a:latin typeface="Arial" panose="020B0604020202020204" pitchFamily="34" charset="0"/>
                <a:cs typeface="Arial" panose="020B0604020202020204" pitchFamily="34" charset="0"/>
              </a:rPr>
              <a:t>Stand 25.05.2021</a:t>
            </a:r>
            <a:endParaRPr lang="de-DE" sz="1400" b="1"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446400" y="1529664"/>
            <a:ext cx="9132498"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Sachliche Richtigkeit</a:t>
            </a:r>
          </a:p>
        </p:txBody>
      </p:sp>
      <p:sp>
        <p:nvSpPr>
          <p:cNvPr id="19" name="Textfeld 18"/>
          <p:cNvSpPr txBox="1"/>
          <p:nvPr/>
        </p:nvSpPr>
        <p:spPr>
          <a:xfrm>
            <a:off x="446400" y="2018779"/>
            <a:ext cx="9132498" cy="5001369"/>
          </a:xfrm>
          <a:prstGeom prst="rect">
            <a:avLst/>
          </a:prstGeom>
          <a:solidFill>
            <a:schemeClr val="bg1"/>
          </a:solidFill>
        </p:spPr>
        <p:txBody>
          <a:bodyPr wrap="square" lIns="0" tIns="0" rIns="0" bIns="0" rtlCol="0">
            <a:spAutoFit/>
          </a:bodyPr>
          <a:lstStyle/>
          <a:p>
            <a:pPr defTabSz="288000">
              <a:lnSpc>
                <a:spcPts val="2700"/>
              </a:lnSpc>
              <a:spcAft>
                <a:spcPts val="600"/>
              </a:spcAft>
              <a:buClr>
                <a:srgbClr val="8DAE10"/>
              </a:buClr>
              <a:buSzPct val="130000"/>
            </a:pPr>
            <a:r>
              <a:rPr lang="de-DE" dirty="0" smtClean="0">
                <a:cs typeface="Arial" pitchFamily="34" charset="0"/>
              </a:rPr>
              <a:t>Sachlich richtig dürfen nur für die jeweilige Finanzstelle berechtigte Personen zeichnen. </a:t>
            </a:r>
          </a:p>
          <a:p>
            <a:pPr defTabSz="288000">
              <a:lnSpc>
                <a:spcPts val="2700"/>
              </a:lnSpc>
              <a:spcAft>
                <a:spcPts val="600"/>
              </a:spcAft>
              <a:buClr>
                <a:srgbClr val="8DAE10"/>
              </a:buClr>
              <a:buSzPct val="130000"/>
            </a:pPr>
            <a:r>
              <a:rPr lang="de-DE" dirty="0" smtClean="0">
                <a:cs typeface="Arial" pitchFamily="34" charset="0"/>
              </a:rPr>
              <a:t>Mit der Sachlich-Richtig-Zeichnung wird folgendes bestätigt:</a:t>
            </a:r>
          </a:p>
          <a:p>
            <a:pPr defTabSz="288000">
              <a:lnSpc>
                <a:spcPts val="2700"/>
              </a:lnSpc>
              <a:spcAft>
                <a:spcPts val="600"/>
              </a:spcAft>
              <a:buClr>
                <a:srgbClr val="8DAE10"/>
              </a:buClr>
              <a:buSzPct val="130000"/>
            </a:pPr>
            <a:endParaRPr lang="de-DE" dirty="0" smtClean="0">
              <a:cs typeface="Arial" pitchFamily="34" charset="0"/>
            </a:endParaRPr>
          </a:p>
          <a:p>
            <a:pPr lvl="1" indent="288000" defTabSz="288000">
              <a:spcAft>
                <a:spcPts val="600"/>
              </a:spcAft>
              <a:buClr>
                <a:srgbClr val="003560"/>
              </a:buClr>
              <a:buSzPct val="130000"/>
              <a:buFont typeface="Wingdings" pitchFamily="2" charset="2"/>
              <a:buChar char="§"/>
            </a:pPr>
            <a:r>
              <a:rPr lang="de-DE" sz="1800" dirty="0">
                <a:cs typeface="Arial" pitchFamily="34" charset="0"/>
              </a:rPr>
              <a:t>W</a:t>
            </a:r>
            <a:r>
              <a:rPr lang="de-DE" sz="1800" dirty="0" smtClean="0">
                <a:cs typeface="Arial" pitchFamily="34" charset="0"/>
              </a:rPr>
              <a:t>irtschaftlich, sparsam und dienstliche Notwendigkeit</a:t>
            </a:r>
          </a:p>
          <a:p>
            <a:pPr lvl="1" indent="288000" defTabSz="288000">
              <a:lnSpc>
                <a:spcPts val="2700"/>
              </a:lnSpc>
              <a:spcAft>
                <a:spcPts val="600"/>
              </a:spcAft>
              <a:buClr>
                <a:srgbClr val="003560"/>
              </a:buClr>
              <a:buSzPct val="130000"/>
              <a:buFont typeface="Wingdings" pitchFamily="2" charset="2"/>
              <a:buChar char="§"/>
            </a:pPr>
            <a:r>
              <a:rPr lang="de-DE" sz="1800" dirty="0" smtClean="0">
                <a:cs typeface="Arial" pitchFamily="34" charset="0"/>
              </a:rPr>
              <a:t>Belege richtig und vollständig</a:t>
            </a:r>
          </a:p>
          <a:p>
            <a:pPr lvl="1" indent="288000" defTabSz="288000">
              <a:lnSpc>
                <a:spcPts val="2700"/>
              </a:lnSpc>
              <a:spcAft>
                <a:spcPts val="600"/>
              </a:spcAft>
              <a:buClr>
                <a:srgbClr val="003560"/>
              </a:buClr>
              <a:buSzPct val="130000"/>
              <a:buFont typeface="Wingdings" pitchFamily="2" charset="2"/>
              <a:buChar char="§"/>
            </a:pPr>
            <a:r>
              <a:rPr lang="de-DE" sz="1800" dirty="0" smtClean="0">
                <a:cs typeface="Arial" pitchFamily="34" charset="0"/>
              </a:rPr>
              <a:t>Lieferung/Leistung sachgemäß und vollständig</a:t>
            </a:r>
          </a:p>
          <a:p>
            <a:pPr lvl="1" indent="288000" defTabSz="288000">
              <a:lnSpc>
                <a:spcPts val="2700"/>
              </a:lnSpc>
              <a:spcAft>
                <a:spcPts val="600"/>
              </a:spcAft>
              <a:buClr>
                <a:srgbClr val="003560"/>
              </a:buClr>
              <a:buSzPct val="130000"/>
              <a:buFont typeface="Wingdings" pitchFamily="2" charset="2"/>
              <a:buChar char="§"/>
            </a:pPr>
            <a:r>
              <a:rPr lang="de-DE" sz="1800" dirty="0" smtClean="0">
                <a:cs typeface="Arial" pitchFamily="34" charset="0"/>
              </a:rPr>
              <a:t>Preis entspricht der vereinbarten Konditionen</a:t>
            </a:r>
          </a:p>
          <a:p>
            <a:pPr lvl="1" indent="288000" defTabSz="288000">
              <a:lnSpc>
                <a:spcPts val="2700"/>
              </a:lnSpc>
              <a:spcAft>
                <a:spcPts val="600"/>
              </a:spcAft>
              <a:buClr>
                <a:srgbClr val="003560"/>
              </a:buClr>
              <a:buSzPct val="130000"/>
              <a:buFont typeface="Wingdings" pitchFamily="2" charset="2"/>
              <a:buChar char="§"/>
            </a:pPr>
            <a:r>
              <a:rPr lang="de-DE" sz="1800" dirty="0" smtClean="0">
                <a:cs typeface="Arial" pitchFamily="34" charset="0"/>
              </a:rPr>
              <a:t>Zahlbetrag richtig ermittelt</a:t>
            </a:r>
          </a:p>
          <a:p>
            <a:pPr lvl="1" indent="288000" defTabSz="288000">
              <a:lnSpc>
                <a:spcPts val="2700"/>
              </a:lnSpc>
              <a:spcAft>
                <a:spcPts val="600"/>
              </a:spcAft>
              <a:buClr>
                <a:srgbClr val="003560"/>
              </a:buClr>
              <a:buSzPct val="130000"/>
              <a:buFont typeface="Wingdings" pitchFamily="2" charset="2"/>
              <a:buChar char="§"/>
            </a:pPr>
            <a:r>
              <a:rPr lang="de-DE" sz="1800" dirty="0" smtClean="0">
                <a:cs typeface="Arial" pitchFamily="34" charset="0"/>
              </a:rPr>
              <a:t>Lieferung/Leistung nicht bereits in anderer Rechnung berücksichtigt</a:t>
            </a:r>
          </a:p>
          <a:p>
            <a:pPr lvl="1" indent="288000" defTabSz="288000">
              <a:lnSpc>
                <a:spcPts val="2700"/>
              </a:lnSpc>
              <a:spcAft>
                <a:spcPts val="600"/>
              </a:spcAft>
              <a:buClr>
                <a:srgbClr val="003560"/>
              </a:buClr>
              <a:buSzPct val="130000"/>
              <a:buFont typeface="Wingdings" pitchFamily="2" charset="2"/>
              <a:buChar char="§"/>
            </a:pPr>
            <a:r>
              <a:rPr lang="de-DE" sz="1800" dirty="0" smtClean="0">
                <a:cs typeface="Arial" pitchFamily="34" charset="0"/>
              </a:rPr>
              <a:t>Zahlungsempfänger = Empfangsberechtigter</a:t>
            </a:r>
          </a:p>
          <a:p>
            <a:pPr lvl="1" indent="288000" defTabSz="288000">
              <a:lnSpc>
                <a:spcPts val="2700"/>
              </a:lnSpc>
              <a:spcAft>
                <a:spcPts val="600"/>
              </a:spcAft>
              <a:buClr>
                <a:srgbClr val="003560"/>
              </a:buClr>
              <a:buSzPct val="130000"/>
              <a:buFont typeface="Wingdings" pitchFamily="2" charset="2"/>
              <a:buChar char="§"/>
            </a:pPr>
            <a:r>
              <a:rPr lang="de-DE" sz="1800" dirty="0" smtClean="0">
                <a:cs typeface="Arial" pitchFamily="34" charset="0"/>
              </a:rPr>
              <a:t>Mittelverfügbarkeit und Zulässigkeit der Ausgabe</a:t>
            </a:r>
          </a:p>
          <a:p>
            <a:pPr lvl="1" defTabSz="288000">
              <a:lnSpc>
                <a:spcPts val="2700"/>
              </a:lnSpc>
              <a:spcAft>
                <a:spcPts val="600"/>
              </a:spcAft>
              <a:buClr>
                <a:srgbClr val="003560"/>
              </a:buClr>
              <a:buSzPct val="130000"/>
            </a:pPr>
            <a:endParaRPr lang="de-DE" sz="1800" dirty="0">
              <a:cs typeface="Arial" pitchFamily="34" charset="0"/>
            </a:endParaRPr>
          </a:p>
        </p:txBody>
      </p:sp>
      <p:sp>
        <p:nvSpPr>
          <p:cNvPr id="5" name="Textfeld 4"/>
          <p:cNvSpPr txBox="1"/>
          <p:nvPr/>
        </p:nvSpPr>
        <p:spPr>
          <a:xfrm>
            <a:off x="456561" y="866405"/>
            <a:ext cx="8156276" cy="307777"/>
          </a:xfrm>
          <a:prstGeom prst="rect">
            <a:avLst/>
          </a:prstGeom>
          <a:noFill/>
        </p:spPr>
        <p:txBody>
          <a:bodyPr wrap="square" lIns="0" tIns="0" rIns="0" bIns="0" rtlCol="0">
            <a:spAutoFit/>
          </a:bodyPr>
          <a:lstStyle/>
          <a:p>
            <a:r>
              <a:rPr lang="de-DE" b="1" dirty="0" smtClean="0">
                <a:solidFill>
                  <a:srgbClr val="003560"/>
                </a:solidFill>
                <a:cs typeface="Arial" pitchFamily="34" charset="0"/>
              </a:rPr>
              <a:t>Bearbeitung von Eingangsrechnungen [allgemein]</a:t>
            </a:r>
          </a:p>
        </p:txBody>
      </p:sp>
    </p:spTree>
    <p:extLst>
      <p:ext uri="{BB962C8B-B14F-4D97-AF65-F5344CB8AC3E}">
        <p14:creationId xmlns:p14="http://schemas.microsoft.com/office/powerpoint/2010/main" val="2547312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56561" y="5187197"/>
            <a:ext cx="9122337" cy="1015663"/>
          </a:xfrm>
          <a:prstGeom prst="rect">
            <a:avLst/>
          </a:prstGeom>
          <a:solidFill>
            <a:schemeClr val="bg1"/>
          </a:solidFill>
        </p:spPr>
        <p:txBody>
          <a:bodyPr wrap="square" rtlCol="0">
            <a:spAutoFit/>
          </a:bodyPr>
          <a:lstStyle/>
          <a:p>
            <a:r>
              <a:rPr lang="de-DE" dirty="0" smtClean="0"/>
              <a:t>Wichtig ist, dass die Zeichnung der sachlichen Richtigkeit in eigenen Angelegenheiten </a:t>
            </a:r>
            <a:r>
              <a:rPr lang="de-DE" u="sng" dirty="0" smtClean="0"/>
              <a:t>nicht</a:t>
            </a:r>
            <a:r>
              <a:rPr lang="de-DE" dirty="0" smtClean="0"/>
              <a:t> zulässig ist. Das heißt, der Zahlungsempfänger darf nicht gleichzeitig sachlich richtig zeichnen.</a:t>
            </a:r>
            <a:endParaRPr lang="de-DE" dirty="0"/>
          </a:p>
        </p:txBody>
      </p:sp>
      <p:sp>
        <p:nvSpPr>
          <p:cNvPr id="9" name="Textfeld 8"/>
          <p:cNvSpPr txBox="1"/>
          <p:nvPr/>
        </p:nvSpPr>
        <p:spPr>
          <a:xfrm>
            <a:off x="456561" y="866405"/>
            <a:ext cx="8156276" cy="307777"/>
          </a:xfrm>
          <a:prstGeom prst="rect">
            <a:avLst/>
          </a:prstGeom>
          <a:noFill/>
        </p:spPr>
        <p:txBody>
          <a:bodyPr wrap="square" lIns="0" tIns="0" rIns="0" bIns="0" rtlCol="0">
            <a:spAutoFit/>
          </a:bodyPr>
          <a:lstStyle/>
          <a:p>
            <a:r>
              <a:rPr lang="de-DE" b="1" dirty="0" smtClean="0">
                <a:solidFill>
                  <a:srgbClr val="003560"/>
                </a:solidFill>
                <a:cs typeface="Arial" pitchFamily="34" charset="0"/>
              </a:rPr>
              <a:t>Bearbeitung von Eingangsrechnungen [Sonderfall]</a:t>
            </a:r>
          </a:p>
        </p:txBody>
      </p:sp>
      <p:sp>
        <p:nvSpPr>
          <p:cNvPr id="11" name="Textfeld 10"/>
          <p:cNvSpPr txBox="1"/>
          <p:nvPr/>
        </p:nvSpPr>
        <p:spPr>
          <a:xfrm>
            <a:off x="456561" y="3635977"/>
            <a:ext cx="9132498" cy="327397"/>
          </a:xfrm>
          <a:prstGeom prst="rect">
            <a:avLst/>
          </a:prstGeom>
          <a:solidFill>
            <a:schemeClr val="bg1"/>
          </a:solidFill>
        </p:spPr>
        <p:txBody>
          <a:bodyPr wrap="square" lIns="0" tIns="0" rIns="0" bIns="0" rtlCol="0">
            <a:spAutoFit/>
          </a:bodyPr>
          <a:lstStyle/>
          <a:p>
            <a:pPr defTabSz="288000">
              <a:lnSpc>
                <a:spcPts val="2700"/>
              </a:lnSpc>
              <a:spcAft>
                <a:spcPts val="600"/>
              </a:spcAft>
              <a:buClr>
                <a:srgbClr val="8DAE10"/>
              </a:buClr>
              <a:buSzPct val="130000"/>
            </a:pPr>
            <a:r>
              <a:rPr lang="de-DE" dirty="0" smtClean="0">
                <a:cs typeface="Arial" pitchFamily="34" charset="0"/>
              </a:rPr>
              <a:t>Das Formular finden Sie hier: </a:t>
            </a:r>
            <a:r>
              <a:rPr lang="de-DE" dirty="0" smtClean="0">
                <a:cs typeface="Arial" pitchFamily="34" charset="0"/>
                <a:hlinkClick r:id="rId3"/>
              </a:rPr>
              <a:t>Service Portal - Auslagenrechnung</a:t>
            </a:r>
            <a:endParaRPr lang="de-DE" dirty="0" smtClean="0">
              <a:cs typeface="Arial" pitchFamily="34" charset="0"/>
            </a:endParaRPr>
          </a:p>
        </p:txBody>
      </p:sp>
      <p:sp>
        <p:nvSpPr>
          <p:cNvPr id="12" name="Textfeld 11"/>
          <p:cNvSpPr txBox="1"/>
          <p:nvPr/>
        </p:nvSpPr>
        <p:spPr>
          <a:xfrm>
            <a:off x="466722" y="4127244"/>
            <a:ext cx="9132498" cy="769441"/>
          </a:xfrm>
          <a:prstGeom prst="rect">
            <a:avLst/>
          </a:prstGeom>
          <a:solidFill>
            <a:schemeClr val="bg1"/>
          </a:solidFill>
        </p:spPr>
        <p:txBody>
          <a:bodyPr wrap="square" lIns="0" tIns="0" rIns="0" bIns="0" rtlCol="0">
            <a:spAutoFit/>
          </a:bodyPr>
          <a:lstStyle/>
          <a:p>
            <a:pPr defTabSz="288000">
              <a:lnSpc>
                <a:spcPts val="2700"/>
              </a:lnSpc>
              <a:spcAft>
                <a:spcPts val="600"/>
              </a:spcAft>
              <a:buClr>
                <a:srgbClr val="8DAE10"/>
              </a:buClr>
              <a:buSzPct val="130000"/>
            </a:pPr>
            <a:r>
              <a:rPr lang="de-DE" dirty="0">
                <a:cs typeface="Arial" pitchFamily="34" charset="0"/>
              </a:rPr>
              <a:t>u</a:t>
            </a:r>
            <a:r>
              <a:rPr lang="de-DE" dirty="0" smtClean="0">
                <a:cs typeface="Arial" pitchFamily="34" charset="0"/>
              </a:rPr>
              <a:t>nd wichtige Hinweise zur Auslagenerstattung hier:</a:t>
            </a:r>
          </a:p>
          <a:p>
            <a:pPr defTabSz="288000">
              <a:lnSpc>
                <a:spcPts val="2700"/>
              </a:lnSpc>
              <a:spcAft>
                <a:spcPts val="600"/>
              </a:spcAft>
              <a:buClr>
                <a:srgbClr val="8DAE10"/>
              </a:buClr>
              <a:buSzPct val="130000"/>
            </a:pPr>
            <a:r>
              <a:rPr lang="de-DE" dirty="0" smtClean="0">
                <a:cs typeface="Arial" pitchFamily="34" charset="0"/>
                <a:hlinkClick r:id="rId4"/>
              </a:rPr>
              <a:t>Service Portal - Hinweise zur Auslagenerstattung</a:t>
            </a:r>
            <a:endParaRPr lang="de-DE" dirty="0" smtClean="0">
              <a:cs typeface="Arial" pitchFamily="34" charset="0"/>
            </a:endParaRPr>
          </a:p>
        </p:txBody>
      </p:sp>
      <p:sp>
        <p:nvSpPr>
          <p:cNvPr id="19" name="Textfeld 18"/>
          <p:cNvSpPr txBox="1"/>
          <p:nvPr/>
        </p:nvSpPr>
        <p:spPr>
          <a:xfrm>
            <a:off x="456561" y="2044333"/>
            <a:ext cx="9132498" cy="1384995"/>
          </a:xfrm>
          <a:prstGeom prst="rect">
            <a:avLst/>
          </a:prstGeom>
          <a:solidFill>
            <a:schemeClr val="bg1"/>
          </a:solidFill>
        </p:spPr>
        <p:txBody>
          <a:bodyPr wrap="square" lIns="0" tIns="0" rIns="0" bIns="0" rtlCol="0">
            <a:spAutoFit/>
          </a:bodyPr>
          <a:lstStyle/>
          <a:p>
            <a:pPr defTabSz="288000">
              <a:lnSpc>
                <a:spcPts val="2700"/>
              </a:lnSpc>
              <a:spcAft>
                <a:spcPts val="600"/>
              </a:spcAft>
              <a:buClr>
                <a:srgbClr val="8DAE10"/>
              </a:buClr>
              <a:buSzPct val="130000"/>
            </a:pPr>
            <a:r>
              <a:rPr lang="de-DE" dirty="0" smtClean="0"/>
              <a:t>In </a:t>
            </a:r>
            <a:r>
              <a:rPr lang="de-DE" dirty="0"/>
              <a:t>begründeten Einzelfällen kann es </a:t>
            </a:r>
            <a:r>
              <a:rPr lang="de-DE" dirty="0" smtClean="0"/>
              <a:t>aber notwendig </a:t>
            </a:r>
            <a:r>
              <a:rPr lang="de-DE" dirty="0"/>
              <a:t>sein, im Auftrag und im Namen der RUB eine Beschaffung in bar, per privater Kreditkarte oder über ein privates Bankkonto zu bezahlen. In diesen Fällen besteht die Möglichkeit einer Erstattung der verauslagten Beträge über das Formular „Auslagenrechnung“.</a:t>
            </a:r>
            <a:endParaRPr lang="de-DE" dirty="0" smtClean="0">
              <a:latin typeface="Arial" pitchFamily="34" charset="0"/>
              <a:cs typeface="Arial" pitchFamily="34" charset="0"/>
            </a:endParaRPr>
          </a:p>
        </p:txBody>
      </p:sp>
      <p:sp>
        <p:nvSpPr>
          <p:cNvPr id="7" name="Textfeld 6"/>
          <p:cNvSpPr txBox="1"/>
          <p:nvPr/>
        </p:nvSpPr>
        <p:spPr>
          <a:xfrm>
            <a:off x="446400" y="1529664"/>
            <a:ext cx="9132498" cy="307777"/>
          </a:xfrm>
          <a:prstGeom prst="rect">
            <a:avLst/>
          </a:prstGeom>
          <a:solidFill>
            <a:srgbClr val="8DAE10"/>
          </a:solidFill>
        </p:spPr>
        <p:txBody>
          <a:bodyPr wrap="square" lIns="0" tIns="0" rIns="0" bIns="0" rtlCol="0">
            <a:spAutoFit/>
          </a:bodyPr>
          <a:lstStyle/>
          <a:p>
            <a:r>
              <a:rPr lang="de-DE" b="1" dirty="0">
                <a:solidFill>
                  <a:srgbClr val="003560"/>
                </a:solidFill>
                <a:cs typeface="Arial" pitchFamily="34" charset="0"/>
              </a:rPr>
              <a:t>Auslagenrechnungen</a:t>
            </a:r>
            <a:endParaRPr lang="de-DE" b="1" dirty="0" smtClean="0">
              <a:solidFill>
                <a:srgbClr val="003560"/>
              </a:solidFill>
              <a:cs typeface="Arial" pitchFamily="34" charset="0"/>
            </a:endParaRPr>
          </a:p>
        </p:txBody>
      </p:sp>
    </p:spTree>
    <p:extLst>
      <p:ext uri="{BB962C8B-B14F-4D97-AF65-F5344CB8AC3E}">
        <p14:creationId xmlns:p14="http://schemas.microsoft.com/office/powerpoint/2010/main" val="2846703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p:cNvSpPr txBox="1"/>
          <p:nvPr/>
        </p:nvSpPr>
        <p:spPr>
          <a:xfrm>
            <a:off x="446398" y="2012269"/>
            <a:ext cx="9132498" cy="1038746"/>
          </a:xfrm>
          <a:prstGeom prst="rect">
            <a:avLst/>
          </a:prstGeom>
          <a:solidFill>
            <a:schemeClr val="bg1"/>
          </a:solidFill>
        </p:spPr>
        <p:txBody>
          <a:bodyPr wrap="square" lIns="0" tIns="0" rIns="0" bIns="0" rtlCol="0">
            <a:spAutoFit/>
          </a:bodyPr>
          <a:lstStyle/>
          <a:p>
            <a:pPr defTabSz="288000">
              <a:lnSpc>
                <a:spcPts val="2700"/>
              </a:lnSpc>
              <a:spcAft>
                <a:spcPts val="600"/>
              </a:spcAft>
              <a:buClr>
                <a:srgbClr val="003560"/>
              </a:buClr>
              <a:buSzPct val="130000"/>
            </a:pPr>
            <a:r>
              <a:rPr lang="de-DE" dirty="0" smtClean="0">
                <a:cs typeface="Arial" pitchFamily="34" charset="0"/>
              </a:rPr>
              <a:t>Inventarisiert werden müssen alle Güter mit einer Nutzungsdauer </a:t>
            </a:r>
            <a:r>
              <a:rPr lang="de-DE" dirty="0">
                <a:cs typeface="Arial" pitchFamily="34" charset="0"/>
              </a:rPr>
              <a:t>&gt; 1 Jahr, </a:t>
            </a:r>
            <a:r>
              <a:rPr lang="de-DE" dirty="0" smtClean="0">
                <a:cs typeface="Arial" pitchFamily="34" charset="0"/>
              </a:rPr>
              <a:t>die nicht verbraucht werden. Dann gilt es noch zu unterscheiden, ob es sich um selbständig nutzbare Güter (Laptop, Tisch, …) handelt oder nicht (Drucker, Monitor, …).</a:t>
            </a:r>
          </a:p>
        </p:txBody>
      </p:sp>
      <p:graphicFrame>
        <p:nvGraphicFramePr>
          <p:cNvPr id="3" name="Objekt 2"/>
          <p:cNvGraphicFramePr>
            <a:graphicFrameLocks noChangeAspect="1"/>
          </p:cNvGraphicFramePr>
          <p:nvPr>
            <p:extLst>
              <p:ext uri="{D42A27DB-BD31-4B8C-83A1-F6EECF244321}">
                <p14:modId xmlns:p14="http://schemas.microsoft.com/office/powerpoint/2010/main" val="1653022056"/>
              </p:ext>
            </p:extLst>
          </p:nvPr>
        </p:nvGraphicFramePr>
        <p:xfrm>
          <a:off x="2124984" y="3259183"/>
          <a:ext cx="5775325" cy="3451225"/>
        </p:xfrm>
        <a:graphic>
          <a:graphicData uri="http://schemas.openxmlformats.org/presentationml/2006/ole">
            <mc:AlternateContent xmlns:mc="http://schemas.openxmlformats.org/markup-compatibility/2006">
              <mc:Choice xmlns:v="urn:schemas-microsoft-com:vml" Requires="v">
                <p:oleObj spid="_x0000_s1072" name="Arbeitsblatt" r:id="rId4" imgW="5776031" imgH="3451766" progId="Excel.Sheet.12">
                  <p:embed/>
                </p:oleObj>
              </mc:Choice>
              <mc:Fallback>
                <p:oleObj name="Arbeitsblatt" r:id="rId4" imgW="5776031" imgH="3451766" progId="Excel.Sheet.12">
                  <p:embed/>
                  <p:pic>
                    <p:nvPicPr>
                      <p:cNvPr id="0" name=""/>
                      <p:cNvPicPr/>
                      <p:nvPr/>
                    </p:nvPicPr>
                    <p:blipFill>
                      <a:blip r:embed="rId5"/>
                      <a:stretch>
                        <a:fillRect/>
                      </a:stretch>
                    </p:blipFill>
                    <p:spPr>
                      <a:xfrm>
                        <a:off x="2124984" y="3259183"/>
                        <a:ext cx="5775325" cy="3451225"/>
                      </a:xfrm>
                      <a:prstGeom prst="rect">
                        <a:avLst/>
                      </a:prstGeom>
                    </p:spPr>
                  </p:pic>
                </p:oleObj>
              </mc:Fallback>
            </mc:AlternateContent>
          </a:graphicData>
        </a:graphic>
      </p:graphicFrame>
      <p:sp>
        <p:nvSpPr>
          <p:cNvPr id="2" name="Textfeld 1"/>
          <p:cNvSpPr txBox="1"/>
          <p:nvPr/>
        </p:nvSpPr>
        <p:spPr>
          <a:xfrm>
            <a:off x="841648" y="6918576"/>
            <a:ext cx="8341999" cy="430887"/>
          </a:xfrm>
          <a:prstGeom prst="rect">
            <a:avLst/>
          </a:prstGeom>
          <a:solidFill>
            <a:schemeClr val="bg1"/>
          </a:solidFill>
        </p:spPr>
        <p:txBody>
          <a:bodyPr wrap="square" lIns="0" tIns="0" rIns="0" bIns="0" rtlCol="0">
            <a:spAutoFit/>
          </a:bodyPr>
          <a:lstStyle>
            <a:defPPr>
              <a:defRPr lang="de-DE"/>
            </a:defPPr>
            <a:lvl1pPr defTabSz="288000">
              <a:lnSpc>
                <a:spcPts val="2700"/>
              </a:lnSpc>
              <a:spcAft>
                <a:spcPts val="600"/>
              </a:spcAft>
              <a:buClr>
                <a:srgbClr val="003560"/>
              </a:buClr>
              <a:buSzPct val="130000"/>
              <a:defRPr>
                <a:cs typeface="Arial" pitchFamily="34" charset="0"/>
              </a:defRPr>
            </a:lvl1pPr>
          </a:lstStyle>
          <a:p>
            <a:pPr lvl="0">
              <a:lnSpc>
                <a:spcPct val="100000"/>
              </a:lnSpc>
            </a:pPr>
            <a:r>
              <a:rPr lang="de-DE" sz="1400" b="1" dirty="0" smtClean="0"/>
              <a:t>AHK</a:t>
            </a:r>
            <a:r>
              <a:rPr lang="de-DE" sz="1400" dirty="0" smtClean="0"/>
              <a:t> = Anschaffungs- und Herstellkosten: Nettowert des Gutes zuzüglich aller Anschaffungsnebenkosten, die dem Anschaffungsvorgang direkt zuzuordnen sind. (Bsp.:  Transport, Inbetriebnahme, Zölle, Provisionen, etc.)</a:t>
            </a:r>
            <a:endParaRPr lang="de-DE" sz="1400" dirty="0"/>
          </a:p>
        </p:txBody>
      </p:sp>
      <p:sp>
        <p:nvSpPr>
          <p:cNvPr id="7" name="Textfeld 6"/>
          <p:cNvSpPr txBox="1"/>
          <p:nvPr/>
        </p:nvSpPr>
        <p:spPr>
          <a:xfrm>
            <a:off x="456561" y="866405"/>
            <a:ext cx="8156276" cy="307777"/>
          </a:xfrm>
          <a:prstGeom prst="rect">
            <a:avLst/>
          </a:prstGeom>
          <a:noFill/>
        </p:spPr>
        <p:txBody>
          <a:bodyPr wrap="square" lIns="0" tIns="0" rIns="0" bIns="0" rtlCol="0">
            <a:spAutoFit/>
          </a:bodyPr>
          <a:lstStyle/>
          <a:p>
            <a:r>
              <a:rPr lang="de-DE" b="1" dirty="0" smtClean="0">
                <a:solidFill>
                  <a:srgbClr val="003560"/>
                </a:solidFill>
                <a:cs typeface="Arial" pitchFamily="34" charset="0"/>
              </a:rPr>
              <a:t>Bearbeitung von Eingangsrechnungen [Sonderfall]</a:t>
            </a:r>
          </a:p>
        </p:txBody>
      </p:sp>
      <p:sp>
        <p:nvSpPr>
          <p:cNvPr id="8" name="Textfeld 7"/>
          <p:cNvSpPr txBox="1"/>
          <p:nvPr/>
        </p:nvSpPr>
        <p:spPr>
          <a:xfrm>
            <a:off x="446400" y="1529664"/>
            <a:ext cx="9132498"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Anlagevermögen</a:t>
            </a:r>
          </a:p>
        </p:txBody>
      </p:sp>
    </p:spTree>
    <p:extLst>
      <p:ext uri="{BB962C8B-B14F-4D97-AF65-F5344CB8AC3E}">
        <p14:creationId xmlns:p14="http://schemas.microsoft.com/office/powerpoint/2010/main" val="1268359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454867" y="4176687"/>
            <a:ext cx="9132500" cy="3162404"/>
          </a:xfrm>
          <a:prstGeom prst="rect">
            <a:avLst/>
          </a:prstGeom>
          <a:solidFill>
            <a:schemeClr val="bg1"/>
          </a:solidFill>
        </p:spPr>
        <p:txBody>
          <a:bodyPr wrap="square" lIns="0" tIns="0" rIns="0" bIns="0" rtlCol="0">
            <a:spAutoFit/>
          </a:bodyPr>
          <a:lstStyle/>
          <a:p>
            <a:pPr defTabSz="288000">
              <a:lnSpc>
                <a:spcPts val="2700"/>
              </a:lnSpc>
              <a:spcAft>
                <a:spcPts val="600"/>
              </a:spcAft>
              <a:buClr>
                <a:srgbClr val="8DAE10"/>
              </a:buClr>
              <a:buSzPct val="130000"/>
            </a:pPr>
            <a:r>
              <a:rPr lang="de-DE" b="1" dirty="0">
                <a:solidFill>
                  <a:srgbClr val="003560"/>
                </a:solidFill>
                <a:cs typeface="Arial" pitchFamily="34" charset="0"/>
              </a:rPr>
              <a:t>Etiketten / Barcode-Aufkleber</a:t>
            </a:r>
          </a:p>
          <a:p>
            <a:pPr lvl="1" indent="288000" defTabSz="288000">
              <a:lnSpc>
                <a:spcPts val="2700"/>
              </a:lnSpc>
              <a:spcAft>
                <a:spcPts val="600"/>
              </a:spcAft>
              <a:buClr>
                <a:schemeClr val="accent1">
                  <a:lumMod val="50000"/>
                </a:schemeClr>
              </a:buClr>
              <a:buSzPct val="130000"/>
              <a:buFont typeface="Wingdings" pitchFamily="2" charset="2"/>
              <a:buChar char="§"/>
            </a:pPr>
            <a:r>
              <a:rPr lang="de-DE" sz="1800" dirty="0" smtClean="0">
                <a:cs typeface="Arial" pitchFamily="34" charset="0"/>
              </a:rPr>
              <a:t>Barcode-Nr. beginnend mit Jahr (JJJJ) der Anschaffung (Lieferung)</a:t>
            </a:r>
          </a:p>
          <a:p>
            <a:pPr lvl="1" indent="288000" defTabSz="288000">
              <a:spcAft>
                <a:spcPts val="600"/>
              </a:spcAft>
              <a:buClr>
                <a:schemeClr val="accent1">
                  <a:lumMod val="50000"/>
                </a:schemeClr>
              </a:buClr>
              <a:buSzPct val="130000"/>
              <a:buFont typeface="Wingdings" pitchFamily="2" charset="2"/>
              <a:buChar char="§"/>
            </a:pPr>
            <a:r>
              <a:rPr lang="de-DE" sz="1800" dirty="0" smtClean="0">
                <a:cs typeface="Arial" pitchFamily="34" charset="0"/>
              </a:rPr>
              <a:t>Barcode-Nr. = Anlagennummer auf dem Inventarstamm-Blatt 	</a:t>
            </a:r>
          </a:p>
          <a:p>
            <a:pPr lvl="1" indent="288000" defTabSz="288000">
              <a:lnSpc>
                <a:spcPts val="2700"/>
              </a:lnSpc>
              <a:spcAft>
                <a:spcPts val="600"/>
              </a:spcAft>
              <a:buClr>
                <a:schemeClr val="accent1">
                  <a:lumMod val="50000"/>
                </a:schemeClr>
              </a:buClr>
              <a:buSzPct val="130000"/>
              <a:buFont typeface="Wingdings" pitchFamily="2" charset="2"/>
              <a:buChar char="§"/>
            </a:pPr>
            <a:r>
              <a:rPr lang="de-DE" sz="1800" dirty="0" smtClean="0">
                <a:cs typeface="Arial" pitchFamily="34" charset="0"/>
              </a:rPr>
              <a:t>jährlich neue Barcode-Aufkleber verwenden und bitte 3 Jahre aufbewahren</a:t>
            </a:r>
          </a:p>
          <a:p>
            <a:pPr lvl="1" indent="288000" defTabSz="288000">
              <a:lnSpc>
                <a:spcPts val="2700"/>
              </a:lnSpc>
              <a:spcAft>
                <a:spcPts val="600"/>
              </a:spcAft>
              <a:buClr>
                <a:schemeClr val="accent1">
                  <a:lumMod val="50000"/>
                </a:schemeClr>
              </a:buClr>
              <a:buSzPct val="130000"/>
              <a:buFont typeface="Wingdings" pitchFamily="2" charset="2"/>
              <a:buChar char="§"/>
            </a:pPr>
            <a:r>
              <a:rPr lang="de-DE" sz="1800" dirty="0" smtClean="0">
                <a:cs typeface="Arial" pitchFamily="34" charset="0"/>
              </a:rPr>
              <a:t>Barcode-Aufkleber ist auf das zu inventarisierende Wirtschaftsgut zu kleben</a:t>
            </a:r>
          </a:p>
          <a:p>
            <a:pPr lvl="1" indent="288000" defTabSz="288000">
              <a:lnSpc>
                <a:spcPts val="2700"/>
              </a:lnSpc>
              <a:spcAft>
                <a:spcPts val="600"/>
              </a:spcAft>
              <a:buClr>
                <a:schemeClr val="accent1">
                  <a:lumMod val="50000"/>
                </a:schemeClr>
              </a:buClr>
              <a:buSzPct val="130000"/>
              <a:buFont typeface="Wingdings" pitchFamily="2" charset="2"/>
              <a:buChar char="§"/>
            </a:pPr>
            <a:endParaRPr lang="de-DE" sz="1800" dirty="0" smtClean="0">
              <a:cs typeface="Arial" pitchFamily="34" charset="0"/>
            </a:endParaRPr>
          </a:p>
          <a:p>
            <a:pPr defTabSz="288000">
              <a:lnSpc>
                <a:spcPts val="2700"/>
              </a:lnSpc>
              <a:spcAft>
                <a:spcPts val="600"/>
              </a:spcAft>
              <a:buClr>
                <a:schemeClr val="accent1">
                  <a:lumMod val="50000"/>
                </a:schemeClr>
              </a:buClr>
              <a:buSzPct val="130000"/>
            </a:pPr>
            <a:r>
              <a:rPr lang="de-DE" dirty="0" smtClean="0"/>
              <a:t>Neue </a:t>
            </a:r>
            <a:r>
              <a:rPr lang="de-DE" dirty="0"/>
              <a:t>oder zusätzliche Barcode-Aufkleber erhalten Sie zu Beginn jeden Jahres bzw. jederzeit auf Anfrage bei den Mitarbeitern der </a:t>
            </a:r>
            <a:r>
              <a:rPr lang="de-DE" dirty="0" smtClean="0"/>
              <a:t>Anlagenbuchhaltung</a:t>
            </a:r>
            <a:endParaRPr lang="de-DE" dirty="0" smtClean="0">
              <a:cs typeface="Arial" pitchFamily="34" charset="0"/>
            </a:endParaRPr>
          </a:p>
        </p:txBody>
      </p:sp>
      <p:sp>
        <p:nvSpPr>
          <p:cNvPr id="14" name="Textfeld 13"/>
          <p:cNvSpPr txBox="1"/>
          <p:nvPr/>
        </p:nvSpPr>
        <p:spPr>
          <a:xfrm>
            <a:off x="446399" y="2022279"/>
            <a:ext cx="9132498" cy="1846659"/>
          </a:xfrm>
          <a:prstGeom prst="rect">
            <a:avLst/>
          </a:prstGeom>
          <a:solidFill>
            <a:schemeClr val="bg1"/>
          </a:solidFill>
        </p:spPr>
        <p:txBody>
          <a:bodyPr wrap="square" lIns="0" tIns="0" rIns="0" bIns="0" rtlCol="0">
            <a:spAutoFit/>
          </a:bodyPr>
          <a:lstStyle/>
          <a:p>
            <a:pPr defTabSz="288000">
              <a:lnSpc>
                <a:spcPts val="2400"/>
              </a:lnSpc>
              <a:spcAft>
                <a:spcPts val="600"/>
              </a:spcAft>
              <a:buClr>
                <a:srgbClr val="8DAE10"/>
              </a:buClr>
              <a:buSzPct val="130000"/>
            </a:pPr>
            <a:r>
              <a:rPr lang="de-DE" b="1" dirty="0">
                <a:solidFill>
                  <a:srgbClr val="003560"/>
                </a:solidFill>
                <a:cs typeface="Arial" pitchFamily="34" charset="0"/>
              </a:rPr>
              <a:t>Welche Unterlagen werden für </a:t>
            </a:r>
            <a:r>
              <a:rPr lang="de-DE" b="1" dirty="0" smtClean="0">
                <a:solidFill>
                  <a:srgbClr val="003560"/>
                </a:solidFill>
                <a:cs typeface="Arial" pitchFamily="34" charset="0"/>
              </a:rPr>
              <a:t>die Inventarisierung </a:t>
            </a:r>
            <a:r>
              <a:rPr lang="de-DE" b="1" dirty="0">
                <a:solidFill>
                  <a:srgbClr val="003560"/>
                </a:solidFill>
                <a:cs typeface="Arial" pitchFamily="34" charset="0"/>
              </a:rPr>
              <a:t>benötigt?</a:t>
            </a:r>
          </a:p>
          <a:p>
            <a:pPr lvl="1" indent="288000" defTabSz="288000">
              <a:lnSpc>
                <a:spcPts val="2400"/>
              </a:lnSpc>
              <a:spcAft>
                <a:spcPts val="600"/>
              </a:spcAft>
              <a:buClr>
                <a:schemeClr val="accent1">
                  <a:lumMod val="50000"/>
                </a:schemeClr>
              </a:buClr>
              <a:buSzPct val="130000"/>
              <a:buFont typeface="Wingdings" pitchFamily="2" charset="2"/>
              <a:buChar char="§"/>
            </a:pPr>
            <a:r>
              <a:rPr lang="de-DE" sz="1800" dirty="0" smtClean="0">
                <a:cs typeface="Arial" pitchFamily="34" charset="0"/>
              </a:rPr>
              <a:t>Lieferantenrechnung mit Kontierungsbeleg	</a:t>
            </a:r>
          </a:p>
          <a:p>
            <a:pPr lvl="1" indent="288000" defTabSz="288000">
              <a:lnSpc>
                <a:spcPts val="2400"/>
              </a:lnSpc>
              <a:spcAft>
                <a:spcPts val="600"/>
              </a:spcAft>
              <a:buClr>
                <a:schemeClr val="accent1">
                  <a:lumMod val="50000"/>
                </a:schemeClr>
              </a:buClr>
              <a:buSzPct val="130000"/>
              <a:buFont typeface="Wingdings" pitchFamily="2" charset="2"/>
              <a:buChar char="§"/>
            </a:pPr>
            <a:r>
              <a:rPr lang="de-DE" sz="1800" dirty="0" smtClean="0">
                <a:cs typeface="Arial" pitchFamily="34" charset="0"/>
              </a:rPr>
              <a:t>Inventarstammblatt je Inventargut mit Barcode-Nummer gemäß Aufkleber</a:t>
            </a:r>
          </a:p>
          <a:p>
            <a:pPr lvl="1" indent="288000" defTabSz="288000">
              <a:lnSpc>
                <a:spcPts val="2400"/>
              </a:lnSpc>
              <a:spcAft>
                <a:spcPts val="600"/>
              </a:spcAft>
              <a:buClr>
                <a:schemeClr val="accent1">
                  <a:lumMod val="50000"/>
                </a:schemeClr>
              </a:buClr>
              <a:buSzPct val="130000"/>
              <a:buFont typeface="Wingdings" pitchFamily="2" charset="2"/>
              <a:buChar char="§"/>
            </a:pPr>
            <a:r>
              <a:rPr lang="de-DE" sz="1800" dirty="0" smtClean="0">
                <a:cs typeface="Arial" pitchFamily="34" charset="0"/>
              </a:rPr>
              <a:t>Bei mehreren gleichen Geräten ein Stammblatt mit entsprechender Anzahl</a:t>
            </a:r>
          </a:p>
          <a:p>
            <a:pPr lvl="1" defTabSz="288000">
              <a:lnSpc>
                <a:spcPts val="2400"/>
              </a:lnSpc>
              <a:spcAft>
                <a:spcPts val="600"/>
              </a:spcAft>
              <a:buClr>
                <a:srgbClr val="8DAE10"/>
              </a:buClr>
              <a:buSzPct val="130000"/>
            </a:pPr>
            <a:r>
              <a:rPr lang="de-DE" sz="1800" dirty="0" smtClean="0">
                <a:cs typeface="Arial" pitchFamily="34" charset="0"/>
              </a:rPr>
              <a:t>      Barcodenummern und den dazugehörigen Seriennummern</a:t>
            </a:r>
          </a:p>
        </p:txBody>
      </p:sp>
      <p:sp>
        <p:nvSpPr>
          <p:cNvPr id="6" name="Textfeld 5"/>
          <p:cNvSpPr txBox="1"/>
          <p:nvPr/>
        </p:nvSpPr>
        <p:spPr>
          <a:xfrm>
            <a:off x="456561" y="866405"/>
            <a:ext cx="8156276" cy="307777"/>
          </a:xfrm>
          <a:prstGeom prst="rect">
            <a:avLst/>
          </a:prstGeom>
          <a:noFill/>
        </p:spPr>
        <p:txBody>
          <a:bodyPr wrap="square" lIns="0" tIns="0" rIns="0" bIns="0" rtlCol="0">
            <a:spAutoFit/>
          </a:bodyPr>
          <a:lstStyle/>
          <a:p>
            <a:r>
              <a:rPr lang="de-DE" b="1" dirty="0" smtClean="0">
                <a:solidFill>
                  <a:srgbClr val="003560"/>
                </a:solidFill>
                <a:cs typeface="Arial" pitchFamily="34" charset="0"/>
              </a:rPr>
              <a:t>Bearbeitung von Eingangsrechnungen [Sonderfall]</a:t>
            </a:r>
          </a:p>
        </p:txBody>
      </p:sp>
      <p:sp>
        <p:nvSpPr>
          <p:cNvPr id="7" name="Textfeld 6"/>
          <p:cNvSpPr txBox="1"/>
          <p:nvPr/>
        </p:nvSpPr>
        <p:spPr>
          <a:xfrm>
            <a:off x="446400" y="1529664"/>
            <a:ext cx="9132498"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Anlagevermögen</a:t>
            </a:r>
          </a:p>
        </p:txBody>
      </p:sp>
    </p:spTree>
    <p:extLst>
      <p:ext uri="{BB962C8B-B14F-4D97-AF65-F5344CB8AC3E}">
        <p14:creationId xmlns:p14="http://schemas.microsoft.com/office/powerpoint/2010/main" val="358949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27608" t="15339" r="46265" b="38614"/>
          <a:stretch/>
        </p:blipFill>
        <p:spPr>
          <a:xfrm>
            <a:off x="468280" y="2034823"/>
            <a:ext cx="5932520" cy="5371817"/>
          </a:xfrm>
          <a:prstGeom prst="rect">
            <a:avLst/>
          </a:prstGeom>
        </p:spPr>
      </p:pic>
      <p:sp>
        <p:nvSpPr>
          <p:cNvPr id="10" name="Textfeld 9"/>
          <p:cNvSpPr txBox="1"/>
          <p:nvPr/>
        </p:nvSpPr>
        <p:spPr>
          <a:xfrm>
            <a:off x="3061410" y="2121581"/>
            <a:ext cx="779069" cy="400110"/>
          </a:xfrm>
          <a:prstGeom prst="rect">
            <a:avLst/>
          </a:prstGeom>
          <a:solidFill>
            <a:srgbClr val="CCECFF"/>
          </a:solidFill>
        </p:spPr>
        <p:txBody>
          <a:bodyPr wrap="square" rtlCol="0">
            <a:spAutoFit/>
          </a:bodyPr>
          <a:lstStyle/>
          <a:p>
            <a:r>
              <a:rPr lang="de-DE" dirty="0" smtClean="0"/>
              <a:t>Teil 1</a:t>
            </a:r>
            <a:endParaRPr lang="de-DE" dirty="0"/>
          </a:p>
        </p:txBody>
      </p:sp>
      <p:sp>
        <p:nvSpPr>
          <p:cNvPr id="8" name="Textfeld 7"/>
          <p:cNvSpPr txBox="1"/>
          <p:nvPr/>
        </p:nvSpPr>
        <p:spPr>
          <a:xfrm>
            <a:off x="6740535" y="2058749"/>
            <a:ext cx="2860243" cy="2246769"/>
          </a:xfrm>
          <a:prstGeom prst="rect">
            <a:avLst/>
          </a:prstGeom>
          <a:solidFill>
            <a:schemeClr val="bg1"/>
          </a:solidFill>
        </p:spPr>
        <p:txBody>
          <a:bodyPr wrap="square" rtlCol="0">
            <a:spAutoFit/>
          </a:bodyPr>
          <a:lstStyle/>
          <a:p>
            <a:r>
              <a:rPr lang="de-DE" dirty="0" smtClean="0"/>
              <a:t>Hinweis: </a:t>
            </a:r>
          </a:p>
          <a:p>
            <a:r>
              <a:rPr lang="de-DE" dirty="0" smtClean="0"/>
              <a:t>Im Original handelt es sich um ein DinA4-Blatt,</a:t>
            </a:r>
          </a:p>
          <a:p>
            <a:r>
              <a:rPr lang="de-DE" dirty="0" smtClean="0"/>
              <a:t>zur besseren Übersicht-</a:t>
            </a:r>
            <a:r>
              <a:rPr lang="de-DE" dirty="0" err="1" smtClean="0"/>
              <a:t>lichkeit</a:t>
            </a:r>
            <a:r>
              <a:rPr lang="de-DE" dirty="0" smtClean="0"/>
              <a:t> wird es in dieser Präsentation in 2 Teilen dargestellt.</a:t>
            </a:r>
          </a:p>
        </p:txBody>
      </p:sp>
      <p:sp>
        <p:nvSpPr>
          <p:cNvPr id="3" name="Pfeil nach links 2"/>
          <p:cNvSpPr/>
          <p:nvPr/>
        </p:nvSpPr>
        <p:spPr>
          <a:xfrm>
            <a:off x="4664253" y="5517394"/>
            <a:ext cx="2614762" cy="228576"/>
          </a:xfrm>
          <a:prstGeom prst="leftArrow">
            <a:avLst/>
          </a:prstGeom>
          <a:solidFill>
            <a:srgbClr val="CCECFF"/>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6623493" y="6578681"/>
            <a:ext cx="2955406" cy="400110"/>
          </a:xfrm>
          <a:prstGeom prst="rect">
            <a:avLst/>
          </a:prstGeom>
          <a:solidFill>
            <a:schemeClr val="bg1"/>
          </a:solidFill>
        </p:spPr>
        <p:txBody>
          <a:bodyPr wrap="square" rtlCol="0">
            <a:spAutoFit/>
          </a:bodyPr>
          <a:lstStyle/>
          <a:p>
            <a:r>
              <a:rPr lang="de-DE" dirty="0" smtClean="0"/>
              <a:t>Ja: keine Inventarisierung</a:t>
            </a:r>
            <a:endParaRPr lang="de-DE" dirty="0"/>
          </a:p>
        </p:txBody>
      </p:sp>
      <p:sp>
        <p:nvSpPr>
          <p:cNvPr id="9" name="Nach oben gebogener Pfeil 8"/>
          <p:cNvSpPr/>
          <p:nvPr/>
        </p:nvSpPr>
        <p:spPr>
          <a:xfrm>
            <a:off x="4534699" y="6999840"/>
            <a:ext cx="3474720" cy="155216"/>
          </a:xfrm>
          <a:prstGeom prst="bentUpArrow">
            <a:avLst>
              <a:gd name="adj1" fmla="val 25000"/>
              <a:gd name="adj2" fmla="val 50000"/>
              <a:gd name="adj3" fmla="val 32082"/>
            </a:avLst>
          </a:prstGeom>
          <a:solidFill>
            <a:srgbClr val="CCEC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iger Pfeil 11"/>
          <p:cNvSpPr/>
          <p:nvPr/>
        </p:nvSpPr>
        <p:spPr>
          <a:xfrm rot="5400000">
            <a:off x="6189586" y="4728369"/>
            <a:ext cx="179981" cy="3459683"/>
          </a:xfrm>
          <a:prstGeom prst="bentArrow">
            <a:avLst>
              <a:gd name="adj1" fmla="val 28838"/>
              <a:gd name="adj2" fmla="val 50000"/>
              <a:gd name="adj3" fmla="val 25000"/>
              <a:gd name="adj4" fmla="val 14079"/>
            </a:avLst>
          </a:prstGeom>
          <a:solidFill>
            <a:srgbClr val="CCEC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456561" y="866405"/>
            <a:ext cx="8156276" cy="307777"/>
          </a:xfrm>
          <a:prstGeom prst="rect">
            <a:avLst/>
          </a:prstGeom>
          <a:noFill/>
        </p:spPr>
        <p:txBody>
          <a:bodyPr wrap="square" lIns="0" tIns="0" rIns="0" bIns="0" rtlCol="0">
            <a:spAutoFit/>
          </a:bodyPr>
          <a:lstStyle/>
          <a:p>
            <a:r>
              <a:rPr lang="de-DE" b="1" dirty="0" smtClean="0">
                <a:solidFill>
                  <a:srgbClr val="003560"/>
                </a:solidFill>
                <a:cs typeface="Arial" pitchFamily="34" charset="0"/>
              </a:rPr>
              <a:t>Bearbeitung von Eingangsrechnungen [Sonderfall]</a:t>
            </a:r>
          </a:p>
        </p:txBody>
      </p:sp>
      <p:sp>
        <p:nvSpPr>
          <p:cNvPr id="16" name="Textfeld 15"/>
          <p:cNvSpPr txBox="1"/>
          <p:nvPr/>
        </p:nvSpPr>
        <p:spPr>
          <a:xfrm>
            <a:off x="446400" y="1529664"/>
            <a:ext cx="9132498"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Anlagevermögen</a:t>
            </a:r>
          </a:p>
        </p:txBody>
      </p:sp>
      <p:sp>
        <p:nvSpPr>
          <p:cNvPr id="2" name="Textfeld 1"/>
          <p:cNvSpPr txBox="1"/>
          <p:nvPr/>
        </p:nvSpPr>
        <p:spPr>
          <a:xfrm>
            <a:off x="6623492" y="5437481"/>
            <a:ext cx="2977286" cy="400110"/>
          </a:xfrm>
          <a:prstGeom prst="rect">
            <a:avLst/>
          </a:prstGeom>
          <a:solidFill>
            <a:schemeClr val="bg1"/>
          </a:solidFill>
        </p:spPr>
        <p:txBody>
          <a:bodyPr wrap="square" rtlCol="0">
            <a:spAutoFit/>
          </a:bodyPr>
          <a:lstStyle/>
          <a:p>
            <a:r>
              <a:rPr lang="de-DE" dirty="0" smtClean="0"/>
              <a:t>Forschung und/oder Lehre</a:t>
            </a:r>
            <a:endParaRPr lang="de-DE" dirty="0"/>
          </a:p>
        </p:txBody>
      </p:sp>
    </p:spTree>
    <p:extLst>
      <p:ext uri="{BB962C8B-B14F-4D97-AF65-F5344CB8AC3E}">
        <p14:creationId xmlns:p14="http://schemas.microsoft.com/office/powerpoint/2010/main" val="316944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27608" t="61443" r="46265" b="10451"/>
          <a:stretch/>
        </p:blipFill>
        <p:spPr>
          <a:xfrm>
            <a:off x="468280" y="2864985"/>
            <a:ext cx="5992394" cy="3474855"/>
          </a:xfrm>
          <a:prstGeom prst="rect">
            <a:avLst/>
          </a:prstGeom>
        </p:spPr>
      </p:pic>
      <p:sp>
        <p:nvSpPr>
          <p:cNvPr id="8" name="Pfeil nach links 7"/>
          <p:cNvSpPr/>
          <p:nvPr/>
        </p:nvSpPr>
        <p:spPr>
          <a:xfrm>
            <a:off x="6535404" y="4320820"/>
            <a:ext cx="737937" cy="373075"/>
          </a:xfrm>
          <a:prstGeom prst="leftArrow">
            <a:avLst/>
          </a:prstGeom>
          <a:solidFill>
            <a:srgbClr val="CCECFF"/>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links 8"/>
          <p:cNvSpPr/>
          <p:nvPr/>
        </p:nvSpPr>
        <p:spPr>
          <a:xfrm>
            <a:off x="6535403" y="3452066"/>
            <a:ext cx="737937" cy="373075"/>
          </a:xfrm>
          <a:prstGeom prst="leftArrow">
            <a:avLst/>
          </a:prstGeom>
          <a:solidFill>
            <a:srgbClr val="CCECFF"/>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links 9"/>
          <p:cNvSpPr/>
          <p:nvPr/>
        </p:nvSpPr>
        <p:spPr>
          <a:xfrm>
            <a:off x="6535404" y="5114685"/>
            <a:ext cx="737937" cy="373075"/>
          </a:xfrm>
          <a:prstGeom prst="leftArrow">
            <a:avLst/>
          </a:prstGeom>
          <a:solidFill>
            <a:srgbClr val="CCECFF"/>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456561" y="866405"/>
            <a:ext cx="8156276" cy="307777"/>
          </a:xfrm>
          <a:prstGeom prst="rect">
            <a:avLst/>
          </a:prstGeom>
          <a:noFill/>
        </p:spPr>
        <p:txBody>
          <a:bodyPr wrap="square" lIns="0" tIns="0" rIns="0" bIns="0" rtlCol="0">
            <a:spAutoFit/>
          </a:bodyPr>
          <a:lstStyle/>
          <a:p>
            <a:r>
              <a:rPr lang="de-DE" b="1" dirty="0" smtClean="0">
                <a:solidFill>
                  <a:srgbClr val="003560"/>
                </a:solidFill>
                <a:cs typeface="Arial" pitchFamily="34" charset="0"/>
              </a:rPr>
              <a:t>Bearbeitung von Eingangsrechnungen [Sonderfall]</a:t>
            </a:r>
          </a:p>
        </p:txBody>
      </p:sp>
      <p:sp>
        <p:nvSpPr>
          <p:cNvPr id="14" name="Textfeld 13"/>
          <p:cNvSpPr txBox="1"/>
          <p:nvPr/>
        </p:nvSpPr>
        <p:spPr>
          <a:xfrm>
            <a:off x="446400" y="1529664"/>
            <a:ext cx="9132498"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Anlagevermögen</a:t>
            </a:r>
          </a:p>
        </p:txBody>
      </p:sp>
      <p:sp>
        <p:nvSpPr>
          <p:cNvPr id="16" name="Textfeld 15"/>
          <p:cNvSpPr txBox="1"/>
          <p:nvPr/>
        </p:nvSpPr>
        <p:spPr>
          <a:xfrm>
            <a:off x="7411095" y="3373812"/>
            <a:ext cx="1793865" cy="2246769"/>
          </a:xfrm>
          <a:prstGeom prst="rect">
            <a:avLst/>
          </a:prstGeom>
          <a:solidFill>
            <a:schemeClr val="bg1"/>
          </a:solidFill>
        </p:spPr>
        <p:txBody>
          <a:bodyPr wrap="square" rtlCol="0">
            <a:spAutoFit/>
          </a:bodyPr>
          <a:lstStyle/>
          <a:p>
            <a:endParaRPr lang="de-DE" dirty="0" smtClean="0"/>
          </a:p>
          <a:p>
            <a:endParaRPr lang="de-DE" dirty="0"/>
          </a:p>
          <a:p>
            <a:endParaRPr lang="de-DE" dirty="0" smtClean="0"/>
          </a:p>
          <a:p>
            <a:r>
              <a:rPr lang="de-DE" dirty="0" smtClean="0"/>
              <a:t>Pflichtangaben</a:t>
            </a:r>
          </a:p>
          <a:p>
            <a:endParaRPr lang="de-DE" dirty="0"/>
          </a:p>
          <a:p>
            <a:endParaRPr lang="de-DE" dirty="0" smtClean="0"/>
          </a:p>
          <a:p>
            <a:endParaRPr lang="de-DE" dirty="0" smtClean="0"/>
          </a:p>
        </p:txBody>
      </p:sp>
      <p:pic>
        <p:nvPicPr>
          <p:cNvPr id="5" name="Grafik 4"/>
          <p:cNvPicPr>
            <a:picLocks noChangeAspect="1"/>
          </p:cNvPicPr>
          <p:nvPr/>
        </p:nvPicPr>
        <p:blipFill>
          <a:blip r:embed="rId4"/>
          <a:stretch>
            <a:fillRect/>
          </a:stretch>
        </p:blipFill>
        <p:spPr>
          <a:xfrm>
            <a:off x="468279" y="2027203"/>
            <a:ext cx="5992395" cy="746477"/>
          </a:xfrm>
          <a:prstGeom prst="rect">
            <a:avLst/>
          </a:prstGeom>
        </p:spPr>
      </p:pic>
      <p:sp>
        <p:nvSpPr>
          <p:cNvPr id="3" name="Textfeld 2"/>
          <p:cNvSpPr txBox="1"/>
          <p:nvPr/>
        </p:nvSpPr>
        <p:spPr>
          <a:xfrm>
            <a:off x="3054621" y="2100105"/>
            <a:ext cx="779069" cy="400110"/>
          </a:xfrm>
          <a:prstGeom prst="rect">
            <a:avLst/>
          </a:prstGeom>
          <a:solidFill>
            <a:srgbClr val="CCECFF"/>
          </a:solidFill>
        </p:spPr>
        <p:txBody>
          <a:bodyPr wrap="square" rtlCol="0">
            <a:spAutoFit/>
          </a:bodyPr>
          <a:lstStyle/>
          <a:p>
            <a:r>
              <a:rPr lang="de-DE" dirty="0" smtClean="0"/>
              <a:t>Teil 2</a:t>
            </a:r>
            <a:endParaRPr lang="de-DE" dirty="0"/>
          </a:p>
        </p:txBody>
      </p:sp>
      <p:sp>
        <p:nvSpPr>
          <p:cNvPr id="11" name="Textfeld 10"/>
          <p:cNvSpPr txBox="1"/>
          <p:nvPr/>
        </p:nvSpPr>
        <p:spPr>
          <a:xfrm>
            <a:off x="468280" y="6490113"/>
            <a:ext cx="9132498" cy="692497"/>
          </a:xfrm>
          <a:prstGeom prst="rect">
            <a:avLst/>
          </a:prstGeom>
          <a:solidFill>
            <a:schemeClr val="bg1"/>
          </a:solidFill>
        </p:spPr>
        <p:txBody>
          <a:bodyPr wrap="square" lIns="0" tIns="0" rIns="0" bIns="0" rtlCol="0">
            <a:spAutoFit/>
          </a:bodyPr>
          <a:lstStyle/>
          <a:p>
            <a:pPr defTabSz="288000">
              <a:lnSpc>
                <a:spcPts val="2700"/>
              </a:lnSpc>
              <a:spcAft>
                <a:spcPts val="600"/>
              </a:spcAft>
              <a:buClr>
                <a:srgbClr val="8DAE10"/>
              </a:buClr>
              <a:buSzPct val="130000"/>
            </a:pPr>
            <a:r>
              <a:rPr lang="de-DE" dirty="0" smtClean="0">
                <a:cs typeface="Arial" pitchFamily="34" charset="0"/>
              </a:rPr>
              <a:t>Zu allen Fragen rund um Investitionen und Anlagevermögen berät Sie das Team der Anlagenbuchhaltung gerne.</a:t>
            </a:r>
          </a:p>
        </p:txBody>
      </p:sp>
    </p:spTree>
    <p:extLst>
      <p:ext uri="{BB962C8B-B14F-4D97-AF65-F5344CB8AC3E}">
        <p14:creationId xmlns:p14="http://schemas.microsoft.com/office/powerpoint/2010/main" val="1262217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56561" y="866405"/>
            <a:ext cx="8156276" cy="307777"/>
          </a:xfrm>
          <a:prstGeom prst="rect">
            <a:avLst/>
          </a:prstGeom>
          <a:noFill/>
        </p:spPr>
        <p:txBody>
          <a:bodyPr wrap="square" lIns="0" tIns="0" rIns="0" bIns="0" rtlCol="0">
            <a:spAutoFit/>
          </a:bodyPr>
          <a:lstStyle/>
          <a:p>
            <a:r>
              <a:rPr lang="de-DE" b="1" dirty="0" smtClean="0">
                <a:solidFill>
                  <a:srgbClr val="003560"/>
                </a:solidFill>
                <a:cs typeface="Arial" pitchFamily="34" charset="0"/>
              </a:rPr>
              <a:t>Bearbeitung von Eingangsrechnungen [Sonderfall]</a:t>
            </a:r>
          </a:p>
        </p:txBody>
      </p:sp>
      <p:sp>
        <p:nvSpPr>
          <p:cNvPr id="14" name="Textfeld 13"/>
          <p:cNvSpPr txBox="1"/>
          <p:nvPr/>
        </p:nvSpPr>
        <p:spPr>
          <a:xfrm>
            <a:off x="446400" y="1529664"/>
            <a:ext cx="9132498"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Anlagevermögen – Exkurs Änderungsmeldungen</a:t>
            </a:r>
          </a:p>
        </p:txBody>
      </p:sp>
      <p:sp>
        <p:nvSpPr>
          <p:cNvPr id="11" name="Textfeld 10"/>
          <p:cNvSpPr txBox="1"/>
          <p:nvPr/>
        </p:nvSpPr>
        <p:spPr>
          <a:xfrm>
            <a:off x="444840" y="1991287"/>
            <a:ext cx="9132498" cy="307777"/>
          </a:xfrm>
          <a:prstGeom prst="rect">
            <a:avLst/>
          </a:prstGeom>
          <a:solidFill>
            <a:schemeClr val="bg1"/>
          </a:solidFill>
        </p:spPr>
        <p:txBody>
          <a:bodyPr wrap="square" lIns="0" tIns="0" rIns="0" bIns="0" rtlCol="0">
            <a:spAutoFit/>
          </a:bodyPr>
          <a:lstStyle/>
          <a:p>
            <a:r>
              <a:rPr lang="de-DE" b="1" dirty="0" smtClean="0">
                <a:solidFill>
                  <a:srgbClr val="003560"/>
                </a:solidFill>
                <a:cs typeface="Arial" pitchFamily="34" charset="0"/>
              </a:rPr>
              <a:t> Abgabe eines Anlagegutes an eine  andere Finanzstelle</a:t>
            </a:r>
          </a:p>
        </p:txBody>
      </p:sp>
      <p:sp>
        <p:nvSpPr>
          <p:cNvPr id="12" name="Textfeld 11"/>
          <p:cNvSpPr txBox="1"/>
          <p:nvPr/>
        </p:nvSpPr>
        <p:spPr>
          <a:xfrm>
            <a:off x="446400" y="2298726"/>
            <a:ext cx="9132498" cy="1192634"/>
          </a:xfrm>
          <a:prstGeom prst="rect">
            <a:avLst/>
          </a:prstGeom>
          <a:solidFill>
            <a:schemeClr val="bg1"/>
          </a:solidFill>
        </p:spPr>
        <p:txBody>
          <a:bodyPr wrap="square" lIns="0" tIns="0" rIns="0" bIns="0" rtlCol="0">
            <a:spAutoFit/>
          </a:bodyPr>
          <a:lstStyle/>
          <a:p>
            <a:pPr lvl="1" indent="288000" defTabSz="288000">
              <a:lnSpc>
                <a:spcPts val="2700"/>
              </a:lnSpc>
              <a:spcAft>
                <a:spcPts val="600"/>
              </a:spcAft>
              <a:buClr>
                <a:schemeClr val="tx2">
                  <a:lumMod val="50000"/>
                </a:schemeClr>
              </a:buClr>
              <a:buSzPct val="130000"/>
              <a:buFont typeface="Wingdings" pitchFamily="2" charset="2"/>
              <a:buChar char="§"/>
            </a:pPr>
            <a:r>
              <a:rPr lang="de-DE" sz="1800" dirty="0" smtClean="0">
                <a:cs typeface="Arial" pitchFamily="34" charset="0"/>
              </a:rPr>
              <a:t>Sofern z.B. ein Gerät „entbehrlich“ aber dennoch voll funktionsfähig ist</a:t>
            </a:r>
          </a:p>
          <a:p>
            <a:pPr lvl="1" indent="288000" defTabSz="288000">
              <a:lnSpc>
                <a:spcPts val="2700"/>
              </a:lnSpc>
              <a:spcAft>
                <a:spcPts val="600"/>
              </a:spcAft>
              <a:buClr>
                <a:schemeClr val="tx2">
                  <a:lumMod val="50000"/>
                </a:schemeClr>
              </a:buClr>
              <a:buSzPct val="130000"/>
              <a:buFont typeface="Wingdings" pitchFamily="2" charset="2"/>
              <a:buChar char="§"/>
            </a:pPr>
            <a:r>
              <a:rPr lang="de-DE" sz="1800" dirty="0" smtClean="0">
                <a:cs typeface="Arial" pitchFamily="34" charset="0"/>
              </a:rPr>
              <a:t>Angabe der empfangenen Kostenstelle / Nutzer-Finanzstelle erforderlich</a:t>
            </a:r>
          </a:p>
          <a:p>
            <a:pPr lvl="1" indent="288000" defTabSz="288000">
              <a:lnSpc>
                <a:spcPts val="2700"/>
              </a:lnSpc>
              <a:spcAft>
                <a:spcPts val="600"/>
              </a:spcAft>
              <a:buClr>
                <a:schemeClr val="tx2">
                  <a:lumMod val="50000"/>
                </a:schemeClr>
              </a:buClr>
              <a:buSzPct val="130000"/>
              <a:buFont typeface="Wingdings" pitchFamily="2" charset="2"/>
              <a:buChar char="§"/>
            </a:pPr>
            <a:r>
              <a:rPr lang="de-DE" sz="1800" dirty="0" smtClean="0">
                <a:cs typeface="Arial" pitchFamily="34" charset="0"/>
              </a:rPr>
              <a:t>Mitteilung an Anlagenbuchhaltung zwecks Umbuchung</a:t>
            </a:r>
          </a:p>
        </p:txBody>
      </p:sp>
      <p:sp>
        <p:nvSpPr>
          <p:cNvPr id="15" name="Textfeld 14"/>
          <p:cNvSpPr txBox="1"/>
          <p:nvPr/>
        </p:nvSpPr>
        <p:spPr>
          <a:xfrm>
            <a:off x="424520" y="3563830"/>
            <a:ext cx="9132498" cy="400110"/>
          </a:xfrm>
          <a:prstGeom prst="rect">
            <a:avLst/>
          </a:prstGeom>
          <a:solidFill>
            <a:schemeClr val="bg1"/>
          </a:solidFill>
        </p:spPr>
        <p:txBody>
          <a:bodyPr wrap="square" rtlCol="0">
            <a:spAutoFit/>
          </a:bodyPr>
          <a:lstStyle/>
          <a:p>
            <a:r>
              <a:rPr lang="de-DE" b="1" dirty="0" smtClean="0">
                <a:solidFill>
                  <a:srgbClr val="003560"/>
                </a:solidFill>
                <a:cs typeface="Arial" pitchFamily="34" charset="0"/>
              </a:rPr>
              <a:t>Verschrottung / Verlust eines Anlagegutes [„Absetzung“]</a:t>
            </a:r>
            <a:endParaRPr lang="de-DE" b="1" dirty="0">
              <a:solidFill>
                <a:srgbClr val="003560"/>
              </a:solidFill>
              <a:cs typeface="Arial" pitchFamily="34" charset="0"/>
            </a:endParaRPr>
          </a:p>
        </p:txBody>
      </p:sp>
      <p:sp>
        <p:nvSpPr>
          <p:cNvPr id="17" name="Textfeld 16"/>
          <p:cNvSpPr txBox="1"/>
          <p:nvPr/>
        </p:nvSpPr>
        <p:spPr>
          <a:xfrm>
            <a:off x="424520" y="3919648"/>
            <a:ext cx="9132498" cy="1615827"/>
          </a:xfrm>
          <a:prstGeom prst="rect">
            <a:avLst/>
          </a:prstGeom>
          <a:solidFill>
            <a:schemeClr val="bg1"/>
          </a:solidFill>
        </p:spPr>
        <p:txBody>
          <a:bodyPr wrap="square" lIns="0" tIns="0" rIns="0" bIns="0" rtlCol="0">
            <a:spAutoFit/>
          </a:bodyPr>
          <a:lstStyle/>
          <a:p>
            <a:pPr lvl="1" indent="288000" defTabSz="288000">
              <a:lnSpc>
                <a:spcPts val="2700"/>
              </a:lnSpc>
              <a:spcAft>
                <a:spcPts val="600"/>
              </a:spcAft>
              <a:buClr>
                <a:schemeClr val="tx2">
                  <a:lumMod val="50000"/>
                </a:schemeClr>
              </a:buClr>
              <a:buSzPct val="130000"/>
              <a:buFont typeface="Wingdings" pitchFamily="2" charset="2"/>
              <a:buChar char="§"/>
            </a:pPr>
            <a:r>
              <a:rPr lang="de-DE" sz="1800" dirty="0" smtClean="0">
                <a:cs typeface="Arial" pitchFamily="34" charset="0"/>
              </a:rPr>
              <a:t>Anlagegut wird nicht mehr benötigt und soll verschrottet werden</a:t>
            </a:r>
          </a:p>
          <a:p>
            <a:pPr lvl="1" indent="288000" defTabSz="288000">
              <a:lnSpc>
                <a:spcPts val="2700"/>
              </a:lnSpc>
              <a:spcAft>
                <a:spcPts val="600"/>
              </a:spcAft>
              <a:buClr>
                <a:schemeClr val="tx2">
                  <a:lumMod val="50000"/>
                </a:schemeClr>
              </a:buClr>
              <a:buSzPct val="130000"/>
              <a:buFont typeface="Wingdings" pitchFamily="2" charset="2"/>
              <a:buChar char="§"/>
            </a:pPr>
            <a:r>
              <a:rPr lang="de-DE" sz="1800" dirty="0" smtClean="0">
                <a:cs typeface="Arial" pitchFamily="34" charset="0"/>
              </a:rPr>
              <a:t>Anlagegut ist defekt oder nicht reparabel</a:t>
            </a:r>
          </a:p>
          <a:p>
            <a:pPr lvl="1" indent="288000" defTabSz="288000">
              <a:lnSpc>
                <a:spcPts val="2700"/>
              </a:lnSpc>
              <a:spcAft>
                <a:spcPts val="600"/>
              </a:spcAft>
              <a:buClr>
                <a:schemeClr val="tx2">
                  <a:lumMod val="50000"/>
                </a:schemeClr>
              </a:buClr>
              <a:buSzPct val="130000"/>
              <a:buFont typeface="Wingdings" pitchFamily="2" charset="2"/>
              <a:buChar char="§"/>
            </a:pPr>
            <a:r>
              <a:rPr lang="de-DE" sz="1800" dirty="0" smtClean="0">
                <a:cs typeface="Arial" pitchFamily="34" charset="0"/>
              </a:rPr>
              <a:t>Anlagegut ist technisch überholt und kommt nicht mehr zum Einsatz</a:t>
            </a:r>
          </a:p>
          <a:p>
            <a:pPr lvl="1" indent="288000" defTabSz="288000">
              <a:lnSpc>
                <a:spcPts val="2700"/>
              </a:lnSpc>
              <a:spcAft>
                <a:spcPts val="600"/>
              </a:spcAft>
              <a:buClr>
                <a:schemeClr val="tx2">
                  <a:lumMod val="50000"/>
                </a:schemeClr>
              </a:buClr>
              <a:buSzPct val="130000"/>
              <a:buFont typeface="Wingdings" pitchFamily="2" charset="2"/>
              <a:buChar char="§"/>
            </a:pPr>
            <a:r>
              <a:rPr lang="de-DE" sz="1800" dirty="0" smtClean="0">
                <a:cs typeface="Arial" pitchFamily="34" charset="0"/>
              </a:rPr>
              <a:t>Anlagegut ist nicht mehr vorhanden (Diebstahl, Verlust) =&gt; Diebstahlanzeige</a:t>
            </a:r>
          </a:p>
        </p:txBody>
      </p:sp>
      <p:sp>
        <p:nvSpPr>
          <p:cNvPr id="18" name="Textfeld 17"/>
          <p:cNvSpPr txBox="1"/>
          <p:nvPr/>
        </p:nvSpPr>
        <p:spPr>
          <a:xfrm>
            <a:off x="429420" y="6305947"/>
            <a:ext cx="9132498" cy="692497"/>
          </a:xfrm>
          <a:prstGeom prst="rect">
            <a:avLst/>
          </a:prstGeom>
          <a:solidFill>
            <a:schemeClr val="bg1"/>
          </a:solidFill>
        </p:spPr>
        <p:txBody>
          <a:bodyPr wrap="square" lIns="0" tIns="0" rIns="0" bIns="0" rtlCol="0">
            <a:spAutoFit/>
          </a:bodyPr>
          <a:lstStyle/>
          <a:p>
            <a:pPr defTabSz="288000">
              <a:lnSpc>
                <a:spcPts val="2700"/>
              </a:lnSpc>
              <a:spcAft>
                <a:spcPts val="600"/>
              </a:spcAft>
              <a:buClr>
                <a:srgbClr val="8DAE10"/>
              </a:buClr>
              <a:buSzPct val="130000"/>
            </a:pPr>
            <a:r>
              <a:rPr lang="de-DE" dirty="0" smtClean="0">
                <a:cs typeface="Arial" pitchFamily="34" charset="0"/>
              </a:rPr>
              <a:t>Hinweis: Wenn die Anschaffung aus Drittmitteln finanziert wurde, dann muss vorher vom Antragsteller die Bestimmung des Geldgebers geprüft werden.</a:t>
            </a:r>
          </a:p>
        </p:txBody>
      </p:sp>
      <p:sp>
        <p:nvSpPr>
          <p:cNvPr id="19" name="Textfeld 18">
            <a:hlinkClick r:id="rId3"/>
          </p:cNvPr>
          <p:cNvSpPr txBox="1"/>
          <p:nvPr/>
        </p:nvSpPr>
        <p:spPr>
          <a:xfrm>
            <a:off x="424520" y="5718168"/>
            <a:ext cx="9132498" cy="346249"/>
          </a:xfrm>
          <a:prstGeom prst="rect">
            <a:avLst/>
          </a:prstGeom>
          <a:solidFill>
            <a:schemeClr val="bg1"/>
          </a:solidFill>
        </p:spPr>
        <p:txBody>
          <a:bodyPr wrap="square" lIns="0" tIns="0" rIns="0" bIns="0" rtlCol="0">
            <a:spAutoFit/>
          </a:bodyPr>
          <a:lstStyle/>
          <a:p>
            <a:pPr defTabSz="288000">
              <a:lnSpc>
                <a:spcPts val="2700"/>
              </a:lnSpc>
              <a:spcAft>
                <a:spcPts val="600"/>
              </a:spcAft>
              <a:buClr>
                <a:srgbClr val="8DAE10"/>
              </a:buClr>
              <a:buSzPct val="130000"/>
            </a:pPr>
            <a:r>
              <a:rPr lang="de-DE" dirty="0" smtClean="0">
                <a:cs typeface="Arial" pitchFamily="34" charset="0"/>
              </a:rPr>
              <a:t>Link: </a:t>
            </a:r>
            <a:r>
              <a:rPr lang="de-DE" dirty="0" smtClean="0">
                <a:cs typeface="Arial" pitchFamily="34" charset="0"/>
                <a:hlinkClick r:id="rId4"/>
              </a:rPr>
              <a:t>Absetzungsantrag</a:t>
            </a:r>
            <a:endParaRPr lang="de-DE" sz="1000" dirty="0" smtClean="0">
              <a:cs typeface="Arial" pitchFamily="34" charset="0"/>
            </a:endParaRPr>
          </a:p>
        </p:txBody>
      </p:sp>
    </p:spTree>
    <p:extLst>
      <p:ext uri="{BB962C8B-B14F-4D97-AF65-F5344CB8AC3E}">
        <p14:creationId xmlns:p14="http://schemas.microsoft.com/office/powerpoint/2010/main" val="699425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p:cNvSpPr txBox="1"/>
          <p:nvPr/>
        </p:nvSpPr>
        <p:spPr>
          <a:xfrm>
            <a:off x="446400" y="2069579"/>
            <a:ext cx="9132498" cy="4947508"/>
          </a:xfrm>
          <a:prstGeom prst="rect">
            <a:avLst/>
          </a:prstGeom>
          <a:solidFill>
            <a:schemeClr val="bg1"/>
          </a:solidFill>
        </p:spPr>
        <p:txBody>
          <a:bodyPr wrap="square" lIns="0" tIns="0" rIns="0" bIns="0" rtlCol="0">
            <a:spAutoFit/>
          </a:bodyPr>
          <a:lstStyle/>
          <a:p>
            <a:pPr defTabSz="288000">
              <a:lnSpc>
                <a:spcPts val="2700"/>
              </a:lnSpc>
              <a:spcAft>
                <a:spcPts val="600"/>
              </a:spcAft>
              <a:buClr>
                <a:schemeClr val="accent1">
                  <a:lumMod val="50000"/>
                </a:schemeClr>
              </a:buClr>
              <a:buSzPct val="130000"/>
            </a:pPr>
            <a:r>
              <a:rPr lang="de-DE" b="1" dirty="0" smtClean="0">
                <a:cs typeface="Arial" pitchFamily="34" charset="0"/>
              </a:rPr>
              <a:t>Mitgliedschaften</a:t>
            </a:r>
            <a:endParaRPr lang="de-DE" dirty="0">
              <a:cs typeface="Arial" pitchFamily="34" charset="0"/>
            </a:endParaRPr>
          </a:p>
          <a:p>
            <a:pPr marL="846917" lvl="1" indent="-342900" defTabSz="288000">
              <a:lnSpc>
                <a:spcPts val="2700"/>
              </a:lnSpc>
              <a:spcAft>
                <a:spcPts val="600"/>
              </a:spcAft>
              <a:buClr>
                <a:schemeClr val="accent1">
                  <a:lumMod val="50000"/>
                </a:schemeClr>
              </a:buClr>
              <a:buSzPct val="130000"/>
              <a:buFont typeface="Wingdings" panose="05000000000000000000" pitchFamily="2" charset="2"/>
              <a:buChar char="§"/>
            </a:pPr>
            <a:r>
              <a:rPr lang="de-DE" dirty="0">
                <a:cs typeface="Arial" pitchFamily="34" charset="0"/>
              </a:rPr>
              <a:t>Begründung der dienstlichen Notwendigkeit bei jeder Rechnung beifügen</a:t>
            </a:r>
          </a:p>
          <a:p>
            <a:pPr defTabSz="288000">
              <a:spcAft>
                <a:spcPts val="600"/>
              </a:spcAft>
              <a:buClr>
                <a:schemeClr val="accent1">
                  <a:lumMod val="50000"/>
                </a:schemeClr>
              </a:buClr>
              <a:buSzPct val="130000"/>
            </a:pPr>
            <a:endParaRPr lang="de-DE" sz="1200" b="1" dirty="0" smtClean="0">
              <a:cs typeface="Arial" pitchFamily="34" charset="0"/>
            </a:endParaRPr>
          </a:p>
          <a:p>
            <a:pPr defTabSz="288000">
              <a:spcAft>
                <a:spcPts val="600"/>
              </a:spcAft>
              <a:buClr>
                <a:schemeClr val="accent1">
                  <a:lumMod val="50000"/>
                </a:schemeClr>
              </a:buClr>
              <a:buSzPct val="130000"/>
            </a:pPr>
            <a:r>
              <a:rPr lang="de-DE" b="1" dirty="0" smtClean="0">
                <a:cs typeface="Arial" pitchFamily="34" charset="0"/>
              </a:rPr>
              <a:t>Bewirtung</a:t>
            </a:r>
            <a:endParaRPr lang="de-DE" b="1" dirty="0">
              <a:cs typeface="Arial" pitchFamily="34" charset="0"/>
            </a:endParaRPr>
          </a:p>
          <a:p>
            <a:pPr marL="846917" lvl="1" indent="-342900" defTabSz="288000">
              <a:lnSpc>
                <a:spcPts val="2700"/>
              </a:lnSpc>
              <a:spcAft>
                <a:spcPts val="600"/>
              </a:spcAft>
              <a:buClr>
                <a:schemeClr val="accent1">
                  <a:lumMod val="50000"/>
                </a:schemeClr>
              </a:buClr>
              <a:buSzPct val="130000"/>
              <a:buFont typeface="Wingdings" panose="05000000000000000000" pitchFamily="2" charset="2"/>
              <a:buChar char="§"/>
            </a:pPr>
            <a:r>
              <a:rPr lang="de-DE" dirty="0">
                <a:cs typeface="Arial" pitchFamily="34" charset="0"/>
              </a:rPr>
              <a:t>	steuerliche Zusatzangaben: </a:t>
            </a:r>
            <a:r>
              <a:rPr lang="de-DE" dirty="0" smtClean="0">
                <a:cs typeface="Arial" pitchFamily="34" charset="0"/>
              </a:rPr>
              <a:t>Teilnehmernamen </a:t>
            </a:r>
            <a:r>
              <a:rPr lang="de-DE" dirty="0">
                <a:cs typeface="Arial" pitchFamily="34" charset="0"/>
              </a:rPr>
              <a:t>und Anlass der Bewirtung </a:t>
            </a:r>
          </a:p>
          <a:p>
            <a:pPr marL="846917" lvl="1" indent="-342900" defTabSz="288000">
              <a:lnSpc>
                <a:spcPts val="2700"/>
              </a:lnSpc>
              <a:spcAft>
                <a:spcPts val="600"/>
              </a:spcAft>
              <a:buClr>
                <a:schemeClr val="accent1">
                  <a:lumMod val="50000"/>
                </a:schemeClr>
              </a:buClr>
              <a:buSzPct val="130000"/>
              <a:buFont typeface="Wingdings" panose="05000000000000000000" pitchFamily="2" charset="2"/>
              <a:buChar char="§"/>
            </a:pPr>
            <a:r>
              <a:rPr lang="de-DE" dirty="0">
                <a:cs typeface="Arial" pitchFamily="34" charset="0"/>
              </a:rPr>
              <a:t>	Lesen Sie hierzu unbedingt auch die „Richtlinie zur Erstattung von Bewirtungskosten/ Repräsentationsausgaben“</a:t>
            </a:r>
          </a:p>
          <a:p>
            <a:pPr marL="846917" lvl="1" indent="-342900" defTabSz="288000">
              <a:lnSpc>
                <a:spcPts val="2700"/>
              </a:lnSpc>
              <a:spcAft>
                <a:spcPts val="600"/>
              </a:spcAft>
              <a:buClr>
                <a:schemeClr val="accent1">
                  <a:lumMod val="50000"/>
                </a:schemeClr>
              </a:buClr>
              <a:buSzPct val="130000"/>
              <a:buFont typeface="Wingdings" panose="05000000000000000000" pitchFamily="2" charset="2"/>
              <a:buChar char="§"/>
            </a:pPr>
            <a:r>
              <a:rPr lang="de-DE" dirty="0">
                <a:cs typeface="Arial" pitchFamily="34" charset="0"/>
              </a:rPr>
              <a:t>	Link: </a:t>
            </a:r>
            <a:r>
              <a:rPr lang="de-DE" dirty="0">
                <a:cs typeface="Arial" pitchFamily="34" charset="0"/>
                <a:hlinkClick r:id="rId3"/>
              </a:rPr>
              <a:t>Bewirtungsrichtlinie</a:t>
            </a:r>
            <a:endParaRPr lang="de-DE" dirty="0">
              <a:cs typeface="Arial" pitchFamily="34" charset="0"/>
            </a:endParaRPr>
          </a:p>
          <a:p>
            <a:pPr defTabSz="288000">
              <a:spcAft>
                <a:spcPts val="600"/>
              </a:spcAft>
              <a:buClr>
                <a:schemeClr val="accent1">
                  <a:lumMod val="50000"/>
                </a:schemeClr>
              </a:buClr>
              <a:buSzPct val="130000"/>
            </a:pPr>
            <a:endParaRPr lang="de-DE" sz="1200" b="1" dirty="0" smtClean="0">
              <a:cs typeface="Arial" pitchFamily="34" charset="0"/>
            </a:endParaRPr>
          </a:p>
          <a:p>
            <a:pPr defTabSz="288000">
              <a:spcAft>
                <a:spcPts val="600"/>
              </a:spcAft>
              <a:buClr>
                <a:schemeClr val="accent1">
                  <a:lumMod val="50000"/>
                </a:schemeClr>
              </a:buClr>
              <a:buSzPct val="130000"/>
            </a:pPr>
            <a:r>
              <a:rPr lang="de-DE" b="1" dirty="0" err="1" smtClean="0">
                <a:cs typeface="Arial" pitchFamily="34" charset="0"/>
              </a:rPr>
              <a:t>Splittbuchung</a:t>
            </a:r>
            <a:r>
              <a:rPr lang="de-DE" dirty="0" smtClean="0">
                <a:cs typeface="Arial" pitchFamily="34" charset="0"/>
              </a:rPr>
              <a:t> </a:t>
            </a:r>
            <a:r>
              <a:rPr lang="de-DE" dirty="0">
                <a:cs typeface="Arial" pitchFamily="34" charset="0"/>
              </a:rPr>
              <a:t>bei </a:t>
            </a:r>
            <a:r>
              <a:rPr lang="de-DE" dirty="0" smtClean="0">
                <a:cs typeface="Arial" pitchFamily="34" charset="0"/>
              </a:rPr>
              <a:t>Mischfinanzierung (also min. zwei Finanzstellen)</a:t>
            </a:r>
            <a:endParaRPr lang="de-DE" dirty="0">
              <a:cs typeface="Arial" pitchFamily="34" charset="0"/>
            </a:endParaRPr>
          </a:p>
          <a:p>
            <a:pPr marL="846917" lvl="1" indent="-342900" defTabSz="288000">
              <a:lnSpc>
                <a:spcPts val="2700"/>
              </a:lnSpc>
              <a:spcAft>
                <a:spcPts val="600"/>
              </a:spcAft>
              <a:buClr>
                <a:schemeClr val="accent1">
                  <a:lumMod val="50000"/>
                </a:schemeClr>
              </a:buClr>
              <a:buSzPct val="130000"/>
              <a:buFont typeface="Wingdings" panose="05000000000000000000" pitchFamily="2" charset="2"/>
              <a:buChar char="§"/>
            </a:pPr>
            <a:r>
              <a:rPr lang="de-DE" dirty="0">
                <a:cs typeface="Arial" pitchFamily="34" charset="0"/>
              </a:rPr>
              <a:t>	</a:t>
            </a:r>
            <a:r>
              <a:rPr lang="de-DE" dirty="0" smtClean="0">
                <a:cs typeface="Arial" pitchFamily="34" charset="0"/>
              </a:rPr>
              <a:t>einen Kontierungsbelege pro Finanzstelle anfertigen</a:t>
            </a:r>
            <a:endParaRPr lang="de-DE" dirty="0">
              <a:cs typeface="Arial" pitchFamily="34" charset="0"/>
            </a:endParaRPr>
          </a:p>
          <a:p>
            <a:pPr marL="846917" lvl="1" indent="-342900" defTabSz="288000">
              <a:lnSpc>
                <a:spcPts val="2700"/>
              </a:lnSpc>
              <a:spcAft>
                <a:spcPts val="600"/>
              </a:spcAft>
              <a:buClr>
                <a:schemeClr val="accent1">
                  <a:lumMod val="50000"/>
                </a:schemeClr>
              </a:buClr>
              <a:buSzPct val="130000"/>
              <a:buFont typeface="Wingdings" panose="05000000000000000000" pitchFamily="2" charset="2"/>
              <a:buChar char="§"/>
            </a:pPr>
            <a:r>
              <a:rPr lang="de-DE" dirty="0">
                <a:cs typeface="Arial" pitchFamily="34" charset="0"/>
              </a:rPr>
              <a:t>	</a:t>
            </a:r>
            <a:r>
              <a:rPr lang="de-DE" dirty="0" smtClean="0">
                <a:cs typeface="Arial" pitchFamily="34" charset="0"/>
              </a:rPr>
              <a:t>eine Rechnungskopie </a:t>
            </a:r>
            <a:r>
              <a:rPr lang="de-DE" dirty="0">
                <a:cs typeface="Arial" pitchFamily="34" charset="0"/>
              </a:rPr>
              <a:t>je </a:t>
            </a:r>
            <a:r>
              <a:rPr lang="de-DE" dirty="0" smtClean="0">
                <a:cs typeface="Arial" pitchFamily="34" charset="0"/>
              </a:rPr>
              <a:t>Kontierungsbeleg</a:t>
            </a:r>
          </a:p>
          <a:p>
            <a:pPr marL="846917" lvl="1" indent="-342900" defTabSz="288000">
              <a:lnSpc>
                <a:spcPts val="2700"/>
              </a:lnSpc>
              <a:spcAft>
                <a:spcPts val="600"/>
              </a:spcAft>
              <a:buClr>
                <a:schemeClr val="accent1">
                  <a:lumMod val="50000"/>
                </a:schemeClr>
              </a:buClr>
              <a:buSzPct val="130000"/>
              <a:buFont typeface="Wingdings" panose="05000000000000000000" pitchFamily="2" charset="2"/>
              <a:buChar char="§"/>
            </a:pPr>
            <a:r>
              <a:rPr lang="de-DE" dirty="0" smtClean="0">
                <a:cs typeface="Arial" pitchFamily="34" charset="0"/>
              </a:rPr>
              <a:t>Bitte immer gemeinsam einreichen und nicht getrennt.</a:t>
            </a:r>
            <a:endParaRPr lang="de-DE" dirty="0">
              <a:cs typeface="Arial" pitchFamily="34" charset="0"/>
            </a:endParaRPr>
          </a:p>
        </p:txBody>
      </p:sp>
      <p:sp>
        <p:nvSpPr>
          <p:cNvPr id="6" name="Textfeld 5"/>
          <p:cNvSpPr txBox="1"/>
          <p:nvPr/>
        </p:nvSpPr>
        <p:spPr>
          <a:xfrm>
            <a:off x="456561" y="866405"/>
            <a:ext cx="8156276" cy="307777"/>
          </a:xfrm>
          <a:prstGeom prst="rect">
            <a:avLst/>
          </a:prstGeom>
          <a:noFill/>
        </p:spPr>
        <p:txBody>
          <a:bodyPr wrap="square" lIns="0" tIns="0" rIns="0" bIns="0" rtlCol="0">
            <a:spAutoFit/>
          </a:bodyPr>
          <a:lstStyle/>
          <a:p>
            <a:r>
              <a:rPr lang="de-DE" b="1" dirty="0" smtClean="0">
                <a:solidFill>
                  <a:srgbClr val="003560"/>
                </a:solidFill>
                <a:cs typeface="Arial" pitchFamily="34" charset="0"/>
              </a:rPr>
              <a:t>Bearbeitung von Eingangsrechnungen [Sonderfall]</a:t>
            </a:r>
          </a:p>
        </p:txBody>
      </p:sp>
      <p:sp>
        <p:nvSpPr>
          <p:cNvPr id="7" name="Textfeld 6"/>
          <p:cNvSpPr txBox="1"/>
          <p:nvPr/>
        </p:nvSpPr>
        <p:spPr>
          <a:xfrm>
            <a:off x="446400" y="1529664"/>
            <a:ext cx="9132498"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Sonstiges</a:t>
            </a:r>
          </a:p>
        </p:txBody>
      </p:sp>
    </p:spTree>
    <p:extLst>
      <p:ext uri="{BB962C8B-B14F-4D97-AF65-F5344CB8AC3E}">
        <p14:creationId xmlns:p14="http://schemas.microsoft.com/office/powerpoint/2010/main" val="3877695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p:cNvSpPr txBox="1"/>
          <p:nvPr/>
        </p:nvSpPr>
        <p:spPr>
          <a:xfrm>
            <a:off x="468280" y="1989112"/>
            <a:ext cx="9132498" cy="4347344"/>
          </a:xfrm>
          <a:prstGeom prst="rect">
            <a:avLst/>
          </a:prstGeom>
          <a:solidFill>
            <a:schemeClr val="bg1"/>
          </a:solidFill>
        </p:spPr>
        <p:txBody>
          <a:bodyPr wrap="square" lIns="0" tIns="0" rIns="0" bIns="0" rtlCol="0">
            <a:spAutoFit/>
          </a:bodyPr>
          <a:lstStyle/>
          <a:p>
            <a:pPr defTabSz="288000">
              <a:lnSpc>
                <a:spcPts val="2700"/>
              </a:lnSpc>
              <a:spcAft>
                <a:spcPts val="600"/>
              </a:spcAft>
              <a:buClr>
                <a:schemeClr val="accent1">
                  <a:lumMod val="50000"/>
                </a:schemeClr>
              </a:buClr>
              <a:buSzPct val="130000"/>
            </a:pPr>
            <a:r>
              <a:rPr lang="de-DE" b="1" dirty="0" smtClean="0">
                <a:cs typeface="Arial" pitchFamily="34" charset="0"/>
              </a:rPr>
              <a:t>Ausgangsrechnung erstellen</a:t>
            </a:r>
          </a:p>
          <a:p>
            <a:pPr indent="288000" defTabSz="288000">
              <a:lnSpc>
                <a:spcPts val="2700"/>
              </a:lnSpc>
              <a:spcAft>
                <a:spcPts val="600"/>
              </a:spcAft>
              <a:buClr>
                <a:schemeClr val="accent1">
                  <a:lumMod val="50000"/>
                </a:schemeClr>
              </a:buClr>
              <a:buSzPct val="130000"/>
              <a:buFont typeface="Wingdings" pitchFamily="2" charset="2"/>
              <a:buChar char="§"/>
            </a:pPr>
            <a:r>
              <a:rPr lang="de-DE" dirty="0" smtClean="0">
                <a:cs typeface="Arial" pitchFamily="34" charset="0"/>
              </a:rPr>
              <a:t>Bei externen Rechnungsempfängern:</a:t>
            </a:r>
          </a:p>
          <a:p>
            <a:pPr marL="846917" lvl="1" indent="-342900" defTabSz="288000">
              <a:lnSpc>
                <a:spcPts val="2700"/>
              </a:lnSpc>
              <a:spcAft>
                <a:spcPts val="600"/>
              </a:spcAft>
              <a:buClr>
                <a:schemeClr val="accent1">
                  <a:lumMod val="50000"/>
                </a:schemeClr>
              </a:buClr>
              <a:buSzPct val="130000"/>
              <a:buFont typeface="Wingdings" panose="05000000000000000000" pitchFamily="2" charset="2"/>
              <a:buChar char="§"/>
            </a:pPr>
            <a:r>
              <a:rPr lang="de-DE" sz="1800" dirty="0" smtClean="0">
                <a:cs typeface="Arial" pitchFamily="34" charset="0"/>
              </a:rPr>
              <a:t>Kopie der Rechnung an die Debitorenbuchhaltung</a:t>
            </a:r>
            <a:r>
              <a:rPr lang="de-DE" sz="1800" b="1" baseline="30000" dirty="0" smtClean="0">
                <a:solidFill>
                  <a:schemeClr val="accent1">
                    <a:lumMod val="50000"/>
                  </a:schemeClr>
                </a:solidFill>
                <a:cs typeface="Arial" pitchFamily="34" charset="0"/>
              </a:rPr>
              <a:t>1</a:t>
            </a:r>
            <a:r>
              <a:rPr lang="de-DE" sz="1800" dirty="0" smtClean="0">
                <a:cs typeface="Arial" pitchFamily="34" charset="0"/>
              </a:rPr>
              <a:t>, mit Vorkontierung:            Finanzstelle, Sachkonto, sachliche und rechnerische Richtigkeit</a:t>
            </a:r>
          </a:p>
          <a:p>
            <a:pPr marL="846917" lvl="1" indent="-342900" defTabSz="288000">
              <a:lnSpc>
                <a:spcPts val="2700"/>
              </a:lnSpc>
              <a:spcAft>
                <a:spcPts val="600"/>
              </a:spcAft>
              <a:buClr>
                <a:schemeClr val="accent1">
                  <a:lumMod val="50000"/>
                </a:schemeClr>
              </a:buClr>
              <a:buSzPct val="130000"/>
              <a:buFont typeface="Wingdings" panose="05000000000000000000" pitchFamily="2" charset="2"/>
              <a:buChar char="§"/>
            </a:pPr>
            <a:r>
              <a:rPr lang="de-DE" sz="1800" dirty="0" smtClean="0">
                <a:cs typeface="Arial" pitchFamily="34" charset="0"/>
              </a:rPr>
              <a:t>Original der Rechnung kuvertiert bitte ebenfalls an Debitorenbuchhaltung</a:t>
            </a:r>
            <a:r>
              <a:rPr lang="de-DE" sz="1800" b="1" baseline="30000" dirty="0" smtClean="0">
                <a:solidFill>
                  <a:schemeClr val="accent1">
                    <a:lumMod val="50000"/>
                  </a:schemeClr>
                </a:solidFill>
                <a:cs typeface="Arial" pitchFamily="34" charset="0"/>
              </a:rPr>
              <a:t>1</a:t>
            </a:r>
            <a:r>
              <a:rPr lang="de-DE" sz="1800" dirty="0" smtClean="0">
                <a:cs typeface="Arial" pitchFamily="34" charset="0"/>
              </a:rPr>
              <a:t>, zwecks Prüfung und Versand an Rechnungsempfänger.</a:t>
            </a:r>
          </a:p>
          <a:p>
            <a:pPr defTabSz="288000">
              <a:lnSpc>
                <a:spcPts val="2700"/>
              </a:lnSpc>
              <a:spcAft>
                <a:spcPts val="600"/>
              </a:spcAft>
              <a:buClr>
                <a:schemeClr val="accent1">
                  <a:lumMod val="50000"/>
                </a:schemeClr>
              </a:buClr>
              <a:buSzPct val="130000"/>
            </a:pPr>
            <a:r>
              <a:rPr lang="de-DE" b="1" baseline="30000" dirty="0" smtClean="0">
                <a:solidFill>
                  <a:schemeClr val="accent1">
                    <a:lumMod val="50000"/>
                  </a:schemeClr>
                </a:solidFill>
                <a:cs typeface="Arial" pitchFamily="34" charset="0"/>
              </a:rPr>
              <a:t>       1</a:t>
            </a:r>
            <a:r>
              <a:rPr lang="de-DE" dirty="0" smtClean="0">
                <a:cs typeface="Arial" pitchFamily="34" charset="0"/>
              </a:rPr>
              <a:t> </a:t>
            </a:r>
            <a:r>
              <a:rPr lang="de-DE" sz="1600" dirty="0">
                <a:cs typeface="Arial" pitchFamily="34" charset="0"/>
              </a:rPr>
              <a:t>das Sachgebiet Drittmittel (z.B. bei Mittelabrufe) oder die Steuerabteilung (z.B. bei Teilnehmerbeiträge)</a:t>
            </a:r>
          </a:p>
          <a:p>
            <a:pPr marL="342900" indent="-342900" defTabSz="288000">
              <a:lnSpc>
                <a:spcPts val="2700"/>
              </a:lnSpc>
              <a:spcAft>
                <a:spcPts val="600"/>
              </a:spcAft>
              <a:buClr>
                <a:schemeClr val="accent1">
                  <a:lumMod val="50000"/>
                </a:schemeClr>
              </a:buClr>
              <a:buSzPct val="130000"/>
              <a:buFont typeface="Wingdings" panose="05000000000000000000" pitchFamily="2" charset="2"/>
              <a:buChar char="§"/>
            </a:pPr>
            <a:r>
              <a:rPr lang="de-DE" dirty="0" smtClean="0">
                <a:cs typeface="Arial" pitchFamily="34" charset="0"/>
              </a:rPr>
              <a:t>Bei internen Rechnungsempfängern:</a:t>
            </a:r>
          </a:p>
          <a:p>
            <a:pPr marL="846917" lvl="1" indent="-342900" defTabSz="288000">
              <a:lnSpc>
                <a:spcPts val="2700"/>
              </a:lnSpc>
              <a:spcAft>
                <a:spcPts val="600"/>
              </a:spcAft>
              <a:buClr>
                <a:schemeClr val="accent1">
                  <a:lumMod val="50000"/>
                </a:schemeClr>
              </a:buClr>
              <a:buSzPct val="130000"/>
              <a:buFont typeface="Wingdings" panose="05000000000000000000" pitchFamily="2" charset="2"/>
              <a:buChar char="§"/>
            </a:pPr>
            <a:r>
              <a:rPr lang="de-DE" sz="1800" dirty="0">
                <a:cs typeface="Arial" pitchFamily="34" charset="0"/>
              </a:rPr>
              <a:t>	</a:t>
            </a:r>
            <a:r>
              <a:rPr lang="de-DE" sz="1800" dirty="0" smtClean="0">
                <a:cs typeface="Arial" pitchFamily="34" charset="0"/>
              </a:rPr>
              <a:t>Original bitte per Hauspost direkt an den Rechnungsempfänger schicken.</a:t>
            </a:r>
          </a:p>
          <a:p>
            <a:pPr marL="846917" lvl="1" indent="-342900" defTabSz="288000">
              <a:lnSpc>
                <a:spcPts val="2700"/>
              </a:lnSpc>
              <a:spcAft>
                <a:spcPts val="1800"/>
              </a:spcAft>
              <a:buClr>
                <a:schemeClr val="accent1">
                  <a:lumMod val="50000"/>
                </a:schemeClr>
              </a:buClr>
              <a:buSzPct val="130000"/>
              <a:buFont typeface="Wingdings" panose="05000000000000000000" pitchFamily="2" charset="2"/>
              <a:buChar char="§"/>
            </a:pPr>
            <a:r>
              <a:rPr lang="de-DE" sz="1800" dirty="0">
                <a:cs typeface="Arial" pitchFamily="34" charset="0"/>
              </a:rPr>
              <a:t>	</a:t>
            </a:r>
            <a:r>
              <a:rPr lang="de-DE" sz="1800" dirty="0" smtClean="0">
                <a:cs typeface="Arial" pitchFamily="34" charset="0"/>
              </a:rPr>
              <a:t>Der Rechnungsempfänger leitet die Rechnung mit ausgefülltem Kontierungsbeleg an die Hauptbuchhaltung weiter.</a:t>
            </a:r>
          </a:p>
        </p:txBody>
      </p:sp>
      <p:sp>
        <p:nvSpPr>
          <p:cNvPr id="7" name="Textfeld 6"/>
          <p:cNvSpPr txBox="1"/>
          <p:nvPr/>
        </p:nvSpPr>
        <p:spPr>
          <a:xfrm>
            <a:off x="458120" y="861083"/>
            <a:ext cx="7629646" cy="307777"/>
          </a:xfrm>
          <a:prstGeom prst="rect">
            <a:avLst/>
          </a:prstGeom>
          <a:noFill/>
        </p:spPr>
        <p:txBody>
          <a:bodyPr wrap="square" lIns="0" tIns="0" rIns="0" bIns="0" rtlCol="0">
            <a:spAutoFit/>
          </a:bodyPr>
          <a:lstStyle/>
          <a:p>
            <a:r>
              <a:rPr lang="de-DE" b="1" dirty="0" smtClean="0">
                <a:solidFill>
                  <a:srgbClr val="003560"/>
                </a:solidFill>
                <a:cs typeface="Arial" pitchFamily="34" charset="0"/>
              </a:rPr>
              <a:t>Ausgangsrechnungen - Basisprozess</a:t>
            </a:r>
          </a:p>
        </p:txBody>
      </p:sp>
      <p:sp>
        <p:nvSpPr>
          <p:cNvPr id="8" name="Textfeld 7"/>
          <p:cNvSpPr txBox="1"/>
          <p:nvPr/>
        </p:nvSpPr>
        <p:spPr>
          <a:xfrm>
            <a:off x="468280" y="6554420"/>
            <a:ext cx="8789039" cy="692497"/>
          </a:xfrm>
          <a:prstGeom prst="rect">
            <a:avLst/>
          </a:prstGeom>
          <a:solidFill>
            <a:schemeClr val="bg1"/>
          </a:solidFill>
        </p:spPr>
        <p:txBody>
          <a:bodyPr wrap="square" lIns="0" tIns="0" rIns="0" bIns="0" rtlCol="0">
            <a:spAutoFit/>
          </a:bodyPr>
          <a:lstStyle/>
          <a:p>
            <a:pPr defTabSz="288000">
              <a:spcAft>
                <a:spcPts val="600"/>
              </a:spcAft>
              <a:buClr>
                <a:srgbClr val="003560"/>
              </a:buClr>
              <a:buSzPct val="130000"/>
            </a:pPr>
            <a:r>
              <a:rPr lang="de-DE" dirty="0" smtClean="0">
                <a:cs typeface="Arial" pitchFamily="34" charset="0"/>
              </a:rPr>
              <a:t>Details und Hinweise zur Rechnungsstellung finden Sie im Service Portal:</a:t>
            </a:r>
          </a:p>
          <a:p>
            <a:pPr defTabSz="288000">
              <a:spcAft>
                <a:spcPts val="600"/>
              </a:spcAft>
              <a:buClr>
                <a:srgbClr val="003560"/>
              </a:buClr>
              <a:buSzPct val="130000"/>
            </a:pPr>
            <a:r>
              <a:rPr lang="de-DE" dirty="0" smtClean="0">
                <a:cs typeface="Arial" pitchFamily="34" charset="0"/>
              </a:rPr>
              <a:t>Link: </a:t>
            </a:r>
            <a:r>
              <a:rPr lang="de-DE" dirty="0" smtClean="0">
                <a:cs typeface="Arial" pitchFamily="34" charset="0"/>
                <a:hlinkClick r:id="rId3"/>
              </a:rPr>
              <a:t>Hinweise zur Rechnungsstellung</a:t>
            </a:r>
            <a:endParaRPr lang="de-DE" dirty="0">
              <a:cs typeface="Arial" pitchFamily="34" charset="0"/>
            </a:endParaRPr>
          </a:p>
        </p:txBody>
      </p:sp>
      <p:sp>
        <p:nvSpPr>
          <p:cNvPr id="5" name="Textfeld 4"/>
          <p:cNvSpPr txBox="1"/>
          <p:nvPr/>
        </p:nvSpPr>
        <p:spPr>
          <a:xfrm>
            <a:off x="446400" y="1529664"/>
            <a:ext cx="9132498"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Basisprozess</a:t>
            </a:r>
          </a:p>
        </p:txBody>
      </p:sp>
    </p:spTree>
    <p:extLst>
      <p:ext uri="{BB962C8B-B14F-4D97-AF65-F5344CB8AC3E}">
        <p14:creationId xmlns:p14="http://schemas.microsoft.com/office/powerpoint/2010/main" val="2039172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p:cNvSpPr txBox="1"/>
          <p:nvPr/>
        </p:nvSpPr>
        <p:spPr>
          <a:xfrm>
            <a:off x="468280" y="1938312"/>
            <a:ext cx="9132498" cy="4693593"/>
          </a:xfrm>
          <a:prstGeom prst="rect">
            <a:avLst/>
          </a:prstGeom>
          <a:solidFill>
            <a:schemeClr val="bg1"/>
          </a:solidFill>
        </p:spPr>
        <p:txBody>
          <a:bodyPr wrap="square" lIns="0" tIns="0" rIns="0" bIns="0" rtlCol="0">
            <a:spAutoFit/>
          </a:bodyPr>
          <a:lstStyle/>
          <a:p>
            <a:pPr marL="342900" indent="-342900" defTabSz="288000">
              <a:lnSpc>
                <a:spcPts val="2700"/>
              </a:lnSpc>
              <a:spcAft>
                <a:spcPts val="1200"/>
              </a:spcAft>
              <a:buClr>
                <a:schemeClr val="accent1">
                  <a:lumMod val="50000"/>
                </a:schemeClr>
              </a:buClr>
              <a:buSzPct val="130000"/>
              <a:buFont typeface="Wingdings" panose="05000000000000000000" pitchFamily="2" charset="2"/>
              <a:buChar char="§"/>
            </a:pPr>
            <a:r>
              <a:rPr lang="de-DE" dirty="0" smtClean="0">
                <a:cs typeface="Arial" pitchFamily="34" charset="0"/>
              </a:rPr>
              <a:t>Zur Erstellung von Ausgangsrechnungen (extern, intern und Gutschriften) steht Ihnen ein </a:t>
            </a:r>
            <a:r>
              <a:rPr lang="de-DE" u="sng" dirty="0" smtClean="0">
                <a:cs typeface="Arial" pitchFamily="34" charset="0"/>
              </a:rPr>
              <a:t>Muster-Vordruck</a:t>
            </a:r>
            <a:r>
              <a:rPr lang="de-DE" dirty="0" smtClean="0">
                <a:cs typeface="Arial" pitchFamily="34" charset="0"/>
              </a:rPr>
              <a:t> mit Kommentierungen und Auswahlboxen zur Verfügung.     Link: </a:t>
            </a:r>
            <a:r>
              <a:rPr lang="de-DE" dirty="0" smtClean="0">
                <a:cs typeface="Arial" pitchFamily="34" charset="0"/>
                <a:hlinkClick r:id="rId3"/>
              </a:rPr>
              <a:t>Formular Ausgangsrechnung (Excel)</a:t>
            </a:r>
            <a:endParaRPr lang="de-DE" dirty="0" smtClean="0">
              <a:cs typeface="Arial" pitchFamily="34" charset="0"/>
            </a:endParaRPr>
          </a:p>
          <a:p>
            <a:pPr marL="457200" indent="-457200" defTabSz="288000">
              <a:lnSpc>
                <a:spcPts val="2700"/>
              </a:lnSpc>
              <a:spcAft>
                <a:spcPts val="600"/>
              </a:spcAft>
              <a:buClr>
                <a:schemeClr val="accent1">
                  <a:lumMod val="50000"/>
                </a:schemeClr>
              </a:buClr>
              <a:buSzPct val="130000"/>
              <a:buFont typeface="Wingdings" panose="05000000000000000000" pitchFamily="2" charset="2"/>
              <a:buChar char="§"/>
            </a:pPr>
            <a:r>
              <a:rPr lang="de-DE" dirty="0" smtClean="0">
                <a:cs typeface="Arial" pitchFamily="34" charset="0"/>
              </a:rPr>
              <a:t>Bitte verwenden Sie folgende </a:t>
            </a:r>
            <a:r>
              <a:rPr lang="de-DE" u="sng" dirty="0" smtClean="0">
                <a:cs typeface="Arial" pitchFamily="34" charset="0"/>
              </a:rPr>
              <a:t>Rechnungsnummernsyntax</a:t>
            </a:r>
            <a:r>
              <a:rPr lang="de-DE" dirty="0" smtClean="0">
                <a:cs typeface="Arial" pitchFamily="34" charset="0"/>
              </a:rPr>
              <a:t> (Trennung der Elemente mit Bindestrich)</a:t>
            </a:r>
          </a:p>
          <a:p>
            <a:pPr marL="846917" lvl="1" indent="-342900" defTabSz="288000">
              <a:lnSpc>
                <a:spcPts val="2700"/>
              </a:lnSpc>
              <a:buClr>
                <a:schemeClr val="accent1">
                  <a:lumMod val="50000"/>
                </a:schemeClr>
              </a:buClr>
              <a:buSzPct val="130000"/>
              <a:buFont typeface="Wingdings" panose="05000000000000000000" pitchFamily="2" charset="2"/>
              <a:buChar char="§"/>
            </a:pPr>
            <a:r>
              <a:rPr lang="de-DE" sz="1800" dirty="0" smtClean="0">
                <a:cs typeface="Arial" pitchFamily="34" charset="0"/>
              </a:rPr>
              <a:t>1. zweistelliger Alphacode (optional, nur bei Bedarf)</a:t>
            </a:r>
          </a:p>
          <a:p>
            <a:pPr marL="846917" lvl="1" indent="-342900" defTabSz="288000">
              <a:lnSpc>
                <a:spcPts val="2700"/>
              </a:lnSpc>
              <a:buClr>
                <a:schemeClr val="accent1">
                  <a:lumMod val="50000"/>
                </a:schemeClr>
              </a:buClr>
              <a:buSzPct val="130000"/>
              <a:buFont typeface="Wingdings" panose="05000000000000000000" pitchFamily="2" charset="2"/>
              <a:buChar char="§"/>
            </a:pPr>
            <a:r>
              <a:rPr lang="de-DE" sz="1800" dirty="0" smtClean="0">
                <a:cs typeface="Arial" pitchFamily="34" charset="0"/>
              </a:rPr>
              <a:t>2. aktuelles Jahr (4-stellig)</a:t>
            </a:r>
          </a:p>
          <a:p>
            <a:pPr marL="846917" lvl="1" indent="-342900" defTabSz="288000">
              <a:lnSpc>
                <a:spcPts val="2700"/>
              </a:lnSpc>
              <a:buClr>
                <a:schemeClr val="accent1">
                  <a:lumMod val="50000"/>
                </a:schemeClr>
              </a:buClr>
              <a:buSzPct val="130000"/>
              <a:buFont typeface="Wingdings" panose="05000000000000000000" pitchFamily="2" charset="2"/>
              <a:buChar char="§"/>
            </a:pPr>
            <a:r>
              <a:rPr lang="de-DE" sz="1800" dirty="0" smtClean="0">
                <a:cs typeface="Arial" pitchFamily="34" charset="0"/>
              </a:rPr>
              <a:t>3. eigene fünfstellige, fortlaufende Nummer</a:t>
            </a:r>
          </a:p>
          <a:p>
            <a:pPr marL="846917" lvl="1" indent="-342900" defTabSz="288000">
              <a:lnSpc>
                <a:spcPts val="2700"/>
              </a:lnSpc>
              <a:spcAft>
                <a:spcPts val="1200"/>
              </a:spcAft>
              <a:buClr>
                <a:schemeClr val="accent1">
                  <a:lumMod val="50000"/>
                </a:schemeClr>
              </a:buClr>
              <a:buSzPct val="130000"/>
              <a:buFont typeface="Wingdings" panose="05000000000000000000" pitchFamily="2" charset="2"/>
              <a:buChar char="§"/>
            </a:pPr>
            <a:r>
              <a:rPr lang="de-DE" sz="1800" dirty="0" smtClean="0">
                <a:cs typeface="Arial" pitchFamily="34" charset="0"/>
              </a:rPr>
              <a:t>4. Finanzstelle</a:t>
            </a:r>
          </a:p>
          <a:p>
            <a:pPr indent="288000" defTabSz="288000">
              <a:lnSpc>
                <a:spcPts val="2700"/>
              </a:lnSpc>
              <a:spcAft>
                <a:spcPts val="1200"/>
              </a:spcAft>
              <a:buClr>
                <a:schemeClr val="accent1">
                  <a:lumMod val="50000"/>
                </a:schemeClr>
              </a:buClr>
              <a:buSzPct val="130000"/>
              <a:buFont typeface="Wingdings" pitchFamily="2" charset="2"/>
              <a:buChar char="§"/>
            </a:pPr>
            <a:r>
              <a:rPr lang="de-DE" dirty="0" smtClean="0">
                <a:cs typeface="Arial" pitchFamily="34" charset="0"/>
              </a:rPr>
              <a:t>Währung: ausschließlich </a:t>
            </a:r>
            <a:r>
              <a:rPr lang="de-DE" u="sng" dirty="0" smtClean="0">
                <a:cs typeface="Arial" pitchFamily="34" charset="0"/>
              </a:rPr>
              <a:t>Euro</a:t>
            </a:r>
          </a:p>
          <a:p>
            <a:pPr marL="342900" indent="-342900" defTabSz="288000">
              <a:lnSpc>
                <a:spcPts val="2700"/>
              </a:lnSpc>
              <a:spcAft>
                <a:spcPts val="1800"/>
              </a:spcAft>
              <a:buClr>
                <a:schemeClr val="accent1">
                  <a:lumMod val="50000"/>
                </a:schemeClr>
              </a:buClr>
              <a:buSzPct val="130000"/>
              <a:buFont typeface="Wingdings" panose="05000000000000000000" pitchFamily="2" charset="2"/>
              <a:buChar char="§"/>
            </a:pPr>
            <a:r>
              <a:rPr lang="de-DE" u="sng" dirty="0" smtClean="0">
                <a:cs typeface="Arial" pitchFamily="34" charset="0"/>
              </a:rPr>
              <a:t>Bankverbindung</a:t>
            </a:r>
            <a:r>
              <a:rPr lang="de-DE" dirty="0" smtClean="0">
                <a:cs typeface="Arial" pitchFamily="34" charset="0"/>
              </a:rPr>
              <a:t> auswählen, abhängig von Finanzstelle, der das Geld gutgeschrieben werden soll</a:t>
            </a:r>
          </a:p>
        </p:txBody>
      </p:sp>
      <p:sp>
        <p:nvSpPr>
          <p:cNvPr id="7" name="Textfeld 6"/>
          <p:cNvSpPr txBox="1"/>
          <p:nvPr/>
        </p:nvSpPr>
        <p:spPr>
          <a:xfrm>
            <a:off x="458120" y="861083"/>
            <a:ext cx="7629646" cy="307777"/>
          </a:xfrm>
          <a:prstGeom prst="rect">
            <a:avLst/>
          </a:prstGeom>
          <a:noFill/>
        </p:spPr>
        <p:txBody>
          <a:bodyPr wrap="square" lIns="0" tIns="0" rIns="0" bIns="0" rtlCol="0">
            <a:spAutoFit/>
          </a:bodyPr>
          <a:lstStyle/>
          <a:p>
            <a:r>
              <a:rPr lang="de-DE" b="1" dirty="0" smtClean="0">
                <a:solidFill>
                  <a:srgbClr val="003560"/>
                </a:solidFill>
                <a:cs typeface="Arial" pitchFamily="34" charset="0"/>
              </a:rPr>
              <a:t>Ausgangsrechnungen</a:t>
            </a:r>
          </a:p>
        </p:txBody>
      </p:sp>
      <p:sp>
        <p:nvSpPr>
          <p:cNvPr id="5" name="Textfeld 4"/>
          <p:cNvSpPr txBox="1"/>
          <p:nvPr/>
        </p:nvSpPr>
        <p:spPr>
          <a:xfrm>
            <a:off x="446400" y="1529664"/>
            <a:ext cx="9132498"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Details</a:t>
            </a:r>
          </a:p>
        </p:txBody>
      </p:sp>
      <p:sp>
        <p:nvSpPr>
          <p:cNvPr id="6" name="Textfeld 5"/>
          <p:cNvSpPr txBox="1"/>
          <p:nvPr/>
        </p:nvSpPr>
        <p:spPr>
          <a:xfrm>
            <a:off x="468280" y="6767780"/>
            <a:ext cx="8789039" cy="307777"/>
          </a:xfrm>
          <a:prstGeom prst="rect">
            <a:avLst/>
          </a:prstGeom>
          <a:solidFill>
            <a:schemeClr val="bg1"/>
          </a:solidFill>
        </p:spPr>
        <p:txBody>
          <a:bodyPr wrap="square" lIns="0" tIns="0" rIns="0" bIns="0" rtlCol="0">
            <a:spAutoFit/>
          </a:bodyPr>
          <a:lstStyle/>
          <a:p>
            <a:pPr defTabSz="288000">
              <a:spcAft>
                <a:spcPts val="600"/>
              </a:spcAft>
              <a:buClr>
                <a:srgbClr val="003560"/>
              </a:buClr>
              <a:buSzPct val="130000"/>
            </a:pPr>
            <a:r>
              <a:rPr lang="de-DE" dirty="0" smtClean="0">
                <a:cs typeface="Arial" pitchFamily="34" charset="0"/>
              </a:rPr>
              <a:t>Fragen zu steuerlichen Themen richten Sie bitte direkt an die Steuerabteilung.</a:t>
            </a:r>
            <a:endParaRPr lang="de-DE" dirty="0">
              <a:cs typeface="Arial" pitchFamily="34" charset="0"/>
            </a:endParaRPr>
          </a:p>
        </p:txBody>
      </p:sp>
    </p:spTree>
    <p:extLst>
      <p:ext uri="{BB962C8B-B14F-4D97-AF65-F5344CB8AC3E}">
        <p14:creationId xmlns:p14="http://schemas.microsoft.com/office/powerpoint/2010/main" val="1118441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12" name="Textfeld 11"/>
          <p:cNvSpPr txBox="1"/>
          <p:nvPr/>
        </p:nvSpPr>
        <p:spPr>
          <a:xfrm>
            <a:off x="446400" y="1793355"/>
            <a:ext cx="9132498" cy="307777"/>
          </a:xfrm>
          <a:prstGeom prst="rect">
            <a:avLst/>
          </a:prstGeom>
          <a:solidFill>
            <a:srgbClr val="8DAE10"/>
          </a:solidFill>
        </p:spPr>
        <p:txBody>
          <a:bodyPr wrap="square" lIns="0" tIns="0" rIns="0" bIns="0" rtlCol="0">
            <a:spAutoFit/>
          </a:bodyPr>
          <a:lstStyle/>
          <a:p>
            <a:r>
              <a:rPr lang="de-DE" b="1" dirty="0" smtClean="0">
                <a:solidFill>
                  <a:schemeClr val="accent1">
                    <a:lumMod val="50000"/>
                  </a:schemeClr>
                </a:solidFill>
                <a:cs typeface="Arial" pitchFamily="34" charset="0"/>
              </a:rPr>
              <a:t>Einleitung</a:t>
            </a:r>
          </a:p>
        </p:txBody>
      </p:sp>
      <p:sp>
        <p:nvSpPr>
          <p:cNvPr id="19" name="Textfeld 18"/>
          <p:cNvSpPr txBox="1"/>
          <p:nvPr/>
        </p:nvSpPr>
        <p:spPr>
          <a:xfrm>
            <a:off x="446400" y="2099525"/>
            <a:ext cx="9132498" cy="5116785"/>
          </a:xfrm>
          <a:prstGeom prst="rect">
            <a:avLst/>
          </a:prstGeom>
          <a:solidFill>
            <a:schemeClr val="bg1"/>
          </a:solidFill>
        </p:spPr>
        <p:txBody>
          <a:bodyPr wrap="square" lIns="0" tIns="0" rIns="0" bIns="0" rtlCol="0">
            <a:spAutoFit/>
          </a:bodyPr>
          <a:lstStyle/>
          <a:p>
            <a:pPr defTabSz="288000">
              <a:lnSpc>
                <a:spcPts val="2700"/>
              </a:lnSpc>
              <a:spcAft>
                <a:spcPts val="600"/>
              </a:spcAft>
              <a:buClr>
                <a:srgbClr val="8DAE10"/>
              </a:buClr>
              <a:buSzPct val="130000"/>
            </a:pPr>
            <a:endParaRPr lang="de-DE" dirty="0" smtClean="0">
              <a:cs typeface="Arial" pitchFamily="34" charset="0"/>
            </a:endParaRPr>
          </a:p>
          <a:p>
            <a:pPr defTabSz="288000">
              <a:lnSpc>
                <a:spcPts val="2700"/>
              </a:lnSpc>
              <a:spcAft>
                <a:spcPts val="600"/>
              </a:spcAft>
              <a:buClr>
                <a:srgbClr val="8DAE10"/>
              </a:buClr>
              <a:buSzPct val="130000"/>
            </a:pPr>
            <a:r>
              <a:rPr lang="de-DE" dirty="0" smtClean="0">
                <a:cs typeface="Arial" pitchFamily="34" charset="0"/>
              </a:rPr>
              <a:t>Die folgenden Informationen sollen den Einstieg in die kaufmännischen Erfordernisse erleichtern.</a:t>
            </a:r>
          </a:p>
          <a:p>
            <a:pPr defTabSz="288000">
              <a:lnSpc>
                <a:spcPts val="2700"/>
              </a:lnSpc>
              <a:spcAft>
                <a:spcPts val="600"/>
              </a:spcAft>
              <a:buClr>
                <a:srgbClr val="8DAE10"/>
              </a:buClr>
              <a:buSzPct val="130000"/>
            </a:pPr>
            <a:endParaRPr lang="de-DE" dirty="0">
              <a:cs typeface="Arial" pitchFamily="34" charset="0"/>
            </a:endParaRPr>
          </a:p>
          <a:p>
            <a:pPr defTabSz="288000">
              <a:lnSpc>
                <a:spcPts val="2700"/>
              </a:lnSpc>
              <a:spcAft>
                <a:spcPts val="600"/>
              </a:spcAft>
              <a:buClr>
                <a:srgbClr val="8DAE10"/>
              </a:buClr>
              <a:buSzPct val="130000"/>
            </a:pPr>
            <a:r>
              <a:rPr lang="de-DE" dirty="0" smtClean="0">
                <a:cs typeface="Arial" pitchFamily="34" charset="0"/>
              </a:rPr>
              <a:t>Der Schwerpunkt liegt insbesondere auf den Themen Bearbeitung von Ein- und Ausgangsrechnungen, Zahlungsverkehr sowie dem Finanzstellencontrolling.</a:t>
            </a:r>
            <a:endParaRPr lang="de-DE" dirty="0">
              <a:cs typeface="Arial" pitchFamily="34" charset="0"/>
            </a:endParaRPr>
          </a:p>
          <a:p>
            <a:pPr defTabSz="288000">
              <a:lnSpc>
                <a:spcPts val="2700"/>
              </a:lnSpc>
              <a:spcAft>
                <a:spcPts val="600"/>
              </a:spcAft>
              <a:buClr>
                <a:srgbClr val="8DAE10"/>
              </a:buClr>
              <a:buSzPct val="130000"/>
            </a:pPr>
            <a:endParaRPr lang="de-DE" dirty="0">
              <a:cs typeface="Arial" pitchFamily="34" charset="0"/>
            </a:endParaRPr>
          </a:p>
          <a:p>
            <a:pPr defTabSz="288000">
              <a:lnSpc>
                <a:spcPts val="2700"/>
              </a:lnSpc>
              <a:spcAft>
                <a:spcPts val="600"/>
              </a:spcAft>
              <a:buClr>
                <a:srgbClr val="8DAE10"/>
              </a:buClr>
              <a:buSzPct val="130000"/>
            </a:pPr>
            <a:r>
              <a:rPr lang="de-DE" dirty="0" smtClean="0">
                <a:cs typeface="Arial" pitchFamily="34" charset="0"/>
              </a:rPr>
              <a:t>Für alle kaufmännischen Fragen stehen selbstverständlich auch die Mitarbeiter*innen des Dezernats 4 – Finanzmanagement jederzeit gerne zur Verfügung. </a:t>
            </a:r>
          </a:p>
          <a:p>
            <a:pPr defTabSz="288000">
              <a:lnSpc>
                <a:spcPts val="2700"/>
              </a:lnSpc>
              <a:spcAft>
                <a:spcPts val="600"/>
              </a:spcAft>
              <a:buClr>
                <a:srgbClr val="8DAE10"/>
              </a:buClr>
              <a:buSzPct val="130000"/>
            </a:pPr>
            <a:r>
              <a:rPr lang="de-DE" dirty="0" smtClean="0">
                <a:cs typeface="Arial" pitchFamily="34" charset="0"/>
              </a:rPr>
              <a:t>Viele nützliche Informationen finden Sie auch im Service-Portal der Ruhr-Universität Bochum.</a:t>
            </a:r>
          </a:p>
          <a:p>
            <a:pPr algn="ctr" defTabSz="288000">
              <a:lnSpc>
                <a:spcPts val="2700"/>
              </a:lnSpc>
              <a:spcAft>
                <a:spcPts val="600"/>
              </a:spcAft>
              <a:buClr>
                <a:srgbClr val="8DAE10"/>
              </a:buClr>
              <a:buSzPct val="130000"/>
            </a:pPr>
            <a:r>
              <a:rPr lang="de-DE" dirty="0" smtClean="0">
                <a:cs typeface="Arial" pitchFamily="34" charset="0"/>
                <a:hlinkClick r:id="rId3"/>
              </a:rPr>
              <a:t>Service Portal Bereich Finanzen</a:t>
            </a:r>
            <a:endParaRPr lang="de-DE" dirty="0" smtClean="0">
              <a:cs typeface="Arial" pitchFamily="34" charset="0"/>
            </a:endParaRPr>
          </a:p>
          <a:p>
            <a:pPr defTabSz="288000">
              <a:lnSpc>
                <a:spcPts val="2700"/>
              </a:lnSpc>
              <a:spcAft>
                <a:spcPts val="600"/>
              </a:spcAft>
              <a:buClr>
                <a:srgbClr val="8DAE10"/>
              </a:buClr>
              <a:buSzPct val="130000"/>
            </a:pPr>
            <a:endParaRPr lang="de-DE" dirty="0">
              <a:cs typeface="Arial" pitchFamily="34" charset="0"/>
            </a:endParaRPr>
          </a:p>
        </p:txBody>
      </p:sp>
      <p:sp>
        <p:nvSpPr>
          <p:cNvPr id="5" name="Textfeld 4"/>
          <p:cNvSpPr txBox="1"/>
          <p:nvPr/>
        </p:nvSpPr>
        <p:spPr>
          <a:xfrm>
            <a:off x="446400" y="811073"/>
            <a:ext cx="9427792" cy="307777"/>
          </a:xfrm>
          <a:prstGeom prst="rect">
            <a:avLst/>
          </a:prstGeom>
          <a:noFill/>
        </p:spPr>
        <p:txBody>
          <a:bodyPr wrap="square" lIns="0" tIns="0" rIns="0" bIns="0" rtlCol="0">
            <a:spAutoFit/>
          </a:bodyPr>
          <a:lstStyle/>
          <a:p>
            <a:r>
              <a:rPr lang="de-DE" b="1" dirty="0">
                <a:solidFill>
                  <a:srgbClr val="003560"/>
                </a:solidFill>
                <a:latin typeface="Arial" pitchFamily="34" charset="0"/>
                <a:cs typeface="Arial" pitchFamily="34" charset="0"/>
              </a:rPr>
              <a:t>Finanz- und </a:t>
            </a:r>
            <a:r>
              <a:rPr lang="de-DE" b="1" dirty="0" smtClean="0">
                <a:solidFill>
                  <a:srgbClr val="003560"/>
                </a:solidFill>
                <a:latin typeface="Arial" pitchFamily="34" charset="0"/>
                <a:cs typeface="Arial" pitchFamily="34" charset="0"/>
              </a:rPr>
              <a:t>Rechnungswesen - </a:t>
            </a:r>
            <a:r>
              <a:rPr lang="de-DE" b="1" dirty="0" smtClean="0">
                <a:solidFill>
                  <a:srgbClr val="8DAE10"/>
                </a:solidFill>
                <a:latin typeface="Arial" pitchFamily="34" charset="0"/>
                <a:cs typeface="Arial" pitchFamily="34" charset="0"/>
              </a:rPr>
              <a:t>Basisinformationen</a:t>
            </a:r>
            <a:endParaRPr lang="de-DE" b="1" dirty="0">
              <a:solidFill>
                <a:srgbClr val="8DAE1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58120" y="861083"/>
            <a:ext cx="7629646" cy="307777"/>
          </a:xfrm>
          <a:prstGeom prst="rect">
            <a:avLst/>
          </a:prstGeom>
          <a:noFill/>
        </p:spPr>
        <p:txBody>
          <a:bodyPr wrap="square" lIns="0" tIns="0" rIns="0" bIns="0" rtlCol="0">
            <a:spAutoFit/>
          </a:bodyPr>
          <a:lstStyle/>
          <a:p>
            <a:r>
              <a:rPr lang="de-DE" b="1" dirty="0" smtClean="0">
                <a:solidFill>
                  <a:srgbClr val="003560"/>
                </a:solidFill>
                <a:cs typeface="Arial" pitchFamily="34" charset="0"/>
              </a:rPr>
              <a:t>Korrekturen und Umbuchungen</a:t>
            </a:r>
          </a:p>
        </p:txBody>
      </p:sp>
      <p:sp>
        <p:nvSpPr>
          <p:cNvPr id="5" name="Textfeld 4"/>
          <p:cNvSpPr txBox="1"/>
          <p:nvPr/>
        </p:nvSpPr>
        <p:spPr>
          <a:xfrm>
            <a:off x="446400" y="1529664"/>
            <a:ext cx="9132498"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Stornierung einer Ausgangsrechnung</a:t>
            </a:r>
          </a:p>
        </p:txBody>
      </p:sp>
      <p:grpSp>
        <p:nvGrpSpPr>
          <p:cNvPr id="2" name="Gruppieren 1"/>
          <p:cNvGrpSpPr/>
          <p:nvPr/>
        </p:nvGrpSpPr>
        <p:grpSpPr>
          <a:xfrm>
            <a:off x="456560" y="1852668"/>
            <a:ext cx="9134058" cy="4539704"/>
            <a:chOff x="456560" y="1852668"/>
            <a:chExt cx="9134058" cy="4539704"/>
          </a:xfrm>
        </p:grpSpPr>
        <p:sp>
          <p:nvSpPr>
            <p:cNvPr id="19" name="Textfeld 18"/>
            <p:cNvSpPr txBox="1"/>
            <p:nvPr/>
          </p:nvSpPr>
          <p:spPr>
            <a:xfrm>
              <a:off x="458120" y="1852668"/>
              <a:ext cx="9132498" cy="4539704"/>
            </a:xfrm>
            <a:prstGeom prst="rect">
              <a:avLst/>
            </a:prstGeom>
            <a:solidFill>
              <a:schemeClr val="bg1"/>
            </a:solidFill>
          </p:spPr>
          <p:txBody>
            <a:bodyPr wrap="square" lIns="0" tIns="0" rIns="0" bIns="0" rtlCol="0">
              <a:spAutoFit/>
            </a:bodyPr>
            <a:lstStyle/>
            <a:p>
              <a:pPr marL="342900" indent="-342900" defTabSz="288000">
                <a:lnSpc>
                  <a:spcPts val="2700"/>
                </a:lnSpc>
                <a:spcAft>
                  <a:spcPts val="1800"/>
                </a:spcAft>
                <a:buClr>
                  <a:schemeClr val="accent1">
                    <a:lumMod val="50000"/>
                  </a:schemeClr>
                </a:buClr>
                <a:buSzPct val="130000"/>
                <a:buFont typeface="Wingdings" panose="05000000000000000000" pitchFamily="2" charset="2"/>
                <a:buChar char="§"/>
              </a:pPr>
              <a:r>
                <a:rPr lang="de-DE" dirty="0" smtClean="0">
                  <a:cs typeface="Arial" pitchFamily="34" charset="0"/>
                </a:rPr>
                <a:t>Für die </a:t>
              </a:r>
              <a:r>
                <a:rPr lang="de-DE" dirty="0">
                  <a:cs typeface="Arial" pitchFamily="34" charset="0"/>
                </a:rPr>
                <a:t>Stornierung einer gebuchten Ausgangsrechnung</a:t>
              </a:r>
              <a:r>
                <a:rPr lang="de-DE" b="1" dirty="0" smtClean="0">
                  <a:solidFill>
                    <a:schemeClr val="accent1">
                      <a:lumMod val="50000"/>
                    </a:schemeClr>
                  </a:solidFill>
                  <a:cs typeface="Arial" pitchFamily="34" charset="0"/>
                </a:rPr>
                <a:t> </a:t>
              </a:r>
              <a:r>
                <a:rPr lang="de-DE" dirty="0" smtClean="0">
                  <a:cs typeface="Arial" pitchFamily="34" charset="0"/>
                </a:rPr>
                <a:t>verwenden Sie bitte folgendes Formular: </a:t>
              </a:r>
              <a:r>
                <a:rPr lang="de-DE" dirty="0" smtClean="0">
                  <a:cs typeface="Arial" pitchFamily="34" charset="0"/>
                  <a:hlinkClick r:id="rId3"/>
                </a:rPr>
                <a:t>Stornoformular</a:t>
              </a:r>
              <a:r>
                <a:rPr lang="de-DE" dirty="0" smtClean="0">
                  <a:cs typeface="Arial" pitchFamily="34" charset="0"/>
                </a:rPr>
                <a:t> </a:t>
              </a:r>
            </a:p>
            <a:p>
              <a:pPr marL="360000" lvl="1" defTabSz="288000">
                <a:lnSpc>
                  <a:spcPts val="2700"/>
                </a:lnSpc>
                <a:spcAft>
                  <a:spcPts val="4200"/>
                </a:spcAft>
                <a:buClr>
                  <a:schemeClr val="accent1">
                    <a:lumMod val="50000"/>
                  </a:schemeClr>
                </a:buClr>
                <a:buSzPct val="130000"/>
              </a:pPr>
              <a:r>
                <a:rPr lang="de-DE" dirty="0" smtClean="0">
                  <a:cs typeface="Arial" pitchFamily="34" charset="0"/>
                </a:rPr>
                <a:t>Bei </a:t>
              </a:r>
              <a:r>
                <a:rPr lang="de-DE" dirty="0">
                  <a:cs typeface="Arial" pitchFamily="34" charset="0"/>
                </a:rPr>
                <a:t>allen Fragen zu Ausgangsrechnungen unterstützt Sie natürlich auch gerne das Team der Debitorenbuchhaltung. Die Ansprechpartner finden Sie hier: </a:t>
              </a:r>
              <a:r>
                <a:rPr lang="de-DE" dirty="0" smtClean="0">
                  <a:cs typeface="Arial" pitchFamily="34" charset="0"/>
                  <a:hlinkClick r:id="rId4"/>
                </a:rPr>
                <a:t>Debitorenbuchhaltung</a:t>
              </a:r>
              <a:endParaRPr lang="de-DE" dirty="0">
                <a:cs typeface="Arial" pitchFamily="34" charset="0"/>
              </a:endParaRPr>
            </a:p>
            <a:p>
              <a:pPr marL="342900" indent="-342900" defTabSz="288000">
                <a:lnSpc>
                  <a:spcPts val="2700"/>
                </a:lnSpc>
                <a:spcAft>
                  <a:spcPts val="600"/>
                </a:spcAft>
                <a:buClr>
                  <a:schemeClr val="accent1">
                    <a:lumMod val="50000"/>
                  </a:schemeClr>
                </a:buClr>
                <a:buSzPct val="130000"/>
                <a:buFont typeface="Wingdings" panose="05000000000000000000" pitchFamily="2" charset="2"/>
                <a:buChar char="§"/>
              </a:pPr>
              <a:r>
                <a:rPr lang="de-DE" dirty="0" smtClean="0">
                  <a:cs typeface="Arial" pitchFamily="34" charset="0"/>
                </a:rPr>
                <a:t>Informationen und Formulare zu </a:t>
              </a:r>
              <a:r>
                <a:rPr lang="de-DE" dirty="0">
                  <a:cs typeface="Arial" pitchFamily="34" charset="0"/>
                </a:rPr>
                <a:t>Umbuchungen</a:t>
              </a:r>
              <a:r>
                <a:rPr lang="de-DE" dirty="0" smtClean="0">
                  <a:cs typeface="Arial" pitchFamily="34" charset="0"/>
                </a:rPr>
                <a:t> von</a:t>
              </a:r>
            </a:p>
            <a:p>
              <a:pPr marL="846917" lvl="1" indent="-342900" defTabSz="288000">
                <a:lnSpc>
                  <a:spcPts val="2700"/>
                </a:lnSpc>
                <a:spcAft>
                  <a:spcPts val="600"/>
                </a:spcAft>
                <a:buClr>
                  <a:schemeClr val="accent1">
                    <a:lumMod val="50000"/>
                  </a:schemeClr>
                </a:buClr>
                <a:buSzPct val="130000"/>
                <a:buFont typeface="Wingdings" panose="05000000000000000000" pitchFamily="2" charset="2"/>
                <a:buChar char="§"/>
              </a:pPr>
              <a:r>
                <a:rPr lang="de-DE" sz="1800" dirty="0">
                  <a:cs typeface="Arial" pitchFamily="34" charset="0"/>
                </a:rPr>
                <a:t>Ausgaben oder </a:t>
              </a:r>
              <a:r>
                <a:rPr lang="de-DE" sz="1800" dirty="0" smtClean="0">
                  <a:cs typeface="Arial" pitchFamily="34" charset="0"/>
                </a:rPr>
                <a:t>Einnahmen (Finanzstelle an Finanzstelle)</a:t>
              </a:r>
            </a:p>
            <a:p>
              <a:pPr marL="846917" lvl="1" indent="-342900" defTabSz="288000">
                <a:lnSpc>
                  <a:spcPts val="2700"/>
                </a:lnSpc>
                <a:spcAft>
                  <a:spcPts val="600"/>
                </a:spcAft>
                <a:buClr>
                  <a:schemeClr val="accent1">
                    <a:lumMod val="50000"/>
                  </a:schemeClr>
                </a:buClr>
                <a:buSzPct val="130000"/>
                <a:buFont typeface="Wingdings" panose="05000000000000000000" pitchFamily="2" charset="2"/>
                <a:buChar char="§"/>
              </a:pPr>
              <a:r>
                <a:rPr lang="de-DE" sz="1800" dirty="0" smtClean="0">
                  <a:cs typeface="Arial" pitchFamily="34" charset="0"/>
                </a:rPr>
                <a:t>Personalausgaben (Bitte immer über das Dezernat 3 beantragen.</a:t>
              </a:r>
              <a:r>
                <a:rPr lang="de-DE" sz="1800" b="1" baseline="30000" dirty="0" smtClean="0">
                  <a:solidFill>
                    <a:schemeClr val="accent1">
                      <a:lumMod val="50000"/>
                    </a:schemeClr>
                  </a:solidFill>
                  <a:cs typeface="Arial" pitchFamily="34" charset="0"/>
                </a:rPr>
                <a:t>1</a:t>
              </a:r>
              <a:r>
                <a:rPr lang="de-DE" sz="1800" dirty="0" smtClean="0">
                  <a:cs typeface="Arial" pitchFamily="34" charset="0"/>
                </a:rPr>
                <a:t>) finden Sie im Service Portal, Link: </a:t>
              </a:r>
              <a:r>
                <a:rPr lang="de-DE" sz="1800" dirty="0" smtClean="0">
                  <a:cs typeface="Arial" pitchFamily="34" charset="0"/>
                  <a:hlinkClick r:id="rId5"/>
                </a:rPr>
                <a:t>Umbuchungen</a:t>
              </a:r>
              <a:endParaRPr lang="de-DE" sz="1800" dirty="0" smtClean="0">
                <a:cs typeface="Arial" pitchFamily="34" charset="0"/>
              </a:endParaRPr>
            </a:p>
            <a:p>
              <a:pPr marL="360000" lvl="1" defTabSz="288000">
                <a:lnSpc>
                  <a:spcPts val="2700"/>
                </a:lnSpc>
                <a:spcAft>
                  <a:spcPts val="600"/>
                </a:spcAft>
                <a:buClr>
                  <a:schemeClr val="accent1">
                    <a:lumMod val="50000"/>
                  </a:schemeClr>
                </a:buClr>
                <a:buSzPct val="130000"/>
              </a:pPr>
              <a:r>
                <a:rPr lang="de-DE" b="1" baseline="30000" dirty="0" smtClean="0">
                  <a:solidFill>
                    <a:schemeClr val="accent1">
                      <a:lumMod val="50000"/>
                    </a:schemeClr>
                  </a:solidFill>
                  <a:cs typeface="Arial" pitchFamily="34" charset="0"/>
                </a:rPr>
                <a:t>1</a:t>
              </a:r>
              <a:r>
                <a:rPr lang="de-DE" sz="1600" dirty="0" smtClean="0">
                  <a:cs typeface="Arial" pitchFamily="34" charset="0"/>
                </a:rPr>
                <a:t>Ausnahme</a:t>
              </a:r>
              <a:r>
                <a:rPr lang="de-DE" sz="1600" dirty="0">
                  <a:cs typeface="Arial" pitchFamily="34" charset="0"/>
                </a:rPr>
                <a:t>: Korrekturen von dezentralen Budgets bitte direkt an die Hauptbuchhaltung schicken</a:t>
              </a:r>
              <a:r>
                <a:rPr lang="de-DE" sz="1600" dirty="0" smtClean="0">
                  <a:cs typeface="Arial" pitchFamily="34" charset="0"/>
                </a:rPr>
                <a:t>!</a:t>
              </a:r>
              <a:endParaRPr lang="de-DE" sz="1600" dirty="0">
                <a:cs typeface="Arial" pitchFamily="34" charset="0"/>
              </a:endParaRPr>
            </a:p>
          </p:txBody>
        </p:sp>
        <p:sp>
          <p:nvSpPr>
            <p:cNvPr id="6" name="Textfeld 5"/>
            <p:cNvSpPr txBox="1"/>
            <p:nvPr/>
          </p:nvSpPr>
          <p:spPr>
            <a:xfrm>
              <a:off x="456560" y="4005727"/>
              <a:ext cx="9132498"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Umbuchungen</a:t>
              </a:r>
            </a:p>
          </p:txBody>
        </p:sp>
      </p:grpSp>
      <p:sp>
        <p:nvSpPr>
          <p:cNvPr id="8" name="Textfeld 7"/>
          <p:cNvSpPr txBox="1"/>
          <p:nvPr/>
        </p:nvSpPr>
        <p:spPr>
          <a:xfrm>
            <a:off x="446400" y="6603528"/>
            <a:ext cx="8789039" cy="673646"/>
          </a:xfrm>
          <a:prstGeom prst="rect">
            <a:avLst/>
          </a:prstGeom>
          <a:solidFill>
            <a:schemeClr val="bg1"/>
          </a:solidFill>
        </p:spPr>
        <p:txBody>
          <a:bodyPr wrap="square" lIns="0" tIns="0" rIns="0" bIns="0" rtlCol="0">
            <a:spAutoFit/>
          </a:bodyPr>
          <a:lstStyle/>
          <a:p>
            <a:pPr marL="360000" lvl="1" defTabSz="288000">
              <a:lnSpc>
                <a:spcPts val="2700"/>
              </a:lnSpc>
              <a:spcAft>
                <a:spcPts val="600"/>
              </a:spcAft>
              <a:buClr>
                <a:schemeClr val="accent1">
                  <a:lumMod val="50000"/>
                </a:schemeClr>
              </a:buClr>
              <a:buSzPct val="130000"/>
            </a:pPr>
            <a:r>
              <a:rPr lang="de-DE" dirty="0">
                <a:cs typeface="Arial" pitchFamily="34" charset="0"/>
              </a:rPr>
              <a:t>Sollten Sie Fragen zum Thema Umbuchungen haben, unterstützt Sie gerne das Team der Hauptbuchhaltung.</a:t>
            </a:r>
          </a:p>
        </p:txBody>
      </p:sp>
    </p:spTree>
    <p:extLst>
      <p:ext uri="{BB962C8B-B14F-4D97-AF65-F5344CB8AC3E}">
        <p14:creationId xmlns:p14="http://schemas.microsoft.com/office/powerpoint/2010/main" val="3111219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p:cNvSpPr txBox="1"/>
          <p:nvPr/>
        </p:nvSpPr>
        <p:spPr>
          <a:xfrm>
            <a:off x="458120" y="2016747"/>
            <a:ext cx="9132498" cy="4770537"/>
          </a:xfrm>
          <a:prstGeom prst="rect">
            <a:avLst/>
          </a:prstGeom>
          <a:solidFill>
            <a:schemeClr val="bg1"/>
          </a:solidFill>
        </p:spPr>
        <p:txBody>
          <a:bodyPr wrap="square" lIns="0" tIns="0" rIns="0" bIns="0" rtlCol="0">
            <a:spAutoFit/>
          </a:bodyPr>
          <a:lstStyle/>
          <a:p>
            <a:r>
              <a:rPr lang="de-DE" dirty="0" smtClean="0"/>
              <a:t>Neben dem zentralen bargeldlosen Zahlungsverkehr über die Bankbuchhaltung sind auch </a:t>
            </a:r>
            <a:r>
              <a:rPr lang="de-DE" dirty="0"/>
              <a:t>Barauszahlungen </a:t>
            </a:r>
            <a:r>
              <a:rPr lang="de-DE" dirty="0" smtClean="0"/>
              <a:t>nach </a:t>
            </a:r>
            <a:r>
              <a:rPr lang="de-DE" dirty="0"/>
              <a:t>Rücksprache möglich. Die Barauszahlung bietet sich in bestimmten Fällen an, etwa für Auszahlungen an internationale Studierende und </a:t>
            </a:r>
            <a:r>
              <a:rPr lang="de-DE" dirty="0" smtClean="0"/>
              <a:t>Stipendiat*innen</a:t>
            </a:r>
            <a:r>
              <a:rPr lang="de-DE" dirty="0"/>
              <a:t>. </a:t>
            </a:r>
            <a:endParaRPr lang="de-DE" dirty="0" smtClean="0"/>
          </a:p>
          <a:p>
            <a:endParaRPr lang="de-DE" dirty="0"/>
          </a:p>
          <a:p>
            <a:r>
              <a:rPr lang="de-DE" dirty="0"/>
              <a:t>Grundsätzlich läuft die Barauszahlung über den regulären Weg der </a:t>
            </a:r>
            <a:r>
              <a:rPr lang="de-DE" dirty="0" err="1" smtClean="0"/>
              <a:t>Rechnungsbearbei-tung</a:t>
            </a:r>
            <a:r>
              <a:rPr lang="de-DE" dirty="0" smtClean="0"/>
              <a:t>. In diesem Fall senden Sie bitte eine </a:t>
            </a:r>
            <a:r>
              <a:rPr lang="de-DE" dirty="0"/>
              <a:t>Auszahlungsanordnung </a:t>
            </a:r>
            <a:r>
              <a:rPr lang="de-DE" dirty="0" smtClean="0"/>
              <a:t>statt einer Eingangsrechnung an </a:t>
            </a:r>
            <a:r>
              <a:rPr lang="de-DE" dirty="0"/>
              <a:t>die Kreditorenbuchhaltung</a:t>
            </a:r>
            <a:r>
              <a:rPr lang="de-DE" dirty="0" smtClean="0"/>
              <a:t>.</a:t>
            </a:r>
          </a:p>
          <a:p>
            <a:endParaRPr lang="de-DE" dirty="0"/>
          </a:p>
          <a:p>
            <a:r>
              <a:rPr lang="de-DE" dirty="0"/>
              <a:t>Eine Barauszahlung ist ausschließlich in der </a:t>
            </a:r>
            <a:r>
              <a:rPr lang="de-DE" u="sng" dirty="0">
                <a:hlinkClick r:id="rId3"/>
              </a:rPr>
              <a:t>Sparkasse Unicenter</a:t>
            </a:r>
            <a:r>
              <a:rPr lang="de-DE" dirty="0"/>
              <a:t> möglich. Steht das Geld hier bereit, meldet sich die Bankbuchhaltung bei Ihnen.</a:t>
            </a:r>
          </a:p>
          <a:p>
            <a:pPr lvl="0"/>
            <a:endParaRPr lang="de-DE" dirty="0" smtClean="0"/>
          </a:p>
          <a:p>
            <a:pPr lvl="0"/>
            <a:r>
              <a:rPr lang="de-DE" dirty="0" smtClean="0"/>
              <a:t>Fragen </a:t>
            </a:r>
            <a:r>
              <a:rPr lang="de-DE" dirty="0"/>
              <a:t>zur Barauszahlung richten Sie gerne an </a:t>
            </a:r>
            <a:r>
              <a:rPr lang="de-DE" u="sng" dirty="0">
                <a:hlinkClick r:id="rId4"/>
              </a:rPr>
              <a:t>barkasse@uv.rub.de</a:t>
            </a:r>
            <a:endParaRPr lang="de-DE" dirty="0"/>
          </a:p>
          <a:p>
            <a:pPr defTabSz="288000">
              <a:lnSpc>
                <a:spcPts val="2700"/>
              </a:lnSpc>
              <a:spcAft>
                <a:spcPts val="600"/>
              </a:spcAft>
              <a:buClr>
                <a:srgbClr val="8DAE10"/>
              </a:buClr>
              <a:buSzPct val="130000"/>
            </a:pPr>
            <a:endParaRPr lang="de-DE" dirty="0">
              <a:cs typeface="Arial" pitchFamily="34" charset="0"/>
            </a:endParaRPr>
          </a:p>
          <a:p>
            <a:pPr defTabSz="288000">
              <a:lnSpc>
                <a:spcPts val="2700"/>
              </a:lnSpc>
              <a:spcAft>
                <a:spcPts val="600"/>
              </a:spcAft>
              <a:buClr>
                <a:srgbClr val="8DAE10"/>
              </a:buClr>
              <a:buSzPct val="130000"/>
            </a:pPr>
            <a:endParaRPr lang="de-DE" dirty="0" smtClean="0">
              <a:cs typeface="Arial" pitchFamily="34" charset="0"/>
            </a:endParaRPr>
          </a:p>
        </p:txBody>
      </p:sp>
      <p:sp>
        <p:nvSpPr>
          <p:cNvPr id="4" name="Textfeld 3"/>
          <p:cNvSpPr txBox="1"/>
          <p:nvPr/>
        </p:nvSpPr>
        <p:spPr>
          <a:xfrm>
            <a:off x="458120" y="861083"/>
            <a:ext cx="7629646" cy="307777"/>
          </a:xfrm>
          <a:prstGeom prst="rect">
            <a:avLst/>
          </a:prstGeom>
          <a:noFill/>
        </p:spPr>
        <p:txBody>
          <a:bodyPr wrap="square" lIns="0" tIns="0" rIns="0" bIns="0" rtlCol="0">
            <a:spAutoFit/>
          </a:bodyPr>
          <a:lstStyle/>
          <a:p>
            <a:r>
              <a:rPr lang="de-DE" b="1" dirty="0" smtClean="0">
                <a:solidFill>
                  <a:srgbClr val="003560"/>
                </a:solidFill>
                <a:cs typeface="Arial" pitchFamily="34" charset="0"/>
              </a:rPr>
              <a:t>Zahlungsverkehr</a:t>
            </a:r>
          </a:p>
        </p:txBody>
      </p:sp>
      <p:sp>
        <p:nvSpPr>
          <p:cNvPr id="5" name="Textfeld 4"/>
          <p:cNvSpPr txBox="1"/>
          <p:nvPr/>
        </p:nvSpPr>
        <p:spPr>
          <a:xfrm>
            <a:off x="458120" y="1559192"/>
            <a:ext cx="9132498" cy="307777"/>
          </a:xfrm>
          <a:prstGeom prst="rect">
            <a:avLst/>
          </a:prstGeom>
          <a:solidFill>
            <a:srgbClr val="8DAE10"/>
          </a:solidFill>
        </p:spPr>
        <p:txBody>
          <a:bodyPr wrap="square" lIns="0" tIns="0" rIns="0" bIns="0" rtlCol="0">
            <a:spAutoFit/>
          </a:bodyPr>
          <a:lstStyle/>
          <a:p>
            <a:r>
              <a:rPr lang="de-DE" b="1" dirty="0">
                <a:solidFill>
                  <a:srgbClr val="003560"/>
                </a:solidFill>
                <a:cs typeface="Arial" pitchFamily="34" charset="0"/>
              </a:rPr>
              <a:t>Barauszahlungen</a:t>
            </a:r>
          </a:p>
        </p:txBody>
      </p:sp>
    </p:spTree>
    <p:extLst>
      <p:ext uri="{BB962C8B-B14F-4D97-AF65-F5344CB8AC3E}">
        <p14:creationId xmlns:p14="http://schemas.microsoft.com/office/powerpoint/2010/main" val="2896984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p:cNvSpPr txBox="1"/>
          <p:nvPr/>
        </p:nvSpPr>
        <p:spPr>
          <a:xfrm>
            <a:off x="458120" y="2047227"/>
            <a:ext cx="9132498" cy="5232202"/>
          </a:xfrm>
          <a:prstGeom prst="rect">
            <a:avLst/>
          </a:prstGeom>
          <a:solidFill>
            <a:schemeClr val="bg1"/>
          </a:solidFill>
        </p:spPr>
        <p:txBody>
          <a:bodyPr wrap="square" lIns="0" tIns="0" rIns="0" bIns="0" rtlCol="0">
            <a:spAutoFit/>
          </a:bodyPr>
          <a:lstStyle/>
          <a:p>
            <a:r>
              <a:rPr lang="de-DE" dirty="0" smtClean="0"/>
              <a:t>Bei </a:t>
            </a:r>
            <a:r>
              <a:rPr lang="de-DE" dirty="0"/>
              <a:t>Auslandsüberweisungen beachten Sie bitte einige </a:t>
            </a:r>
            <a:r>
              <a:rPr lang="de-DE" dirty="0" smtClean="0"/>
              <a:t>Besonderheiten. Falsche oder unvollständige Zahlungsaufträge</a:t>
            </a:r>
            <a:r>
              <a:rPr lang="de-DE" dirty="0"/>
              <a:t> </a:t>
            </a:r>
            <a:r>
              <a:rPr lang="de-DE" dirty="0" smtClean="0"/>
              <a:t>können zu Missverständnissen, Zusatzaufwand und -kosten führen. </a:t>
            </a:r>
          </a:p>
          <a:p>
            <a:endParaRPr lang="de-DE" dirty="0"/>
          </a:p>
          <a:p>
            <a:r>
              <a:rPr lang="de-DE" dirty="0"/>
              <a:t>​Grundsätzlich reichen Sie wie gewohnt die vorkontierte Eingangsrechnung an die Kreditorenbuchhaltung weiter. </a:t>
            </a:r>
            <a:endParaRPr lang="de-DE" dirty="0" smtClean="0"/>
          </a:p>
          <a:p>
            <a:endParaRPr lang="de-DE" dirty="0"/>
          </a:p>
          <a:p>
            <a:r>
              <a:rPr lang="de-DE" b="1" dirty="0"/>
              <a:t>Notwendige Angaben für den Zahlungsauftrag im </a:t>
            </a:r>
            <a:r>
              <a:rPr lang="de-DE" b="1" dirty="0" smtClean="0"/>
              <a:t>Außenwirtschaftsverkehr</a:t>
            </a:r>
            <a:endParaRPr lang="de-DE" dirty="0" smtClean="0"/>
          </a:p>
          <a:p>
            <a:pPr marL="342900" lvl="0" indent="-342900">
              <a:buClr>
                <a:schemeClr val="accent1">
                  <a:lumMod val="50000"/>
                </a:schemeClr>
              </a:buClr>
              <a:buFont typeface="Wingdings" panose="05000000000000000000" pitchFamily="2" charset="2"/>
              <a:buChar char="§"/>
            </a:pPr>
            <a:endParaRPr lang="de-DE" sz="1800" dirty="0"/>
          </a:p>
          <a:p>
            <a:pPr marL="342900" lvl="0" indent="-342900">
              <a:buClr>
                <a:schemeClr val="accent1">
                  <a:lumMod val="50000"/>
                </a:schemeClr>
              </a:buClr>
              <a:buFont typeface="Wingdings" panose="05000000000000000000" pitchFamily="2" charset="2"/>
              <a:buChar char="§"/>
            </a:pPr>
            <a:r>
              <a:rPr lang="de-DE" sz="1800" dirty="0" smtClean="0"/>
              <a:t>Der/Die</a:t>
            </a:r>
            <a:r>
              <a:rPr lang="de-DE" sz="1800" dirty="0"/>
              <a:t> Zahlungsempfänger*in muss immer der/die Kontoinhaber*in sein. Bitte immer genaue Bezeichnungen ohne Abkürzungen angeben, sollte der/die eigentliche Zahlungsempfänger*in von der/dem Kontoinhaber*in abweichen, geben Sie diese*n bitte nur im Verwendungszweck </a:t>
            </a:r>
            <a:r>
              <a:rPr lang="de-DE" sz="1800" dirty="0" smtClean="0"/>
              <a:t>an. </a:t>
            </a:r>
            <a:endParaRPr lang="de-DE" sz="1800" dirty="0"/>
          </a:p>
          <a:p>
            <a:pPr marL="342900" lvl="0" indent="-342900">
              <a:buClr>
                <a:schemeClr val="accent1">
                  <a:lumMod val="50000"/>
                </a:schemeClr>
              </a:buClr>
              <a:buFont typeface="Wingdings" panose="05000000000000000000" pitchFamily="2" charset="2"/>
              <a:buChar char="§"/>
            </a:pPr>
            <a:r>
              <a:rPr lang="de-DE" sz="1800" dirty="0"/>
              <a:t>Privatadresse Zahlungsempfänger*in (Kontoinhaber*in)</a:t>
            </a:r>
          </a:p>
          <a:p>
            <a:pPr marL="342900" lvl="0" indent="-342900">
              <a:buClr>
                <a:schemeClr val="accent1">
                  <a:lumMod val="50000"/>
                </a:schemeClr>
              </a:buClr>
              <a:buFont typeface="Wingdings" panose="05000000000000000000" pitchFamily="2" charset="2"/>
              <a:buChar char="§"/>
            </a:pPr>
            <a:r>
              <a:rPr lang="de-DE" sz="1800" dirty="0"/>
              <a:t>Wenn möglich, immer IBAN bzw. SWIFT-BIC Code und Name sowie Adresse der Bank oder Kontonummer und SWIFT-BIC Code und Name sowie Adresse der Bank und/oder </a:t>
            </a:r>
            <a:r>
              <a:rPr lang="de-DE" sz="1800" dirty="0" err="1"/>
              <a:t>Branch</a:t>
            </a:r>
            <a:r>
              <a:rPr lang="de-DE" sz="1800" dirty="0"/>
              <a:t> Name / </a:t>
            </a:r>
            <a:r>
              <a:rPr lang="de-DE" sz="1800" dirty="0" err="1"/>
              <a:t>Branch</a:t>
            </a:r>
            <a:r>
              <a:rPr lang="de-DE" sz="1800" dirty="0"/>
              <a:t> Code der Bank </a:t>
            </a:r>
            <a:r>
              <a:rPr lang="de-DE" sz="1800" dirty="0" smtClean="0"/>
              <a:t>angeben.</a:t>
            </a:r>
          </a:p>
          <a:p>
            <a:pPr marL="342900" lvl="0" indent="-342900">
              <a:buClr>
                <a:schemeClr val="accent1">
                  <a:lumMod val="50000"/>
                </a:schemeClr>
              </a:buClr>
              <a:buFont typeface="Wingdings" panose="05000000000000000000" pitchFamily="2" charset="2"/>
              <a:buChar char="§"/>
            </a:pPr>
            <a:endParaRPr lang="de-DE" sz="1800" dirty="0"/>
          </a:p>
        </p:txBody>
      </p:sp>
      <p:sp>
        <p:nvSpPr>
          <p:cNvPr id="4" name="Textfeld 3"/>
          <p:cNvSpPr txBox="1"/>
          <p:nvPr/>
        </p:nvSpPr>
        <p:spPr>
          <a:xfrm>
            <a:off x="458120" y="861083"/>
            <a:ext cx="7629646" cy="307777"/>
          </a:xfrm>
          <a:prstGeom prst="rect">
            <a:avLst/>
          </a:prstGeom>
          <a:noFill/>
        </p:spPr>
        <p:txBody>
          <a:bodyPr wrap="square" lIns="0" tIns="0" rIns="0" bIns="0" rtlCol="0">
            <a:spAutoFit/>
          </a:bodyPr>
          <a:lstStyle/>
          <a:p>
            <a:r>
              <a:rPr lang="de-DE" b="1" dirty="0" smtClean="0">
                <a:solidFill>
                  <a:srgbClr val="003560"/>
                </a:solidFill>
                <a:cs typeface="Arial" pitchFamily="34" charset="0"/>
              </a:rPr>
              <a:t>Zahlungsverkehr</a:t>
            </a:r>
          </a:p>
        </p:txBody>
      </p:sp>
      <p:sp>
        <p:nvSpPr>
          <p:cNvPr id="5" name="Textfeld 4"/>
          <p:cNvSpPr txBox="1"/>
          <p:nvPr/>
        </p:nvSpPr>
        <p:spPr>
          <a:xfrm>
            <a:off x="458120" y="1563903"/>
            <a:ext cx="9132498" cy="307777"/>
          </a:xfrm>
          <a:prstGeom prst="rect">
            <a:avLst/>
          </a:prstGeom>
          <a:solidFill>
            <a:srgbClr val="8DAE10"/>
          </a:solidFill>
        </p:spPr>
        <p:txBody>
          <a:bodyPr wrap="square" lIns="0" tIns="0" rIns="0" bIns="0" rtlCol="0">
            <a:spAutoFit/>
          </a:bodyPr>
          <a:lstStyle/>
          <a:p>
            <a:r>
              <a:rPr lang="de-DE" b="1" dirty="0">
                <a:solidFill>
                  <a:srgbClr val="003560"/>
                </a:solidFill>
                <a:cs typeface="Arial" pitchFamily="34" charset="0"/>
              </a:rPr>
              <a:t>Zahlungen ins Ausland </a:t>
            </a:r>
          </a:p>
        </p:txBody>
      </p:sp>
    </p:spTree>
    <p:extLst>
      <p:ext uri="{BB962C8B-B14F-4D97-AF65-F5344CB8AC3E}">
        <p14:creationId xmlns:p14="http://schemas.microsoft.com/office/powerpoint/2010/main" val="3842340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p:cNvSpPr txBox="1"/>
          <p:nvPr/>
        </p:nvSpPr>
        <p:spPr>
          <a:xfrm>
            <a:off x="468280" y="2016747"/>
            <a:ext cx="9132498" cy="2769989"/>
          </a:xfrm>
          <a:prstGeom prst="rect">
            <a:avLst/>
          </a:prstGeom>
          <a:solidFill>
            <a:schemeClr val="bg1"/>
          </a:solidFill>
        </p:spPr>
        <p:txBody>
          <a:bodyPr wrap="square" lIns="0" tIns="0" rIns="0" bIns="0" rtlCol="0">
            <a:spAutoFit/>
          </a:bodyPr>
          <a:lstStyle/>
          <a:p>
            <a:pPr marL="342900" indent="-342900">
              <a:buClr>
                <a:schemeClr val="accent1">
                  <a:lumMod val="50000"/>
                </a:schemeClr>
              </a:buClr>
              <a:buFont typeface="Wingdings" panose="05000000000000000000" pitchFamily="2" charset="2"/>
              <a:buChar char="§"/>
            </a:pPr>
            <a:r>
              <a:rPr lang="de-DE" dirty="0" smtClean="0"/>
              <a:t>Weitere </a:t>
            </a:r>
            <a:r>
              <a:rPr lang="de-DE" dirty="0"/>
              <a:t>Hinweise zu Bankgebühren, Fremdwährungen und weiteren Besonderheiten finden Sie im Serviceportal unter: </a:t>
            </a:r>
            <a:r>
              <a:rPr lang="de-DE" u="sng" dirty="0" smtClean="0">
                <a:hlinkClick r:id="rId3"/>
              </a:rPr>
              <a:t>Zahlungsverkehr</a:t>
            </a:r>
            <a:endParaRPr lang="de-DE" u="sng" dirty="0" smtClean="0"/>
          </a:p>
          <a:p>
            <a:pPr marL="342900" indent="-342900">
              <a:buClr>
                <a:schemeClr val="accent1">
                  <a:lumMod val="50000"/>
                </a:schemeClr>
              </a:buClr>
              <a:buFont typeface="Wingdings" panose="05000000000000000000" pitchFamily="2" charset="2"/>
              <a:buChar char="§"/>
            </a:pPr>
            <a:endParaRPr lang="de-DE" u="sng" dirty="0"/>
          </a:p>
          <a:p>
            <a:pPr marL="342900" indent="-342900">
              <a:buClr>
                <a:schemeClr val="accent1">
                  <a:lumMod val="50000"/>
                </a:schemeClr>
              </a:buClr>
              <a:buFont typeface="Wingdings" panose="05000000000000000000" pitchFamily="2" charset="2"/>
              <a:buChar char="§"/>
            </a:pPr>
            <a:r>
              <a:rPr lang="de-DE" dirty="0" smtClean="0"/>
              <a:t>Rückfragen </a:t>
            </a:r>
            <a:r>
              <a:rPr lang="de-DE" dirty="0"/>
              <a:t>zu Bankverbindungen und -transaktionen oder zur Zahlungsausführung richten S</a:t>
            </a:r>
            <a:r>
              <a:rPr lang="de-DE" dirty="0" smtClean="0"/>
              <a:t>ie bitte an</a:t>
            </a:r>
            <a:r>
              <a:rPr lang="de-DE" dirty="0"/>
              <a:t> </a:t>
            </a:r>
            <a:r>
              <a:rPr lang="de-DE" dirty="0">
                <a:hlinkClick r:id="rId4"/>
              </a:rPr>
              <a:t>bank@uv.rub.de </a:t>
            </a:r>
            <a:r>
              <a:rPr lang="de-DE" dirty="0"/>
              <a:t> </a:t>
            </a:r>
            <a:br>
              <a:rPr lang="de-DE" dirty="0"/>
            </a:br>
            <a:endParaRPr lang="de-DE" dirty="0"/>
          </a:p>
          <a:p>
            <a:pPr marL="342900" indent="-342900">
              <a:buClr>
                <a:schemeClr val="accent1">
                  <a:lumMod val="50000"/>
                </a:schemeClr>
              </a:buClr>
              <a:buFont typeface="Wingdings" panose="05000000000000000000" pitchFamily="2" charset="2"/>
              <a:buChar char="§"/>
            </a:pPr>
            <a:r>
              <a:rPr lang="de-DE" dirty="0" smtClean="0"/>
              <a:t>Fragen </a:t>
            </a:r>
            <a:r>
              <a:rPr lang="de-DE" dirty="0"/>
              <a:t>zu Auslandsüberweisungen richten Sie bitte an </a:t>
            </a:r>
            <a:r>
              <a:rPr lang="de-DE" dirty="0" smtClean="0">
                <a:hlinkClick r:id="rId5"/>
              </a:rPr>
              <a:t>auslandsüberweiseung@uv.rub.de</a:t>
            </a:r>
            <a:endParaRPr lang="de-DE" dirty="0"/>
          </a:p>
          <a:p>
            <a:endParaRPr lang="de-DE" dirty="0"/>
          </a:p>
        </p:txBody>
      </p:sp>
      <p:sp>
        <p:nvSpPr>
          <p:cNvPr id="4" name="Textfeld 3"/>
          <p:cNvSpPr txBox="1"/>
          <p:nvPr/>
        </p:nvSpPr>
        <p:spPr>
          <a:xfrm>
            <a:off x="458120" y="861083"/>
            <a:ext cx="7629646" cy="307777"/>
          </a:xfrm>
          <a:prstGeom prst="rect">
            <a:avLst/>
          </a:prstGeom>
          <a:noFill/>
        </p:spPr>
        <p:txBody>
          <a:bodyPr wrap="square" lIns="0" tIns="0" rIns="0" bIns="0" rtlCol="0">
            <a:spAutoFit/>
          </a:bodyPr>
          <a:lstStyle/>
          <a:p>
            <a:r>
              <a:rPr lang="de-DE" b="1" dirty="0" smtClean="0">
                <a:solidFill>
                  <a:srgbClr val="003560"/>
                </a:solidFill>
                <a:cs typeface="Arial" pitchFamily="34" charset="0"/>
              </a:rPr>
              <a:t>Zahlungsverkehr</a:t>
            </a:r>
          </a:p>
        </p:txBody>
      </p:sp>
      <p:sp>
        <p:nvSpPr>
          <p:cNvPr id="5" name="Textfeld 4"/>
          <p:cNvSpPr txBox="1"/>
          <p:nvPr/>
        </p:nvSpPr>
        <p:spPr>
          <a:xfrm>
            <a:off x="458120" y="1563903"/>
            <a:ext cx="9132498"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Allgemeines und Kontakt</a:t>
            </a:r>
            <a:endParaRPr lang="de-DE" b="1" dirty="0">
              <a:solidFill>
                <a:srgbClr val="003560"/>
              </a:solidFill>
              <a:cs typeface="Arial" pitchFamily="34" charset="0"/>
            </a:endParaRPr>
          </a:p>
        </p:txBody>
      </p:sp>
    </p:spTree>
    <p:extLst>
      <p:ext uri="{BB962C8B-B14F-4D97-AF65-F5344CB8AC3E}">
        <p14:creationId xmlns:p14="http://schemas.microsoft.com/office/powerpoint/2010/main" val="2262315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8280" y="698523"/>
            <a:ext cx="4500594" cy="307777"/>
          </a:xfrm>
          <a:prstGeom prst="rect">
            <a:avLst/>
          </a:prstGeom>
          <a:noFill/>
        </p:spPr>
        <p:txBody>
          <a:bodyPr wrap="square" lIns="0" tIns="0" rIns="0" bIns="0" rtlCol="0">
            <a:spAutoFit/>
          </a:bodyPr>
          <a:lstStyle/>
          <a:p>
            <a:r>
              <a:rPr lang="de-DE" sz="1000" b="1" dirty="0" smtClean="0">
                <a:solidFill>
                  <a:srgbClr val="003560"/>
                </a:solidFill>
                <a:latin typeface="Arial" pitchFamily="34" charset="0"/>
                <a:cs typeface="Arial" pitchFamily="34" charset="0"/>
              </a:rPr>
              <a:t>Dezernat 1</a:t>
            </a:r>
          </a:p>
          <a:p>
            <a:r>
              <a:rPr lang="de-DE" sz="1000" dirty="0" smtClean="0">
                <a:solidFill>
                  <a:srgbClr val="003560"/>
                </a:solidFill>
                <a:latin typeface="Arial" pitchFamily="34" charset="0"/>
                <a:cs typeface="Arial" pitchFamily="34" charset="0"/>
              </a:rPr>
              <a:t>Dr. Birgit Felten</a:t>
            </a:r>
          </a:p>
        </p:txBody>
      </p:sp>
      <p:sp>
        <p:nvSpPr>
          <p:cNvPr id="9" name="Textfeld 8"/>
          <p:cNvSpPr txBox="1"/>
          <p:nvPr/>
        </p:nvSpPr>
        <p:spPr>
          <a:xfrm>
            <a:off x="1624277" y="3044001"/>
            <a:ext cx="6809874" cy="1323439"/>
          </a:xfrm>
          <a:prstGeom prst="rect">
            <a:avLst/>
          </a:prstGeom>
          <a:noFill/>
          <a:ln>
            <a:noFill/>
          </a:ln>
        </p:spPr>
        <p:txBody>
          <a:bodyPr wrap="square" rtlCol="0">
            <a:spAutoFit/>
          </a:bodyPr>
          <a:lstStyle/>
          <a:p>
            <a:pPr algn="ctr"/>
            <a:r>
              <a:rPr lang="de-DE" sz="4000" b="1" dirty="0" smtClean="0">
                <a:solidFill>
                  <a:schemeClr val="accent1">
                    <a:lumMod val="50000"/>
                  </a:schemeClr>
                </a:solidFill>
                <a:latin typeface="Arial" pitchFamily="34" charset="0"/>
                <a:cs typeface="Arial" pitchFamily="34" charset="0"/>
              </a:rPr>
              <a:t>Vielen Dank </a:t>
            </a:r>
            <a:br>
              <a:rPr lang="de-DE" sz="4000" b="1" dirty="0" smtClean="0">
                <a:solidFill>
                  <a:schemeClr val="accent1">
                    <a:lumMod val="50000"/>
                  </a:schemeClr>
                </a:solidFill>
                <a:latin typeface="Arial" pitchFamily="34" charset="0"/>
                <a:cs typeface="Arial" pitchFamily="34" charset="0"/>
              </a:rPr>
            </a:br>
            <a:r>
              <a:rPr lang="de-DE" sz="4000" b="1" dirty="0" smtClean="0">
                <a:solidFill>
                  <a:schemeClr val="accent1">
                    <a:lumMod val="50000"/>
                  </a:schemeClr>
                </a:solidFill>
                <a:latin typeface="Arial" pitchFamily="34" charset="0"/>
                <a:cs typeface="Arial" pitchFamily="34" charset="0"/>
              </a:rPr>
              <a:t>für Ihre Aufmerksamkeit!</a:t>
            </a:r>
          </a:p>
        </p:txBody>
      </p:sp>
      <p:pic>
        <p:nvPicPr>
          <p:cNvPr id="3077" name="Picture 5" descr="Forum und Audimax"/>
          <p:cNvPicPr>
            <a:picLocks noChangeAspect="1" noChangeArrowheads="1"/>
          </p:cNvPicPr>
          <p:nvPr/>
        </p:nvPicPr>
        <p:blipFill>
          <a:blip r:embed="rId3" cstate="print"/>
          <a:srcRect l="4356" t="21578" r="10730" b="53928"/>
          <a:stretch>
            <a:fillRect/>
          </a:stretch>
        </p:blipFill>
        <p:spPr bwMode="auto">
          <a:xfrm>
            <a:off x="-6725" y="0"/>
            <a:ext cx="9720000" cy="1863201"/>
          </a:xfrm>
          <a:prstGeom prst="rect">
            <a:avLst/>
          </a:prstGeom>
          <a:noFill/>
        </p:spPr>
      </p:pic>
      <p:pic>
        <p:nvPicPr>
          <p:cNvPr id="3078" name="Picture 6" descr="C:\D User files\Felten\RUB\Corporate Design\Logo\jpg_cmyk\Label\Label_RUB_WEISS-BLAU_cmyk.jpg"/>
          <p:cNvPicPr>
            <a:picLocks noChangeAspect="1" noChangeArrowheads="1"/>
          </p:cNvPicPr>
          <p:nvPr/>
        </p:nvPicPr>
        <p:blipFill>
          <a:blip r:embed="rId4" cstate="print"/>
          <a:srcRect/>
          <a:stretch>
            <a:fillRect/>
          </a:stretch>
        </p:blipFill>
        <p:spPr bwMode="auto">
          <a:xfrm>
            <a:off x="9083879" y="1079"/>
            <a:ext cx="752544" cy="752544"/>
          </a:xfrm>
          <a:prstGeom prst="rect">
            <a:avLst/>
          </a:prstGeom>
          <a:noFill/>
        </p:spPr>
      </p:pic>
      <p:sp>
        <p:nvSpPr>
          <p:cNvPr id="2" name="Textfeld 1"/>
          <p:cNvSpPr txBox="1"/>
          <p:nvPr/>
        </p:nvSpPr>
        <p:spPr>
          <a:xfrm>
            <a:off x="468280" y="5069840"/>
            <a:ext cx="7609840" cy="2246769"/>
          </a:xfrm>
          <a:prstGeom prst="rect">
            <a:avLst/>
          </a:prstGeom>
          <a:noFill/>
        </p:spPr>
        <p:txBody>
          <a:bodyPr wrap="square" rtlCol="0">
            <a:spAutoFit/>
          </a:bodyPr>
          <a:lstStyle/>
          <a:p>
            <a:r>
              <a:rPr lang="de-DE" dirty="0" smtClean="0"/>
              <a:t>Dr. Birgit Felten		Leitung Finanz- und Rechnungswesen</a:t>
            </a:r>
          </a:p>
          <a:p>
            <a:r>
              <a:rPr lang="de-DE" dirty="0" smtClean="0"/>
              <a:t>Sabine Heide-Pelzer	Leitung Anlagenbuchhaltung</a:t>
            </a:r>
          </a:p>
          <a:p>
            <a:r>
              <a:rPr lang="de-DE" dirty="0" smtClean="0"/>
              <a:t>Beate Kornatz		Leitung Hauptbuchhaltung</a:t>
            </a:r>
          </a:p>
          <a:p>
            <a:r>
              <a:rPr lang="de-DE" dirty="0" smtClean="0"/>
              <a:t>Liane Lange		Leitung Debitorenbuchhaltung</a:t>
            </a:r>
          </a:p>
          <a:p>
            <a:r>
              <a:rPr lang="de-DE" dirty="0" smtClean="0"/>
              <a:t>Christoph Rittinghaus	Leitung Kreditorenbuchhaltung</a:t>
            </a:r>
          </a:p>
          <a:p>
            <a:r>
              <a:rPr lang="de-DE" dirty="0" smtClean="0"/>
              <a:t>Annika Sternhoff		Leitung Bankbuchhaltung</a:t>
            </a:r>
          </a:p>
          <a:p>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12" name="Textfeld 11"/>
          <p:cNvSpPr txBox="1"/>
          <p:nvPr/>
        </p:nvSpPr>
        <p:spPr>
          <a:xfrm>
            <a:off x="446400" y="1793355"/>
            <a:ext cx="9132498"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Inhalte</a:t>
            </a:r>
          </a:p>
        </p:txBody>
      </p:sp>
      <p:sp>
        <p:nvSpPr>
          <p:cNvPr id="19" name="Textfeld 18"/>
          <p:cNvSpPr txBox="1"/>
          <p:nvPr/>
        </p:nvSpPr>
        <p:spPr>
          <a:xfrm>
            <a:off x="446400" y="2109685"/>
            <a:ext cx="9132498" cy="5132174"/>
          </a:xfrm>
          <a:prstGeom prst="rect">
            <a:avLst/>
          </a:prstGeom>
          <a:solidFill>
            <a:schemeClr val="bg1"/>
          </a:solidFill>
        </p:spPr>
        <p:txBody>
          <a:bodyPr wrap="square" lIns="0" tIns="0" rIns="0" bIns="0" rtlCol="0">
            <a:spAutoFit/>
          </a:bodyPr>
          <a:lstStyle/>
          <a:p>
            <a:pPr indent="288000" defTabSz="288000">
              <a:lnSpc>
                <a:spcPct val="150000"/>
              </a:lnSpc>
              <a:spcAft>
                <a:spcPts val="600"/>
              </a:spcAft>
              <a:buClr>
                <a:schemeClr val="accent1">
                  <a:lumMod val="50000"/>
                </a:schemeClr>
              </a:buClr>
              <a:buSzPct val="130000"/>
              <a:buFont typeface="Wingdings" pitchFamily="2" charset="2"/>
              <a:buChar char="§"/>
            </a:pPr>
            <a:r>
              <a:rPr lang="de-DE" dirty="0" smtClean="0">
                <a:cs typeface="Arial" pitchFamily="34" charset="0"/>
              </a:rPr>
              <a:t>Dezernat 4 – Finanzmanagement</a:t>
            </a:r>
          </a:p>
          <a:p>
            <a:pPr indent="288000" defTabSz="288000">
              <a:lnSpc>
                <a:spcPct val="150000"/>
              </a:lnSpc>
              <a:spcAft>
                <a:spcPts val="600"/>
              </a:spcAft>
              <a:buClr>
                <a:schemeClr val="accent1">
                  <a:lumMod val="50000"/>
                </a:schemeClr>
              </a:buClr>
              <a:buSzPct val="130000"/>
              <a:buFont typeface="Wingdings" pitchFamily="2" charset="2"/>
              <a:buChar char="§"/>
            </a:pPr>
            <a:r>
              <a:rPr lang="de-DE" dirty="0" smtClean="0">
                <a:cs typeface="Arial" pitchFamily="34" charset="0"/>
              </a:rPr>
              <a:t>Systeme</a:t>
            </a:r>
          </a:p>
          <a:p>
            <a:pPr indent="288000" defTabSz="288000">
              <a:lnSpc>
                <a:spcPct val="150000"/>
              </a:lnSpc>
              <a:spcAft>
                <a:spcPts val="600"/>
              </a:spcAft>
              <a:buClr>
                <a:schemeClr val="accent1">
                  <a:lumMod val="50000"/>
                </a:schemeClr>
              </a:buClr>
              <a:buSzPct val="130000"/>
              <a:buFont typeface="Wingdings" pitchFamily="2" charset="2"/>
              <a:buChar char="§"/>
            </a:pPr>
            <a:r>
              <a:rPr lang="de-DE" dirty="0">
                <a:cs typeface="Arial" pitchFamily="34" charset="0"/>
              </a:rPr>
              <a:t>Finanzstellen, Konten und Co.</a:t>
            </a:r>
          </a:p>
          <a:p>
            <a:pPr indent="288000" defTabSz="288000">
              <a:lnSpc>
                <a:spcPct val="150000"/>
              </a:lnSpc>
              <a:buClr>
                <a:schemeClr val="accent1">
                  <a:lumMod val="50000"/>
                </a:schemeClr>
              </a:buClr>
              <a:buSzPct val="130000"/>
              <a:buFont typeface="Wingdings" pitchFamily="2" charset="2"/>
              <a:buChar char="§"/>
            </a:pPr>
            <a:r>
              <a:rPr lang="de-DE" dirty="0" smtClean="0">
                <a:cs typeface="Arial" pitchFamily="34" charset="0"/>
              </a:rPr>
              <a:t>Bearbeitung von Eingangsrechnungen</a:t>
            </a:r>
          </a:p>
          <a:p>
            <a:pPr marL="846917" lvl="1" indent="-342900" defTabSz="288000">
              <a:buClr>
                <a:schemeClr val="accent1">
                  <a:lumMod val="50000"/>
                </a:schemeClr>
              </a:buClr>
              <a:buSzPct val="130000"/>
              <a:buFont typeface="Wingdings" panose="05000000000000000000" pitchFamily="2" charset="2"/>
              <a:buChar char="§"/>
            </a:pPr>
            <a:r>
              <a:rPr lang="de-DE" sz="1800" dirty="0" smtClean="0">
                <a:cs typeface="Arial" pitchFamily="34" charset="0"/>
              </a:rPr>
              <a:t>Allgemein</a:t>
            </a:r>
          </a:p>
          <a:p>
            <a:pPr marL="846917" lvl="1" indent="-342900" defTabSz="288000">
              <a:buClr>
                <a:schemeClr val="accent1">
                  <a:lumMod val="50000"/>
                </a:schemeClr>
              </a:buClr>
              <a:buSzPct val="130000"/>
              <a:buFont typeface="Wingdings" panose="05000000000000000000" pitchFamily="2" charset="2"/>
              <a:buChar char="§"/>
            </a:pPr>
            <a:r>
              <a:rPr lang="de-DE" sz="1800" dirty="0" smtClean="0">
                <a:cs typeface="Arial" pitchFamily="34" charset="0"/>
              </a:rPr>
              <a:t>Auslagenrechnungen</a:t>
            </a:r>
          </a:p>
          <a:p>
            <a:pPr marL="846917" lvl="1" indent="-342900" defTabSz="288000">
              <a:buClr>
                <a:schemeClr val="accent1">
                  <a:lumMod val="50000"/>
                </a:schemeClr>
              </a:buClr>
              <a:buSzPct val="130000"/>
              <a:buFont typeface="Wingdings" panose="05000000000000000000" pitchFamily="2" charset="2"/>
              <a:buChar char="§"/>
            </a:pPr>
            <a:r>
              <a:rPr lang="de-DE" sz="1800" dirty="0" smtClean="0">
                <a:cs typeface="Arial" pitchFamily="34" charset="0"/>
              </a:rPr>
              <a:t>Anlagevermögen</a:t>
            </a:r>
          </a:p>
          <a:p>
            <a:pPr marL="846917" lvl="1" indent="-342900" defTabSz="288000">
              <a:spcAft>
                <a:spcPts val="600"/>
              </a:spcAft>
              <a:buClr>
                <a:schemeClr val="accent1">
                  <a:lumMod val="50000"/>
                </a:schemeClr>
              </a:buClr>
              <a:buSzPct val="130000"/>
              <a:buFont typeface="Wingdings" panose="05000000000000000000" pitchFamily="2" charset="2"/>
              <a:buChar char="§"/>
            </a:pPr>
            <a:r>
              <a:rPr lang="de-DE" sz="1800" dirty="0" smtClean="0">
                <a:cs typeface="Arial" pitchFamily="34" charset="0"/>
              </a:rPr>
              <a:t>Sonstiges</a:t>
            </a:r>
          </a:p>
          <a:p>
            <a:pPr indent="288000" defTabSz="288000">
              <a:lnSpc>
                <a:spcPct val="150000"/>
              </a:lnSpc>
              <a:spcAft>
                <a:spcPts val="600"/>
              </a:spcAft>
              <a:buClr>
                <a:schemeClr val="accent1">
                  <a:lumMod val="50000"/>
                </a:schemeClr>
              </a:buClr>
              <a:buSzPct val="130000"/>
              <a:buFont typeface="Wingdings" pitchFamily="2" charset="2"/>
              <a:buChar char="§"/>
            </a:pPr>
            <a:r>
              <a:rPr lang="de-DE" dirty="0" smtClean="0">
                <a:cs typeface="Arial" pitchFamily="34" charset="0"/>
              </a:rPr>
              <a:t>Ausgangsrechnungen</a:t>
            </a:r>
          </a:p>
          <a:p>
            <a:pPr indent="288000" defTabSz="288000">
              <a:lnSpc>
                <a:spcPct val="150000"/>
              </a:lnSpc>
              <a:spcAft>
                <a:spcPts val="600"/>
              </a:spcAft>
              <a:buClr>
                <a:schemeClr val="accent1">
                  <a:lumMod val="50000"/>
                </a:schemeClr>
              </a:buClr>
              <a:buSzPct val="130000"/>
              <a:buFont typeface="Wingdings" pitchFamily="2" charset="2"/>
              <a:buChar char="§"/>
            </a:pPr>
            <a:r>
              <a:rPr lang="de-DE" dirty="0" smtClean="0">
                <a:cs typeface="Arial" pitchFamily="34" charset="0"/>
              </a:rPr>
              <a:t>Korrekturen / Umbuchungen</a:t>
            </a:r>
          </a:p>
          <a:p>
            <a:pPr indent="288000" defTabSz="288000">
              <a:lnSpc>
                <a:spcPct val="150000"/>
              </a:lnSpc>
              <a:spcAft>
                <a:spcPts val="600"/>
              </a:spcAft>
              <a:buClr>
                <a:schemeClr val="accent1">
                  <a:lumMod val="50000"/>
                </a:schemeClr>
              </a:buClr>
              <a:buSzPct val="130000"/>
              <a:buFont typeface="Wingdings" pitchFamily="2" charset="2"/>
              <a:buChar char="§"/>
            </a:pPr>
            <a:r>
              <a:rPr lang="de-DE" dirty="0" smtClean="0">
                <a:cs typeface="Arial" pitchFamily="34" charset="0"/>
              </a:rPr>
              <a:t>Zahlungsverkehr</a:t>
            </a:r>
            <a:endParaRPr lang="de-DE" dirty="0">
              <a:cs typeface="Arial" pitchFamily="34" charset="0"/>
            </a:endParaRPr>
          </a:p>
          <a:p>
            <a:pPr indent="288000" defTabSz="288000">
              <a:lnSpc>
                <a:spcPct val="150000"/>
              </a:lnSpc>
              <a:spcAft>
                <a:spcPts val="600"/>
              </a:spcAft>
              <a:buClr>
                <a:schemeClr val="accent1">
                  <a:lumMod val="50000"/>
                </a:schemeClr>
              </a:buClr>
              <a:buSzPct val="130000"/>
              <a:buFont typeface="Wingdings" pitchFamily="2" charset="2"/>
              <a:buChar char="§"/>
            </a:pPr>
            <a:endParaRPr lang="de-DE" sz="1100" dirty="0" smtClean="0">
              <a:cs typeface="Arial" pitchFamily="34" charset="0"/>
            </a:endParaRPr>
          </a:p>
        </p:txBody>
      </p:sp>
      <p:sp>
        <p:nvSpPr>
          <p:cNvPr id="6" name="Textfeld 5"/>
          <p:cNvSpPr txBox="1"/>
          <p:nvPr/>
        </p:nvSpPr>
        <p:spPr>
          <a:xfrm>
            <a:off x="446400" y="811073"/>
            <a:ext cx="9427792" cy="307777"/>
          </a:xfrm>
          <a:prstGeom prst="rect">
            <a:avLst/>
          </a:prstGeom>
          <a:noFill/>
        </p:spPr>
        <p:txBody>
          <a:bodyPr wrap="square" lIns="0" tIns="0" rIns="0" bIns="0" rtlCol="0">
            <a:spAutoFit/>
          </a:bodyPr>
          <a:lstStyle/>
          <a:p>
            <a:r>
              <a:rPr lang="de-DE" b="1" dirty="0">
                <a:solidFill>
                  <a:srgbClr val="003560"/>
                </a:solidFill>
                <a:latin typeface="Arial" pitchFamily="34" charset="0"/>
                <a:cs typeface="Arial" pitchFamily="34" charset="0"/>
              </a:rPr>
              <a:t>Finanz- und Rechnungswesen - </a:t>
            </a:r>
            <a:r>
              <a:rPr lang="de-DE" b="1" dirty="0">
                <a:solidFill>
                  <a:srgbClr val="8DAE10"/>
                </a:solidFill>
                <a:latin typeface="Arial" pitchFamily="34" charset="0"/>
                <a:cs typeface="Arial" pitchFamily="34" charset="0"/>
              </a:rPr>
              <a:t>Basisinformationen</a:t>
            </a:r>
          </a:p>
        </p:txBody>
      </p:sp>
    </p:spTree>
    <p:extLst>
      <p:ext uri="{BB962C8B-B14F-4D97-AF65-F5344CB8AC3E}">
        <p14:creationId xmlns:p14="http://schemas.microsoft.com/office/powerpoint/2010/main" val="887978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47959" y="803630"/>
            <a:ext cx="7476027" cy="307777"/>
          </a:xfrm>
          <a:prstGeom prst="rect">
            <a:avLst/>
          </a:prstGeom>
          <a:noFill/>
        </p:spPr>
        <p:txBody>
          <a:bodyPr wrap="square" lIns="0" tIns="0" rIns="0" bIns="0" rtlCol="0">
            <a:spAutoFit/>
          </a:bodyPr>
          <a:lstStyle/>
          <a:p>
            <a:r>
              <a:rPr lang="de-DE" b="1" dirty="0" smtClean="0">
                <a:solidFill>
                  <a:srgbClr val="003560"/>
                </a:solidFill>
                <a:cs typeface="Arial" pitchFamily="34" charset="0"/>
              </a:rPr>
              <a:t>Dezernat 4 - Finanzmanagement</a:t>
            </a:r>
          </a:p>
        </p:txBody>
      </p:sp>
      <p:sp>
        <p:nvSpPr>
          <p:cNvPr id="19" name="Textfeld 18"/>
          <p:cNvSpPr txBox="1"/>
          <p:nvPr/>
        </p:nvSpPr>
        <p:spPr>
          <a:xfrm>
            <a:off x="447959" y="6514540"/>
            <a:ext cx="9149537" cy="707886"/>
          </a:xfrm>
          <a:prstGeom prst="rect">
            <a:avLst/>
          </a:prstGeom>
          <a:solidFill>
            <a:schemeClr val="bg1"/>
          </a:solidFill>
        </p:spPr>
        <p:txBody>
          <a:bodyPr wrap="square">
            <a:spAutoFit/>
          </a:bodyPr>
          <a:lstStyle>
            <a:defPPr>
              <a:defRPr lang="de-DE"/>
            </a:defPPr>
            <a:lvl1pPr algn="ctr">
              <a:defRPr b="1"/>
            </a:lvl1pPr>
          </a:lstStyle>
          <a:p>
            <a:pPr algn="l"/>
            <a:r>
              <a:rPr lang="de-DE" b="0" dirty="0"/>
              <a:t>Und hier finden Sie </a:t>
            </a:r>
            <a:r>
              <a:rPr lang="de-DE" b="0" dirty="0" smtClean="0"/>
              <a:t>Ansprechpartner und </a:t>
            </a:r>
            <a:r>
              <a:rPr lang="de-DE" b="0" dirty="0"/>
              <a:t>weitere </a:t>
            </a:r>
            <a:r>
              <a:rPr lang="de-DE" b="0" dirty="0" smtClean="0"/>
              <a:t>Informationen:</a:t>
            </a:r>
          </a:p>
          <a:p>
            <a:pPr algn="l"/>
            <a:r>
              <a:rPr lang="de-DE" dirty="0" smtClean="0">
                <a:hlinkClick r:id="rId3"/>
              </a:rPr>
              <a:t>Service Portal Bereich Finanzen: Organigramm</a:t>
            </a:r>
            <a:endParaRPr lang="de-DE" dirty="0"/>
          </a:p>
        </p:txBody>
      </p:sp>
      <p:grpSp>
        <p:nvGrpSpPr>
          <p:cNvPr id="27" name="Gruppieren 26"/>
          <p:cNvGrpSpPr/>
          <p:nvPr/>
        </p:nvGrpSpPr>
        <p:grpSpPr>
          <a:xfrm>
            <a:off x="437799" y="1596164"/>
            <a:ext cx="1899001" cy="1015663"/>
            <a:chOff x="437799" y="1596164"/>
            <a:chExt cx="1899001" cy="1015663"/>
          </a:xfrm>
        </p:grpSpPr>
        <p:sp>
          <p:nvSpPr>
            <p:cNvPr id="14" name="Rechteck 13"/>
            <p:cNvSpPr/>
            <p:nvPr/>
          </p:nvSpPr>
          <p:spPr>
            <a:xfrm>
              <a:off x="437799" y="1596164"/>
              <a:ext cx="1899001" cy="1015663"/>
            </a:xfrm>
            <a:prstGeom prst="rect">
              <a:avLst/>
            </a:prstGeom>
            <a:solidFill>
              <a:schemeClr val="bg1"/>
            </a:solidFill>
          </p:spPr>
          <p:txBody>
            <a:bodyPr wrap="square">
              <a:spAutoFit/>
            </a:bodyPr>
            <a:lstStyle/>
            <a:p>
              <a:pPr algn="ctr"/>
              <a:r>
                <a:rPr lang="de-DE" b="1" dirty="0"/>
                <a:t>Abteilung </a:t>
              </a:r>
              <a:r>
                <a:rPr lang="de-DE" b="1" dirty="0" smtClean="0"/>
                <a:t>4.1.</a:t>
              </a:r>
            </a:p>
            <a:p>
              <a:pPr algn="ctr"/>
              <a:r>
                <a:rPr lang="de-DE" dirty="0" smtClean="0"/>
                <a:t>Hochschulwirt-</a:t>
              </a:r>
            </a:p>
            <a:p>
              <a:pPr algn="ctr"/>
              <a:r>
                <a:rPr lang="de-DE" dirty="0" err="1" smtClean="0"/>
                <a:t>schaftsführung</a:t>
              </a:r>
              <a:endParaRPr lang="de-DE" dirty="0"/>
            </a:p>
          </p:txBody>
        </p:sp>
        <p:sp>
          <p:nvSpPr>
            <p:cNvPr id="20" name="Rechteck 19"/>
            <p:cNvSpPr/>
            <p:nvPr/>
          </p:nvSpPr>
          <p:spPr>
            <a:xfrm>
              <a:off x="437799" y="1596871"/>
              <a:ext cx="1899001" cy="400110"/>
            </a:xfrm>
            <a:prstGeom prst="rect">
              <a:avLst/>
            </a:prstGeom>
            <a:solidFill>
              <a:srgbClr val="8DAE10"/>
            </a:solidFill>
          </p:spPr>
          <p:txBody>
            <a:bodyPr wrap="square">
              <a:spAutoFit/>
            </a:bodyPr>
            <a:lstStyle/>
            <a:p>
              <a:pPr algn="ctr"/>
              <a:r>
                <a:rPr lang="de-DE" b="1" dirty="0">
                  <a:solidFill>
                    <a:srgbClr val="003560"/>
                  </a:solidFill>
                </a:rPr>
                <a:t>Abteilung </a:t>
              </a:r>
              <a:r>
                <a:rPr lang="de-DE" b="1" dirty="0" smtClean="0">
                  <a:solidFill>
                    <a:srgbClr val="003560"/>
                  </a:solidFill>
                </a:rPr>
                <a:t>4.1.</a:t>
              </a:r>
            </a:p>
          </p:txBody>
        </p:sp>
      </p:grpSp>
      <p:grpSp>
        <p:nvGrpSpPr>
          <p:cNvPr id="34" name="Gruppieren 33"/>
          <p:cNvGrpSpPr/>
          <p:nvPr/>
        </p:nvGrpSpPr>
        <p:grpSpPr>
          <a:xfrm>
            <a:off x="437799" y="2764227"/>
            <a:ext cx="1899001" cy="2246769"/>
            <a:chOff x="437799" y="2764227"/>
            <a:chExt cx="1899001" cy="2246769"/>
          </a:xfrm>
        </p:grpSpPr>
        <p:sp>
          <p:nvSpPr>
            <p:cNvPr id="15" name="Rechteck 14"/>
            <p:cNvSpPr/>
            <p:nvPr/>
          </p:nvSpPr>
          <p:spPr>
            <a:xfrm>
              <a:off x="437799" y="2764227"/>
              <a:ext cx="1899001" cy="2246769"/>
            </a:xfrm>
            <a:prstGeom prst="rect">
              <a:avLst/>
            </a:prstGeom>
            <a:solidFill>
              <a:schemeClr val="bg1"/>
            </a:solidFill>
          </p:spPr>
          <p:txBody>
            <a:bodyPr wrap="square">
              <a:spAutoFit/>
            </a:bodyPr>
            <a:lstStyle/>
            <a:p>
              <a:pPr algn="ctr"/>
              <a:r>
                <a:rPr lang="de-DE" b="1" dirty="0" smtClean="0"/>
                <a:t>Sachgebiete</a:t>
              </a:r>
            </a:p>
            <a:p>
              <a:pPr marL="342900" indent="-342900">
                <a:buFont typeface="Wingdings" panose="05000000000000000000" pitchFamily="2" charset="2"/>
                <a:buChar char="§"/>
              </a:pPr>
              <a:r>
                <a:rPr lang="de-DE" dirty="0" smtClean="0"/>
                <a:t>Planung </a:t>
              </a:r>
              <a:r>
                <a:rPr lang="de-DE" dirty="0"/>
                <a:t>und </a:t>
              </a:r>
              <a:r>
                <a:rPr lang="de-DE" dirty="0" err="1" smtClean="0"/>
                <a:t>Finanzcon-trolling</a:t>
              </a:r>
              <a:endParaRPr lang="de-DE" dirty="0" smtClean="0"/>
            </a:p>
            <a:p>
              <a:pPr marL="342900" indent="-342900">
                <a:buFont typeface="Wingdings" panose="05000000000000000000" pitchFamily="2" charset="2"/>
                <a:buChar char="§"/>
              </a:pPr>
              <a:r>
                <a:rPr lang="de-DE" dirty="0" smtClean="0"/>
                <a:t>Drittmittel</a:t>
              </a:r>
            </a:p>
            <a:p>
              <a:pPr marL="342900" indent="-342900">
                <a:buFont typeface="Wingdings" panose="05000000000000000000" pitchFamily="2" charset="2"/>
                <a:buChar char="§"/>
              </a:pPr>
              <a:r>
                <a:rPr lang="de-DE" dirty="0" err="1" smtClean="0"/>
                <a:t>Ersteinrich-tung</a:t>
              </a:r>
              <a:r>
                <a:rPr lang="de-DE" dirty="0" smtClean="0"/>
                <a:t> </a:t>
              </a:r>
              <a:r>
                <a:rPr lang="de-DE" dirty="0"/>
                <a:t>/ Zoll</a:t>
              </a:r>
            </a:p>
          </p:txBody>
        </p:sp>
        <p:sp>
          <p:nvSpPr>
            <p:cNvPr id="21" name="Rechteck 20"/>
            <p:cNvSpPr/>
            <p:nvPr/>
          </p:nvSpPr>
          <p:spPr>
            <a:xfrm>
              <a:off x="437799" y="2764227"/>
              <a:ext cx="1899001" cy="400110"/>
            </a:xfrm>
            <a:prstGeom prst="rect">
              <a:avLst/>
            </a:prstGeom>
            <a:solidFill>
              <a:srgbClr val="8DAE10"/>
            </a:solidFill>
          </p:spPr>
          <p:txBody>
            <a:bodyPr wrap="square">
              <a:spAutoFit/>
            </a:bodyPr>
            <a:lstStyle/>
            <a:p>
              <a:pPr algn="ctr"/>
              <a:r>
                <a:rPr lang="de-DE" b="1" dirty="0" smtClean="0">
                  <a:solidFill>
                    <a:srgbClr val="003560"/>
                  </a:solidFill>
                </a:rPr>
                <a:t>Sachgebiete</a:t>
              </a:r>
            </a:p>
          </p:txBody>
        </p:sp>
      </p:grpSp>
      <p:grpSp>
        <p:nvGrpSpPr>
          <p:cNvPr id="33" name="Gruppieren 32"/>
          <p:cNvGrpSpPr/>
          <p:nvPr/>
        </p:nvGrpSpPr>
        <p:grpSpPr>
          <a:xfrm>
            <a:off x="2669275" y="2764227"/>
            <a:ext cx="2485655" cy="3477875"/>
            <a:chOff x="2669275" y="2764227"/>
            <a:chExt cx="2485655" cy="3477875"/>
          </a:xfrm>
        </p:grpSpPr>
        <p:sp>
          <p:nvSpPr>
            <p:cNvPr id="16" name="Rechteck 15"/>
            <p:cNvSpPr/>
            <p:nvPr/>
          </p:nvSpPr>
          <p:spPr>
            <a:xfrm>
              <a:off x="2669275" y="2764227"/>
              <a:ext cx="2485655" cy="3477875"/>
            </a:xfrm>
            <a:prstGeom prst="rect">
              <a:avLst/>
            </a:prstGeom>
            <a:solidFill>
              <a:schemeClr val="bg1"/>
            </a:solidFill>
          </p:spPr>
          <p:txBody>
            <a:bodyPr wrap="square">
              <a:spAutoFit/>
            </a:bodyPr>
            <a:lstStyle/>
            <a:p>
              <a:pPr algn="ctr"/>
              <a:r>
                <a:rPr lang="de-DE" b="1" dirty="0" smtClean="0"/>
                <a:t>Sachgebiete</a:t>
              </a:r>
            </a:p>
            <a:p>
              <a:pPr marL="342900" indent="-342900">
                <a:buFont typeface="Wingdings" panose="05000000000000000000" pitchFamily="2" charset="2"/>
                <a:buChar char="§"/>
              </a:pPr>
              <a:r>
                <a:rPr lang="de-DE" dirty="0" smtClean="0"/>
                <a:t>Anlagen-buchhaltung</a:t>
              </a:r>
            </a:p>
            <a:p>
              <a:pPr marL="342900" indent="-342900">
                <a:buFont typeface="Wingdings" panose="05000000000000000000" pitchFamily="2" charset="2"/>
                <a:buChar char="§"/>
              </a:pPr>
              <a:r>
                <a:rPr lang="de-DE" dirty="0" smtClean="0"/>
                <a:t>Bankbuchhaltung</a:t>
              </a:r>
            </a:p>
            <a:p>
              <a:pPr marL="342900" indent="-342900">
                <a:buFont typeface="Wingdings" panose="05000000000000000000" pitchFamily="2" charset="2"/>
                <a:buChar char="§"/>
              </a:pPr>
              <a:r>
                <a:rPr lang="de-DE" dirty="0" smtClean="0"/>
                <a:t>Debitoren-buchhaltung</a:t>
              </a:r>
            </a:p>
            <a:p>
              <a:pPr marL="342900" indent="-342900">
                <a:buFont typeface="Wingdings" panose="05000000000000000000" pitchFamily="2" charset="2"/>
                <a:buChar char="§"/>
              </a:pPr>
              <a:r>
                <a:rPr lang="de-DE" dirty="0" smtClean="0"/>
                <a:t>Hauptbuchhaltung</a:t>
              </a:r>
            </a:p>
            <a:p>
              <a:pPr marL="342900" indent="-342900">
                <a:buFont typeface="Wingdings" panose="05000000000000000000" pitchFamily="2" charset="2"/>
                <a:buChar char="§"/>
              </a:pPr>
              <a:r>
                <a:rPr lang="de-DE" dirty="0" smtClean="0"/>
                <a:t>Kreditoren-buchhaltung</a:t>
              </a:r>
              <a:endParaRPr lang="de-DE" dirty="0"/>
            </a:p>
            <a:p>
              <a:pPr marL="342900" indent="-342900">
                <a:buFont typeface="Wingdings" panose="05000000000000000000" pitchFamily="2" charset="2"/>
                <a:buChar char="§"/>
              </a:pPr>
              <a:r>
                <a:rPr lang="de-DE" dirty="0" smtClean="0"/>
                <a:t>Berichte </a:t>
              </a:r>
              <a:r>
                <a:rPr lang="de-DE" dirty="0"/>
                <a:t>und Versicherungen</a:t>
              </a:r>
              <a:endParaRPr lang="de-DE" dirty="0" smtClean="0"/>
            </a:p>
          </p:txBody>
        </p:sp>
        <p:sp>
          <p:nvSpPr>
            <p:cNvPr id="22" name="Rechteck 21"/>
            <p:cNvSpPr/>
            <p:nvPr/>
          </p:nvSpPr>
          <p:spPr>
            <a:xfrm>
              <a:off x="2669275" y="2764934"/>
              <a:ext cx="2485655" cy="400110"/>
            </a:xfrm>
            <a:prstGeom prst="rect">
              <a:avLst/>
            </a:prstGeom>
            <a:solidFill>
              <a:srgbClr val="8DAE10"/>
            </a:solidFill>
          </p:spPr>
          <p:txBody>
            <a:bodyPr wrap="square">
              <a:spAutoFit/>
            </a:bodyPr>
            <a:lstStyle/>
            <a:p>
              <a:pPr algn="ctr"/>
              <a:r>
                <a:rPr lang="de-DE" b="1" dirty="0" smtClean="0">
                  <a:solidFill>
                    <a:srgbClr val="003560"/>
                  </a:solidFill>
                </a:rPr>
                <a:t>Sachgebiete</a:t>
              </a:r>
            </a:p>
          </p:txBody>
        </p:sp>
      </p:grpSp>
      <p:grpSp>
        <p:nvGrpSpPr>
          <p:cNvPr id="29" name="Gruppieren 28"/>
          <p:cNvGrpSpPr/>
          <p:nvPr/>
        </p:nvGrpSpPr>
        <p:grpSpPr>
          <a:xfrm>
            <a:off x="2669275" y="1612345"/>
            <a:ext cx="2485655" cy="1015663"/>
            <a:chOff x="2669275" y="1612345"/>
            <a:chExt cx="2485655" cy="1015663"/>
          </a:xfrm>
        </p:grpSpPr>
        <p:sp>
          <p:nvSpPr>
            <p:cNvPr id="11" name="Rechteck 10"/>
            <p:cNvSpPr/>
            <p:nvPr/>
          </p:nvSpPr>
          <p:spPr>
            <a:xfrm>
              <a:off x="2669275" y="1612345"/>
              <a:ext cx="2485655" cy="1015663"/>
            </a:xfrm>
            <a:prstGeom prst="rect">
              <a:avLst/>
            </a:prstGeom>
            <a:solidFill>
              <a:schemeClr val="bg1"/>
            </a:solidFill>
          </p:spPr>
          <p:txBody>
            <a:bodyPr wrap="square">
              <a:spAutoFit/>
            </a:bodyPr>
            <a:lstStyle/>
            <a:p>
              <a:pPr algn="ctr"/>
              <a:r>
                <a:rPr lang="de-DE" b="1" dirty="0" smtClean="0"/>
                <a:t>Abteilung </a:t>
              </a:r>
              <a:r>
                <a:rPr lang="de-DE" b="1" dirty="0"/>
                <a:t>4.2</a:t>
              </a:r>
              <a:r>
                <a:rPr lang="de-DE" b="1" dirty="0" smtClean="0"/>
                <a:t>. </a:t>
              </a:r>
            </a:p>
            <a:p>
              <a:pPr algn="ctr"/>
              <a:r>
                <a:rPr lang="de-DE" dirty="0" smtClean="0"/>
                <a:t>Finanz- und </a:t>
              </a:r>
            </a:p>
            <a:p>
              <a:pPr algn="ctr"/>
              <a:r>
                <a:rPr lang="de-DE" dirty="0" smtClean="0"/>
                <a:t>Rechnungswesen</a:t>
              </a:r>
              <a:endParaRPr lang="de-DE" dirty="0"/>
            </a:p>
          </p:txBody>
        </p:sp>
        <p:sp>
          <p:nvSpPr>
            <p:cNvPr id="23" name="Rechteck 22"/>
            <p:cNvSpPr/>
            <p:nvPr/>
          </p:nvSpPr>
          <p:spPr>
            <a:xfrm>
              <a:off x="2669275" y="1612345"/>
              <a:ext cx="2485655" cy="400110"/>
            </a:xfrm>
            <a:prstGeom prst="rect">
              <a:avLst/>
            </a:prstGeom>
            <a:solidFill>
              <a:srgbClr val="8DAE10"/>
            </a:solidFill>
          </p:spPr>
          <p:txBody>
            <a:bodyPr wrap="square">
              <a:spAutoFit/>
            </a:bodyPr>
            <a:lstStyle/>
            <a:p>
              <a:pPr algn="ctr"/>
              <a:r>
                <a:rPr lang="de-DE" b="1" dirty="0" smtClean="0">
                  <a:solidFill>
                    <a:srgbClr val="003560"/>
                  </a:solidFill>
                </a:rPr>
                <a:t>Abteilung </a:t>
              </a:r>
              <a:r>
                <a:rPr lang="de-DE" b="1" dirty="0">
                  <a:solidFill>
                    <a:srgbClr val="003560"/>
                  </a:solidFill>
                </a:rPr>
                <a:t>4.2</a:t>
              </a:r>
              <a:r>
                <a:rPr lang="de-DE" b="1" dirty="0" smtClean="0">
                  <a:solidFill>
                    <a:srgbClr val="003560"/>
                  </a:solidFill>
                </a:rPr>
                <a:t>. </a:t>
              </a:r>
            </a:p>
          </p:txBody>
        </p:sp>
      </p:grpSp>
      <p:grpSp>
        <p:nvGrpSpPr>
          <p:cNvPr id="30" name="Gruppieren 29"/>
          <p:cNvGrpSpPr/>
          <p:nvPr/>
        </p:nvGrpSpPr>
        <p:grpSpPr>
          <a:xfrm>
            <a:off x="5487405" y="1596163"/>
            <a:ext cx="1887167" cy="1027973"/>
            <a:chOff x="5487405" y="1596163"/>
            <a:chExt cx="1887167" cy="1027973"/>
          </a:xfrm>
        </p:grpSpPr>
        <p:sp>
          <p:nvSpPr>
            <p:cNvPr id="13" name="Rechteck 12"/>
            <p:cNvSpPr/>
            <p:nvPr/>
          </p:nvSpPr>
          <p:spPr>
            <a:xfrm>
              <a:off x="5487405" y="1608473"/>
              <a:ext cx="1887167" cy="1015663"/>
            </a:xfrm>
            <a:prstGeom prst="rect">
              <a:avLst/>
            </a:prstGeom>
            <a:solidFill>
              <a:schemeClr val="bg1"/>
            </a:solidFill>
          </p:spPr>
          <p:txBody>
            <a:bodyPr wrap="square">
              <a:spAutoFit/>
            </a:bodyPr>
            <a:lstStyle/>
            <a:p>
              <a:pPr algn="ctr"/>
              <a:r>
                <a:rPr lang="de-DE" b="1" dirty="0" smtClean="0"/>
                <a:t>Abteilung 4.3.</a:t>
              </a:r>
            </a:p>
            <a:p>
              <a:pPr algn="ctr"/>
              <a:r>
                <a:rPr lang="de-DE" dirty="0" smtClean="0"/>
                <a:t>Zentrale </a:t>
              </a:r>
            </a:p>
            <a:p>
              <a:pPr algn="ctr"/>
              <a:r>
                <a:rPr lang="de-DE" dirty="0" smtClean="0"/>
                <a:t>Beschaffung</a:t>
              </a:r>
              <a:endParaRPr lang="de-DE" dirty="0"/>
            </a:p>
          </p:txBody>
        </p:sp>
        <p:sp>
          <p:nvSpPr>
            <p:cNvPr id="24" name="Rechteck 23"/>
            <p:cNvSpPr/>
            <p:nvPr/>
          </p:nvSpPr>
          <p:spPr>
            <a:xfrm>
              <a:off x="5487405" y="1596163"/>
              <a:ext cx="1887167" cy="400110"/>
            </a:xfrm>
            <a:prstGeom prst="rect">
              <a:avLst/>
            </a:prstGeom>
            <a:solidFill>
              <a:srgbClr val="8DAE10"/>
            </a:solidFill>
          </p:spPr>
          <p:txBody>
            <a:bodyPr wrap="square">
              <a:spAutoFit/>
            </a:bodyPr>
            <a:lstStyle/>
            <a:p>
              <a:pPr algn="ctr"/>
              <a:r>
                <a:rPr lang="de-DE" b="1" dirty="0" smtClean="0">
                  <a:solidFill>
                    <a:srgbClr val="003560"/>
                  </a:solidFill>
                </a:rPr>
                <a:t>Abteilung 4.3.</a:t>
              </a:r>
            </a:p>
          </p:txBody>
        </p:sp>
      </p:grpSp>
      <p:grpSp>
        <p:nvGrpSpPr>
          <p:cNvPr id="31" name="Gruppieren 30"/>
          <p:cNvGrpSpPr/>
          <p:nvPr/>
        </p:nvGrpSpPr>
        <p:grpSpPr>
          <a:xfrm>
            <a:off x="7707047" y="1597663"/>
            <a:ext cx="1890449" cy="722446"/>
            <a:chOff x="7707047" y="1597663"/>
            <a:chExt cx="1890449" cy="722446"/>
          </a:xfrm>
        </p:grpSpPr>
        <p:sp>
          <p:nvSpPr>
            <p:cNvPr id="12" name="Rechteck 11"/>
            <p:cNvSpPr/>
            <p:nvPr/>
          </p:nvSpPr>
          <p:spPr>
            <a:xfrm>
              <a:off x="7707047" y="1612223"/>
              <a:ext cx="1890449" cy="707886"/>
            </a:xfrm>
            <a:prstGeom prst="rect">
              <a:avLst/>
            </a:prstGeom>
            <a:solidFill>
              <a:schemeClr val="bg1"/>
            </a:solidFill>
          </p:spPr>
          <p:txBody>
            <a:bodyPr wrap="square">
              <a:spAutoFit/>
            </a:bodyPr>
            <a:lstStyle/>
            <a:p>
              <a:pPr algn="ctr"/>
              <a:r>
                <a:rPr lang="de-DE" b="1" dirty="0" smtClean="0"/>
                <a:t>Abteilung 4.4.</a:t>
              </a:r>
            </a:p>
            <a:p>
              <a:pPr algn="ctr"/>
              <a:r>
                <a:rPr lang="de-DE" dirty="0" smtClean="0"/>
                <a:t>Steuern</a:t>
              </a:r>
              <a:endParaRPr lang="de-DE" dirty="0"/>
            </a:p>
          </p:txBody>
        </p:sp>
        <p:sp>
          <p:nvSpPr>
            <p:cNvPr id="25" name="Rechteck 24"/>
            <p:cNvSpPr/>
            <p:nvPr/>
          </p:nvSpPr>
          <p:spPr>
            <a:xfrm>
              <a:off x="7707047" y="1597663"/>
              <a:ext cx="1890449" cy="400110"/>
            </a:xfrm>
            <a:prstGeom prst="rect">
              <a:avLst/>
            </a:prstGeom>
            <a:solidFill>
              <a:srgbClr val="8DAE10"/>
            </a:solidFill>
          </p:spPr>
          <p:txBody>
            <a:bodyPr wrap="square">
              <a:spAutoFit/>
            </a:bodyPr>
            <a:lstStyle/>
            <a:p>
              <a:pPr algn="ctr"/>
              <a:r>
                <a:rPr lang="de-DE" b="1" dirty="0" smtClean="0">
                  <a:solidFill>
                    <a:srgbClr val="003560"/>
                  </a:solidFill>
                </a:rPr>
                <a:t>Abteilung 4.4.</a:t>
              </a:r>
            </a:p>
          </p:txBody>
        </p:sp>
      </p:grpSp>
      <p:grpSp>
        <p:nvGrpSpPr>
          <p:cNvPr id="32" name="Gruppieren 31"/>
          <p:cNvGrpSpPr/>
          <p:nvPr/>
        </p:nvGrpSpPr>
        <p:grpSpPr>
          <a:xfrm>
            <a:off x="5487405" y="2760390"/>
            <a:ext cx="1899001" cy="1635053"/>
            <a:chOff x="5487405" y="2760390"/>
            <a:chExt cx="1899001" cy="1635053"/>
          </a:xfrm>
        </p:grpSpPr>
        <p:sp>
          <p:nvSpPr>
            <p:cNvPr id="17" name="Rechteck 16"/>
            <p:cNvSpPr/>
            <p:nvPr/>
          </p:nvSpPr>
          <p:spPr>
            <a:xfrm>
              <a:off x="5487405" y="2764227"/>
              <a:ext cx="1899001" cy="1631216"/>
            </a:xfrm>
            <a:prstGeom prst="rect">
              <a:avLst/>
            </a:prstGeom>
            <a:solidFill>
              <a:schemeClr val="bg1"/>
            </a:solidFill>
          </p:spPr>
          <p:txBody>
            <a:bodyPr wrap="square">
              <a:spAutoFit/>
            </a:bodyPr>
            <a:lstStyle/>
            <a:p>
              <a:pPr algn="ctr"/>
              <a:r>
                <a:rPr lang="de-DE" b="1" dirty="0" smtClean="0"/>
                <a:t>Sachgebiete</a:t>
              </a:r>
            </a:p>
            <a:p>
              <a:pPr marL="342900" indent="-342900">
                <a:buFont typeface="Wingdings" panose="05000000000000000000" pitchFamily="2" charset="2"/>
                <a:buChar char="§"/>
              </a:pPr>
              <a:r>
                <a:rPr lang="de-DE" dirty="0"/>
                <a:t>Einkauf und </a:t>
              </a:r>
              <a:r>
                <a:rPr lang="de-DE" dirty="0" smtClean="0"/>
                <a:t>Organisation</a:t>
              </a:r>
            </a:p>
            <a:p>
              <a:pPr marL="342900" indent="-342900">
                <a:buFont typeface="Wingdings" panose="05000000000000000000" pitchFamily="2" charset="2"/>
                <a:buChar char="§"/>
              </a:pPr>
              <a:r>
                <a:rPr lang="de-DE" dirty="0"/>
                <a:t>Strategischer Einkauf</a:t>
              </a:r>
            </a:p>
          </p:txBody>
        </p:sp>
        <p:sp>
          <p:nvSpPr>
            <p:cNvPr id="26" name="Rechteck 25"/>
            <p:cNvSpPr/>
            <p:nvPr/>
          </p:nvSpPr>
          <p:spPr>
            <a:xfrm>
              <a:off x="5487405" y="2760390"/>
              <a:ext cx="1899001" cy="400110"/>
            </a:xfrm>
            <a:prstGeom prst="rect">
              <a:avLst/>
            </a:prstGeom>
            <a:solidFill>
              <a:srgbClr val="8DAE10"/>
            </a:solidFill>
          </p:spPr>
          <p:txBody>
            <a:bodyPr wrap="square">
              <a:spAutoFit/>
            </a:bodyPr>
            <a:lstStyle/>
            <a:p>
              <a:pPr algn="ctr"/>
              <a:r>
                <a:rPr lang="de-DE" b="1" dirty="0" smtClean="0">
                  <a:solidFill>
                    <a:srgbClr val="003560"/>
                  </a:solidFill>
                </a:rPr>
                <a:t>Sachgebiete</a:t>
              </a:r>
            </a:p>
          </p:txBody>
        </p:sp>
      </p:grpSp>
    </p:spTree>
    <p:extLst>
      <p:ext uri="{BB962C8B-B14F-4D97-AF65-F5344CB8AC3E}">
        <p14:creationId xmlns:p14="http://schemas.microsoft.com/office/powerpoint/2010/main" val="1777287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9475" y="852411"/>
            <a:ext cx="4500594" cy="307777"/>
          </a:xfrm>
          <a:prstGeom prst="rect">
            <a:avLst/>
          </a:prstGeom>
          <a:noFill/>
        </p:spPr>
        <p:txBody>
          <a:bodyPr wrap="square" lIns="0" tIns="0" rIns="0" bIns="0" rtlCol="0">
            <a:spAutoFit/>
          </a:bodyPr>
          <a:lstStyle>
            <a:defPPr>
              <a:defRPr lang="de-DE"/>
            </a:defPPr>
            <a:lvl1pPr>
              <a:defRPr b="1">
                <a:solidFill>
                  <a:srgbClr val="003560"/>
                </a:solidFill>
                <a:cs typeface="Arial" pitchFamily="34" charset="0"/>
              </a:defRPr>
            </a:lvl1pPr>
          </a:lstStyle>
          <a:p>
            <a:r>
              <a:rPr lang="de-DE" dirty="0"/>
              <a:t>Systeme</a:t>
            </a:r>
          </a:p>
        </p:txBody>
      </p:sp>
      <p:sp>
        <p:nvSpPr>
          <p:cNvPr id="3" name="Textfeld 2"/>
          <p:cNvSpPr txBox="1"/>
          <p:nvPr/>
        </p:nvSpPr>
        <p:spPr>
          <a:xfrm>
            <a:off x="335280" y="5814410"/>
            <a:ext cx="4301338" cy="707886"/>
          </a:xfrm>
          <a:prstGeom prst="rect">
            <a:avLst/>
          </a:prstGeom>
          <a:solidFill>
            <a:schemeClr val="bg1"/>
          </a:solidFill>
        </p:spPr>
        <p:txBody>
          <a:bodyPr wrap="square" rtlCol="0">
            <a:spAutoFit/>
          </a:bodyPr>
          <a:lstStyle>
            <a:defPPr>
              <a:defRPr lang="de-DE"/>
            </a:defPPr>
          </a:lstStyle>
          <a:p>
            <a:r>
              <a:rPr lang="de-DE" dirty="0" smtClean="0"/>
              <a:t>Zur Anmeldung Mach Web:</a:t>
            </a:r>
          </a:p>
          <a:p>
            <a:r>
              <a:rPr lang="de-DE" dirty="0" smtClean="0">
                <a:hlinkClick r:id="rId3"/>
              </a:rPr>
              <a:t>MACH Web</a:t>
            </a:r>
            <a:endParaRPr lang="de-DE" dirty="0"/>
          </a:p>
        </p:txBody>
      </p:sp>
      <p:sp>
        <p:nvSpPr>
          <p:cNvPr id="12" name="Textfeld 11"/>
          <p:cNvSpPr txBox="1">
            <a:spLocks/>
          </p:cNvSpPr>
          <p:nvPr/>
        </p:nvSpPr>
        <p:spPr>
          <a:xfrm>
            <a:off x="335280" y="4639973"/>
            <a:ext cx="9269578" cy="984885"/>
          </a:xfrm>
          <a:prstGeom prst="rect">
            <a:avLst/>
          </a:prstGeom>
          <a:solidFill>
            <a:schemeClr val="bg1"/>
          </a:solidFill>
        </p:spPr>
        <p:txBody>
          <a:bodyPr wrap="square" rtlCol="0">
            <a:spAutoFit/>
          </a:bodyPr>
          <a:lstStyle/>
          <a:p>
            <a:r>
              <a:rPr lang="de-DE" dirty="0" smtClean="0"/>
              <a:t>Einen Antrag </a:t>
            </a:r>
            <a:r>
              <a:rPr lang="de-DE" dirty="0"/>
              <a:t>zur Einrichtung / Löschung des Zugriffs auf Finanzstellen in MACH Web und </a:t>
            </a:r>
            <a:r>
              <a:rPr lang="de-DE" dirty="0" smtClean="0"/>
              <a:t>Finanz-Info finden Sie hier:</a:t>
            </a:r>
          </a:p>
          <a:p>
            <a:r>
              <a:rPr lang="de-DE" sz="1800" dirty="0" smtClean="0">
                <a:hlinkClick r:id="rId4"/>
              </a:rPr>
              <a:t>Antrag MACH Web / Finanzinfo</a:t>
            </a:r>
            <a:endParaRPr lang="de-DE" sz="1800" dirty="0" smtClean="0"/>
          </a:p>
        </p:txBody>
      </p:sp>
      <p:sp>
        <p:nvSpPr>
          <p:cNvPr id="14" name="Textfeld 13"/>
          <p:cNvSpPr txBox="1"/>
          <p:nvPr/>
        </p:nvSpPr>
        <p:spPr>
          <a:xfrm>
            <a:off x="5303520" y="5814410"/>
            <a:ext cx="4301338" cy="707886"/>
          </a:xfrm>
          <a:prstGeom prst="rect">
            <a:avLst/>
          </a:prstGeom>
          <a:solidFill>
            <a:schemeClr val="bg1"/>
          </a:solidFill>
        </p:spPr>
        <p:txBody>
          <a:bodyPr wrap="square" rtlCol="0">
            <a:spAutoFit/>
          </a:bodyPr>
          <a:lstStyle>
            <a:defPPr>
              <a:defRPr lang="de-DE"/>
            </a:defPPr>
          </a:lstStyle>
          <a:p>
            <a:r>
              <a:rPr lang="de-DE" dirty="0" smtClean="0"/>
              <a:t>Zur Anmeldung Finanz-Info:</a:t>
            </a:r>
          </a:p>
          <a:p>
            <a:r>
              <a:rPr lang="de-DE" dirty="0" smtClean="0">
                <a:hlinkClick r:id="rId5"/>
              </a:rPr>
              <a:t>Finanz-Info</a:t>
            </a:r>
            <a:endParaRPr lang="de-DE" dirty="0" smtClean="0"/>
          </a:p>
        </p:txBody>
      </p:sp>
      <p:grpSp>
        <p:nvGrpSpPr>
          <p:cNvPr id="4" name="Gruppieren 3"/>
          <p:cNvGrpSpPr/>
          <p:nvPr/>
        </p:nvGrpSpPr>
        <p:grpSpPr>
          <a:xfrm>
            <a:off x="335280" y="1895876"/>
            <a:ext cx="4301338" cy="2554545"/>
            <a:chOff x="335280" y="1895876"/>
            <a:chExt cx="4301338" cy="2554545"/>
          </a:xfrm>
        </p:grpSpPr>
        <p:sp>
          <p:nvSpPr>
            <p:cNvPr id="2" name="Textfeld 1"/>
            <p:cNvSpPr txBox="1">
              <a:spLocks/>
            </p:cNvSpPr>
            <p:nvPr/>
          </p:nvSpPr>
          <p:spPr>
            <a:xfrm>
              <a:off x="335280" y="1895876"/>
              <a:ext cx="4301338" cy="2554545"/>
            </a:xfrm>
            <a:prstGeom prst="rect">
              <a:avLst/>
            </a:prstGeom>
            <a:solidFill>
              <a:schemeClr val="bg1"/>
            </a:solidFill>
          </p:spPr>
          <p:txBody>
            <a:bodyPr wrap="square" rtlCol="0">
              <a:spAutoFit/>
            </a:bodyPr>
            <a:lstStyle/>
            <a:p>
              <a:r>
                <a:rPr lang="de-DE" b="1" dirty="0" smtClean="0"/>
                <a:t>MACH Web</a:t>
              </a:r>
              <a:endParaRPr lang="de-DE" dirty="0" smtClean="0"/>
            </a:p>
            <a:p>
              <a:endParaRPr lang="de-DE" dirty="0" smtClean="0"/>
            </a:p>
            <a:p>
              <a:pPr marL="342900" indent="-342900">
                <a:buFont typeface="Wingdings" panose="05000000000000000000" pitchFamily="2" charset="2"/>
                <a:buChar char="§"/>
              </a:pPr>
              <a:r>
                <a:rPr lang="de-DE" dirty="0" smtClean="0"/>
                <a:t>ist das führende Finanzbuchhaltungssystem</a:t>
              </a:r>
            </a:p>
            <a:p>
              <a:pPr marL="342900" indent="-342900">
                <a:buFont typeface="Wingdings" panose="05000000000000000000" pitchFamily="2" charset="2"/>
                <a:buChar char="§"/>
              </a:pPr>
              <a:r>
                <a:rPr lang="de-DE" dirty="0"/>
                <a:t>h</a:t>
              </a:r>
              <a:r>
                <a:rPr lang="de-DE" dirty="0" smtClean="0"/>
                <a:t>ier werden alle kaufmännischen Sachverhalte, wie Ein- und Ausgangsrechnungen, gebucht und Jahresabschlüsse (Bilanzen) erstellt</a:t>
              </a:r>
            </a:p>
          </p:txBody>
        </p:sp>
        <p:sp>
          <p:nvSpPr>
            <p:cNvPr id="15" name="Textfeld 14"/>
            <p:cNvSpPr txBox="1">
              <a:spLocks/>
            </p:cNvSpPr>
            <p:nvPr/>
          </p:nvSpPr>
          <p:spPr>
            <a:xfrm>
              <a:off x="335280" y="1895876"/>
              <a:ext cx="4301338" cy="400110"/>
            </a:xfrm>
            <a:prstGeom prst="rect">
              <a:avLst/>
            </a:prstGeom>
            <a:solidFill>
              <a:srgbClr val="8DAE10"/>
            </a:solidFill>
          </p:spPr>
          <p:txBody>
            <a:bodyPr wrap="square" rtlCol="0">
              <a:spAutoFit/>
            </a:bodyPr>
            <a:lstStyle/>
            <a:p>
              <a:r>
                <a:rPr lang="de-DE" b="1" dirty="0" smtClean="0">
                  <a:solidFill>
                    <a:srgbClr val="003560"/>
                  </a:solidFill>
                </a:rPr>
                <a:t>MACH Web</a:t>
              </a:r>
              <a:endParaRPr lang="de-DE" dirty="0" smtClean="0">
                <a:solidFill>
                  <a:srgbClr val="003560"/>
                </a:solidFill>
              </a:endParaRPr>
            </a:p>
          </p:txBody>
        </p:sp>
      </p:grpSp>
      <p:grpSp>
        <p:nvGrpSpPr>
          <p:cNvPr id="5" name="Gruppieren 4"/>
          <p:cNvGrpSpPr/>
          <p:nvPr/>
        </p:nvGrpSpPr>
        <p:grpSpPr>
          <a:xfrm>
            <a:off x="5303520" y="1895875"/>
            <a:ext cx="4301338" cy="2554545"/>
            <a:chOff x="5303520" y="1895875"/>
            <a:chExt cx="4301338" cy="2554545"/>
          </a:xfrm>
        </p:grpSpPr>
        <p:sp>
          <p:nvSpPr>
            <p:cNvPr id="8" name="Textfeld 7"/>
            <p:cNvSpPr txBox="1"/>
            <p:nvPr/>
          </p:nvSpPr>
          <p:spPr>
            <a:xfrm>
              <a:off x="5303520" y="1895875"/>
              <a:ext cx="4301338" cy="2554545"/>
            </a:xfrm>
            <a:prstGeom prst="rect">
              <a:avLst/>
            </a:prstGeom>
            <a:solidFill>
              <a:schemeClr val="bg1"/>
            </a:solidFill>
          </p:spPr>
          <p:txBody>
            <a:bodyPr wrap="square" rtlCol="0">
              <a:spAutoFit/>
            </a:bodyPr>
            <a:lstStyle/>
            <a:p>
              <a:r>
                <a:rPr lang="de-DE" b="1" dirty="0" smtClean="0"/>
                <a:t>Finanz-Info</a:t>
              </a:r>
              <a:endParaRPr lang="de-DE" b="1" dirty="0"/>
            </a:p>
            <a:p>
              <a:pPr marL="342900" indent="-342900">
                <a:buFont typeface="Wingdings" panose="05000000000000000000" pitchFamily="2" charset="2"/>
                <a:buChar char="§"/>
              </a:pPr>
              <a:endParaRPr lang="de-DE" dirty="0"/>
            </a:p>
            <a:p>
              <a:pPr marL="342900" indent="-342900">
                <a:buFont typeface="Wingdings" panose="05000000000000000000" pitchFamily="2" charset="2"/>
                <a:buChar char="§"/>
              </a:pPr>
              <a:r>
                <a:rPr lang="de-DE" dirty="0"/>
                <a:t>spiegelt </a:t>
              </a:r>
              <a:r>
                <a:rPr lang="de-DE" dirty="0" smtClean="0"/>
                <a:t>Zahlungsflüsse für </a:t>
              </a:r>
              <a:r>
                <a:rPr lang="de-DE" dirty="0"/>
                <a:t>Finanzstellen </a:t>
              </a:r>
              <a:r>
                <a:rPr lang="de-DE" dirty="0" smtClean="0"/>
                <a:t>wider</a:t>
              </a:r>
              <a:endParaRPr lang="de-DE" dirty="0"/>
            </a:p>
            <a:p>
              <a:pPr marL="342900" indent="-342900">
                <a:buFont typeface="Wingdings" panose="05000000000000000000" pitchFamily="2" charset="2"/>
                <a:buChar char="§"/>
              </a:pPr>
              <a:r>
                <a:rPr lang="de-DE" dirty="0" smtClean="0"/>
                <a:t>Stellt </a:t>
              </a:r>
              <a:r>
                <a:rPr lang="de-DE" dirty="0"/>
                <a:t>die Ein- und Auszahlungen für z.B. einzelne Finanzstellen übersichtlich </a:t>
              </a:r>
              <a:r>
                <a:rPr lang="de-DE" dirty="0" smtClean="0"/>
                <a:t>dar</a:t>
              </a:r>
            </a:p>
            <a:p>
              <a:pPr marL="342900" indent="-342900">
                <a:buFont typeface="Wingdings" panose="05000000000000000000" pitchFamily="2" charset="2"/>
                <a:buChar char="§"/>
              </a:pPr>
              <a:endParaRPr lang="de-DE" dirty="0" smtClean="0"/>
            </a:p>
          </p:txBody>
        </p:sp>
        <p:sp>
          <p:nvSpPr>
            <p:cNvPr id="16" name="Textfeld 15"/>
            <p:cNvSpPr txBox="1"/>
            <p:nvPr/>
          </p:nvSpPr>
          <p:spPr>
            <a:xfrm>
              <a:off x="5303520" y="1901994"/>
              <a:ext cx="4301338" cy="400110"/>
            </a:xfrm>
            <a:prstGeom prst="rect">
              <a:avLst/>
            </a:prstGeom>
            <a:solidFill>
              <a:srgbClr val="8DAE10"/>
            </a:solidFill>
          </p:spPr>
          <p:txBody>
            <a:bodyPr wrap="square" rtlCol="0">
              <a:spAutoFit/>
            </a:bodyPr>
            <a:lstStyle/>
            <a:p>
              <a:r>
                <a:rPr lang="de-DE" b="1" dirty="0" smtClean="0">
                  <a:solidFill>
                    <a:srgbClr val="003560"/>
                  </a:solidFill>
                </a:rPr>
                <a:t>Finanz-Info</a:t>
              </a:r>
              <a:endParaRPr lang="de-DE" b="1" dirty="0">
                <a:solidFill>
                  <a:srgbClr val="003560"/>
                </a:solidFill>
              </a:endParaRPr>
            </a:p>
          </p:txBody>
        </p:sp>
      </p:grpSp>
    </p:spTree>
    <p:extLst>
      <p:ext uri="{BB962C8B-B14F-4D97-AF65-F5344CB8AC3E}">
        <p14:creationId xmlns:p14="http://schemas.microsoft.com/office/powerpoint/2010/main" val="1110028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446395" y="1461356"/>
            <a:ext cx="8668339"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Finanzstellen, immer 10-stellig</a:t>
            </a:r>
          </a:p>
        </p:txBody>
      </p:sp>
      <p:sp>
        <p:nvSpPr>
          <p:cNvPr id="19" name="Textfeld 18"/>
          <p:cNvSpPr txBox="1"/>
          <p:nvPr/>
        </p:nvSpPr>
        <p:spPr>
          <a:xfrm>
            <a:off x="446397" y="1777220"/>
            <a:ext cx="8668339" cy="4416594"/>
          </a:xfrm>
          <a:prstGeom prst="rect">
            <a:avLst/>
          </a:prstGeom>
          <a:solidFill>
            <a:schemeClr val="bg1"/>
          </a:solidFill>
        </p:spPr>
        <p:txBody>
          <a:bodyPr wrap="square" lIns="0" tIns="0" rIns="0" bIns="0" rtlCol="0">
            <a:spAutoFit/>
          </a:bodyPr>
          <a:lstStyle/>
          <a:p>
            <a:pPr indent="288000" defTabSz="288000">
              <a:lnSpc>
                <a:spcPts val="2700"/>
              </a:lnSpc>
              <a:spcAft>
                <a:spcPts val="600"/>
              </a:spcAft>
              <a:buClr>
                <a:srgbClr val="8DAE10"/>
              </a:buClr>
              <a:buSzPct val="130000"/>
              <a:buFont typeface="Wingdings" pitchFamily="2" charset="2"/>
              <a:buChar char="§"/>
            </a:pPr>
            <a:r>
              <a:rPr lang="de-DE" dirty="0" smtClean="0">
                <a:cs typeface="Arial" pitchFamily="34" charset="0"/>
              </a:rPr>
              <a:t>1.-3. Stelle:	Mittelherkunft </a:t>
            </a:r>
          </a:p>
          <a:p>
            <a:pPr defTabSz="288000">
              <a:spcAft>
                <a:spcPts val="600"/>
              </a:spcAft>
              <a:buClr>
                <a:srgbClr val="8DAE10"/>
              </a:buClr>
              <a:buSzPct val="130000"/>
            </a:pPr>
            <a:r>
              <a:rPr lang="de-DE" sz="1600" dirty="0" smtClean="0">
                <a:cs typeface="Arial" pitchFamily="34" charset="0"/>
              </a:rPr>
              <a:t>		</a:t>
            </a:r>
            <a:r>
              <a:rPr lang="de-DE" sz="1400" dirty="0" smtClean="0">
                <a:cs typeface="Arial" pitchFamily="34" charset="0"/>
              </a:rPr>
              <a:t>beginnend mit:		1 	eigene Mittel (z.B. 111 – Verkäufe, Exkursionen)</a:t>
            </a:r>
          </a:p>
          <a:p>
            <a:pPr defTabSz="288000">
              <a:spcAft>
                <a:spcPts val="600"/>
              </a:spcAft>
              <a:buClr>
                <a:srgbClr val="8DAE10"/>
              </a:buClr>
              <a:buSzPct val="130000"/>
            </a:pPr>
            <a:r>
              <a:rPr lang="de-DE" sz="1400" dirty="0">
                <a:cs typeface="Arial" pitchFamily="34" charset="0"/>
              </a:rPr>
              <a:t>	</a:t>
            </a:r>
            <a:r>
              <a:rPr lang="de-DE" sz="1400" dirty="0" smtClean="0">
                <a:cs typeface="Arial" pitchFamily="34" charset="0"/>
              </a:rPr>
              <a:t>						2	Haushaltsmittel (z.B. 210 – HH-FS)</a:t>
            </a:r>
          </a:p>
          <a:p>
            <a:pPr defTabSz="288000">
              <a:spcAft>
                <a:spcPts val="600"/>
              </a:spcAft>
              <a:buClr>
                <a:srgbClr val="8DAE10"/>
              </a:buClr>
              <a:buSzPct val="130000"/>
            </a:pPr>
            <a:r>
              <a:rPr lang="de-DE" sz="1400" dirty="0">
                <a:cs typeface="Arial" pitchFamily="34" charset="0"/>
              </a:rPr>
              <a:t>	</a:t>
            </a:r>
            <a:r>
              <a:rPr lang="de-DE" sz="1400" dirty="0" smtClean="0">
                <a:cs typeface="Arial" pitchFamily="34" charset="0"/>
              </a:rPr>
              <a:t>						3 	projektbezogene Landesmittel </a:t>
            </a:r>
          </a:p>
          <a:p>
            <a:pPr defTabSz="288000">
              <a:spcAft>
                <a:spcPts val="600"/>
              </a:spcAft>
              <a:buClr>
                <a:srgbClr val="8DAE10"/>
              </a:buClr>
              <a:buSzPct val="130000"/>
            </a:pPr>
            <a:r>
              <a:rPr lang="de-DE" sz="1400" dirty="0">
                <a:cs typeface="Arial" pitchFamily="34" charset="0"/>
              </a:rPr>
              <a:t>	</a:t>
            </a:r>
            <a:r>
              <a:rPr lang="de-DE" sz="1400" dirty="0" smtClean="0">
                <a:cs typeface="Arial" pitchFamily="34" charset="0"/>
              </a:rPr>
              <a:t>						4 	Drittmittel (z.B. 410 – BMBF; 421 – DFG)</a:t>
            </a:r>
          </a:p>
          <a:p>
            <a:pPr defTabSz="288000">
              <a:spcAft>
                <a:spcPts val="600"/>
              </a:spcAft>
              <a:buClr>
                <a:srgbClr val="8DAE10"/>
              </a:buClr>
              <a:buSzPct val="130000"/>
            </a:pPr>
            <a:r>
              <a:rPr lang="de-DE" sz="1400" dirty="0">
                <a:cs typeface="Arial" pitchFamily="34" charset="0"/>
              </a:rPr>
              <a:t>	</a:t>
            </a:r>
            <a:r>
              <a:rPr lang="de-DE" sz="1400" dirty="0" smtClean="0">
                <a:cs typeface="Arial" pitchFamily="34" charset="0"/>
              </a:rPr>
              <a:t>						512	Qualitätsverbesserungsmittel</a:t>
            </a:r>
          </a:p>
          <a:p>
            <a:pPr marL="342900" indent="-342900" defTabSz="288000">
              <a:spcAft>
                <a:spcPts val="600"/>
              </a:spcAft>
              <a:buClr>
                <a:srgbClr val="8DAE10"/>
              </a:buClr>
              <a:buSzPct val="130000"/>
              <a:buFont typeface="Wingdings" panose="05000000000000000000" pitchFamily="2" charset="2"/>
              <a:buChar char="§"/>
            </a:pPr>
            <a:r>
              <a:rPr lang="de-DE" dirty="0" smtClean="0">
                <a:cs typeface="Arial" pitchFamily="34" charset="0"/>
              </a:rPr>
              <a:t>4. – 6. Stelle: Organisationseinheit </a:t>
            </a:r>
            <a:endParaRPr lang="de-DE" sz="1400" dirty="0">
              <a:cs typeface="Arial" pitchFamily="34" charset="0"/>
            </a:endParaRPr>
          </a:p>
          <a:p>
            <a:pPr lvl="1" defTabSz="288000">
              <a:spcAft>
                <a:spcPts val="600"/>
              </a:spcAft>
              <a:buClr>
                <a:srgbClr val="8DAE10"/>
              </a:buClr>
              <a:buSzPct val="130000"/>
            </a:pPr>
            <a:r>
              <a:rPr lang="de-DE" sz="1400" dirty="0" smtClean="0">
                <a:cs typeface="Arial" pitchFamily="34" charset="0"/>
              </a:rPr>
              <a:t>z.B. 603 – Fakultät E-Technik</a:t>
            </a:r>
          </a:p>
          <a:p>
            <a:pPr marL="342900" indent="-342900" defTabSz="288000">
              <a:lnSpc>
                <a:spcPts val="2700"/>
              </a:lnSpc>
              <a:spcAft>
                <a:spcPts val="600"/>
              </a:spcAft>
              <a:buClr>
                <a:srgbClr val="8DAE10"/>
              </a:buClr>
              <a:buSzPct val="130000"/>
              <a:buFont typeface="Wingdings" panose="05000000000000000000" pitchFamily="2" charset="2"/>
              <a:buChar char="§"/>
            </a:pPr>
            <a:r>
              <a:rPr lang="de-DE" dirty="0" smtClean="0">
                <a:cs typeface="Arial" pitchFamily="34" charset="0"/>
              </a:rPr>
              <a:t>7. – 10. Stelle: laufende Nummer (keine feste Regel)</a:t>
            </a:r>
          </a:p>
          <a:p>
            <a:pPr defTabSz="288000">
              <a:spcAft>
                <a:spcPts val="600"/>
              </a:spcAft>
              <a:buClr>
                <a:srgbClr val="8DAE10"/>
              </a:buClr>
              <a:buSzPct val="130000"/>
            </a:pPr>
            <a:r>
              <a:rPr lang="de-DE" sz="1400" dirty="0" smtClean="0">
                <a:cs typeface="Arial" pitchFamily="34" charset="0"/>
              </a:rPr>
              <a:t>		Ausnahme:	0001 =&gt; Dekanat; 0810 =&gt; Bibliothek; 0830 =&gt; Werkstatt</a:t>
            </a:r>
          </a:p>
          <a:p>
            <a:pPr defTabSz="288000">
              <a:spcAft>
                <a:spcPts val="600"/>
              </a:spcAft>
              <a:buClr>
                <a:srgbClr val="8DAE10"/>
              </a:buClr>
              <a:buSzPct val="130000"/>
            </a:pPr>
            <a:endParaRPr lang="de-DE" sz="400" dirty="0">
              <a:cs typeface="Arial" pitchFamily="34" charset="0"/>
            </a:endParaRPr>
          </a:p>
          <a:p>
            <a:pPr defTabSz="288000">
              <a:spcAft>
                <a:spcPts val="600"/>
              </a:spcAft>
              <a:buClr>
                <a:srgbClr val="8DAE10"/>
              </a:buClr>
              <a:buSzPct val="130000"/>
            </a:pPr>
            <a:r>
              <a:rPr lang="de-DE" dirty="0" smtClean="0">
                <a:cs typeface="Arial" pitchFamily="34" charset="0"/>
              </a:rPr>
              <a:t>Übersichten der Mittelherkünfte und Organisationseinheiten sind im Service-Portal, Formularschrank, Kontierungsbeleg als dazugehörige Dokumente abrufbar.</a:t>
            </a:r>
          </a:p>
          <a:p>
            <a:pPr defTabSz="288000">
              <a:spcAft>
                <a:spcPts val="600"/>
              </a:spcAft>
              <a:buClr>
                <a:srgbClr val="8DAE10"/>
              </a:buClr>
              <a:buSzPct val="130000"/>
            </a:pPr>
            <a:r>
              <a:rPr lang="de-DE" dirty="0" smtClean="0">
                <a:cs typeface="Arial" pitchFamily="34" charset="0"/>
                <a:hlinkClick r:id="rId3"/>
              </a:rPr>
              <a:t>Überblick </a:t>
            </a:r>
            <a:r>
              <a:rPr lang="de-DE" dirty="0" err="1" smtClean="0">
                <a:cs typeface="Arial" pitchFamily="34" charset="0"/>
                <a:hlinkClick r:id="rId3"/>
              </a:rPr>
              <a:t>Mittelherkünfte</a:t>
            </a:r>
            <a:r>
              <a:rPr lang="de-DE" dirty="0" smtClean="0">
                <a:cs typeface="Arial" pitchFamily="34" charset="0"/>
                <a:hlinkClick r:id="rId3"/>
              </a:rPr>
              <a:t> und Organisationseinheiten</a:t>
            </a:r>
            <a:endParaRPr lang="de-DE" dirty="0" smtClean="0">
              <a:cs typeface="Arial" pitchFamily="34" charset="0"/>
            </a:endParaRPr>
          </a:p>
        </p:txBody>
      </p:sp>
      <p:sp>
        <p:nvSpPr>
          <p:cNvPr id="7" name="Textfeld 6"/>
          <p:cNvSpPr txBox="1"/>
          <p:nvPr/>
        </p:nvSpPr>
        <p:spPr>
          <a:xfrm>
            <a:off x="468280" y="849738"/>
            <a:ext cx="6810344" cy="307777"/>
          </a:xfrm>
          <a:prstGeom prst="rect">
            <a:avLst/>
          </a:prstGeom>
          <a:noFill/>
        </p:spPr>
        <p:txBody>
          <a:bodyPr wrap="square" lIns="0" tIns="0" rIns="0" bIns="0" rtlCol="0">
            <a:spAutoFit/>
          </a:bodyPr>
          <a:lstStyle>
            <a:defPPr>
              <a:defRPr lang="de-DE"/>
            </a:defPPr>
            <a:lvl1pPr>
              <a:defRPr b="1">
                <a:solidFill>
                  <a:srgbClr val="003560"/>
                </a:solidFill>
                <a:cs typeface="Arial" pitchFamily="34" charset="0"/>
              </a:defRPr>
            </a:lvl1pPr>
          </a:lstStyle>
          <a:p>
            <a:r>
              <a:rPr lang="de-DE" dirty="0" smtClean="0"/>
              <a:t>Finanzstellen</a:t>
            </a:r>
            <a:r>
              <a:rPr lang="de-DE" dirty="0"/>
              <a:t>, </a:t>
            </a:r>
            <a:r>
              <a:rPr lang="de-DE" dirty="0" smtClean="0"/>
              <a:t>Konten</a:t>
            </a:r>
            <a:r>
              <a:rPr lang="de-DE" dirty="0"/>
              <a:t> </a:t>
            </a:r>
            <a:r>
              <a:rPr lang="de-DE" dirty="0" smtClean="0"/>
              <a:t>und Co.</a:t>
            </a:r>
            <a:endParaRPr lang="de-DE" dirty="0"/>
          </a:p>
        </p:txBody>
      </p:sp>
      <p:sp>
        <p:nvSpPr>
          <p:cNvPr id="6" name="Textfeld 5"/>
          <p:cNvSpPr txBox="1"/>
          <p:nvPr/>
        </p:nvSpPr>
        <p:spPr>
          <a:xfrm>
            <a:off x="446397" y="6466694"/>
            <a:ext cx="8668339"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Dezentrale Budgets – 10-stellig</a:t>
            </a:r>
          </a:p>
        </p:txBody>
      </p:sp>
      <p:sp>
        <p:nvSpPr>
          <p:cNvPr id="9" name="Textfeld 8"/>
          <p:cNvSpPr txBox="1"/>
          <p:nvPr/>
        </p:nvSpPr>
        <p:spPr>
          <a:xfrm>
            <a:off x="446396" y="6774471"/>
            <a:ext cx="8668339" cy="346249"/>
          </a:xfrm>
          <a:prstGeom prst="rect">
            <a:avLst/>
          </a:prstGeom>
          <a:solidFill>
            <a:schemeClr val="bg1"/>
          </a:solidFill>
        </p:spPr>
        <p:txBody>
          <a:bodyPr wrap="square" lIns="0" tIns="0" rIns="0" bIns="0" rtlCol="0">
            <a:spAutoFit/>
          </a:bodyPr>
          <a:lstStyle/>
          <a:p>
            <a:pPr defTabSz="288000">
              <a:lnSpc>
                <a:spcPts val="2700"/>
              </a:lnSpc>
              <a:spcAft>
                <a:spcPts val="600"/>
              </a:spcAft>
              <a:buClr>
                <a:srgbClr val="8DAE10"/>
              </a:buClr>
              <a:buSzPct val="130000"/>
            </a:pPr>
            <a:r>
              <a:rPr lang="de-DE" dirty="0" smtClean="0">
                <a:cs typeface="Arial" pitchFamily="34" charset="0"/>
              </a:rPr>
              <a:t>nur anzugeben bei Qualitätsverbesserungsmittel </a:t>
            </a:r>
            <a:endParaRPr lang="de-DE" sz="1600" dirty="0" smtClean="0">
              <a:cs typeface="Arial" pitchFamily="34" charset="0"/>
            </a:endParaRPr>
          </a:p>
        </p:txBody>
      </p:sp>
    </p:spTree>
    <p:extLst>
      <p:ext uri="{BB962C8B-B14F-4D97-AF65-F5344CB8AC3E}">
        <p14:creationId xmlns:p14="http://schemas.microsoft.com/office/powerpoint/2010/main" val="3038543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446400" y="3021114"/>
            <a:ext cx="9132498"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Sachkonten, immer 8-stellig</a:t>
            </a:r>
          </a:p>
        </p:txBody>
      </p:sp>
      <p:sp>
        <p:nvSpPr>
          <p:cNvPr id="19" name="Textfeld 18"/>
          <p:cNvSpPr txBox="1"/>
          <p:nvPr/>
        </p:nvSpPr>
        <p:spPr>
          <a:xfrm>
            <a:off x="472470" y="3328891"/>
            <a:ext cx="9132498" cy="3947234"/>
          </a:xfrm>
          <a:prstGeom prst="rect">
            <a:avLst/>
          </a:prstGeom>
          <a:solidFill>
            <a:schemeClr val="bg1"/>
          </a:solidFill>
        </p:spPr>
        <p:txBody>
          <a:bodyPr wrap="square" lIns="0" tIns="0" rIns="0" bIns="0" rtlCol="0">
            <a:spAutoFit/>
          </a:bodyPr>
          <a:lstStyle/>
          <a:p>
            <a:r>
              <a:rPr lang="de-DE" dirty="0" smtClean="0">
                <a:cs typeface="Arial" pitchFamily="34" charset="0"/>
              </a:rPr>
              <a:t>Im Serviceportal finden </a:t>
            </a:r>
            <a:r>
              <a:rPr lang="de-DE" dirty="0">
                <a:cs typeface="Arial" pitchFamily="34" charset="0"/>
              </a:rPr>
              <a:t>Sie </a:t>
            </a:r>
            <a:r>
              <a:rPr lang="de-DE" dirty="0" smtClean="0">
                <a:cs typeface="Arial" pitchFamily="34" charset="0"/>
              </a:rPr>
              <a:t>den jeweils gültigen Kontenplan der RUB und auch eine Übersicht </a:t>
            </a:r>
            <a:r>
              <a:rPr lang="de-DE" dirty="0">
                <a:cs typeface="Arial" pitchFamily="34" charset="0"/>
              </a:rPr>
              <a:t>der gängigsten </a:t>
            </a:r>
            <a:r>
              <a:rPr lang="de-DE" dirty="0" smtClean="0">
                <a:cs typeface="Arial" pitchFamily="34" charset="0"/>
              </a:rPr>
              <a:t>Sachkonten.</a:t>
            </a:r>
          </a:p>
          <a:p>
            <a:endParaRPr lang="de-DE" dirty="0" smtClean="0">
              <a:cs typeface="Arial" pitchFamily="34" charset="0"/>
            </a:endParaRPr>
          </a:p>
          <a:p>
            <a:r>
              <a:rPr lang="de-DE" dirty="0" smtClean="0">
                <a:cs typeface="Arial" pitchFamily="34" charset="0"/>
              </a:rPr>
              <a:t>Service-Portal/Formularschrank/Kontierungsbeleg → </a:t>
            </a:r>
            <a:r>
              <a:rPr lang="de-DE" dirty="0">
                <a:cs typeface="Arial" pitchFamily="34" charset="0"/>
              </a:rPr>
              <a:t>dazugehörige </a:t>
            </a:r>
            <a:r>
              <a:rPr lang="de-DE" dirty="0" smtClean="0">
                <a:cs typeface="Arial" pitchFamily="34" charset="0"/>
              </a:rPr>
              <a:t>Dokumente </a:t>
            </a:r>
          </a:p>
          <a:p>
            <a:r>
              <a:rPr lang="de-DE" dirty="0" smtClean="0">
                <a:cs typeface="Arial" pitchFamily="34" charset="0"/>
              </a:rPr>
              <a:t>Link: </a:t>
            </a:r>
            <a:r>
              <a:rPr lang="de-DE" dirty="0" smtClean="0">
                <a:cs typeface="Arial" pitchFamily="34" charset="0"/>
                <a:hlinkClick r:id="rId3"/>
              </a:rPr>
              <a:t>Kontenplan</a:t>
            </a:r>
            <a:endParaRPr lang="de-DE" dirty="0">
              <a:cs typeface="Arial" pitchFamily="34" charset="0"/>
            </a:endParaRPr>
          </a:p>
          <a:p>
            <a:endParaRPr lang="de-DE" dirty="0">
              <a:cs typeface="Arial" pitchFamily="34" charset="0"/>
            </a:endParaRPr>
          </a:p>
          <a:p>
            <a:pPr>
              <a:lnSpc>
                <a:spcPts val="2700"/>
              </a:lnSpc>
              <a:spcAft>
                <a:spcPts val="600"/>
              </a:spcAft>
              <a:buClr>
                <a:srgbClr val="8DAE10"/>
              </a:buClr>
              <a:buSzPct val="130000"/>
            </a:pPr>
            <a:r>
              <a:rPr lang="de-DE" b="1" dirty="0" smtClean="0">
                <a:cs typeface="Arial" pitchFamily="34" charset="0"/>
              </a:rPr>
              <a:t>Erlöskonten</a:t>
            </a:r>
            <a:r>
              <a:rPr lang="de-DE" dirty="0" smtClean="0">
                <a:cs typeface="Arial" pitchFamily="34" charset="0"/>
              </a:rPr>
              <a:t> </a:t>
            </a:r>
            <a:r>
              <a:rPr lang="de-DE" dirty="0">
                <a:cs typeface="Arial" pitchFamily="34" charset="0"/>
              </a:rPr>
              <a:t>(Ausgangsrechnungen) beginnen in der Regel mit einer </a:t>
            </a:r>
            <a:r>
              <a:rPr lang="de-DE" b="1" dirty="0" smtClean="0">
                <a:cs typeface="Arial" pitchFamily="34" charset="0"/>
              </a:rPr>
              <a:t>5</a:t>
            </a:r>
            <a:r>
              <a:rPr lang="de-DE" dirty="0" smtClean="0">
                <a:cs typeface="Arial" pitchFamily="34" charset="0"/>
              </a:rPr>
              <a:t>, </a:t>
            </a:r>
          </a:p>
          <a:p>
            <a:pPr>
              <a:lnSpc>
                <a:spcPts val="2700"/>
              </a:lnSpc>
              <a:spcAft>
                <a:spcPts val="600"/>
              </a:spcAft>
              <a:buClr>
                <a:srgbClr val="8DAE10"/>
              </a:buClr>
              <a:buSzPct val="130000"/>
            </a:pPr>
            <a:r>
              <a:rPr lang="de-DE" b="1" dirty="0" smtClean="0">
                <a:cs typeface="Arial" pitchFamily="34" charset="0"/>
              </a:rPr>
              <a:t>Aufwandskonten</a:t>
            </a:r>
            <a:r>
              <a:rPr lang="de-DE" dirty="0" smtClean="0">
                <a:cs typeface="Arial" pitchFamily="34" charset="0"/>
              </a:rPr>
              <a:t> </a:t>
            </a:r>
            <a:r>
              <a:rPr lang="de-DE" dirty="0">
                <a:cs typeface="Arial" pitchFamily="34" charset="0"/>
              </a:rPr>
              <a:t>mit </a:t>
            </a:r>
            <a:r>
              <a:rPr lang="de-DE" dirty="0" smtClean="0">
                <a:cs typeface="Arial" pitchFamily="34" charset="0"/>
              </a:rPr>
              <a:t>einer </a:t>
            </a:r>
            <a:r>
              <a:rPr lang="de-DE" b="1" dirty="0" smtClean="0">
                <a:cs typeface="Arial" pitchFamily="34" charset="0"/>
              </a:rPr>
              <a:t>6</a:t>
            </a:r>
            <a:r>
              <a:rPr lang="de-DE" dirty="0" smtClean="0">
                <a:cs typeface="Arial" pitchFamily="34" charset="0"/>
              </a:rPr>
              <a:t> </a:t>
            </a:r>
            <a:r>
              <a:rPr lang="de-DE" dirty="0">
                <a:cs typeface="Arial" pitchFamily="34" charset="0"/>
              </a:rPr>
              <a:t>oder </a:t>
            </a:r>
            <a:r>
              <a:rPr lang="de-DE" b="1" dirty="0" smtClean="0">
                <a:cs typeface="Arial" pitchFamily="34" charset="0"/>
              </a:rPr>
              <a:t>7</a:t>
            </a:r>
          </a:p>
          <a:p>
            <a:pPr>
              <a:lnSpc>
                <a:spcPts val="2700"/>
              </a:lnSpc>
              <a:spcAft>
                <a:spcPts val="600"/>
              </a:spcAft>
              <a:buClr>
                <a:srgbClr val="8DAE10"/>
              </a:buClr>
              <a:buSzPct val="130000"/>
            </a:pPr>
            <a:endParaRPr lang="de-DE" dirty="0">
              <a:cs typeface="Arial" pitchFamily="34" charset="0"/>
            </a:endParaRPr>
          </a:p>
          <a:p>
            <a:r>
              <a:rPr lang="de-DE" sz="1800" u="sng" dirty="0" smtClean="0"/>
              <a:t>Empfehlung</a:t>
            </a:r>
            <a:r>
              <a:rPr lang="de-DE" sz="1800" dirty="0"/>
              <a:t>: </a:t>
            </a:r>
          </a:p>
          <a:p>
            <a:r>
              <a:rPr lang="de-DE" sz="1800" dirty="0"/>
              <a:t>Laden Sie sich den Kontenplan aus dem Intranet herunter und reduzieren Sie diesen auf Ihre Bedürfnisse; nutzen Sie dabei auch die Möglichkeit zur individuellen Kommentierung</a:t>
            </a:r>
            <a:r>
              <a:rPr lang="de-DE" sz="1800" dirty="0" smtClean="0"/>
              <a:t>.</a:t>
            </a:r>
            <a:endParaRPr lang="de-DE" sz="1800" dirty="0"/>
          </a:p>
        </p:txBody>
      </p:sp>
      <p:sp>
        <p:nvSpPr>
          <p:cNvPr id="8" name="Textfeld 7"/>
          <p:cNvSpPr txBox="1"/>
          <p:nvPr/>
        </p:nvSpPr>
        <p:spPr>
          <a:xfrm>
            <a:off x="468280" y="849738"/>
            <a:ext cx="6810344" cy="307777"/>
          </a:xfrm>
          <a:prstGeom prst="rect">
            <a:avLst/>
          </a:prstGeom>
          <a:noFill/>
        </p:spPr>
        <p:txBody>
          <a:bodyPr wrap="square" lIns="0" tIns="0" rIns="0" bIns="0" rtlCol="0">
            <a:spAutoFit/>
          </a:bodyPr>
          <a:lstStyle>
            <a:defPPr>
              <a:defRPr lang="de-DE"/>
            </a:defPPr>
            <a:lvl1pPr>
              <a:defRPr b="1">
                <a:solidFill>
                  <a:srgbClr val="003560"/>
                </a:solidFill>
                <a:cs typeface="Arial" pitchFamily="34" charset="0"/>
              </a:defRPr>
            </a:lvl1pPr>
          </a:lstStyle>
          <a:p>
            <a:r>
              <a:rPr lang="de-DE" dirty="0"/>
              <a:t>Finanzstellen, Konten und Co.</a:t>
            </a:r>
          </a:p>
        </p:txBody>
      </p:sp>
      <p:sp>
        <p:nvSpPr>
          <p:cNvPr id="5" name="Textfeld 4"/>
          <p:cNvSpPr txBox="1"/>
          <p:nvPr/>
        </p:nvSpPr>
        <p:spPr>
          <a:xfrm>
            <a:off x="472470" y="1618561"/>
            <a:ext cx="9099052"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Kostenstellen – 7-stellig</a:t>
            </a:r>
          </a:p>
        </p:txBody>
      </p:sp>
      <p:sp>
        <p:nvSpPr>
          <p:cNvPr id="6" name="Textfeld 5"/>
          <p:cNvSpPr txBox="1"/>
          <p:nvPr/>
        </p:nvSpPr>
        <p:spPr>
          <a:xfrm>
            <a:off x="479846" y="1926772"/>
            <a:ext cx="9099052" cy="769441"/>
          </a:xfrm>
          <a:prstGeom prst="rect">
            <a:avLst/>
          </a:prstGeom>
          <a:solidFill>
            <a:schemeClr val="bg1"/>
          </a:solidFill>
        </p:spPr>
        <p:txBody>
          <a:bodyPr wrap="square" lIns="0" tIns="0" rIns="0" bIns="0" rtlCol="0">
            <a:spAutoFit/>
          </a:bodyPr>
          <a:lstStyle/>
          <a:p>
            <a:pPr marL="342900" indent="-342900" defTabSz="288000">
              <a:lnSpc>
                <a:spcPts val="2700"/>
              </a:lnSpc>
              <a:spcAft>
                <a:spcPts val="600"/>
              </a:spcAft>
              <a:buClr>
                <a:srgbClr val="8DAE10"/>
              </a:buClr>
              <a:buSzPct val="130000"/>
              <a:buFont typeface="Wingdings" panose="05000000000000000000" pitchFamily="2" charset="2"/>
              <a:buChar char="§"/>
            </a:pPr>
            <a:r>
              <a:rPr lang="de-DE" dirty="0" smtClean="0">
                <a:cs typeface="Arial" pitchFamily="34" charset="0"/>
              </a:rPr>
              <a:t>Immer beginnend mit der Organisationseinheit</a:t>
            </a:r>
          </a:p>
          <a:p>
            <a:pPr marL="342900" indent="-342900" defTabSz="288000">
              <a:lnSpc>
                <a:spcPts val="2700"/>
              </a:lnSpc>
              <a:spcAft>
                <a:spcPts val="600"/>
              </a:spcAft>
              <a:buClr>
                <a:srgbClr val="8DAE10"/>
              </a:buClr>
              <a:buSzPct val="130000"/>
              <a:buFont typeface="Wingdings" panose="05000000000000000000" pitchFamily="2" charset="2"/>
              <a:buChar char="§"/>
            </a:pPr>
            <a:r>
              <a:rPr lang="de-DE" dirty="0" smtClean="0">
                <a:cs typeface="Arial" pitchFamily="34" charset="0"/>
              </a:rPr>
              <a:t>nur anzugeben bei Einstellungsanträgen und Inventarisierung</a:t>
            </a:r>
            <a:endParaRPr lang="de-DE" sz="1600" dirty="0" smtClean="0">
              <a:cs typeface="Arial" pitchFamily="34" charset="0"/>
            </a:endParaRPr>
          </a:p>
        </p:txBody>
      </p:sp>
    </p:spTree>
    <p:extLst>
      <p:ext uri="{BB962C8B-B14F-4D97-AF65-F5344CB8AC3E}">
        <p14:creationId xmlns:p14="http://schemas.microsoft.com/office/powerpoint/2010/main" val="1261075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68280" y="849738"/>
            <a:ext cx="6810344" cy="307777"/>
          </a:xfrm>
          <a:prstGeom prst="rect">
            <a:avLst/>
          </a:prstGeom>
          <a:noFill/>
        </p:spPr>
        <p:txBody>
          <a:bodyPr wrap="square" lIns="0" tIns="0" rIns="0" bIns="0" rtlCol="0">
            <a:spAutoFit/>
          </a:bodyPr>
          <a:lstStyle>
            <a:defPPr>
              <a:defRPr lang="de-DE"/>
            </a:defPPr>
            <a:lvl1pPr>
              <a:defRPr b="1">
                <a:solidFill>
                  <a:srgbClr val="003560"/>
                </a:solidFill>
                <a:cs typeface="Arial" pitchFamily="34" charset="0"/>
              </a:defRPr>
            </a:lvl1pPr>
          </a:lstStyle>
          <a:p>
            <a:r>
              <a:rPr lang="de-DE" dirty="0"/>
              <a:t>Finanzstellen, Konten und Co.</a:t>
            </a:r>
          </a:p>
        </p:txBody>
      </p:sp>
      <p:grpSp>
        <p:nvGrpSpPr>
          <p:cNvPr id="2" name="Gruppieren 1"/>
          <p:cNvGrpSpPr/>
          <p:nvPr/>
        </p:nvGrpSpPr>
        <p:grpSpPr>
          <a:xfrm>
            <a:off x="441990" y="1529664"/>
            <a:ext cx="9136908" cy="5413709"/>
            <a:chOff x="441990" y="1529664"/>
            <a:chExt cx="9136908" cy="5413709"/>
          </a:xfrm>
        </p:grpSpPr>
        <p:sp>
          <p:nvSpPr>
            <p:cNvPr id="12" name="Textfeld 11"/>
            <p:cNvSpPr txBox="1"/>
            <p:nvPr/>
          </p:nvSpPr>
          <p:spPr>
            <a:xfrm>
              <a:off x="446400" y="1529664"/>
              <a:ext cx="9132498" cy="307777"/>
            </a:xfrm>
            <a:prstGeom prst="rect">
              <a:avLst/>
            </a:prstGeom>
            <a:solidFill>
              <a:srgbClr val="8DAE10"/>
            </a:solidFill>
          </p:spPr>
          <p:txBody>
            <a:bodyPr wrap="square" lIns="0" tIns="0" rIns="0" bIns="0" rtlCol="0">
              <a:spAutoFit/>
            </a:bodyPr>
            <a:lstStyle/>
            <a:p>
              <a:r>
                <a:rPr lang="de-DE" b="1" dirty="0" smtClean="0">
                  <a:solidFill>
                    <a:srgbClr val="003560"/>
                  </a:solidFill>
                  <a:cs typeface="Arial" pitchFamily="34" charset="0"/>
                </a:rPr>
                <a:t>Sachkonto – 8-stellig</a:t>
              </a:r>
            </a:p>
          </p:txBody>
        </p:sp>
        <p:sp>
          <p:nvSpPr>
            <p:cNvPr id="19" name="Textfeld 18"/>
            <p:cNvSpPr txBox="1"/>
            <p:nvPr/>
          </p:nvSpPr>
          <p:spPr>
            <a:xfrm>
              <a:off x="441990" y="1837441"/>
              <a:ext cx="9132498" cy="1173783"/>
            </a:xfrm>
            <a:prstGeom prst="rect">
              <a:avLst/>
            </a:prstGeom>
            <a:solidFill>
              <a:schemeClr val="bg1"/>
            </a:solidFill>
          </p:spPr>
          <p:txBody>
            <a:bodyPr wrap="square" lIns="0" tIns="0" rIns="0" bIns="0" rtlCol="0">
              <a:spAutoFit/>
            </a:bodyPr>
            <a:lstStyle/>
            <a:p>
              <a:pPr defTabSz="288000">
                <a:lnSpc>
                  <a:spcPts val="2700"/>
                </a:lnSpc>
                <a:spcAft>
                  <a:spcPts val="600"/>
                </a:spcAft>
                <a:buClr>
                  <a:srgbClr val="8DAE10"/>
                </a:buClr>
                <a:buSzPct val="130000"/>
              </a:pPr>
              <a:endParaRPr lang="de-DE" dirty="0" smtClean="0">
                <a:cs typeface="Arial" pitchFamily="34" charset="0"/>
              </a:endParaRPr>
            </a:p>
            <a:p>
              <a:pPr defTabSz="288000">
                <a:lnSpc>
                  <a:spcPts val="2700"/>
                </a:lnSpc>
                <a:spcAft>
                  <a:spcPts val="600"/>
                </a:spcAft>
                <a:buClr>
                  <a:srgbClr val="8DAE10"/>
                </a:buClr>
                <a:buSzPct val="130000"/>
              </a:pPr>
              <a:r>
                <a:rPr lang="de-DE" dirty="0" smtClean="0">
                  <a:cs typeface="Arial" pitchFamily="34" charset="0"/>
                </a:rPr>
                <a:t>Häufig verwendete Aufwandskonten (auszugsweise)</a:t>
              </a:r>
            </a:p>
            <a:p>
              <a:pPr defTabSz="288000">
                <a:lnSpc>
                  <a:spcPts val="2700"/>
                </a:lnSpc>
                <a:spcAft>
                  <a:spcPts val="600"/>
                </a:spcAft>
                <a:buClr>
                  <a:srgbClr val="8DAE10"/>
                </a:buClr>
                <a:buSzPct val="130000"/>
              </a:pPr>
              <a:endParaRPr lang="de-DE" dirty="0"/>
            </a:p>
          </p:txBody>
        </p:sp>
        <p:sp>
          <p:nvSpPr>
            <p:cNvPr id="5" name="Textfeld 4"/>
            <p:cNvSpPr txBox="1"/>
            <p:nvPr/>
          </p:nvSpPr>
          <p:spPr>
            <a:xfrm>
              <a:off x="446400" y="3015317"/>
              <a:ext cx="4918080" cy="3924151"/>
            </a:xfrm>
            <a:prstGeom prst="rect">
              <a:avLst/>
            </a:prstGeom>
            <a:solidFill>
              <a:schemeClr val="bg1"/>
            </a:solidFill>
          </p:spPr>
          <p:txBody>
            <a:bodyPr wrap="square" rtlCol="0">
              <a:spAutoFit/>
            </a:bodyPr>
            <a:lstStyle/>
            <a:p>
              <a:r>
                <a:rPr lang="de-DE" sz="1800" b="1" dirty="0" smtClean="0"/>
                <a:t>601</a:t>
              </a:r>
              <a:r>
                <a:rPr lang="de-DE" sz="1800" dirty="0" smtClean="0"/>
                <a:t> 000 00: Verbrauchsmaterial</a:t>
              </a:r>
            </a:p>
            <a:p>
              <a:r>
                <a:rPr lang="de-DE" sz="1800" b="1" dirty="0" smtClean="0"/>
                <a:t>608</a:t>
              </a:r>
              <a:r>
                <a:rPr lang="de-DE" sz="1800" dirty="0" smtClean="0"/>
                <a:t> 000 00: Berufsbekleidung</a:t>
              </a:r>
            </a:p>
            <a:p>
              <a:r>
                <a:rPr lang="de-DE" sz="1800" b="1" dirty="0" smtClean="0"/>
                <a:t>612</a:t>
              </a:r>
              <a:r>
                <a:rPr lang="de-DE" sz="1800" dirty="0" smtClean="0"/>
                <a:t> 000 00: Gutachten, Sachverständigen</a:t>
              </a:r>
            </a:p>
            <a:p>
              <a:r>
                <a:rPr lang="de-DE" sz="1800" b="1" dirty="0" smtClean="0"/>
                <a:t>613</a:t>
              </a:r>
              <a:r>
                <a:rPr lang="de-DE" sz="1800" dirty="0" smtClean="0"/>
                <a:t> 039 00: sonstige Honorare</a:t>
              </a:r>
            </a:p>
            <a:p>
              <a:r>
                <a:rPr lang="de-DE" sz="1800" b="1" dirty="0" smtClean="0"/>
                <a:t>616</a:t>
              </a:r>
              <a:r>
                <a:rPr lang="de-DE" sz="1800" dirty="0" smtClean="0"/>
                <a:t> 030 00: Wartung, </a:t>
              </a:r>
              <a:r>
                <a:rPr lang="de-DE" sz="1800" dirty="0" err="1" smtClean="0"/>
                <a:t>Instandh</a:t>
              </a:r>
              <a:r>
                <a:rPr lang="de-DE" sz="1800" dirty="0" smtClean="0"/>
                <a:t>. </a:t>
              </a:r>
              <a:r>
                <a:rPr lang="de-DE" sz="1800" dirty="0" err="1" smtClean="0"/>
                <a:t>Laboranl</a:t>
              </a:r>
              <a:r>
                <a:rPr lang="de-DE" sz="1800" dirty="0" smtClean="0"/>
                <a:t>.</a:t>
              </a:r>
            </a:p>
            <a:p>
              <a:r>
                <a:rPr lang="de-DE" sz="1800" b="1" dirty="0" smtClean="0"/>
                <a:t>617</a:t>
              </a:r>
              <a:r>
                <a:rPr lang="de-DE" sz="1800" dirty="0" smtClean="0"/>
                <a:t> 000 00: sonstige bezogene Leistungen</a:t>
              </a:r>
            </a:p>
            <a:p>
              <a:r>
                <a:rPr lang="de-DE" sz="1800" b="1" dirty="0" smtClean="0"/>
                <a:t>671</a:t>
              </a:r>
              <a:r>
                <a:rPr lang="de-DE" sz="1800" dirty="0" smtClean="0"/>
                <a:t> 500 00: Miete Immobilien</a:t>
              </a:r>
            </a:p>
            <a:p>
              <a:r>
                <a:rPr lang="de-DE" sz="1800" b="1" dirty="0" smtClean="0"/>
                <a:t>650 </a:t>
              </a:r>
              <a:r>
                <a:rPr lang="de-DE" sz="1800" dirty="0"/>
                <a:t>000 00: Personalmaßnahmen</a:t>
              </a:r>
            </a:p>
            <a:p>
              <a:r>
                <a:rPr lang="de-DE" sz="1800" b="1" dirty="0"/>
                <a:t>652</a:t>
              </a:r>
              <a:r>
                <a:rPr lang="de-DE" sz="1800" dirty="0"/>
                <a:t> 000 00: Arbeitssicherheit</a:t>
              </a:r>
            </a:p>
            <a:p>
              <a:r>
                <a:rPr lang="de-DE" sz="1800" b="1" dirty="0"/>
                <a:t>654</a:t>
              </a:r>
              <a:r>
                <a:rPr lang="de-DE" sz="1800" dirty="0"/>
                <a:t> 000 00: Fort- u. </a:t>
              </a:r>
              <a:r>
                <a:rPr lang="de-DE" sz="1800" dirty="0" smtClean="0"/>
                <a:t>Weiterbildung (ohne </a:t>
              </a:r>
              <a:r>
                <a:rPr lang="de-DE" sz="1800" dirty="0"/>
                <a:t>Reisekosten)</a:t>
              </a:r>
            </a:p>
            <a:p>
              <a:r>
                <a:rPr lang="de-DE" sz="1800" b="1" dirty="0" smtClean="0"/>
                <a:t>672</a:t>
              </a:r>
              <a:r>
                <a:rPr lang="de-DE" sz="1800" dirty="0" smtClean="0"/>
                <a:t> </a:t>
              </a:r>
              <a:r>
                <a:rPr lang="de-DE" sz="1800" dirty="0"/>
                <a:t>000 00: Lizenzen/Konzessionen</a:t>
              </a:r>
            </a:p>
            <a:p>
              <a:r>
                <a:rPr lang="de-DE" sz="1800" b="1" dirty="0" smtClean="0"/>
                <a:t>677</a:t>
              </a:r>
              <a:r>
                <a:rPr lang="de-DE" sz="1800" dirty="0" smtClean="0"/>
                <a:t> </a:t>
              </a:r>
              <a:r>
                <a:rPr lang="de-DE" sz="1800" dirty="0"/>
                <a:t>000 00: Rechts- u. Beratungskosten</a:t>
              </a:r>
            </a:p>
            <a:p>
              <a:endParaRPr lang="de-DE" sz="1500" dirty="0" smtClean="0"/>
            </a:p>
          </p:txBody>
        </p:sp>
        <p:sp>
          <p:nvSpPr>
            <p:cNvPr id="10" name="Textfeld 9"/>
            <p:cNvSpPr txBox="1"/>
            <p:nvPr/>
          </p:nvSpPr>
          <p:spPr>
            <a:xfrm>
              <a:off x="5334000" y="2973055"/>
              <a:ext cx="4240488" cy="3970318"/>
            </a:xfrm>
            <a:prstGeom prst="rect">
              <a:avLst/>
            </a:prstGeom>
            <a:solidFill>
              <a:schemeClr val="bg1"/>
            </a:solidFill>
          </p:spPr>
          <p:txBody>
            <a:bodyPr wrap="square" rtlCol="0">
              <a:spAutoFit/>
            </a:bodyPr>
            <a:lstStyle/>
            <a:p>
              <a:r>
                <a:rPr lang="de-DE" sz="1800" b="1" dirty="0" smtClean="0"/>
                <a:t>680 </a:t>
              </a:r>
              <a:r>
                <a:rPr lang="de-DE" sz="1800" dirty="0" smtClean="0"/>
                <a:t>000 00: Büromaterial</a:t>
              </a:r>
            </a:p>
            <a:p>
              <a:r>
                <a:rPr lang="de-DE" sz="1800" b="1" dirty="0" smtClean="0"/>
                <a:t>680 </a:t>
              </a:r>
              <a:r>
                <a:rPr lang="de-DE" sz="1800" dirty="0" smtClean="0"/>
                <a:t>010 00: Geschäftsbedarf (&lt; 250 €)</a:t>
              </a:r>
            </a:p>
            <a:p>
              <a:r>
                <a:rPr lang="de-DE" sz="1800" b="1" dirty="0" smtClean="0"/>
                <a:t>681 </a:t>
              </a:r>
              <a:r>
                <a:rPr lang="de-DE" sz="1800" dirty="0" smtClean="0"/>
                <a:t>010 00: Print-out Medien</a:t>
              </a:r>
            </a:p>
            <a:p>
              <a:r>
                <a:rPr lang="de-DE" sz="1800" b="1" dirty="0" smtClean="0"/>
                <a:t>681</a:t>
              </a:r>
              <a:r>
                <a:rPr lang="de-DE" sz="1800" dirty="0" smtClean="0"/>
                <a:t> 020 00: Online Medien</a:t>
              </a:r>
            </a:p>
            <a:p>
              <a:r>
                <a:rPr lang="de-DE" sz="1800" b="1" dirty="0" smtClean="0"/>
                <a:t>681</a:t>
              </a:r>
              <a:r>
                <a:rPr lang="de-DE" sz="1800" dirty="0" smtClean="0"/>
                <a:t> 030 00: Literaturlizenzen</a:t>
              </a:r>
            </a:p>
            <a:p>
              <a:r>
                <a:rPr lang="de-DE" sz="1800" b="1" dirty="0" smtClean="0"/>
                <a:t>683 </a:t>
              </a:r>
              <a:r>
                <a:rPr lang="de-DE" sz="1800" dirty="0" smtClean="0"/>
                <a:t>000 00: Telekommunikation</a:t>
              </a:r>
            </a:p>
            <a:p>
              <a:r>
                <a:rPr lang="de-DE" sz="1800" b="1" dirty="0" smtClean="0"/>
                <a:t>691</a:t>
              </a:r>
              <a:r>
                <a:rPr lang="de-DE" sz="1800" dirty="0" smtClean="0"/>
                <a:t> </a:t>
              </a:r>
              <a:r>
                <a:rPr lang="de-DE" sz="1800" dirty="0"/>
                <a:t>000 00: Mitgliedsbeiträge (Inland)</a:t>
              </a:r>
            </a:p>
            <a:p>
              <a:r>
                <a:rPr lang="de-DE" sz="1800" b="1" dirty="0"/>
                <a:t>691</a:t>
              </a:r>
              <a:r>
                <a:rPr lang="de-DE" sz="1800" dirty="0"/>
                <a:t> 010 00: Mitgliedsbeiträge (Ausland)</a:t>
              </a:r>
            </a:p>
            <a:p>
              <a:r>
                <a:rPr lang="de-DE" sz="1800" b="1" dirty="0" smtClean="0"/>
                <a:t>686</a:t>
              </a:r>
              <a:r>
                <a:rPr lang="de-DE" sz="1800" dirty="0" smtClean="0"/>
                <a:t> 000 00: Bewirtungskosten</a:t>
              </a:r>
            </a:p>
            <a:p>
              <a:endParaRPr lang="de-DE" sz="1800" dirty="0"/>
            </a:p>
            <a:p>
              <a:endParaRPr lang="de-DE" sz="1800" dirty="0" smtClean="0"/>
            </a:p>
            <a:p>
              <a:endParaRPr lang="de-DE" sz="1800" dirty="0"/>
            </a:p>
            <a:p>
              <a:endParaRPr lang="de-DE" sz="1800" dirty="0" smtClean="0"/>
            </a:p>
            <a:p>
              <a:endParaRPr lang="de-DE" sz="1800" dirty="0" smtClean="0"/>
            </a:p>
          </p:txBody>
        </p:sp>
      </p:grpSp>
    </p:spTree>
    <p:extLst>
      <p:ext uri="{BB962C8B-B14F-4D97-AF65-F5344CB8AC3E}">
        <p14:creationId xmlns:p14="http://schemas.microsoft.com/office/powerpoint/2010/main" val="512432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56561" y="866405"/>
            <a:ext cx="8156276" cy="307777"/>
          </a:xfrm>
          <a:prstGeom prst="rect">
            <a:avLst/>
          </a:prstGeom>
          <a:noFill/>
        </p:spPr>
        <p:txBody>
          <a:bodyPr wrap="square" lIns="0" tIns="0" rIns="0" bIns="0" rtlCol="0">
            <a:spAutoFit/>
          </a:bodyPr>
          <a:lstStyle/>
          <a:p>
            <a:r>
              <a:rPr lang="de-DE" b="1" dirty="0" smtClean="0">
                <a:solidFill>
                  <a:srgbClr val="003560"/>
                </a:solidFill>
                <a:cs typeface="Arial" pitchFamily="34" charset="0"/>
              </a:rPr>
              <a:t>Bearbeitung von Eingangsrechnungen [allgemein]</a:t>
            </a:r>
          </a:p>
        </p:txBody>
      </p:sp>
      <p:sp>
        <p:nvSpPr>
          <p:cNvPr id="6" name="Textfeld 5"/>
          <p:cNvSpPr txBox="1"/>
          <p:nvPr/>
        </p:nvSpPr>
        <p:spPr>
          <a:xfrm>
            <a:off x="446400" y="1659801"/>
            <a:ext cx="9132498" cy="692497"/>
          </a:xfrm>
          <a:prstGeom prst="rect">
            <a:avLst/>
          </a:prstGeom>
          <a:solidFill>
            <a:schemeClr val="bg1"/>
          </a:solidFill>
        </p:spPr>
        <p:txBody>
          <a:bodyPr wrap="square" lIns="0" tIns="0" rIns="0" bIns="0" rtlCol="0">
            <a:spAutoFit/>
          </a:bodyPr>
          <a:lstStyle/>
          <a:p>
            <a:pPr defTabSz="288000">
              <a:lnSpc>
                <a:spcPts val="2700"/>
              </a:lnSpc>
              <a:spcAft>
                <a:spcPts val="600"/>
              </a:spcAft>
              <a:buClr>
                <a:srgbClr val="8DAE10"/>
              </a:buClr>
              <a:buSzPct val="130000"/>
            </a:pPr>
            <a:r>
              <a:rPr lang="de-DE" dirty="0" smtClean="0">
                <a:cs typeface="Arial" pitchFamily="34" charset="0"/>
              </a:rPr>
              <a:t>Jede Eingangsrechnung ist </a:t>
            </a:r>
            <a:r>
              <a:rPr lang="de-DE" u="sng" dirty="0" smtClean="0">
                <a:cs typeface="Arial" pitchFamily="34" charset="0"/>
              </a:rPr>
              <a:t>zwingend</a:t>
            </a:r>
            <a:r>
              <a:rPr lang="de-DE" dirty="0" smtClean="0">
                <a:cs typeface="Arial" pitchFamily="34" charset="0"/>
              </a:rPr>
              <a:t> mit einem Kontierungsbeleg oder einem Kontierungsstempel zu versehen.</a:t>
            </a:r>
          </a:p>
        </p:txBody>
      </p:sp>
      <p:sp>
        <p:nvSpPr>
          <p:cNvPr id="3" name="Textfeld 2"/>
          <p:cNvSpPr txBox="1"/>
          <p:nvPr/>
        </p:nvSpPr>
        <p:spPr>
          <a:xfrm>
            <a:off x="6777176" y="2822392"/>
            <a:ext cx="2801722" cy="2246769"/>
          </a:xfrm>
          <a:prstGeom prst="rect">
            <a:avLst/>
          </a:prstGeom>
          <a:solidFill>
            <a:schemeClr val="bg1"/>
          </a:solidFill>
        </p:spPr>
        <p:txBody>
          <a:bodyPr wrap="square" rtlCol="0">
            <a:spAutoFit/>
          </a:bodyPr>
          <a:lstStyle/>
          <a:p>
            <a:r>
              <a:rPr lang="de-DE" b="1" u="sng" dirty="0" smtClean="0"/>
              <a:t>Pflichtfelder bzw.</a:t>
            </a:r>
          </a:p>
          <a:p>
            <a:r>
              <a:rPr lang="de-DE" b="1" u="sng" dirty="0" smtClean="0"/>
              <a:t>Mindestangaben:</a:t>
            </a:r>
          </a:p>
          <a:p>
            <a:pPr marL="342900" indent="-342900">
              <a:buFont typeface="Arial" panose="020B0604020202020204" pitchFamily="34" charset="0"/>
              <a:buChar char="•"/>
            </a:pPr>
            <a:r>
              <a:rPr lang="de-DE" dirty="0" smtClean="0"/>
              <a:t>Finanzstelle</a:t>
            </a:r>
          </a:p>
          <a:p>
            <a:pPr marL="342900" indent="-342900">
              <a:buFont typeface="Arial" panose="020B0604020202020204" pitchFamily="34" charset="0"/>
              <a:buChar char="•"/>
            </a:pPr>
            <a:r>
              <a:rPr lang="de-DE" dirty="0" smtClean="0"/>
              <a:t>Sachkonto o. Anlagenummer</a:t>
            </a:r>
          </a:p>
          <a:p>
            <a:pPr marL="342900" indent="-342900">
              <a:buFont typeface="Arial" panose="020B0604020202020204" pitchFamily="34" charset="0"/>
              <a:buChar char="•"/>
            </a:pPr>
            <a:r>
              <a:rPr lang="de-DE" dirty="0" smtClean="0"/>
              <a:t>Sachlich richtig (Datum/Unterschrift)</a:t>
            </a:r>
            <a:endParaRPr lang="de-DE" dirty="0"/>
          </a:p>
        </p:txBody>
      </p:sp>
      <p:sp>
        <p:nvSpPr>
          <p:cNvPr id="5" name="Textfeld 4">
            <a:hlinkClick r:id="rId3"/>
          </p:cNvPr>
          <p:cNvSpPr txBox="1"/>
          <p:nvPr/>
        </p:nvSpPr>
        <p:spPr>
          <a:xfrm>
            <a:off x="446401" y="6741129"/>
            <a:ext cx="9132497" cy="400110"/>
          </a:xfrm>
          <a:prstGeom prst="rect">
            <a:avLst/>
          </a:prstGeom>
          <a:solidFill>
            <a:schemeClr val="bg1"/>
          </a:solidFill>
        </p:spPr>
        <p:txBody>
          <a:bodyPr wrap="square" rtlCol="0">
            <a:spAutoFit/>
          </a:bodyPr>
          <a:lstStyle/>
          <a:p>
            <a:r>
              <a:rPr lang="de-DE" dirty="0" smtClean="0"/>
              <a:t>Link: </a:t>
            </a:r>
            <a:r>
              <a:rPr lang="de-DE" dirty="0" smtClean="0">
                <a:hlinkClick r:id="rId4"/>
              </a:rPr>
              <a:t>Kontierungsbeleg + Anleitung</a:t>
            </a:r>
            <a:endParaRPr lang="de-DE" sz="1400" dirty="0"/>
          </a:p>
        </p:txBody>
      </p:sp>
      <p:pic>
        <p:nvPicPr>
          <p:cNvPr id="2" name="Grafik 1"/>
          <p:cNvPicPr>
            <a:picLocks noChangeAspect="1"/>
          </p:cNvPicPr>
          <p:nvPr/>
        </p:nvPicPr>
        <p:blipFill rotWithShape="1">
          <a:blip r:embed="rId5"/>
          <a:srcRect l="23827" t="21067" r="24595" b="34400"/>
          <a:stretch/>
        </p:blipFill>
        <p:spPr>
          <a:xfrm>
            <a:off x="446399" y="2493208"/>
            <a:ext cx="6289503" cy="2927355"/>
          </a:xfrm>
          <a:prstGeom prst="rect">
            <a:avLst/>
          </a:prstGeom>
          <a:solidFill>
            <a:schemeClr val="bg1"/>
          </a:solidFill>
        </p:spPr>
      </p:pic>
      <p:sp>
        <p:nvSpPr>
          <p:cNvPr id="8" name="Textfeld 7"/>
          <p:cNvSpPr txBox="1"/>
          <p:nvPr/>
        </p:nvSpPr>
        <p:spPr>
          <a:xfrm>
            <a:off x="446399" y="5561473"/>
            <a:ext cx="9132498" cy="1038746"/>
          </a:xfrm>
          <a:prstGeom prst="rect">
            <a:avLst/>
          </a:prstGeom>
          <a:solidFill>
            <a:schemeClr val="bg1"/>
          </a:solidFill>
        </p:spPr>
        <p:txBody>
          <a:bodyPr wrap="square" lIns="0" tIns="0" rIns="0" bIns="0" rtlCol="0">
            <a:spAutoFit/>
          </a:bodyPr>
          <a:lstStyle/>
          <a:p>
            <a:pPr defTabSz="288000">
              <a:lnSpc>
                <a:spcPts val="2700"/>
              </a:lnSpc>
              <a:spcAft>
                <a:spcPts val="600"/>
              </a:spcAft>
              <a:buClr>
                <a:srgbClr val="8DAE10"/>
              </a:buClr>
              <a:buSzPct val="130000"/>
            </a:pPr>
            <a:r>
              <a:rPr lang="de-DE" dirty="0" smtClean="0">
                <a:cs typeface="Arial" pitchFamily="34" charset="0"/>
              </a:rPr>
              <a:t>Nach Prüfung und Vorkontierung einer Rechnung ist diese mit allen zahlungsbegründenden Unterlagen (z.B. Lieferscheine) per Hauspost beim Dezernat 4, Kreditorenbuchhaltung, zur Buchung und Zahlung </a:t>
            </a:r>
            <a:r>
              <a:rPr lang="de-DE" b="1" dirty="0" smtClean="0">
                <a:cs typeface="Arial" pitchFamily="34" charset="0"/>
              </a:rPr>
              <a:t>zeitnah</a:t>
            </a:r>
            <a:r>
              <a:rPr lang="de-DE" dirty="0" smtClean="0">
                <a:cs typeface="Arial" pitchFamily="34" charset="0"/>
              </a:rPr>
              <a:t> einzureichen.</a:t>
            </a:r>
          </a:p>
        </p:txBody>
      </p:sp>
    </p:spTree>
    <p:extLst>
      <p:ext uri="{BB962C8B-B14F-4D97-AF65-F5344CB8AC3E}">
        <p14:creationId xmlns:p14="http://schemas.microsoft.com/office/powerpoint/2010/main" val="2370751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01_PPT Arial">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itelfolie mit Tex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ontentfoli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Textformat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01_PPT Arial</Template>
  <TotalTime>0</TotalTime>
  <Words>2032</Words>
  <Application>Microsoft Office PowerPoint</Application>
  <PresentationFormat>Benutzerdefiniert</PresentationFormat>
  <Paragraphs>322</Paragraphs>
  <Slides>24</Slides>
  <Notes>24</Notes>
  <HiddenSlides>0</HiddenSlides>
  <MMClips>0</MMClips>
  <ScaleCrop>false</ScaleCrop>
  <HeadingPairs>
    <vt:vector size="8" baseType="variant">
      <vt:variant>
        <vt:lpstr>Verwendete Schriftarten</vt:lpstr>
      </vt:variant>
      <vt:variant>
        <vt:i4>3</vt:i4>
      </vt:variant>
      <vt:variant>
        <vt:lpstr>Design</vt:lpstr>
      </vt:variant>
      <vt:variant>
        <vt:i4>4</vt:i4>
      </vt:variant>
      <vt:variant>
        <vt:lpstr>Eingebettete OLE-Server</vt:lpstr>
      </vt:variant>
      <vt:variant>
        <vt:i4>1</vt:i4>
      </vt:variant>
      <vt:variant>
        <vt:lpstr>Folientitel</vt:lpstr>
      </vt:variant>
      <vt:variant>
        <vt:i4>24</vt:i4>
      </vt:variant>
    </vt:vector>
  </HeadingPairs>
  <TitlesOfParts>
    <vt:vector size="32" baseType="lpstr">
      <vt:lpstr>Arial</vt:lpstr>
      <vt:lpstr>Calibri</vt:lpstr>
      <vt:lpstr>Wingdings</vt:lpstr>
      <vt:lpstr>01_PPT Arial</vt:lpstr>
      <vt:lpstr>Titelfolie mit Text</vt:lpstr>
      <vt:lpstr>Contentfolie</vt:lpstr>
      <vt:lpstr>Textformate</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Beate Schiller</dc:creator>
  <cp:lastModifiedBy>Prange, Anke</cp:lastModifiedBy>
  <cp:revision>359</cp:revision>
  <cp:lastPrinted>2021-05-25T13:46:30Z</cp:lastPrinted>
  <dcterms:created xsi:type="dcterms:W3CDTF">2009-11-16T10:30:05Z</dcterms:created>
  <dcterms:modified xsi:type="dcterms:W3CDTF">2021-05-25T13:47:52Z</dcterms:modified>
</cp:coreProperties>
</file>