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70" r:id="rId3"/>
    <p:sldId id="259" r:id="rId4"/>
    <p:sldId id="268" r:id="rId5"/>
    <p:sldId id="272" r:id="rId6"/>
    <p:sldId id="263" r:id="rId7"/>
    <p:sldId id="271" r:id="rId8"/>
  </p:sldIdLst>
  <p:sldSz cx="9144000" cy="5143500" type="screen16x9"/>
  <p:notesSz cx="6858000" cy="9144000"/>
  <p:defaultTextStyle>
    <a:defPPr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47" autoAdjust="0"/>
    <p:restoredTop sz="94876" autoAdjust="0"/>
  </p:normalViewPr>
  <p:slideViewPr>
    <p:cSldViewPr snapToObjects="1">
      <p:cViewPr>
        <p:scale>
          <a:sx n="90" d="100"/>
          <a:sy n="90" d="100"/>
        </p:scale>
        <p:origin x="216" y="10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Objects="1">
      <p:cViewPr varScale="1">
        <p:scale>
          <a:sx n="84" d="100"/>
          <a:sy n="84" d="100"/>
        </p:scale>
        <p:origin x="328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2728AD-B8FF-467B-AF5F-4891412E46D0}" type="datetimeFigureOut">
              <a:rPr lang="de-DE" smtClean="0"/>
              <a:t>05.12.24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A045E6-D734-4DB2-BEE5-DF972DD20C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502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045E6-D734-4DB2-BEE5-DF972DD20CA2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5210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68000" y="4230000"/>
            <a:ext cx="7560000" cy="324000"/>
          </a:xfrm>
        </p:spPr>
        <p:txBody>
          <a:bodyPr/>
          <a:lstStyle>
            <a:lvl1pPr marL="0" indent="0" algn="l">
              <a:lnSpc>
                <a:spcPts val="2400"/>
              </a:lnSpc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2"/>
                </a:solidFill>
              </a:defRPr>
            </a:lvl1pPr>
            <a:lvl2pPr marL="0" indent="0" algn="l">
              <a:lnSpc>
                <a:spcPts val="2400"/>
              </a:lnSpc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2"/>
                </a:solidFill>
              </a:defRPr>
            </a:lvl2pPr>
            <a:lvl3pPr marL="0" indent="0" algn="l">
              <a:lnSpc>
                <a:spcPts val="2400"/>
              </a:lnSpc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2"/>
                </a:solidFill>
              </a:defRPr>
            </a:lvl3pPr>
            <a:lvl4pPr marL="0" indent="0" algn="l">
              <a:lnSpc>
                <a:spcPts val="2400"/>
              </a:lnSpc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2"/>
                </a:solidFill>
              </a:defRPr>
            </a:lvl4pPr>
            <a:lvl5pPr marL="0" indent="0" algn="l">
              <a:lnSpc>
                <a:spcPts val="2400"/>
              </a:lnSpc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2"/>
                </a:solidFill>
              </a:defRPr>
            </a:lvl5pPr>
            <a:lvl6pPr marL="0" indent="0" algn="l">
              <a:lnSpc>
                <a:spcPts val="2400"/>
              </a:lnSpc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2"/>
                </a:solidFill>
              </a:defRPr>
            </a:lvl6pPr>
            <a:lvl7pPr marL="0" indent="0" algn="l">
              <a:lnSpc>
                <a:spcPts val="2400"/>
              </a:lnSpc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2"/>
                </a:solidFill>
              </a:defRPr>
            </a:lvl7pPr>
            <a:lvl8pPr marL="0" indent="0" algn="l">
              <a:lnSpc>
                <a:spcPts val="2400"/>
              </a:lnSpc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2"/>
                </a:solidFill>
              </a:defRPr>
            </a:lvl8pPr>
            <a:lvl9pPr marL="0" indent="0" algn="l">
              <a:lnSpc>
                <a:spcPts val="2400"/>
              </a:lnSpc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68000" y="4680000"/>
            <a:ext cx="7560000" cy="144000"/>
          </a:xfrm>
        </p:spPr>
        <p:txBody>
          <a:bodyPr/>
          <a:lstStyle>
            <a:lvl1pPr>
              <a:defRPr sz="900">
                <a:solidFill>
                  <a:schemeClr val="tx2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0D81F06-1D47-4C44-8C29-89662B0E1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8000" y="3499200"/>
            <a:ext cx="2505600" cy="173898"/>
          </a:xfrm>
          <a:prstGeom prst="rect">
            <a:avLst/>
          </a:prstGeom>
        </p:spPr>
      </p:pic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84C7B36F-18FD-48F5-9A0D-FC40AEE68D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-1"/>
            <a:ext cx="8182800" cy="3186000"/>
          </a:xfrm>
          <a:custGeom>
            <a:avLst/>
            <a:gdLst>
              <a:gd name="connsiteX0" fmla="*/ 0 w 8182800"/>
              <a:gd name="connsiteY0" fmla="*/ 0 h 3186000"/>
              <a:gd name="connsiteX1" fmla="*/ 8182800 w 8182800"/>
              <a:gd name="connsiteY1" fmla="*/ 0 h 3186000"/>
              <a:gd name="connsiteX2" fmla="*/ 8182800 w 8182800"/>
              <a:gd name="connsiteY2" fmla="*/ 1 h 3186000"/>
              <a:gd name="connsiteX3" fmla="*/ 7225201 w 8182800"/>
              <a:gd name="connsiteY3" fmla="*/ 1 h 3186000"/>
              <a:gd name="connsiteX4" fmla="*/ 7225201 w 8182800"/>
              <a:gd name="connsiteY4" fmla="*/ 1440001 h 3186000"/>
              <a:gd name="connsiteX5" fmla="*/ 8182800 w 8182800"/>
              <a:gd name="connsiteY5" fmla="*/ 1440001 h 3186000"/>
              <a:gd name="connsiteX6" fmla="*/ 8182800 w 8182800"/>
              <a:gd name="connsiteY6" fmla="*/ 3186000 h 3186000"/>
              <a:gd name="connsiteX7" fmla="*/ 0 w 8182800"/>
              <a:gd name="connsiteY7" fmla="*/ 3186000 h 31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82800" h="3186000">
                <a:moveTo>
                  <a:pt x="0" y="0"/>
                </a:moveTo>
                <a:lnTo>
                  <a:pt x="8182800" y="0"/>
                </a:lnTo>
                <a:lnTo>
                  <a:pt x="8182800" y="1"/>
                </a:lnTo>
                <a:lnTo>
                  <a:pt x="7225201" y="1"/>
                </a:lnTo>
                <a:lnTo>
                  <a:pt x="7225201" y="1440001"/>
                </a:lnTo>
                <a:lnTo>
                  <a:pt x="8182800" y="1440001"/>
                </a:lnTo>
                <a:lnTo>
                  <a:pt x="8182800" y="3186000"/>
                </a:lnTo>
                <a:lnTo>
                  <a:pt x="0" y="318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C28E9FB3-DC3C-4E55-9877-2DEEAAB329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5200" y="0"/>
            <a:ext cx="1440362" cy="1440000"/>
          </a:xfrm>
          <a:prstGeom prst="rect">
            <a:avLst/>
          </a:prstGeom>
        </p:spPr>
      </p:pic>
      <p:sp>
        <p:nvSpPr>
          <p:cNvPr id="23" name="Titel 22">
            <a:extLst>
              <a:ext uri="{FF2B5EF4-FFF2-40B4-BE49-F238E27FC236}">
                <a16:creationId xmlns:a16="http://schemas.microsoft.com/office/drawing/2014/main" id="{259FB325-4F00-4E24-9BB5-CBE59A8EE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3895200"/>
            <a:ext cx="3527936" cy="324000"/>
          </a:xfrm>
        </p:spPr>
        <p:txBody>
          <a:bodyPr/>
          <a:lstStyle>
            <a:lvl1pPr>
              <a:lnSpc>
                <a:spcPts val="2500"/>
              </a:lnSpc>
              <a:defRPr cap="all" baseline="0"/>
            </a:lvl1pPr>
          </a:lstStyle>
          <a:p>
            <a:pPr lv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EA11C8C5-D6EB-4C5D-9539-1ADEFC0908B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77199" y="3895200"/>
            <a:ext cx="2505600" cy="324000"/>
          </a:xfrm>
        </p:spPr>
        <p:txBody>
          <a:bodyPr anchor="ctr" anchorCtr="0"/>
          <a:lstStyle>
            <a:lvl1pPr algn="ctr">
              <a:defRPr sz="1050"/>
            </a:lvl1pPr>
          </a:lstStyle>
          <a:p>
            <a:r>
              <a:rPr lang="de-DE" dirty="0"/>
              <a:t>Logo auf Platzhalter ziehen</a:t>
            </a:r>
          </a:p>
        </p:txBody>
      </p:sp>
    </p:spTree>
    <p:extLst>
      <p:ext uri="{BB962C8B-B14F-4D97-AF65-F5344CB8AC3E}">
        <p14:creationId xmlns:p14="http://schemas.microsoft.com/office/powerpoint/2010/main" val="722586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" y="918000"/>
            <a:ext cx="3240000" cy="33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04000" y="954000"/>
            <a:ext cx="4536000" cy="3024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119991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3" userDrawn="1">
          <p15:clr>
            <a:srgbClr val="FBAE40"/>
          </p15:clr>
        </p15:guide>
        <p15:guide id="2" pos="5444" userDrawn="1">
          <p15:clr>
            <a:srgbClr val="FBAE40"/>
          </p15:clr>
        </p15:guide>
        <p15:guide id="3" orient="horz" pos="596" userDrawn="1">
          <p15:clr>
            <a:srgbClr val="FBAE40"/>
          </p15:clr>
        </p15:guide>
        <p15:guide id="4" orient="horz" pos="250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Bild inkl. Bildunter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" y="918000"/>
            <a:ext cx="4104000" cy="33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80000" y="954000"/>
            <a:ext cx="3960000" cy="264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8C92916-9C2D-4160-84A7-92C7AE8CF3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0000" y="3708000"/>
            <a:ext cx="3960000" cy="576000"/>
          </a:xfr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900"/>
            </a:lvl1pPr>
            <a:lvl2pPr>
              <a:lnSpc>
                <a:spcPts val="1200"/>
              </a:lnSpc>
              <a:spcAft>
                <a:spcPts val="0"/>
              </a:spcAft>
              <a:defRPr sz="9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0"/>
            <a:endParaRPr lang="de-DE" dirty="0"/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587194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 userDrawn="1">
          <p15:clr>
            <a:srgbClr val="FBAE40"/>
          </p15:clr>
        </p15:guide>
        <p15:guide id="2" pos="5444" userDrawn="1">
          <p15:clr>
            <a:srgbClr val="FBAE40"/>
          </p15:clr>
        </p15:guide>
        <p15:guide id="3" orient="horz" pos="596" userDrawn="1">
          <p15:clr>
            <a:srgbClr val="FBAE40"/>
          </p15:clr>
        </p15:guide>
        <p15:guide id="4" orient="horz" pos="226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Bild inkl. Bildunterzeile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220000" y="918000"/>
            <a:ext cx="3420000" cy="33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8000" y="954000"/>
            <a:ext cx="3960000" cy="264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8C92916-9C2D-4160-84A7-92C7AE8CF3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000" y="3708000"/>
            <a:ext cx="3960000" cy="576000"/>
          </a:xfr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900"/>
            </a:lvl1pPr>
            <a:lvl2pPr>
              <a:lnSpc>
                <a:spcPts val="1200"/>
              </a:lnSpc>
              <a:spcAft>
                <a:spcPts val="0"/>
              </a:spcAft>
              <a:defRPr sz="9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0"/>
            <a:endParaRPr lang="de-DE" dirty="0"/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413746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226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" y="918000"/>
            <a:ext cx="5400000" cy="33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0000" y="954000"/>
            <a:ext cx="2160000" cy="144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73CCF540-0E4F-47A6-981D-1A856FBCB4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80000" y="2628000"/>
            <a:ext cx="2160000" cy="144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56241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77" userDrawn="1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1653" userDrawn="1">
          <p15:clr>
            <a:srgbClr val="FBAE40"/>
          </p15:clr>
        </p15:guide>
        <p15:guide id="5" orient="horz" pos="2564" userDrawn="1">
          <p15:clr>
            <a:srgbClr val="FBAE40"/>
          </p15:clr>
        </p15:guide>
        <p15:guide id="6" orient="horz" pos="1513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2 Bilder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40000" y="918000"/>
            <a:ext cx="5400000" cy="33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8000" y="954000"/>
            <a:ext cx="2160000" cy="144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73CCF540-0E4F-47A6-981D-1A856FBCB4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8000" y="2628000"/>
            <a:ext cx="2160000" cy="144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987010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58" userDrawn="1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1653">
          <p15:clr>
            <a:srgbClr val="FBAE40"/>
          </p15:clr>
        </p15:guide>
        <p15:guide id="5" orient="horz" pos="2564">
          <p15:clr>
            <a:srgbClr val="FBAE40"/>
          </p15:clr>
        </p15:guide>
        <p15:guide id="6" orient="horz" pos="1513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2F6D41-300A-44A6-A773-F84C7424C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5674647-E98A-4E91-B769-603FBD38F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36340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7FEC2D-DBFC-481D-89EF-55316F02D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BC5583F-31A1-412C-900F-41106AD7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1779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HERVORHEBUNG MIT VIEL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88A6D120-9FDF-4BA4-88F2-0C6E4507EEA9}"/>
              </a:ext>
            </a:extLst>
          </p:cNvPr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F15F71-44DB-4D13-AE55-D28F1D1B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000" y="756000"/>
            <a:ext cx="8172000" cy="720000"/>
          </a:xfrm>
        </p:spPr>
        <p:txBody>
          <a:bodyPr/>
          <a:lstStyle>
            <a:lvl1pPr>
              <a:lnSpc>
                <a:spcPts val="57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Kapitel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3B6EDCF-E80D-4E83-A8E4-8D2B26F44C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000" y="1476441"/>
            <a:ext cx="8172000" cy="1439863"/>
          </a:xfrm>
        </p:spPr>
        <p:txBody>
          <a:bodyPr/>
          <a:lstStyle>
            <a:lvl1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1pPr>
            <a:lvl2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2pPr>
            <a:lvl3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3pPr>
            <a:lvl4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4pPr>
            <a:lvl5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5pPr>
            <a:lvl6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6pPr>
            <a:lvl7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7pPr>
            <a:lvl8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8pPr>
            <a:lvl9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Hervorhebung</a:t>
            </a:r>
          </a:p>
        </p:txBody>
      </p:sp>
    </p:spTree>
    <p:extLst>
      <p:ext uri="{BB962C8B-B14F-4D97-AF65-F5344CB8AC3E}">
        <p14:creationId xmlns:p14="http://schemas.microsoft.com/office/powerpoint/2010/main" val="29108949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HERVORHEBUNG MIT VIEL INH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88A6D120-9FDF-4BA4-88F2-0C6E4507EEA9}"/>
              </a:ext>
            </a:extLst>
          </p:cNvPr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F15F71-44DB-4D13-AE55-D28F1D1B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000" y="828000"/>
            <a:ext cx="8172000" cy="540000"/>
          </a:xfrm>
        </p:spPr>
        <p:txBody>
          <a:bodyPr/>
          <a:lstStyle>
            <a:lvl1pPr>
              <a:lnSpc>
                <a:spcPts val="44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Kapitel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3B6EDCF-E80D-4E83-A8E4-8D2B26F44C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000" y="1367999"/>
            <a:ext cx="8172000" cy="2916000"/>
          </a:xfrm>
        </p:spPr>
        <p:txBody>
          <a:bodyPr/>
          <a:lstStyle>
            <a:lvl1pPr>
              <a:lnSpc>
                <a:spcPts val="4400"/>
              </a:lnSpc>
              <a:spcAft>
                <a:spcPts val="0"/>
              </a:spcAft>
              <a:defRPr sz="3600" b="0">
                <a:solidFill>
                  <a:schemeClr val="bg1"/>
                </a:solidFill>
              </a:defRPr>
            </a:lvl1pPr>
            <a:lvl2pPr>
              <a:lnSpc>
                <a:spcPts val="4400"/>
              </a:lnSpc>
              <a:defRPr sz="3600" b="0">
                <a:solidFill>
                  <a:schemeClr val="bg1"/>
                </a:solidFill>
              </a:defRPr>
            </a:lvl2pPr>
            <a:lvl3pPr>
              <a:lnSpc>
                <a:spcPts val="4400"/>
              </a:lnSpc>
              <a:defRPr sz="3600" b="0">
                <a:solidFill>
                  <a:schemeClr val="bg1"/>
                </a:solidFill>
              </a:defRPr>
            </a:lvl3pPr>
            <a:lvl4pPr>
              <a:lnSpc>
                <a:spcPts val="4400"/>
              </a:lnSpc>
              <a:defRPr sz="3600" b="0">
                <a:solidFill>
                  <a:schemeClr val="bg1"/>
                </a:solidFill>
              </a:defRPr>
            </a:lvl4pPr>
            <a:lvl5pPr>
              <a:lnSpc>
                <a:spcPts val="4400"/>
              </a:lnSpc>
              <a:defRPr sz="3600" b="0">
                <a:solidFill>
                  <a:schemeClr val="bg1"/>
                </a:solidFill>
              </a:defRPr>
            </a:lvl5pPr>
            <a:lvl6pPr>
              <a:lnSpc>
                <a:spcPts val="4400"/>
              </a:lnSpc>
              <a:defRPr sz="3600" b="0">
                <a:solidFill>
                  <a:schemeClr val="bg1"/>
                </a:solidFill>
              </a:defRPr>
            </a:lvl6pPr>
            <a:lvl7pPr>
              <a:lnSpc>
                <a:spcPts val="4400"/>
              </a:lnSpc>
              <a:defRPr sz="3600" b="0">
                <a:solidFill>
                  <a:schemeClr val="bg1"/>
                </a:solidFill>
              </a:defRPr>
            </a:lvl7pPr>
            <a:lvl8pPr>
              <a:lnSpc>
                <a:spcPts val="4400"/>
              </a:lnSpc>
              <a:defRPr sz="3600" b="0">
                <a:solidFill>
                  <a:schemeClr val="bg1"/>
                </a:solidFill>
              </a:defRPr>
            </a:lvl8pPr>
            <a:lvl9pPr>
              <a:lnSpc>
                <a:spcPts val="4400"/>
              </a:lnSpc>
              <a:defRPr sz="3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Hervorhebung</a:t>
            </a:r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70510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 defTabSz="234000">
              <a:tabLst>
                <a:tab pos="234000" algn="l"/>
              </a:tabLst>
              <a:defRPr/>
            </a:lvl2pPr>
            <a:lvl3pPr defTabSz="234000">
              <a:tabLst>
                <a:tab pos="234000" algn="l"/>
              </a:tabLst>
              <a:defRPr/>
            </a:lvl3pPr>
            <a:lvl4pPr defTabSz="234000">
              <a:tabLst>
                <a:tab pos="234000" algn="l"/>
              </a:tabLst>
              <a:defRPr/>
            </a:lvl4pPr>
            <a:lvl5pPr defTabSz="234000">
              <a:tabLst>
                <a:tab pos="234000" algn="l"/>
              </a:tabLst>
              <a:defRPr/>
            </a:lvl5pPr>
            <a:lvl6pPr marL="0" indent="0" defTabSz="234000">
              <a:buFont typeface="+mj-lt"/>
              <a:buNone/>
              <a:tabLst>
                <a:tab pos="234000" algn="l"/>
              </a:tabLst>
              <a:defRPr/>
            </a:lvl6pPr>
            <a:lvl7pPr defTabSz="234000">
              <a:tabLst>
                <a:tab pos="234000" algn="l"/>
              </a:tabLst>
              <a:defRPr/>
            </a:lvl7pPr>
            <a:lvl8pPr defTabSz="234000">
              <a:tabLst>
                <a:tab pos="234000" algn="l"/>
              </a:tabLst>
              <a:defRPr/>
            </a:lvl8pPr>
            <a:lvl9pPr defTabSz="234000">
              <a:tabLst>
                <a:tab pos="234000" algn="l"/>
              </a:tabLst>
              <a:defRPr/>
            </a:lvl9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0586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 //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abellenplatzhalter 4">
            <a:extLst>
              <a:ext uri="{FF2B5EF4-FFF2-40B4-BE49-F238E27FC236}">
                <a16:creationId xmlns:a16="http://schemas.microsoft.com/office/drawing/2014/main" id="{F5A8BB0B-4BD0-4791-8A9B-89C9D0000E3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68000" y="918000"/>
            <a:ext cx="8172000" cy="336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Tabelle durch Klicken auf Symbol hinzufügen</a:t>
            </a:r>
            <a:endParaRPr lang="de-DE" dirty="0"/>
          </a:p>
        </p:txBody>
      </p:sp>
      <p:grpSp>
        <p:nvGrpSpPr>
          <p:cNvPr id="6" name="Regieanweisungen">
            <a:extLst>
              <a:ext uri="{FF2B5EF4-FFF2-40B4-BE49-F238E27FC236}">
                <a16:creationId xmlns:a16="http://schemas.microsoft.com/office/drawing/2014/main" id="{20CE116F-C667-495A-B654-8B72C3A079E7}"/>
              </a:ext>
            </a:extLst>
          </p:cNvPr>
          <p:cNvGrpSpPr/>
          <p:nvPr userDrawn="1"/>
        </p:nvGrpSpPr>
        <p:grpSpPr>
          <a:xfrm>
            <a:off x="-2628800" y="-468000"/>
            <a:ext cx="14833648" cy="6083999"/>
            <a:chOff x="-2628800" y="-468000"/>
            <a:chExt cx="14833648" cy="6083999"/>
          </a:xfrm>
        </p:grpSpPr>
        <p:sp>
          <p:nvSpPr>
            <p:cNvPr id="16" name="Listenebenen">
              <a:extLst>
                <a:ext uri="{FF2B5EF4-FFF2-40B4-BE49-F238E27FC236}">
                  <a16:creationId xmlns:a16="http://schemas.microsoft.com/office/drawing/2014/main" id="{84A0104B-AA90-4DE7-ADAE-6959FBC15DB1}"/>
                </a:ext>
              </a:extLst>
            </p:cNvPr>
            <p:cNvSpPr txBox="1"/>
            <p:nvPr userDrawn="1"/>
          </p:nvSpPr>
          <p:spPr>
            <a:xfrm rot="10800000" flipH="1" flipV="1">
              <a:off x="-2628800" y="1368000"/>
              <a:ext cx="2520800" cy="1527786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05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Einfärbung einer Spalte/Zeile: </a:t>
              </a:r>
              <a:br>
                <a:rPr lang="de-DE" sz="12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Markieren der Spalte/Zeile:</a:t>
              </a:r>
            </a:p>
            <a:p>
              <a:pPr marL="0" marR="0" lvl="0" indent="0" algn="r" defTabSz="905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 Entwurf / Tabellentools &gt; Schattierung &gt;</a:t>
              </a:r>
            </a:p>
            <a:p>
              <a:pPr marL="0" marR="0" lvl="0" indent="0" algn="r" defTabSz="905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de-DE" sz="1200" b="1" baseline="0" dirty="0">
                <a:solidFill>
                  <a:schemeClr val="tx1"/>
                </a:solidFill>
                <a:latin typeface="+mn-lt"/>
              </a:endParaRPr>
            </a:p>
            <a:p>
              <a:pPr marL="0" marR="0" lvl="0" indent="0" algn="r" defTabSz="905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Die gewünschte Farbe aus den Designfarben auswählen</a:t>
              </a:r>
            </a:p>
          </p:txBody>
        </p:sp>
        <p:sp>
          <p:nvSpPr>
            <p:cNvPr id="10" name="Zurücksetzen">
              <a:extLst>
                <a:ext uri="{FF2B5EF4-FFF2-40B4-BE49-F238E27FC236}">
                  <a16:creationId xmlns:a16="http://schemas.microsoft.com/office/drawing/2014/main" id="{431D1FFE-03BA-4520-A89B-CDD1BC7E4751}"/>
                </a:ext>
              </a:extLst>
            </p:cNvPr>
            <p:cNvSpPr txBox="1"/>
            <p:nvPr userDrawn="1"/>
          </p:nvSpPr>
          <p:spPr>
            <a:xfrm rot="10800000" flipH="1" flipV="1">
              <a:off x="9252000" y="648000"/>
              <a:ext cx="1944000" cy="61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bringen über Menü: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11" name="Hilfslinien">
              <a:extLst>
                <a:ext uri="{FF2B5EF4-FFF2-40B4-BE49-F238E27FC236}">
                  <a16:creationId xmlns:a16="http://schemas.microsoft.com/office/drawing/2014/main" id="{38EA8585-E11F-4D10-9DAB-78E6756B2D63}"/>
                </a:ext>
              </a:extLst>
            </p:cNvPr>
            <p:cNvSpPr txBox="1"/>
            <p:nvPr userDrawn="1"/>
          </p:nvSpPr>
          <p:spPr>
            <a:xfrm rot="10800000" flipH="1" flipV="1">
              <a:off x="431801" y="-468000"/>
              <a:ext cx="82804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033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Löschen einer Spalte/Zeile: </a:t>
              </a: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Markieren der Spalte/Zeile: Layout &gt; Löschen &gt; Spalte bzw. Zeile löschen</a:t>
              </a:r>
            </a:p>
          </p:txBody>
        </p:sp>
        <p:sp>
          <p:nvSpPr>
            <p:cNvPr id="12" name="Fußzeile">
              <a:extLst>
                <a:ext uri="{FF2B5EF4-FFF2-40B4-BE49-F238E27FC236}">
                  <a16:creationId xmlns:a16="http://schemas.microsoft.com/office/drawing/2014/main" id="{4EFB3271-7B15-42ED-A704-B39FAEDC1436}"/>
                </a:ext>
              </a:extLst>
            </p:cNvPr>
            <p:cNvSpPr txBox="1"/>
            <p:nvPr userDrawn="1"/>
          </p:nvSpPr>
          <p:spPr>
            <a:xfrm rot="10800000" flipH="1" flipV="1">
              <a:off x="431800" y="5255998"/>
              <a:ext cx="8280400" cy="360001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033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sp>
          <p:nvSpPr>
            <p:cNvPr id="13" name="Layoutwechsel">
              <a:extLst>
                <a:ext uri="{FF2B5EF4-FFF2-40B4-BE49-F238E27FC236}">
                  <a16:creationId xmlns:a16="http://schemas.microsoft.com/office/drawing/2014/main" id="{6BCDAEA0-53BC-4E57-84CA-5C530F05A90E}"/>
                </a:ext>
              </a:extLst>
            </p:cNvPr>
            <p:cNvSpPr txBox="1"/>
            <p:nvPr userDrawn="1"/>
          </p:nvSpPr>
          <p:spPr>
            <a:xfrm rot="10800000" flipH="1" flipV="1">
              <a:off x="9252000" y="2283786"/>
              <a:ext cx="2952848" cy="1044048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Einfügen einer Spalte/Zeile: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Markieren der Spalte/Zeile neben der eine weitere eingefügt werden soll: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Layout &gt; Hier die gewünschte Einfügeoption auswählen</a:t>
              </a:r>
            </a:p>
          </p:txBody>
        </p:sp>
      </p:grp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4573989D-8FFD-4555-AAB7-592C2CE3AC9F}"/>
              </a:ext>
            </a:extLst>
          </p:cNvPr>
          <p:cNvCxnSpPr/>
          <p:nvPr userDrawn="1"/>
        </p:nvCxnSpPr>
        <p:spPr>
          <a:xfrm>
            <a:off x="0" y="4485600"/>
            <a:ext cx="9144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F3269418-AEC9-43D6-9A0C-41CA02546B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513"/>
          <a:stretch/>
        </p:blipFill>
        <p:spPr>
          <a:xfrm>
            <a:off x="9252000" y="3327773"/>
            <a:ext cx="2067213" cy="86415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81CC49D-33BF-49DC-B533-86BE2EB412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08000" y="4679640"/>
            <a:ext cx="1512000" cy="2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41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514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Vollbild durch klicken einfügen.</a:t>
            </a:r>
          </a:p>
        </p:txBody>
      </p:sp>
    </p:spTree>
    <p:extLst>
      <p:ext uri="{BB962C8B-B14F-4D97-AF65-F5344CB8AC3E}">
        <p14:creationId xmlns:p14="http://schemas.microsoft.com/office/powerpoint/2010/main" val="3911177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2052000" y="468000"/>
            <a:ext cx="5040000" cy="336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7D7879-BA70-4DD0-99E9-74C1A1FA34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422CC4-3EFE-4A06-B194-FAB2C24ECE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C3B07E-B021-4B5C-9450-33EDD5844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51999" y="3952800"/>
            <a:ext cx="5040000" cy="324000"/>
          </a:xfr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900"/>
            </a:lvl1pPr>
            <a:lvl2pPr>
              <a:lnSpc>
                <a:spcPts val="1200"/>
              </a:lnSpc>
              <a:spcAft>
                <a:spcPts val="0"/>
              </a:spcAft>
              <a:defRPr sz="9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325704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92" userDrawn="1">
          <p15:clr>
            <a:srgbClr val="FBAE40"/>
          </p15:clr>
        </p15:guide>
        <p15:guide id="2" pos="4468" userDrawn="1">
          <p15:clr>
            <a:srgbClr val="FBAE40"/>
          </p15:clr>
        </p15:guide>
        <p15:guide id="3" orient="horz" pos="291" userDrawn="1">
          <p15:clr>
            <a:srgbClr val="FBAE40"/>
          </p15:clr>
        </p15:guide>
        <p15:guide id="4" orient="horz" pos="2419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000" y="468000"/>
            <a:ext cx="3960000" cy="264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7D7879-BA70-4DD0-99E9-74C1A1FA34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422CC4-3EFE-4A06-B194-FAB2C24ECE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C3B07E-B021-4B5C-9450-33EDD5844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000" y="3240000"/>
            <a:ext cx="3960000" cy="1044000"/>
          </a:xfr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900"/>
            </a:lvl1pPr>
            <a:lvl2pPr>
              <a:lnSpc>
                <a:spcPts val="1200"/>
              </a:lnSpc>
              <a:spcAft>
                <a:spcPts val="0"/>
              </a:spcAft>
              <a:defRPr sz="9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de-DE" dirty="0"/>
              <a:t>Bildunterzeile </a:t>
            </a:r>
            <a:r>
              <a:rPr lang="de-DE" dirty="0" err="1"/>
              <a:t>Bildunterzeile</a:t>
            </a:r>
            <a:r>
              <a:rPr lang="de-DE" dirty="0"/>
              <a:t>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CFABEA7C-7103-4FAC-AAB1-B8FF068486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80000" y="468000"/>
            <a:ext cx="3960000" cy="264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9CA26BD8-E4CD-4A9F-ACC0-895F1FD274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0000" y="3240000"/>
            <a:ext cx="3960000" cy="1044000"/>
          </a:xfr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900"/>
            </a:lvl1pPr>
            <a:lvl2pPr>
              <a:lnSpc>
                <a:spcPts val="1200"/>
              </a:lnSpc>
              <a:spcAft>
                <a:spcPts val="0"/>
              </a:spcAft>
              <a:defRPr sz="9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de-DE" dirty="0"/>
              <a:t>Bildunterzeile </a:t>
            </a:r>
            <a:r>
              <a:rPr lang="de-DE" dirty="0" err="1"/>
              <a:t>Bildunterzeile</a:t>
            </a:r>
            <a:r>
              <a:rPr lang="de-DE" dirty="0"/>
              <a:t> // für weitere Ebenen (Text)  &gt;&gt; Menü &gt; Start &gt; Absatz &gt; Listenebene erhöhen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622643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 userDrawn="1">
          <p15:clr>
            <a:srgbClr val="FBAE40"/>
          </p15:clr>
        </p15:guide>
        <p15:guide id="2" pos="5443" userDrawn="1">
          <p15:clr>
            <a:srgbClr val="FBAE40"/>
          </p15:clr>
        </p15:guide>
        <p15:guide id="3" orient="horz" pos="291">
          <p15:clr>
            <a:srgbClr val="FBAE40"/>
          </p15:clr>
        </p15:guide>
        <p15:guide id="4" orient="horz" pos="1963" userDrawn="1">
          <p15:clr>
            <a:srgbClr val="FBAE40"/>
          </p15:clr>
        </p15:guide>
        <p15:guide id="5" pos="279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inkl.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000" y="954000"/>
            <a:ext cx="3960000" cy="264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7D7879-BA70-4DD0-99E9-74C1A1FA34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422CC4-3EFE-4A06-B194-FAB2C24ECE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C3B07E-B021-4B5C-9450-33EDD5844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000" y="3708000"/>
            <a:ext cx="3960000" cy="576000"/>
          </a:xfr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900"/>
            </a:lvl1pPr>
            <a:lvl2pPr>
              <a:lnSpc>
                <a:spcPts val="1200"/>
              </a:lnSpc>
              <a:spcAft>
                <a:spcPts val="0"/>
              </a:spcAft>
              <a:defRPr sz="9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CFABEA7C-7103-4FAC-AAB1-B8FF068486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80000" y="954000"/>
            <a:ext cx="3960000" cy="264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9CA26BD8-E4CD-4A9F-ACC0-895F1FD274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0000" y="3708000"/>
            <a:ext cx="3960000" cy="576000"/>
          </a:xfr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900"/>
            </a:lvl1pPr>
            <a:lvl2pPr>
              <a:lnSpc>
                <a:spcPts val="1200"/>
              </a:lnSpc>
              <a:spcAft>
                <a:spcPts val="0"/>
              </a:spcAft>
              <a:defRPr sz="9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B3784F-BC20-4A45-986C-728B00F596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</p:spTree>
    <p:extLst>
      <p:ext uri="{BB962C8B-B14F-4D97-AF65-F5344CB8AC3E}">
        <p14:creationId xmlns:p14="http://schemas.microsoft.com/office/powerpoint/2010/main" val="4262250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3" orient="horz" pos="596" userDrawn="1">
          <p15:clr>
            <a:srgbClr val="FBAE40"/>
          </p15:clr>
        </p15:guide>
        <p15:guide id="4" orient="horz" pos="2269" userDrawn="1">
          <p15:clr>
            <a:srgbClr val="FBAE40"/>
          </p15:clr>
        </p15:guide>
        <p15:guide id="5" pos="2790">
          <p15:clr>
            <a:srgbClr val="FBAE40"/>
          </p15:clr>
        </p15:guide>
        <p15:guide id="6" pos="544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>
          <a:xfrm>
            <a:off x="468000" y="396000"/>
            <a:ext cx="7560000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KAPITEL | CHART-HEADLINE</a:t>
            </a:r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468000" y="918000"/>
            <a:ext cx="7560000" cy="336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(Text und Aufzählungen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360000" y="5524114"/>
            <a:ext cx="4284008" cy="17998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aseline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9pPr>
          </a:lstStyle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720000" y="4752000"/>
            <a:ext cx="6300000" cy="10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aseline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9pPr>
          </a:lstStyle>
          <a:p>
            <a:r>
              <a:rPr lang="de-DE" dirty="0"/>
              <a:t>Titel | ggf. weitere Angaben</a:t>
            </a:r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324000" y="4752000"/>
            <a:ext cx="252000" cy="10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aseline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9pPr>
          </a:lstStyle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grpSp>
        <p:nvGrpSpPr>
          <p:cNvPr id="31" name="Regieanweisungen"/>
          <p:cNvGrpSpPr/>
          <p:nvPr userDrawn="1"/>
        </p:nvGrpSpPr>
        <p:grpSpPr>
          <a:xfrm>
            <a:off x="-2088000" y="-468000"/>
            <a:ext cx="13284000" cy="6083999"/>
            <a:chOff x="-2088000" y="-468000"/>
            <a:chExt cx="13284000" cy="6083999"/>
          </a:xfrm>
        </p:grpSpPr>
        <p:grpSp>
          <p:nvGrpSpPr>
            <p:cNvPr id="29" name="Listenebenen"/>
            <p:cNvGrpSpPr/>
            <p:nvPr userDrawn="1"/>
          </p:nvGrpSpPr>
          <p:grpSpPr>
            <a:xfrm>
              <a:off x="-2088000" y="1368000"/>
              <a:ext cx="1980000" cy="2319874"/>
              <a:chOff x="-2088000" y="1368000"/>
              <a:chExt cx="1980000" cy="2319874"/>
            </a:xfrm>
          </p:grpSpPr>
          <p:sp>
            <p:nvSpPr>
              <p:cNvPr id="12" name="Text // Listenebene erhöhen"/>
              <p:cNvSpPr txBox="1"/>
              <p:nvPr userDrawn="1"/>
            </p:nvSpPr>
            <p:spPr>
              <a:xfrm>
                <a:off x="-2016000" y="2787874"/>
                <a:ext cx="936000" cy="396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90595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90595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1" baseline="0" dirty="0">
                    <a:solidFill>
                      <a:schemeClr val="tx1"/>
                    </a:solidFill>
                    <a:latin typeface="+mn-lt"/>
                  </a:rPr>
                  <a:t>erhöhen</a:t>
                </a:r>
              </a:p>
            </p:txBody>
          </p:sp>
          <p:sp>
            <p:nvSpPr>
              <p:cNvPr id="13" name="Text // Listenebene verringern"/>
              <p:cNvSpPr txBox="1"/>
              <p:nvPr userDrawn="1"/>
            </p:nvSpPr>
            <p:spPr>
              <a:xfrm>
                <a:off x="-2016000" y="3291874"/>
                <a:ext cx="936000" cy="396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90595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90595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1" baseline="0" dirty="0">
                    <a:solidFill>
                      <a:schemeClr val="tx1"/>
                    </a:solidFill>
                    <a:latin typeface="+mn-lt"/>
                  </a:rPr>
                  <a:t>verringern</a:t>
                </a:r>
              </a:p>
            </p:txBody>
          </p:sp>
          <p:sp>
            <p:nvSpPr>
              <p:cNvPr id="25" name="Listenebenen"/>
              <p:cNvSpPr txBox="1"/>
              <p:nvPr userDrawn="1"/>
            </p:nvSpPr>
            <p:spPr>
              <a:xfrm rot="10800000" flipH="1" flipV="1">
                <a:off x="-2088000" y="1368000"/>
                <a:ext cx="1980000" cy="828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0595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0" baseline="0" dirty="0">
                    <a:solidFill>
                      <a:schemeClr val="tx1"/>
                    </a:solidFill>
                    <a:latin typeface="+mn-lt"/>
                  </a:rPr>
                  <a:t>Listen erstellen</a:t>
                </a:r>
              </a:p>
              <a:p>
                <a:pPr marL="0" marR="0" lvl="0" indent="0" algn="r" defTabSz="90595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0" baseline="0" dirty="0">
                    <a:solidFill>
                      <a:schemeClr val="tx1"/>
                    </a:solidFill>
                    <a:latin typeface="+mn-lt"/>
                  </a:rPr>
                  <a:t>Wechseln Sie die Textebene</a:t>
                </a:r>
              </a:p>
              <a:p>
                <a:pPr marL="0" marR="0" lvl="0" indent="0" algn="r" defTabSz="90595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0" baseline="0" dirty="0">
                    <a:solidFill>
                      <a:schemeClr val="tx1"/>
                    </a:solidFill>
                    <a:latin typeface="+mn-lt"/>
                  </a:rPr>
                  <a:t>im Menü über: </a:t>
                </a:r>
                <a:br>
                  <a:rPr lang="de-DE" sz="1200" b="0" baseline="0" dirty="0">
                    <a:solidFill>
                      <a:schemeClr val="tx1"/>
                    </a:solidFill>
                    <a:latin typeface="+mn-lt"/>
                  </a:rPr>
                </a:br>
                <a:r>
                  <a:rPr lang="de-DE" sz="1200" b="1" baseline="0" dirty="0">
                    <a:solidFill>
                      <a:schemeClr val="tx1"/>
                    </a:solidFill>
                    <a:latin typeface="+mn-lt"/>
                  </a:rPr>
                  <a:t>Start &gt; Absatz &gt; Listenebene erhöhen/verringern</a:t>
                </a:r>
              </a:p>
            </p:txBody>
          </p:sp>
          <p:pic>
            <p:nvPicPr>
              <p:cNvPr id="27" name="Bild // Listenebene verringern"/>
              <p:cNvPicPr>
                <a:picLocks noChangeAspect="1"/>
              </p:cNvPicPr>
              <p:nvPr userDrawn="1"/>
            </p:nvPicPr>
            <p:blipFill>
              <a:blip r:embed="rId18"/>
              <a:stretch>
                <a:fillRect/>
              </a:stretch>
            </p:blipFill>
            <p:spPr>
              <a:xfrm>
                <a:off x="-963360" y="3291874"/>
                <a:ext cx="855360" cy="396000"/>
              </a:xfrm>
              <a:prstGeom prst="rect">
                <a:avLst/>
              </a:prstGeom>
            </p:spPr>
          </p:pic>
          <p:pic>
            <p:nvPicPr>
              <p:cNvPr id="28" name="Bild // Listenebene erhöhen"/>
              <p:cNvPicPr>
                <a:picLocks noChangeAspect="1"/>
              </p:cNvPicPr>
              <p:nvPr userDrawn="1"/>
            </p:nvPicPr>
            <p:blipFill>
              <a:blip r:embed="rId19"/>
              <a:stretch>
                <a:fillRect/>
              </a:stretch>
            </p:blipFill>
            <p:spPr>
              <a:xfrm>
                <a:off x="-963360" y="2787874"/>
                <a:ext cx="855360" cy="396000"/>
              </a:xfrm>
              <a:prstGeom prst="rect">
                <a:avLst/>
              </a:prstGeom>
            </p:spPr>
          </p:pic>
        </p:grpSp>
        <p:sp>
          <p:nvSpPr>
            <p:cNvPr id="14" name="Zurücksetzen"/>
            <p:cNvSpPr txBox="1"/>
            <p:nvPr userDrawn="1"/>
          </p:nvSpPr>
          <p:spPr>
            <a:xfrm rot="10800000" flipH="1" flipV="1">
              <a:off x="9252000" y="648000"/>
              <a:ext cx="1944000" cy="61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bringen über Menü: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15" name="Hilfslinien"/>
            <p:cNvSpPr txBox="1"/>
            <p:nvPr userDrawn="1"/>
          </p:nvSpPr>
          <p:spPr>
            <a:xfrm rot="10800000" flipH="1" flipV="1">
              <a:off x="431801" y="-468000"/>
              <a:ext cx="82804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033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sp>
          <p:nvSpPr>
            <p:cNvPr id="16" name="Fußzeile"/>
            <p:cNvSpPr txBox="1"/>
            <p:nvPr userDrawn="1"/>
          </p:nvSpPr>
          <p:spPr>
            <a:xfrm rot="10800000" flipH="1" flipV="1">
              <a:off x="431800" y="5255998"/>
              <a:ext cx="8280400" cy="360001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033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sp>
          <p:nvSpPr>
            <p:cNvPr id="30" name="Layoutwechsel"/>
            <p:cNvSpPr txBox="1"/>
            <p:nvPr userDrawn="1"/>
          </p:nvSpPr>
          <p:spPr>
            <a:xfrm rot="10800000" flipH="1" flipV="1">
              <a:off x="9252000" y="2283786"/>
              <a:ext cx="1944000" cy="61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2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l" defTabSz="905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</p:grp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F61B1FA0-8233-4248-B899-BF9702E3E986}"/>
              </a:ext>
            </a:extLst>
          </p:cNvPr>
          <p:cNvCxnSpPr/>
          <p:nvPr userDrawn="1"/>
        </p:nvCxnSpPr>
        <p:spPr>
          <a:xfrm>
            <a:off x="0" y="4485600"/>
            <a:ext cx="9144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289C4D98-9606-4382-895C-2F9999CA328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7308000" y="4679640"/>
            <a:ext cx="1512000" cy="2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1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0" r:id="rId4"/>
    <p:sldLayoutId id="2147483667" r:id="rId5"/>
    <p:sldLayoutId id="2147483658" r:id="rId6"/>
    <p:sldLayoutId id="2147483659" r:id="rId7"/>
    <p:sldLayoutId id="2147483660" r:id="rId8"/>
    <p:sldLayoutId id="2147483661" r:id="rId9"/>
    <p:sldLayoutId id="2147483663" r:id="rId10"/>
    <p:sldLayoutId id="2147483662" r:id="rId11"/>
    <p:sldLayoutId id="2147483664" r:id="rId12"/>
    <p:sldLayoutId id="2147483665" r:id="rId13"/>
    <p:sldLayoutId id="2147483666" r:id="rId14"/>
    <p:sldLayoutId id="2147483654" r:id="rId15"/>
    <p:sldLayoutId id="2147483655" r:id="rId16"/>
  </p:sldLayoutIdLst>
  <p:hf hdr="0" dt="0"/>
  <p:txStyles>
    <p:titleStyle>
      <a:lvl1pPr marL="0" indent="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700" b="0" kern="1200" baseline="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1200"/>
        </a:spcAft>
        <a:buSzPct val="75000"/>
        <a:buFont typeface="Arial" panose="020B0604020202020204" pitchFamily="34" charset="0"/>
        <a:buNone/>
        <a:defRPr sz="1500" b="1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SzPct val="75000"/>
        <a:buFont typeface="Arial" panose="020B0604020202020204" pitchFamily="34" charset="0"/>
        <a:buNone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234000" indent="-23400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bg2"/>
        </a:buClr>
        <a:buSzPct val="100000"/>
        <a:buFont typeface="Wingdings" panose="05000000000000000000" pitchFamily="2" charset="2"/>
        <a:buChar char="§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468000" indent="-23400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702000" indent="-23400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SzPct val="75000"/>
        <a:buFont typeface="Arial" panose="020B0604020202020204" pitchFamily="34" charset="0"/>
        <a:buNone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SzPct val="75000"/>
        <a:buFont typeface="Arial" panose="020B0604020202020204" pitchFamily="34" charset="0"/>
        <a:buNone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SzPct val="75000"/>
        <a:buFont typeface="Arial" panose="020B0604020202020204" pitchFamily="34" charset="0"/>
        <a:buNone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SzPct val="75000"/>
        <a:buFont typeface="Arial" panose="020B0604020202020204" pitchFamily="34" charset="0"/>
        <a:buNone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2" userDrawn="1">
          <p15:clr>
            <a:srgbClr val="5ACBF0"/>
          </p15:clr>
        </p15:guide>
        <p15:guide id="2" pos="5059" userDrawn="1">
          <p15:clr>
            <a:srgbClr val="5ACBF0"/>
          </p15:clr>
        </p15:guide>
        <p15:guide id="3" orient="horz" pos="245" userDrawn="1">
          <p15:clr>
            <a:srgbClr val="5ACBF0"/>
          </p15:clr>
        </p15:guide>
        <p15:guide id="4" orient="horz" pos="2700" userDrawn="1">
          <p15:clr>
            <a:srgbClr val="5ACBF0"/>
          </p15:clr>
        </p15:guide>
        <p15:guide id="5" pos="5443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3F806E7C-E56D-41BC-8AA6-00785CAB75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Sophia </a:t>
            </a:r>
            <a:r>
              <a:rPr lang="de-DE" dirty="0" err="1"/>
              <a:t>Dorgathen</a:t>
            </a:r>
            <a:r>
              <a:rPr lang="de-DE" dirty="0"/>
              <a:t> </a:t>
            </a:r>
          </a:p>
        </p:txBody>
      </p:sp>
      <p:pic>
        <p:nvPicPr>
          <p:cNvPr id="17" name="Bildplatzhalter 16">
            <a:extLst>
              <a:ext uri="{FF2B5EF4-FFF2-40B4-BE49-F238E27FC236}">
                <a16:creationId xmlns:a16="http://schemas.microsoft.com/office/drawing/2014/main" id="{D6B99351-8D4F-9250-4A54-3D5084C353B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7814" b="17814"/>
          <a:stretch>
            <a:fillRect/>
          </a:stretch>
        </p:blipFill>
        <p:spPr/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591F5E70-F6F5-4247-85F2-66AA884FA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Harpener Bach 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B81FD3AB-563F-4D43-A5F9-91E04ECF87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6932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D154ED7-2AF3-480F-8141-F661F62E3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12E9E93-B6D5-C46A-CF79-F2424749F763}"/>
              </a:ext>
            </a:extLst>
          </p:cNvPr>
          <p:cNvSpPr txBox="1"/>
          <p:nvPr/>
        </p:nvSpPr>
        <p:spPr>
          <a:xfrm>
            <a:off x="7524328" y="4227934"/>
            <a:ext cx="78579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 err="1">
                <a:solidFill>
                  <a:schemeClr val="tx2"/>
                </a:solidFill>
              </a:rPr>
              <a:t>Elwas</a:t>
            </a:r>
            <a:r>
              <a:rPr lang="de-DE" sz="600" dirty="0">
                <a:solidFill>
                  <a:schemeClr val="tx2"/>
                </a:solidFill>
              </a:rPr>
              <a:t> Web 2020 </a:t>
            </a:r>
          </a:p>
        </p:txBody>
      </p:sp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AB7E7053-DAEC-01FB-E31E-85599B8E25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5736" y="239879"/>
            <a:ext cx="4318695" cy="4125000"/>
          </a:xfrm>
        </p:spPr>
      </p:pic>
    </p:spTree>
    <p:extLst>
      <p:ext uri="{BB962C8B-B14F-4D97-AF65-F5344CB8AC3E}">
        <p14:creationId xmlns:p14="http://schemas.microsoft.com/office/powerpoint/2010/main" val="1321143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E240CC-AD55-4468-A601-D0AF02011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Fakten Check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0A6E0A9-D49B-4AD6-B054-516106217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00" y="1125000"/>
            <a:ext cx="7560000" cy="2958918"/>
          </a:xfrm>
        </p:spPr>
        <p:txBody>
          <a:bodyPr/>
          <a:lstStyle/>
          <a:p>
            <a:pPr marL="285750" indent="-285750">
              <a:buSzPct val="85000"/>
              <a:buFont typeface="Wingdings" pitchFamily="2" charset="2"/>
              <a:buChar char="§"/>
            </a:pPr>
            <a:r>
              <a:rPr lang="de-DE" dirty="0"/>
              <a:t>Bachlauf entspringt im Dortmunder Stadtteil </a:t>
            </a:r>
            <a:r>
              <a:rPr lang="de-DE" dirty="0" err="1"/>
              <a:t>Bövinghausen</a:t>
            </a:r>
            <a:r>
              <a:rPr lang="de-DE" dirty="0"/>
              <a:t> - </a:t>
            </a:r>
            <a:r>
              <a:rPr lang="de-DE" dirty="0" err="1"/>
              <a:t>Bövinghauser</a:t>
            </a:r>
            <a:r>
              <a:rPr lang="de-DE" dirty="0"/>
              <a:t> Bach -  im weiteren Verlauf zum </a:t>
            </a:r>
            <a:r>
              <a:rPr lang="de-DE" dirty="0" err="1"/>
              <a:t>Ölbach</a:t>
            </a:r>
            <a:r>
              <a:rPr lang="de-DE" dirty="0"/>
              <a:t> Bach - mündet in der Ruhr </a:t>
            </a:r>
          </a:p>
          <a:p>
            <a:pPr marL="285750" indent="-285750">
              <a:buSzPct val="85000"/>
              <a:buFont typeface="Wingdings" pitchFamily="2" charset="2"/>
              <a:buChar char="§"/>
            </a:pPr>
            <a:r>
              <a:rPr lang="de-DE" dirty="0"/>
              <a:t>4,1 km Länge (als Harpener Bach) </a:t>
            </a:r>
          </a:p>
          <a:p>
            <a:pPr marL="285750" indent="-285750">
              <a:buSzPct val="85000"/>
              <a:buFont typeface="Wingdings" pitchFamily="2" charset="2"/>
              <a:buChar char="§"/>
            </a:pPr>
            <a:r>
              <a:rPr lang="de-DE" dirty="0"/>
              <a:t>Fließt durch Urbane Gebiete u.a. am Ruhr Park vorbei </a:t>
            </a:r>
          </a:p>
          <a:p>
            <a:pPr marL="285750" indent="-285750">
              <a:buSzPct val="85000"/>
              <a:buFont typeface="Wingdings" pitchFamily="2" charset="2"/>
              <a:buChar char="§"/>
            </a:pPr>
            <a:r>
              <a:rPr lang="de-DE" dirty="0"/>
              <a:t>Fließt an Bereichen mit landwirtschaftlicher Nutzung vorbei </a:t>
            </a:r>
          </a:p>
          <a:p>
            <a:pPr marL="285750" indent="-285750">
              <a:buSzPct val="85000"/>
              <a:buFont typeface="Wingdings" pitchFamily="2" charset="2"/>
              <a:buChar char="§"/>
            </a:pPr>
            <a:endParaRPr lang="de-DE" dirty="0"/>
          </a:p>
          <a:p>
            <a:pPr marL="285750" indent="-285750">
              <a:buSzPct val="85000"/>
              <a:buFont typeface="Wingdings" pitchFamily="2" charset="2"/>
              <a:buChar char="§"/>
            </a:pPr>
            <a:r>
              <a:rPr lang="de-DE" dirty="0"/>
              <a:t>Fahrzeit 10-30 min je nach Messtelle </a:t>
            </a:r>
          </a:p>
          <a:p>
            <a:pPr marL="285750" indent="-285750">
              <a:buSzPct val="85000"/>
              <a:buFont typeface="Wingdings" pitchFamily="2" charset="2"/>
              <a:buChar char="§"/>
            </a:pPr>
            <a:endParaRPr lang="de-DE" dirty="0"/>
          </a:p>
          <a:p>
            <a:pPr marL="285750" indent="-285750">
              <a:buSzPct val="85000"/>
              <a:buFont typeface="Wingdings" pitchFamily="2" charset="2"/>
              <a:buChar char="§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631AC0F-CE76-4ADF-8715-AAC849CF9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8674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F88CEBF-B030-42C6-B93E-274AF2CE9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4</a:t>
            </a:fld>
            <a:r>
              <a:rPr lang="de-DE"/>
              <a:t> </a:t>
            </a:r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02E1EAD-BD89-47C4-7C8C-AD3F0A27F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00" y="954548"/>
            <a:ext cx="2027530" cy="265861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9A925CA-65AE-1699-A1C6-02022EE52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922" y="1059582"/>
            <a:ext cx="2951854" cy="223224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2891405-023B-02B8-E3BB-D8EB465AF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9960" y="1095441"/>
            <a:ext cx="2900040" cy="2160530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338EE55D-8215-0337-9281-365B9E1F6445}"/>
              </a:ext>
            </a:extLst>
          </p:cNvPr>
          <p:cNvSpPr txBox="1"/>
          <p:nvPr/>
        </p:nvSpPr>
        <p:spPr>
          <a:xfrm>
            <a:off x="324000" y="3726987"/>
            <a:ext cx="295185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 err="1">
                <a:solidFill>
                  <a:schemeClr val="tx2"/>
                </a:solidFill>
                <a:effectLst/>
              </a:rPr>
              <a:t>AgL</a:t>
            </a:r>
            <a:r>
              <a:rPr lang="de-DE" sz="600" dirty="0">
                <a:solidFill>
                  <a:schemeClr val="tx2"/>
                </a:solidFill>
                <a:effectLst/>
              </a:rPr>
              <a:t> – </a:t>
            </a:r>
            <a:r>
              <a:rPr lang="de-DE" sz="600" dirty="0" err="1">
                <a:solidFill>
                  <a:schemeClr val="tx2"/>
                </a:solidFill>
                <a:effectLst/>
              </a:rPr>
              <a:t>Büro</a:t>
            </a:r>
            <a:r>
              <a:rPr lang="de-DE" sz="600" dirty="0">
                <a:solidFill>
                  <a:schemeClr val="tx2"/>
                </a:solidFill>
                <a:effectLst/>
              </a:rPr>
              <a:t> </a:t>
            </a:r>
            <a:r>
              <a:rPr lang="de-DE" sz="600" dirty="0" err="1">
                <a:solidFill>
                  <a:schemeClr val="tx2"/>
                </a:solidFill>
                <a:effectLst/>
              </a:rPr>
              <a:t>für</a:t>
            </a:r>
            <a:r>
              <a:rPr lang="de-DE" sz="600" dirty="0">
                <a:solidFill>
                  <a:schemeClr val="tx2"/>
                </a:solidFill>
                <a:effectLst/>
              </a:rPr>
              <a:t> Umweltgutachten</a:t>
            </a:r>
            <a:r>
              <a:rPr lang="de-DE" sz="600" dirty="0">
                <a:solidFill>
                  <a:schemeClr val="tx2"/>
                </a:solidFill>
              </a:rPr>
              <a:t> (</a:t>
            </a:r>
            <a:r>
              <a:rPr lang="de-DE" sz="600" dirty="0" err="1">
                <a:solidFill>
                  <a:schemeClr val="tx2"/>
                </a:solidFill>
              </a:rPr>
              <a:t>Hg</a:t>
            </a:r>
            <a:r>
              <a:rPr lang="de-DE" sz="600" dirty="0">
                <a:solidFill>
                  <a:schemeClr val="tx2"/>
                </a:solidFill>
              </a:rPr>
              <a:t>.) 2022: 98-f.</a:t>
            </a:r>
          </a:p>
        </p:txBody>
      </p:sp>
    </p:spTree>
    <p:extLst>
      <p:ext uri="{BB962C8B-B14F-4D97-AF65-F5344CB8AC3E}">
        <p14:creationId xmlns:p14="http://schemas.microsoft.com/office/powerpoint/2010/main" val="3181918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7CC71F-AAAC-A015-948B-6F25B939C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Veränderung Harpener Bach 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1409B4B7-F400-786A-C121-EDC219452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0000" y="1232982"/>
            <a:ext cx="3847271" cy="2524986"/>
          </a:xfr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D2C536E-A170-4F6E-56F8-1976A6F1C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5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652CB40-5B2F-AE98-2D40-D6E1EAC13956}"/>
              </a:ext>
            </a:extLst>
          </p:cNvPr>
          <p:cNvSpPr txBox="1"/>
          <p:nvPr/>
        </p:nvSpPr>
        <p:spPr>
          <a:xfrm>
            <a:off x="4788024" y="1236280"/>
            <a:ext cx="4032448" cy="1128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800"/>
              </a:spcBef>
              <a:buSzPct val="85000"/>
              <a:buFont typeface="Wingdings" pitchFamily="2" charset="2"/>
              <a:buChar char="§"/>
            </a:pPr>
            <a:r>
              <a:rPr lang="de-DE" dirty="0">
                <a:solidFill>
                  <a:schemeClr val="tx2"/>
                </a:solidFill>
              </a:rPr>
              <a:t>Harpener Bach vom Grubenwasser getrennt → bessere ökologische Qualität </a:t>
            </a:r>
          </a:p>
          <a:p>
            <a:pPr marL="285750" indent="-285750">
              <a:spcBef>
                <a:spcPts val="800"/>
              </a:spcBef>
              <a:buSzPct val="85000"/>
              <a:buFont typeface="Wingdings" pitchFamily="2" charset="2"/>
              <a:buChar char="§"/>
            </a:pPr>
            <a:r>
              <a:rPr lang="de-DE" dirty="0">
                <a:solidFill>
                  <a:schemeClr val="tx2"/>
                </a:solidFill>
              </a:rPr>
              <a:t>Neues Bachbett </a:t>
            </a:r>
          </a:p>
          <a:p>
            <a:pPr marL="285750" indent="-285750">
              <a:spcBef>
                <a:spcPts val="800"/>
              </a:spcBef>
              <a:buSzPct val="85000"/>
              <a:buFont typeface="Wingdings" pitchFamily="2" charset="2"/>
              <a:buChar char="§"/>
            </a:pPr>
            <a:r>
              <a:rPr lang="de-DE" dirty="0">
                <a:solidFill>
                  <a:schemeClr val="tx2"/>
                </a:solidFill>
              </a:rPr>
              <a:t>Renaturierung </a:t>
            </a:r>
            <a:r>
              <a:rPr lang="de-DE" sz="600" dirty="0">
                <a:solidFill>
                  <a:schemeClr val="tx2"/>
                </a:solidFill>
              </a:rPr>
              <a:t>Stadt Bochum (</a:t>
            </a:r>
            <a:r>
              <a:rPr lang="de-DE" sz="600" dirty="0" err="1">
                <a:solidFill>
                  <a:schemeClr val="tx2"/>
                </a:solidFill>
              </a:rPr>
              <a:t>Hg</a:t>
            </a:r>
            <a:r>
              <a:rPr lang="de-DE" sz="600" dirty="0">
                <a:solidFill>
                  <a:schemeClr val="tx2"/>
                </a:solidFill>
              </a:rPr>
              <a:t>.) (</a:t>
            </a:r>
            <a:r>
              <a:rPr lang="de-DE" sz="600" dirty="0" err="1">
                <a:solidFill>
                  <a:schemeClr val="tx2"/>
                </a:solidFill>
              </a:rPr>
              <a:t>o.J</a:t>
            </a:r>
            <a:r>
              <a:rPr lang="de-DE" sz="600" dirty="0">
                <a:solidFill>
                  <a:schemeClr val="tx2"/>
                </a:solidFill>
                <a:sym typeface="Wingdings" pitchFamily="2" charset="2"/>
              </a:rPr>
              <a:t>)</a:t>
            </a:r>
            <a:endParaRPr lang="de-DE" sz="600" dirty="0">
              <a:solidFill>
                <a:schemeClr val="tx2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96C08E9-3F04-E017-C754-2F499EF50E23}"/>
              </a:ext>
            </a:extLst>
          </p:cNvPr>
          <p:cNvSpPr txBox="1"/>
          <p:nvPr/>
        </p:nvSpPr>
        <p:spPr>
          <a:xfrm>
            <a:off x="720000" y="3818185"/>
            <a:ext cx="220379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>
                <a:solidFill>
                  <a:schemeClr val="tx2"/>
                </a:solidFill>
              </a:rPr>
              <a:t>Stadt Bochum (</a:t>
            </a:r>
            <a:r>
              <a:rPr lang="de-DE" sz="600" dirty="0" err="1">
                <a:solidFill>
                  <a:schemeClr val="tx2"/>
                </a:solidFill>
              </a:rPr>
              <a:t>Hg</a:t>
            </a:r>
            <a:r>
              <a:rPr lang="de-DE" sz="600" dirty="0">
                <a:solidFill>
                  <a:schemeClr val="tx2"/>
                </a:solidFill>
              </a:rPr>
              <a:t>.) (o.J.)</a:t>
            </a:r>
          </a:p>
        </p:txBody>
      </p:sp>
    </p:spTree>
    <p:extLst>
      <p:ext uri="{BB962C8B-B14F-4D97-AF65-F5344CB8AC3E}">
        <p14:creationId xmlns:p14="http://schemas.microsoft.com/office/powerpoint/2010/main" val="3588137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89C162FC-57EF-101C-8E79-DA145AC31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Mögliche Interessen 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A5EB8745-6FF5-F23F-EFBD-D39D5DD02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SzPct val="85000"/>
              <a:buFont typeface="Wingdings" pitchFamily="2" charset="2"/>
              <a:buChar char="§"/>
            </a:pPr>
            <a:r>
              <a:rPr lang="de-DE" dirty="0"/>
              <a:t>Auswirkungen der Renaturierung</a:t>
            </a:r>
          </a:p>
          <a:p>
            <a:pPr marL="285750" indent="-285750">
              <a:buSzPct val="85000"/>
              <a:buFont typeface="Wingdings" pitchFamily="2" charset="2"/>
              <a:buChar char="§"/>
            </a:pPr>
            <a:r>
              <a:rPr lang="de-DE" dirty="0"/>
              <a:t>Auswirkungen der Veränderungen des Bauchlaufs</a:t>
            </a:r>
          </a:p>
          <a:p>
            <a:pPr marL="285750" indent="-285750">
              <a:buSzPct val="85000"/>
              <a:buFont typeface="Wingdings" pitchFamily="2" charset="2"/>
              <a:buChar char="§"/>
            </a:pPr>
            <a:r>
              <a:rPr lang="de-DE" dirty="0"/>
              <a:t>Auswirkungen der Umleitung um den </a:t>
            </a:r>
            <a:r>
              <a:rPr lang="de-DE" dirty="0" err="1"/>
              <a:t>Ümminger</a:t>
            </a:r>
            <a:r>
              <a:rPr lang="de-DE" dirty="0"/>
              <a:t> See und Harpener </a:t>
            </a:r>
            <a:r>
              <a:rPr lang="de-DE"/>
              <a:t>Teich →  bes. </a:t>
            </a:r>
            <a:r>
              <a:rPr lang="de-DE" dirty="0"/>
              <a:t>Wasserqualität </a:t>
            </a:r>
          </a:p>
          <a:p>
            <a:pPr marL="285750" indent="-285750">
              <a:buSzPct val="85000"/>
              <a:buFont typeface="Wingdings" pitchFamily="2" charset="2"/>
              <a:buChar char="§"/>
            </a:pPr>
            <a:r>
              <a:rPr lang="de-DE" dirty="0"/>
              <a:t>Unterschiede zwischen den Verschiedenen Messtellen → unterschiedliche Gegebenheiten </a:t>
            </a:r>
          </a:p>
          <a:p>
            <a:pPr marL="285750" indent="-285750">
              <a:buSzPct val="85000"/>
              <a:buFont typeface="Wingdings" pitchFamily="2" charset="2"/>
              <a:buChar char="§"/>
            </a:pPr>
            <a:endParaRPr lang="de-DE" dirty="0"/>
          </a:p>
          <a:p>
            <a:pPr marL="285750" indent="-285750">
              <a:buSzPct val="85000"/>
              <a:buFont typeface="Wingdings" pitchFamily="2" charset="2"/>
              <a:buChar char="§"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AE72D51-0761-452D-8368-452167357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6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1241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59CF35-AC22-E661-21D5-6AE772A78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Quellenverzeichnis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FFBC02-E196-688E-ED4A-F823CD446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000" dirty="0">
                <a:solidFill>
                  <a:srgbClr val="002060"/>
                </a:solidFill>
              </a:rPr>
              <a:t>Ministerium für Umwelt, Naturschutz und Verkehr (</a:t>
            </a:r>
            <a:r>
              <a:rPr lang="de-DE" sz="1000" dirty="0" err="1">
                <a:solidFill>
                  <a:srgbClr val="002060"/>
                </a:solidFill>
              </a:rPr>
              <a:t>Hg</a:t>
            </a:r>
            <a:r>
              <a:rPr lang="de-DE" sz="1000" dirty="0">
                <a:solidFill>
                  <a:srgbClr val="002060"/>
                </a:solidFill>
              </a:rPr>
              <a:t>.) (2020, 2019-2021, 2024): Elvas-Web.</a:t>
            </a:r>
            <a:r>
              <a:rPr lang="de-DE" sz="1000" dirty="0">
                <a:solidFill>
                  <a:schemeClr val="bg2"/>
                </a:solidFill>
              </a:rPr>
              <a:t> </a:t>
            </a:r>
            <a:r>
              <a:rPr lang="de-DE" sz="1000" dirty="0"/>
              <a:t>https://</a:t>
            </a:r>
            <a:r>
              <a:rPr lang="de-DE" sz="1000" dirty="0" err="1"/>
              <a:t>www.elwasweb.nrw.de</a:t>
            </a:r>
            <a:r>
              <a:rPr lang="de-DE" sz="1000" dirty="0"/>
              <a:t>/</a:t>
            </a:r>
            <a:r>
              <a:rPr lang="de-DE" sz="1000" dirty="0" err="1"/>
              <a:t>elwas</a:t>
            </a:r>
            <a:r>
              <a:rPr lang="de-DE" sz="1000" dirty="0"/>
              <a:t>-web/</a:t>
            </a:r>
            <a:r>
              <a:rPr lang="de-DE" sz="1000" dirty="0" err="1"/>
              <a:t>index.xhtml;jsessionid</a:t>
            </a:r>
            <a:r>
              <a:rPr lang="de-DE" sz="1000" dirty="0"/>
              <a:t>=6ADFDC151FC73A878FCAD87882CFC7E6# [04.12.24]</a:t>
            </a:r>
          </a:p>
          <a:p>
            <a:r>
              <a:rPr lang="de-DE" sz="1000" dirty="0"/>
              <a:t>Stadt Bochum (</a:t>
            </a:r>
            <a:r>
              <a:rPr lang="de-DE" sz="1000" dirty="0" err="1"/>
              <a:t>Hg</a:t>
            </a:r>
            <a:r>
              <a:rPr lang="de-DE" sz="1000" dirty="0"/>
              <a:t>.) (o.J.): </a:t>
            </a:r>
            <a:r>
              <a:rPr lang="de-DE" sz="1000" dirty="0" err="1"/>
              <a:t>Bochum.de</a:t>
            </a:r>
            <a:r>
              <a:rPr lang="de-DE" sz="1000" dirty="0"/>
              <a:t>. https://</a:t>
            </a:r>
            <a:r>
              <a:rPr lang="de-DE" sz="1000" dirty="0" err="1"/>
              <a:t>www.bochum.de</a:t>
            </a:r>
            <a:r>
              <a:rPr lang="de-DE" sz="1000" dirty="0"/>
              <a:t>/</a:t>
            </a:r>
            <a:r>
              <a:rPr lang="de-DE" sz="1000" dirty="0" err="1"/>
              <a:t>impressum</a:t>
            </a:r>
            <a:r>
              <a:rPr lang="de-DE" sz="1000" dirty="0"/>
              <a:t> [04.12.24]</a:t>
            </a:r>
          </a:p>
          <a:p>
            <a:r>
              <a:rPr lang="de-DE" sz="1000" dirty="0"/>
              <a:t>AGL Büro für Umweltgutachten (</a:t>
            </a:r>
            <a:r>
              <a:rPr lang="de-DE" sz="1000" dirty="0" err="1"/>
              <a:t>Hg</a:t>
            </a:r>
            <a:r>
              <a:rPr lang="de-DE" sz="1000" dirty="0"/>
              <a:t>.) (2022): </a:t>
            </a:r>
            <a:r>
              <a:rPr lang="de-DE" sz="1000" dirty="0">
                <a:effectLst/>
              </a:rPr>
              <a:t>Monitoring der </a:t>
            </a:r>
            <a:r>
              <a:rPr lang="de-DE" sz="1000" dirty="0" err="1">
                <a:effectLst/>
              </a:rPr>
              <a:t>Gewässergüte</a:t>
            </a:r>
            <a:r>
              <a:rPr lang="de-DE" sz="1000" dirty="0">
                <a:effectLst/>
              </a:rPr>
              <a:t> an </a:t>
            </a:r>
            <a:r>
              <a:rPr lang="de-DE" sz="1000" dirty="0" err="1">
                <a:effectLst/>
              </a:rPr>
              <a:t>Fließgewässern</a:t>
            </a:r>
            <a:r>
              <a:rPr lang="de-DE" sz="1000" dirty="0">
                <a:effectLst/>
              </a:rPr>
              <a:t> im Stadtgebiet Bochum Biologische und Physikalisch-chemische </a:t>
            </a:r>
            <a:r>
              <a:rPr lang="de-DE" sz="1000" dirty="0" err="1">
                <a:effectLst/>
              </a:rPr>
              <a:t>Gewässeruntersuchungen</a:t>
            </a:r>
            <a:r>
              <a:rPr lang="de-DE" sz="1000" dirty="0">
                <a:effectLst/>
              </a:rPr>
              <a:t>. https://</a:t>
            </a:r>
            <a:r>
              <a:rPr lang="de-DE" sz="1000" dirty="0" err="1">
                <a:effectLst/>
              </a:rPr>
              <a:t>www.bochum.de</a:t>
            </a:r>
            <a:r>
              <a:rPr lang="de-DE" sz="1000" dirty="0">
                <a:effectLst/>
              </a:rPr>
              <a:t>/C125830C0042AB74/</a:t>
            </a:r>
            <a:r>
              <a:rPr lang="de-DE" sz="1000" dirty="0" err="1">
                <a:effectLst/>
              </a:rPr>
              <a:t>vwContentByKey</a:t>
            </a:r>
            <a:r>
              <a:rPr lang="de-DE" sz="1000" dirty="0">
                <a:effectLst/>
              </a:rPr>
              <a:t>/W2CE6862627BOCMDE/$File/Gewaesserguetebericht_Monitoring2022.pdf. [04.</a:t>
            </a:r>
            <a:r>
              <a:rPr lang="de-DE" sz="1000" dirty="0"/>
              <a:t>12.24]</a:t>
            </a:r>
          </a:p>
          <a:p>
            <a:endParaRPr lang="de-DE" sz="1000" dirty="0"/>
          </a:p>
          <a:p>
            <a:endParaRPr lang="de-DE" sz="1000" dirty="0"/>
          </a:p>
          <a:p>
            <a:endParaRPr lang="de-DE" sz="1000" dirty="0"/>
          </a:p>
          <a:p>
            <a:endParaRPr lang="de-DE" sz="16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CD59A30-34A3-5F37-EF1B-7B733DA18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7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1172771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 Master RUB">
  <a:themeElements>
    <a:clrScheme name="RUB">
      <a:dk1>
        <a:sysClr val="windowText" lastClr="000000"/>
      </a:dk1>
      <a:lt1>
        <a:sysClr val="window" lastClr="FFFFFF"/>
      </a:lt1>
      <a:dk2>
        <a:srgbClr val="003560"/>
      </a:dk2>
      <a:lt2>
        <a:srgbClr val="8DAE10"/>
      </a:lt2>
      <a:accent1>
        <a:srgbClr val="FFCC00"/>
      </a:accent1>
      <a:accent2>
        <a:srgbClr val="EE7203"/>
      </a:accent2>
      <a:accent3>
        <a:srgbClr val="E6332A"/>
      </a:accent3>
      <a:accent4>
        <a:srgbClr val="B71E3F"/>
      </a:accent4>
      <a:accent5>
        <a:srgbClr val="9C5516"/>
      </a:accent5>
      <a:accent6>
        <a:srgbClr val="59211C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_RUB_03a.potx" id="{C867D821-36E8-4CDA-B68D-4949E463F39D}" vid="{F84F8B3F-9528-42A9-B5AE-3004D541450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Master RUB</Template>
  <TotalTime>0</TotalTime>
  <Words>278</Words>
  <Application>Microsoft Macintosh PowerPoint</Application>
  <PresentationFormat>Bildschirmpräsentation (16:9)</PresentationFormat>
  <Paragraphs>35</Paragraphs>
  <Slides>7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1" baseType="lpstr">
      <vt:lpstr>Arial</vt:lpstr>
      <vt:lpstr>Calibri</vt:lpstr>
      <vt:lpstr>Wingdings</vt:lpstr>
      <vt:lpstr>PowerPoint Master RUB</vt:lpstr>
      <vt:lpstr>Harpener Bach </vt:lpstr>
      <vt:lpstr>PowerPoint-Präsentation</vt:lpstr>
      <vt:lpstr>Fakten Check </vt:lpstr>
      <vt:lpstr>PowerPoint-Präsentation</vt:lpstr>
      <vt:lpstr>Veränderung Harpener Bach </vt:lpstr>
      <vt:lpstr>Mögliche Interessen </vt:lpstr>
      <vt:lpstr>Quellenverzeichnis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Dorgathen, Sophia</dc:creator>
  <cp:lastModifiedBy>Dorgathen, Sophia</cp:lastModifiedBy>
  <cp:revision>6</cp:revision>
  <dcterms:created xsi:type="dcterms:W3CDTF">2024-12-04T13:37:03Z</dcterms:created>
  <dcterms:modified xsi:type="dcterms:W3CDTF">2024-12-05T08:17:34Z</dcterms:modified>
</cp:coreProperties>
</file>