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s/slide7.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theme/theme2.xml" ContentType="application/vnd.openxmlformats-officedocument.theme+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showSpecialPlsOnTitleSld="0">
  <p:sldMasterIdLst>
    <p:sldMasterId id="2147483648" r:id="rId1"/>
  </p:sldMasterIdLst>
  <p:notesMasterIdLst>
    <p:notesMasterId r:id="rId13"/>
  </p:notesMasterIdLst>
  <p:sldIdLst>
    <p:sldId id="256" r:id="rId4"/>
    <p:sldId id="257" r:id="rId5"/>
    <p:sldId id="258" r:id="rId6"/>
    <p:sldId id="259" r:id="rId7"/>
    <p:sldId id="260" r:id="rId8"/>
    <p:sldId id="261" r:id="rId9"/>
    <p:sldId id="262" r:id="rId10"/>
    <p:sldId id="263" r:id="rId11"/>
    <p:sldId id="264" r:id="rId12"/>
  </p:sldIdLst>
  <p:sldSz cx="9144000" cy="6858000" type="screen4x3"/>
  <p:notesSz cx="9144000" cy="6858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notesMaster" Target="notesMasters/notesMaster1.xml"/><Relationship Id="rId14" Type="http://schemas.openxmlformats.org/officeDocument/2006/relationships/presProps" Target="presProps.xml" /><Relationship Id="rId15" Type="http://schemas.openxmlformats.org/officeDocument/2006/relationships/tableStyles" Target="tableStyles.xml" /><Relationship Id="rId16"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hidden="0"/>
        <p:cNvGrpSpPr/>
        <p:nvPr isPhoto="0" userDrawn="0"/>
      </p:nvGrpSpPr>
      <p:grpSpPr bwMode="auto">
        <a:xfrm>
          <a:off x="0" y="0"/>
          <a:ext cx="0" cy="0"/>
          <a:chOff x="0" y="0"/>
          <a:chExt cx="0" cy="0"/>
        </a:xfrm>
      </p:grpSpPr>
      <p:sp>
        <p:nvSpPr>
          <p:cNvPr id="2" name="Kopfzeilenplatzhalter 1" hidden="0"/>
          <p:cNvSpPr>
            <a:spLocks noGrp="1"/>
          </p:cNvSpPr>
          <p:nvPr isPhoto="0" userDrawn="0">
            <p:ph type="hdr" sz="quarter" hasCustomPrompt="0"/>
          </p:nvPr>
        </p:nvSpPr>
        <p:spPr bwMode="auto">
          <a:xfrm>
            <a:off x="0" y="0"/>
            <a:ext cx="2971800" cy="457200"/>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hidden="0"/>
          <p:cNvSpPr>
            <a:spLocks noGrp="1"/>
          </p:cNvSpPr>
          <p:nvPr isPhoto="0" userDrawn="0">
            <p:ph type="dt" idx="1" hasCustomPrompt="0"/>
          </p:nvPr>
        </p:nvSpPr>
        <p:spPr bwMode="auto">
          <a:xfrm>
            <a:off x="3884613" y="0"/>
            <a:ext cx="2971800" cy="457200"/>
          </a:xfrm>
          <a:prstGeom prst="rect">
            <a:avLst/>
          </a:prstGeom>
        </p:spPr>
        <p:txBody>
          <a:bodyPr vert="horz" lIns="91440" tIns="45720" rIns="91440" bIns="45720" rtlCol="0"/>
          <a:lstStyle>
            <a:lvl1pPr algn="r">
              <a:defRPr sz="1200"/>
            </a:lvl1pPr>
          </a:lstStyle>
          <a:p>
            <a:pPr>
              <a:defRPr/>
            </a:pPr>
            <a:fld id="{11F95EAE-C881-4BDC-973A-FEC0DECD6017}" type="datetimeFigureOut">
              <a:rPr lang="de-DE"/>
              <a:t/>
            </a:fld>
            <a:endParaRPr lang="de-DE"/>
          </a:p>
        </p:txBody>
      </p:sp>
      <p:sp>
        <p:nvSpPr>
          <p:cNvPr id="4" name="Folienbildplatzhalter 3" hidden="0"/>
          <p:cNvSpPr>
            <a:spLocks noChangeAspect="1" noGrp="1" noRot="1"/>
          </p:cNvSpPr>
          <p:nvPr isPhoto="0" userDrawn="0">
            <p:ph type="sldImg" idx="2" hasCustomPrompt="0"/>
          </p:nvPr>
        </p:nvSpPr>
        <p:spPr bwMode="auto">
          <a:xfrm>
            <a:off x="1143000" y="685800"/>
            <a:ext cx="4572000" cy="3429000"/>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5" name="Notizenplatzhalter 4" hidden="0"/>
          <p:cNvSpPr>
            <a:spLocks noGrp="1"/>
          </p:cNvSpPr>
          <p:nvPr isPhoto="0" userDrawn="0">
            <p:ph type="body" sz="quarter" idx="3" hasCustomPrompt="0"/>
          </p:nvPr>
        </p:nvSpPr>
        <p:spPr bwMode="auto">
          <a:xfrm>
            <a:off x="685800" y="4343400"/>
            <a:ext cx="5486400" cy="4114800"/>
          </a:xfrm>
          <a:prstGeom prst="rect">
            <a:avLst/>
          </a:prstGeom>
        </p:spPr>
        <p:txBody>
          <a:bodyPr vert="horz" lIns="91440" tIns="45720" rIns="91440" bIns="45720"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Fußzeilenplatzhalter 5" hidden="0"/>
          <p:cNvSpPr>
            <a:spLocks noGrp="1"/>
          </p:cNvSpPr>
          <p:nvPr isPhoto="0" userDrawn="0">
            <p:ph type="ftr" sz="quarter" idx="4" hasCustomPrompt="0"/>
          </p:nvPr>
        </p:nvSpPr>
        <p:spPr bwMode="auto">
          <a:xfrm>
            <a:off x="0" y="8685213"/>
            <a:ext cx="2971800" cy="457200"/>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hidden="0"/>
          <p:cNvSpPr>
            <a:spLocks noGrp="1"/>
          </p:cNvSpPr>
          <p:nvPr isPhoto="0" userDrawn="0">
            <p:ph type="sldNum" sz="quarter" idx="5" hasCustomPrompt="0"/>
          </p:nvPr>
        </p:nvSpPr>
        <p:spPr bwMode="auto">
          <a:xfrm>
            <a:off x="3884613" y="8685213"/>
            <a:ext cx="2971800" cy="457200"/>
          </a:xfrm>
          <a:prstGeom prst="rect">
            <a:avLst/>
          </a:prstGeom>
        </p:spPr>
        <p:txBody>
          <a:bodyPr vert="horz" lIns="91440" tIns="45720" rIns="91440" bIns="45720" rtlCol="0" anchor="b"/>
          <a:lstStyle>
            <a:lvl1pPr algn="r">
              <a:defRPr sz="1200"/>
            </a:lvl1pPr>
          </a:lstStyle>
          <a:p>
            <a:pPr>
              <a:defRPr/>
            </a:pPr>
            <a:fld id="{16A50301-68D1-481D-B4A4-2A1D47E388E9}" type="slidenum">
              <a:rPr lang="de-DE"/>
              <a:t/>
            </a:fld>
            <a:endParaRPr lang="de-DE"/>
          </a:p>
        </p:txBody>
      </p:sp>
    </p:spTree>
  </p:cSld>
  <p:clrMap accent1="accent1" accent2="accent2" accent3="accent3" accent4="accent4" accent5="accent5" accent6="accent6" bg1="lt1" bg2="lt2" folHlink="folHlink" hlink="hlink" tx1="dk1" tx2="dk2"/>
  <p:hf dt="0" ftr="0" hdr="0" sldNum="1"/>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2" name="Folienbildplatzhalter 1" hidden="0"/>
          <p:cNvSpPr>
            <a:spLocks noChangeAspect="1" noGrp="1" noRot="1"/>
          </p:cNvSpPr>
          <p:nvPr isPhoto="0" userDrawn="0">
            <p:ph type="sldImg" hasCustomPrompt="0"/>
          </p:nvPr>
        </p:nvSpPr>
        <p:spPr bwMode="auto"/>
      </p:sp>
      <p:sp>
        <p:nvSpPr>
          <p:cNvPr id="3" name="Notizenplatzhalter 2" hidden="0"/>
          <p:cNvSpPr>
            <a:spLocks noGrp="1"/>
          </p:cNvSpPr>
          <p:nvPr isPhoto="0" userDrawn="0">
            <p:ph type="body" idx="1" hasCustomPrompt="0"/>
          </p:nvPr>
        </p:nvSpPr>
        <p:spPr bwMode="auto"/>
        <p:txBody>
          <a:bodyPr/>
          <a:lstStyle/>
          <a:p>
            <a:pPr marL="217793" indent="-217793">
              <a:buFont typeface="Arial"/>
              <a:buChar char="•"/>
              <a:defRPr/>
            </a:pPr>
            <a:r>
              <a:rPr lang="de-DE"/>
              <a:t>In the process of our group work we recognized that we had further interests in sustainability in the cluster of academic education</a:t>
            </a:r>
            <a:endParaRPr lang="de-DE"/>
          </a:p>
          <a:p>
            <a:pPr marL="217793" indent="-217793">
              <a:buFont typeface="Arial"/>
              <a:buChar char="•"/>
              <a:defRPr/>
            </a:pPr>
            <a:r>
              <a:rPr lang="de-DE"/>
              <a:t>We wanted to bring together the three different aspects of sustainability in a practical way</a:t>
            </a:r>
            <a:endParaRPr lang="de-DE"/>
          </a:p>
          <a:p>
            <a:pPr marL="217793" indent="-217793">
              <a:buFont typeface="Arial"/>
              <a:buChar char="•"/>
              <a:defRPr/>
            </a:pPr>
            <a:r>
              <a:rPr lang="de-DE"/>
              <a:t>so we created a new challenge No. 4.06</a:t>
            </a:r>
            <a:endParaRPr lang="de-DE"/>
          </a:p>
          <a:p>
            <a:pPr marL="217793" indent="-217793">
              <a:buFont typeface="Arial"/>
              <a:buChar char="•"/>
              <a:defRPr/>
            </a:pPr>
            <a:r>
              <a:rPr lang="de-DE"/>
              <a:t>Motivations: social, ecological and economic sustainability at our campus —&gt; involving students -&gt; problem based learning (not only the results, but also social skills etc.) </a:t>
            </a:r>
            <a:endParaRPr lang="de-DE"/>
          </a:p>
          <a:p>
            <a:pPr marL="217793" indent="-217793">
              <a:buFont typeface="Arial"/>
              <a:buChar char="•"/>
              <a:defRPr/>
            </a:pPr>
            <a:endParaRPr lang="de-DE"/>
          </a:p>
          <a:p>
            <a:pPr marL="217793" indent="-217793">
              <a:buFont typeface="Arial"/>
              <a:buChar char="•"/>
              <a:defRPr/>
            </a:pPr>
            <a:endParaRPr lang="de-DE"/>
          </a:p>
        </p:txBody>
      </p:sp>
      <p:sp>
        <p:nvSpPr>
          <p:cNvPr id="4" name="Foliennummernplatzhalter 3" hidden="0"/>
          <p:cNvSpPr>
            <a:spLocks noGrp="1"/>
          </p:cNvSpPr>
          <p:nvPr isPhoto="0" userDrawn="0">
            <p:ph type="sldNum" sz="quarter" idx="5" hasCustomPrompt="0"/>
          </p:nvPr>
        </p:nvSpPr>
        <p:spPr bwMode="auto"/>
        <p:txBody>
          <a:bodyPr/>
          <a:lstStyle/>
          <a:p>
            <a:pPr>
              <a:defRPr/>
            </a:pPr>
            <a:fld id="{16A50301-68D1-481D-B4A4-2A1D47E388E9}" type="slidenum">
              <a:rPr lang="de-DE"/>
              <a:t/>
            </a:fld>
            <a:endParaRPr lang="de-DE"/>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2" name="Folienbildplatzhalter 1" hidden="0"/>
          <p:cNvSpPr>
            <a:spLocks noChangeAspect="1" noGrp="1" noRot="1"/>
          </p:cNvSpPr>
          <p:nvPr isPhoto="0" userDrawn="0">
            <p:ph type="sldImg" hasCustomPrompt="0"/>
          </p:nvPr>
        </p:nvSpPr>
        <p:spPr bwMode="auto"/>
      </p:sp>
      <p:sp>
        <p:nvSpPr>
          <p:cNvPr id="3" name="Notizenplatzhalter 2" hidden="0"/>
          <p:cNvSpPr>
            <a:spLocks noGrp="1"/>
          </p:cNvSpPr>
          <p:nvPr isPhoto="0" userDrawn="0">
            <p:ph type="body" idx="1" hasCustomPrompt="0"/>
          </p:nvPr>
        </p:nvSpPr>
        <p:spPr bwMode="auto"/>
        <p:txBody>
          <a:bodyPr/>
          <a:lstStyle/>
          <a:p>
            <a:pPr>
              <a:defRPr/>
            </a:pPr>
            <a:r>
              <a:rPr lang="de-DE"/>
              <a:t>Real life ecological effect -&gt; reducing emissions or achieve biodiversity etc.</a:t>
            </a:r>
            <a:endParaRPr lang="de-DE"/>
          </a:p>
          <a:p>
            <a:pPr>
              <a:defRPr/>
            </a:pPr>
            <a:r>
              <a:rPr lang="de-DE"/>
              <a:t>Sustainable learning (problem based, flexible, in a familiar environmental)</a:t>
            </a:r>
            <a:endParaRPr lang="de-DE"/>
          </a:p>
        </p:txBody>
      </p:sp>
      <p:sp>
        <p:nvSpPr>
          <p:cNvPr id="4" name="Foliennummernplatzhalter 3" hidden="0"/>
          <p:cNvSpPr>
            <a:spLocks noGrp="1"/>
          </p:cNvSpPr>
          <p:nvPr isPhoto="0" userDrawn="0">
            <p:ph type="sldNum" sz="quarter" idx="5" hasCustomPrompt="0"/>
          </p:nvPr>
        </p:nvSpPr>
        <p:spPr bwMode="auto"/>
        <p:txBody>
          <a:bodyPr/>
          <a:lstStyle/>
          <a:p>
            <a:pPr>
              <a:defRPr/>
            </a:pPr>
            <a:fld id="{16A50301-68D1-481D-B4A4-2A1D47E388E9}" type="slidenum">
              <a:rPr lang="de-DE"/>
              <a:t/>
            </a:fld>
            <a:endParaRPr lang="de-DE"/>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hidden="0"/>
        <p:cNvGrpSpPr/>
        <p:nvPr isPhoto="0" userDrawn="0"/>
      </p:nvGrpSpPr>
      <p:grpSpPr bwMode="auto">
        <a:xfrm>
          <a:off x="0" y="0"/>
          <a:ext cx="0" cy="0"/>
          <a:chOff x="0" y="0"/>
          <a:chExt cx="0" cy="0"/>
        </a:xfrm>
      </p:grpSpPr>
      <p:sp>
        <p:nvSpPr>
          <p:cNvPr id="2" name="Folienbildplatzhalter 1" hidden="0"/>
          <p:cNvSpPr>
            <a:spLocks noChangeAspect="1" noGrp="1" noRot="1"/>
          </p:cNvSpPr>
          <p:nvPr isPhoto="0" userDrawn="0">
            <p:ph type="sldImg" hasCustomPrompt="0"/>
          </p:nvPr>
        </p:nvSpPr>
        <p:spPr bwMode="auto"/>
      </p:sp>
      <p:sp>
        <p:nvSpPr>
          <p:cNvPr id="3" name="Notizenplatzhalter 2" hidden="0"/>
          <p:cNvSpPr>
            <a:spLocks noGrp="1"/>
          </p:cNvSpPr>
          <p:nvPr isPhoto="0" userDrawn="0">
            <p:ph type="body" idx="1" hasCustomPrompt="0"/>
          </p:nvPr>
        </p:nvSpPr>
        <p:spPr bwMode="auto"/>
        <p:txBody>
          <a:bodyPr/>
          <a:lstStyle/>
          <a:p>
            <a:pPr>
              <a:defRPr/>
            </a:pPr>
            <a:r>
              <a:rPr lang="de-DE"/>
              <a:t>University: 	 - </a:t>
            </a:r>
            <a:r>
              <a:rPr lang="de-DE"/>
              <a:t>gaining</a:t>
            </a:r>
            <a:r>
              <a:rPr lang="de-DE"/>
              <a:t> a </a:t>
            </a:r>
            <a:r>
              <a:rPr lang="de-DE"/>
              <a:t>sustainable</a:t>
            </a:r>
            <a:r>
              <a:rPr lang="de-DE"/>
              <a:t> </a:t>
            </a:r>
            <a:r>
              <a:rPr lang="de-DE"/>
              <a:t>infastructure</a:t>
            </a:r>
            <a:r>
              <a:rPr lang="de-DE"/>
              <a:t>,</a:t>
            </a:r>
            <a:endParaRPr/>
          </a:p>
          <a:p>
            <a:pPr>
              <a:defRPr/>
            </a:pPr>
            <a:r>
              <a:rPr lang="de-DE"/>
              <a:t> 	- </a:t>
            </a:r>
            <a:r>
              <a:rPr lang="de-DE"/>
              <a:t>reaching</a:t>
            </a:r>
            <a:r>
              <a:rPr lang="de-DE"/>
              <a:t> </a:t>
            </a:r>
            <a:r>
              <a:rPr lang="de-DE"/>
              <a:t>carbon</a:t>
            </a:r>
            <a:r>
              <a:rPr lang="de-DE"/>
              <a:t> neutral </a:t>
            </a:r>
            <a:r>
              <a:rPr lang="de-DE"/>
              <a:t>goals</a:t>
            </a:r>
            <a:r>
              <a:rPr lang="de-DE"/>
              <a:t> </a:t>
            </a:r>
            <a:r>
              <a:rPr lang="de-DE"/>
              <a:t>faster</a:t>
            </a:r>
            <a:endParaRPr lang="de-DE"/>
          </a:p>
          <a:p>
            <a:pPr>
              <a:defRPr/>
            </a:pPr>
            <a:r>
              <a:rPr lang="de-DE"/>
              <a:t>	- </a:t>
            </a:r>
            <a:r>
              <a:rPr lang="de-DE"/>
              <a:t>involve</a:t>
            </a:r>
            <a:r>
              <a:rPr lang="de-DE"/>
              <a:t> </a:t>
            </a:r>
            <a:r>
              <a:rPr lang="de-DE"/>
              <a:t>students</a:t>
            </a:r>
            <a:r>
              <a:rPr lang="de-DE"/>
              <a:t> in </a:t>
            </a:r>
            <a:r>
              <a:rPr lang="de-DE"/>
              <a:t>building</a:t>
            </a:r>
            <a:r>
              <a:rPr lang="de-DE"/>
              <a:t> a </a:t>
            </a:r>
            <a:r>
              <a:rPr lang="de-DE"/>
              <a:t>sustainable</a:t>
            </a:r>
            <a:r>
              <a:rPr lang="de-DE"/>
              <a:t> and </a:t>
            </a:r>
            <a:r>
              <a:rPr lang="de-DE"/>
              <a:t>producvtive</a:t>
            </a:r>
            <a:r>
              <a:rPr lang="de-DE"/>
              <a:t>/</a:t>
            </a:r>
            <a:r>
              <a:rPr lang="de-DE"/>
              <a:t>livable</a:t>
            </a:r>
            <a:r>
              <a:rPr lang="de-DE"/>
              <a:t> </a:t>
            </a:r>
            <a:r>
              <a:rPr lang="de-DE"/>
              <a:t>educational</a:t>
            </a:r>
            <a:r>
              <a:rPr lang="de-DE"/>
              <a:t> </a:t>
            </a:r>
            <a:r>
              <a:rPr lang="de-DE"/>
              <a:t>environment</a:t>
            </a:r>
            <a:r>
              <a:rPr lang="de-DE"/>
              <a:t> </a:t>
            </a:r>
            <a:endParaRPr/>
          </a:p>
          <a:p>
            <a:pPr>
              <a:defRPr/>
            </a:pPr>
            <a:r>
              <a:rPr lang="de-DE"/>
              <a:t>	- </a:t>
            </a:r>
            <a:r>
              <a:rPr lang="de-DE"/>
              <a:t>sustain</a:t>
            </a:r>
            <a:r>
              <a:rPr lang="de-DE"/>
              <a:t> and </a:t>
            </a:r>
            <a:r>
              <a:rPr lang="de-DE"/>
              <a:t>approve</a:t>
            </a:r>
            <a:r>
              <a:rPr lang="de-DE"/>
              <a:t> </a:t>
            </a:r>
            <a:r>
              <a:rPr lang="de-DE"/>
              <a:t>the</a:t>
            </a:r>
            <a:r>
              <a:rPr lang="de-DE"/>
              <a:t> </a:t>
            </a:r>
            <a:r>
              <a:rPr lang="de-DE"/>
              <a:t>standart</a:t>
            </a:r>
            <a:r>
              <a:rPr lang="de-DE"/>
              <a:t> </a:t>
            </a:r>
            <a:r>
              <a:rPr lang="de-DE"/>
              <a:t>of</a:t>
            </a:r>
            <a:r>
              <a:rPr lang="de-DE"/>
              <a:t> </a:t>
            </a:r>
            <a:r>
              <a:rPr lang="de-DE"/>
              <a:t>living</a:t>
            </a:r>
            <a:r>
              <a:rPr lang="de-DE"/>
              <a:t> at </a:t>
            </a:r>
            <a:r>
              <a:rPr lang="de-DE"/>
              <a:t>the</a:t>
            </a:r>
            <a:r>
              <a:rPr lang="de-DE"/>
              <a:t> </a:t>
            </a:r>
            <a:r>
              <a:rPr lang="de-DE"/>
              <a:t>university</a:t>
            </a:r>
            <a:endParaRPr lang="de-DE"/>
          </a:p>
          <a:p>
            <a:pPr>
              <a:defRPr/>
            </a:pPr>
            <a:r>
              <a:rPr lang="de-DE"/>
              <a:t>	- </a:t>
            </a:r>
            <a:r>
              <a:rPr lang="de-DE"/>
              <a:t>role</a:t>
            </a:r>
            <a:r>
              <a:rPr lang="de-DE"/>
              <a:t> </a:t>
            </a:r>
            <a:r>
              <a:rPr lang="de-DE"/>
              <a:t>model</a:t>
            </a:r>
            <a:r>
              <a:rPr lang="de-DE"/>
              <a:t> </a:t>
            </a:r>
            <a:r>
              <a:rPr lang="de-DE"/>
              <a:t>for</a:t>
            </a:r>
            <a:r>
              <a:rPr lang="de-DE"/>
              <a:t> </a:t>
            </a:r>
            <a:r>
              <a:rPr lang="de-DE"/>
              <a:t>other</a:t>
            </a:r>
            <a:r>
              <a:rPr lang="de-DE"/>
              <a:t> </a:t>
            </a:r>
            <a:r>
              <a:rPr lang="de-DE"/>
              <a:t>universitys</a:t>
            </a:r>
            <a:r>
              <a:rPr lang="de-DE"/>
              <a:t> </a:t>
            </a:r>
            <a:endParaRPr/>
          </a:p>
          <a:p>
            <a:pPr>
              <a:defRPr/>
            </a:pPr>
            <a:endParaRPr lang="de-DE"/>
          </a:p>
          <a:p>
            <a:pPr>
              <a:defRPr/>
            </a:pPr>
            <a:r>
              <a:rPr lang="de-DE"/>
              <a:t>Students</a:t>
            </a:r>
            <a:r>
              <a:rPr lang="de-DE"/>
              <a:t>:        - </a:t>
            </a:r>
            <a:r>
              <a:rPr lang="de-DE"/>
              <a:t>learn</a:t>
            </a:r>
            <a:r>
              <a:rPr lang="de-DE"/>
              <a:t> </a:t>
            </a:r>
            <a:r>
              <a:rPr lang="de-DE"/>
              <a:t>how</a:t>
            </a:r>
            <a:r>
              <a:rPr lang="de-DE"/>
              <a:t> </a:t>
            </a:r>
            <a:r>
              <a:rPr lang="de-DE"/>
              <a:t>to</a:t>
            </a:r>
            <a:r>
              <a:rPr lang="de-DE"/>
              <a:t> </a:t>
            </a:r>
            <a:r>
              <a:rPr lang="de-DE"/>
              <a:t>evolve</a:t>
            </a:r>
            <a:r>
              <a:rPr lang="de-DE"/>
              <a:t> own </a:t>
            </a:r>
            <a:r>
              <a:rPr lang="de-DE"/>
              <a:t>ideas</a:t>
            </a:r>
            <a:r>
              <a:rPr lang="de-DE"/>
              <a:t> and </a:t>
            </a:r>
            <a:r>
              <a:rPr lang="de-DE"/>
              <a:t>projects</a:t>
            </a:r>
            <a:r>
              <a:rPr lang="de-DE"/>
              <a:t>  </a:t>
            </a:r>
            <a:endParaRPr/>
          </a:p>
          <a:p>
            <a:pPr>
              <a:defRPr/>
            </a:pPr>
            <a:r>
              <a:rPr lang="de-DE"/>
              <a:t>	- </a:t>
            </a:r>
            <a:r>
              <a:rPr lang="de-DE"/>
              <a:t>enrivonmental</a:t>
            </a:r>
            <a:r>
              <a:rPr lang="de-DE"/>
              <a:t> </a:t>
            </a:r>
            <a:r>
              <a:rPr lang="de-DE"/>
              <a:t>self-efficacy</a:t>
            </a:r>
            <a:endParaRPr lang="de-DE"/>
          </a:p>
          <a:p>
            <a:pPr>
              <a:defRPr/>
            </a:pPr>
            <a:r>
              <a:rPr lang="de-DE"/>
              <a:t>	- </a:t>
            </a:r>
            <a:r>
              <a:rPr lang="de-DE"/>
              <a:t>earn</a:t>
            </a:r>
            <a:r>
              <a:rPr lang="de-DE"/>
              <a:t> </a:t>
            </a:r>
            <a:r>
              <a:rPr lang="de-DE"/>
              <a:t>credit</a:t>
            </a:r>
            <a:r>
              <a:rPr lang="de-DE"/>
              <a:t> </a:t>
            </a:r>
            <a:r>
              <a:rPr lang="de-DE"/>
              <a:t>points</a:t>
            </a:r>
            <a:r>
              <a:rPr lang="de-DE"/>
              <a:t> </a:t>
            </a:r>
            <a:endParaRPr/>
          </a:p>
          <a:p>
            <a:pPr>
              <a:defRPr/>
            </a:pPr>
            <a:endParaRPr lang="de-DE"/>
          </a:p>
          <a:p>
            <a:pPr>
              <a:defRPr/>
            </a:pPr>
            <a:r>
              <a:rPr lang="de-DE"/>
              <a:t>Dep</a:t>
            </a:r>
            <a:r>
              <a:rPr lang="de-DE"/>
              <a:t>. </a:t>
            </a:r>
            <a:r>
              <a:rPr lang="de-DE"/>
              <a:t>Of</a:t>
            </a:r>
            <a:r>
              <a:rPr lang="de-DE"/>
              <a:t> </a:t>
            </a:r>
            <a:r>
              <a:rPr lang="de-DE"/>
              <a:t>Sus</a:t>
            </a:r>
            <a:r>
              <a:rPr lang="de-DE"/>
              <a:t>.:   - support (</a:t>
            </a:r>
            <a:r>
              <a:rPr lang="de-DE"/>
              <a:t>data</a:t>
            </a:r>
            <a:r>
              <a:rPr lang="de-DE"/>
              <a:t>, </a:t>
            </a:r>
            <a:r>
              <a:rPr lang="de-DE"/>
              <a:t>research</a:t>
            </a:r>
            <a:r>
              <a:rPr lang="de-DE"/>
              <a:t>, </a:t>
            </a:r>
            <a:r>
              <a:rPr lang="de-DE"/>
              <a:t>creativity</a:t>
            </a:r>
            <a:r>
              <a:rPr lang="de-DE"/>
              <a:t> …)</a:t>
            </a:r>
            <a:endParaRPr/>
          </a:p>
        </p:txBody>
      </p:sp>
      <p:sp>
        <p:nvSpPr>
          <p:cNvPr id="4" name="Foliennummernplatzhalter 3" hidden="0"/>
          <p:cNvSpPr>
            <a:spLocks noGrp="1"/>
          </p:cNvSpPr>
          <p:nvPr isPhoto="0" userDrawn="0">
            <p:ph type="sldNum" sz="quarter" idx="5" hasCustomPrompt="0"/>
          </p:nvPr>
        </p:nvSpPr>
        <p:spPr bwMode="auto"/>
        <p:txBody>
          <a:bodyPr/>
          <a:lstStyle/>
          <a:p>
            <a:pPr>
              <a:defRPr/>
            </a:pPr>
            <a:fld id="{16A50301-68D1-481D-B4A4-2A1D47E388E9}" type="slidenum">
              <a:rPr lang="de-DE"/>
              <a:t/>
            </a:fld>
            <a:endParaRPr lang="de-DE"/>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 Id="rId3" Type="http://schemas.openxmlformats.org/officeDocument/2006/relationships/image" Target="../media/image1.jpg"/><Relationship Id="rId4" Type="http://schemas.openxmlformats.org/officeDocument/2006/relationships/image" Target="../media/image3.jp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 userDrawn="1">
  <p:cSld name="Titelfolie">
    <p:spTree>
      <p:nvGrpSpPr>
        <p:cNvPr id="1" name="" hidden="0"/>
        <p:cNvGrpSpPr/>
        <p:nvPr isPhoto="0" userDrawn="0"/>
      </p:nvGrpSpPr>
      <p:grpSpPr bwMode="auto">
        <a:xfrm>
          <a:off x="0" y="0"/>
          <a:ext cx="0" cy="0"/>
          <a:chOff x="0" y="0"/>
          <a:chExt cx="0" cy="0"/>
        </a:xfrm>
      </p:grpSpPr>
      <p:pic>
        <p:nvPicPr>
          <p:cNvPr id="12290" name="Picture 2" descr="http://www.rd.ruhr-uni-bochum.de/imperia/md/images/rd/plasma/news/luftbild_rub_s__dwest.jpg" hidden="0"/>
          <p:cNvPicPr>
            <a:picLocks noChangeAspect="1" noChangeArrowheads="1"/>
          </p:cNvPicPr>
          <p:nvPr isPhoto="0" userDrawn="1"/>
        </p:nvPicPr>
        <p:blipFill>
          <a:blip r:embed="rId2"/>
          <a:srcRect l="0" t="0" r="11111" b="0"/>
          <a:stretch/>
        </p:blipFill>
        <p:spPr bwMode="auto">
          <a:xfrm>
            <a:off x="0" y="0"/>
            <a:ext cx="9144000" cy="6858000"/>
          </a:xfrm>
          <a:prstGeom prst="rect">
            <a:avLst/>
          </a:prstGeom>
          <a:noFill/>
        </p:spPr>
      </p:pic>
      <p:sp>
        <p:nvSpPr>
          <p:cNvPr id="8" name="Rechteck 7" hidden="0"/>
          <p:cNvSpPr/>
          <p:nvPr isPhoto="0" userDrawn="1"/>
        </p:nvSpPr>
        <p:spPr bwMode="auto">
          <a:xfrm>
            <a:off x="0" y="0"/>
            <a:ext cx="8316416" cy="3861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 name="Titel 1" hidden="0"/>
          <p:cNvSpPr>
            <a:spLocks noGrp="1"/>
          </p:cNvSpPr>
          <p:nvPr isPhoto="0" userDrawn="0">
            <p:ph type="ctrTitle" hasCustomPrompt="0"/>
          </p:nvPr>
        </p:nvSpPr>
        <p:spPr bwMode="auto">
          <a:xfrm>
            <a:off x="539552" y="1412776"/>
            <a:ext cx="6696744" cy="1470025"/>
          </a:xfrm>
        </p:spPr>
        <p:txBody>
          <a:bodyPr/>
          <a:lstStyle/>
          <a:p>
            <a:pPr>
              <a:defRPr/>
            </a:pPr>
            <a:r>
              <a:rPr lang="de-DE"/>
              <a:t>Mastertitelformat bearbeiten</a:t>
            </a:r>
            <a:endParaRPr/>
          </a:p>
        </p:txBody>
      </p:sp>
      <p:sp>
        <p:nvSpPr>
          <p:cNvPr id="3" name="Untertitel 2" hidden="0"/>
          <p:cNvSpPr>
            <a:spLocks noGrp="1"/>
          </p:cNvSpPr>
          <p:nvPr isPhoto="0" userDrawn="0">
            <p:ph type="subTitle" idx="1" hasCustomPrompt="0"/>
          </p:nvPr>
        </p:nvSpPr>
        <p:spPr bwMode="auto">
          <a:xfrm>
            <a:off x="539552" y="2924944"/>
            <a:ext cx="7632848" cy="864096"/>
          </a:xfrm>
        </p:spPr>
        <p:txBody>
          <a:bodyPr>
            <a:normAutofit/>
          </a:bodyPr>
          <a:lstStyle>
            <a:lvl1pPr marL="0" indent="0" algn="l">
              <a:buNone/>
              <a:defRPr sz="2400" b="1">
                <a:solidFill>
                  <a:srgbClr val="8CAD3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defRPr/>
            </a:pPr>
            <a:r>
              <a:rPr lang="de-DE"/>
              <a:t>Master-Untertitelformat bearbeiten</a:t>
            </a:r>
            <a:endParaRPr lang="de-DE"/>
          </a:p>
        </p:txBody>
      </p:sp>
      <p:pic>
        <p:nvPicPr>
          <p:cNvPr id="9" name="Inhaltsplatzhalter 5" descr="Label_RUB_WEISS-BLAU_srgb.jpg" hidden="0"/>
          <p:cNvPicPr>
            <a:picLocks noChangeAspect="1"/>
          </p:cNvPicPr>
          <p:nvPr isPhoto="0" userDrawn="1"/>
        </p:nvPicPr>
        <p:blipFill>
          <a:blip r:embed="rId3"/>
          <a:stretch/>
        </p:blipFill>
        <p:spPr bwMode="auto">
          <a:xfrm>
            <a:off x="7380312" y="0"/>
            <a:ext cx="1556792" cy="1556792"/>
          </a:xfrm>
          <a:prstGeom prst="rect">
            <a:avLst/>
          </a:prstGeom>
        </p:spPr>
      </p:pic>
      <p:pic>
        <p:nvPicPr>
          <p:cNvPr id="10" name="Grafik 9" descr="Wortmarke_BLAU_srgb.jpg" hidden="0"/>
          <p:cNvPicPr>
            <a:picLocks noChangeAspect="1"/>
          </p:cNvPicPr>
          <p:nvPr isPhoto="0" userDrawn="1"/>
        </p:nvPicPr>
        <p:blipFill>
          <a:blip r:embed="rId4"/>
          <a:stretch/>
        </p:blipFill>
        <p:spPr bwMode="auto">
          <a:xfrm>
            <a:off x="486000" y="229288"/>
            <a:ext cx="1728000" cy="112953"/>
          </a:xfrm>
          <a:prstGeom prst="rect">
            <a:avLst/>
          </a:prstGeom>
        </p:spPr>
      </p:pic>
      <p:sp>
        <p:nvSpPr>
          <p:cNvPr id="11" name="Textfeld 10" hidden="0"/>
          <p:cNvSpPr txBox="1"/>
          <p:nvPr isPhoto="0" userDrawn="1"/>
        </p:nvSpPr>
        <p:spPr bwMode="auto">
          <a:xfrm>
            <a:off x="4716016" y="116632"/>
            <a:ext cx="2736304" cy="461665"/>
          </a:xfrm>
          <a:prstGeom prst="rect">
            <a:avLst/>
          </a:prstGeom>
          <a:noFill/>
        </p:spPr>
        <p:txBody>
          <a:bodyPr wrap="square" rtlCol="0">
            <a:spAutoFit/>
          </a:bodyPr>
          <a:lstStyle/>
          <a:p>
            <a:pPr algn="r">
              <a:defRPr/>
            </a:pPr>
            <a:r>
              <a:rPr lang="de-DE" sz="1200" b="1">
                <a:solidFill>
                  <a:srgbClr val="003560"/>
                </a:solidFill>
              </a:rPr>
              <a:t>Institut für Erziehungswissenschaft</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el und vertikaler Tex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Mastertitelformat bearbeiten</a:t>
            </a:r>
            <a:endParaRPr/>
          </a:p>
        </p:txBody>
      </p:sp>
      <p:sp>
        <p:nvSpPr>
          <p:cNvPr id="3" name="Vertikaler Textplatzhalter 2" hidden="0"/>
          <p:cNvSpPr>
            <a:spLocks noGrp="1"/>
          </p:cNvSpPr>
          <p:nvPr isPhoto="0" userDrawn="0">
            <p:ph type="body" orient="vert" idx="1" hasCustomPrompt="0"/>
          </p:nvPr>
        </p:nvSpPr>
        <p:spPr bwMode="auto"/>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6" name="Foliennummernplatzhalter 5"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Vertikaler Titel und Text">
    <p:spTree>
      <p:nvGrpSpPr>
        <p:cNvPr id="1" name="" hidden="0"/>
        <p:cNvGrpSpPr/>
        <p:nvPr isPhoto="0" userDrawn="0"/>
      </p:nvGrpSpPr>
      <p:grpSpPr bwMode="auto">
        <a:xfrm>
          <a:off x="0" y="0"/>
          <a:ext cx="0" cy="0"/>
          <a:chOff x="0" y="0"/>
          <a:chExt cx="0" cy="0"/>
        </a:xfrm>
      </p:grpSpPr>
      <p:sp>
        <p:nvSpPr>
          <p:cNvPr id="2" name="Vertikaler Titel 1" hidden="0"/>
          <p:cNvSpPr>
            <a:spLocks noGrp="1"/>
          </p:cNvSpPr>
          <p:nvPr isPhoto="0" userDrawn="0">
            <p:ph type="title" orient="vert" hasCustomPrompt="0"/>
          </p:nvPr>
        </p:nvSpPr>
        <p:spPr bwMode="auto">
          <a:xfrm>
            <a:off x="6629400" y="274638"/>
            <a:ext cx="2057400" cy="5851525"/>
          </a:xfrm>
        </p:spPr>
        <p:txBody>
          <a:bodyPr vert="eaVert"/>
          <a:lstStyle/>
          <a:p>
            <a:pPr>
              <a:defRPr/>
            </a:pPr>
            <a:r>
              <a:rPr lang="de-DE"/>
              <a:t>Mastertitelformat bearbeiten</a:t>
            </a:r>
            <a:endParaRPr/>
          </a:p>
        </p:txBody>
      </p:sp>
      <p:sp>
        <p:nvSpPr>
          <p:cNvPr id="3" name="Vertikaler Textplatzhalter 2" hidden="0"/>
          <p:cNvSpPr>
            <a:spLocks noGrp="1"/>
          </p:cNvSpPr>
          <p:nvPr isPhoto="0" userDrawn="0">
            <p:ph type="body" orient="vert" idx="1" hasCustomPrompt="0"/>
          </p:nvPr>
        </p:nvSpPr>
        <p:spPr bwMode="auto">
          <a:xfrm>
            <a:off x="457200" y="274638"/>
            <a:ext cx="6019800" cy="5851525"/>
          </a:xfr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6" name="Foliennummernplatzhalter 5"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el und Inhal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lvl1pPr>
              <a:defRPr>
                <a:solidFill>
                  <a:schemeClr val="tx2"/>
                </a:solidFill>
              </a:defRPr>
            </a:lvl1pPr>
          </a:lstStyle>
          <a:p>
            <a:pPr>
              <a:defRPr/>
            </a:pPr>
            <a:r>
              <a:rPr lang="de-DE"/>
              <a:t>Mastertitelformat bearbeiten</a:t>
            </a:r>
            <a:endParaRPr lang="de-DE"/>
          </a:p>
        </p:txBody>
      </p:sp>
      <p:sp>
        <p:nvSpPr>
          <p:cNvPr id="3" name="Inhaltsplatzhalter 2" hidden="0"/>
          <p:cNvSpPr>
            <a:spLocks noGrp="1"/>
          </p:cNvSpPr>
          <p:nvPr isPhoto="0" userDrawn="0">
            <p:ph idx="1" hasCustomPrompt="0"/>
          </p:nvPr>
        </p:nvSpPr>
        <p:spPr bwMode="auto"/>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de-DE"/>
          </a:p>
        </p:txBody>
      </p:sp>
      <p:sp>
        <p:nvSpPr>
          <p:cNvPr id="4" name="Datumsplatzhalter 3"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6" name="Foliennummernplatzhalter 5"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Abschnittsüberschrif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a:xfrm>
            <a:off x="722313" y="4406900"/>
            <a:ext cx="7772400" cy="1362075"/>
          </a:xfrm>
        </p:spPr>
        <p:txBody>
          <a:bodyPr anchor="t"/>
          <a:lstStyle>
            <a:lvl1pPr algn="l">
              <a:defRPr sz="4000" b="1" cap="all"/>
            </a:lvl1pPr>
          </a:lstStyle>
          <a:p>
            <a:pPr>
              <a:defRPr/>
            </a:pPr>
            <a:r>
              <a:rPr lang="de-DE"/>
              <a:t>Mastertitelformat bearbeiten</a:t>
            </a:r>
            <a:endParaRPr/>
          </a:p>
        </p:txBody>
      </p:sp>
      <p:sp>
        <p:nvSpPr>
          <p:cNvPr id="3" name="Textplatzhalter 2" hidden="0"/>
          <p:cNvSpPr>
            <a:spLocks noGrp="1"/>
          </p:cNvSpPr>
          <p:nvPr isPhoto="0" userDrawn="0">
            <p:ph type="body" idx="1" hasCustomPrompt="0"/>
          </p:nvPr>
        </p:nvSpPr>
        <p:spPr bwMode="auto">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de-DE"/>
              <a:t>Mastertextformat bearbeiten</a:t>
            </a:r>
            <a:endParaRPr/>
          </a:p>
        </p:txBody>
      </p:sp>
      <p:sp>
        <p:nvSpPr>
          <p:cNvPr id="4" name="Datumsplatzhalter 3"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6" name="Foliennummernplatzhalter 5"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Zwei Inhalt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Mastertitelformat bearbeiten</a:t>
            </a:r>
            <a:endParaRPr/>
          </a:p>
        </p:txBody>
      </p:sp>
      <p:sp>
        <p:nvSpPr>
          <p:cNvPr id="3" name="Inhaltsplatzhalter 2" hidden="0"/>
          <p:cNvSpPr>
            <a:spLocks noGrp="1"/>
          </p:cNvSpPr>
          <p:nvPr isPhoto="0" userDrawn="0">
            <p:ph sz="half" idx="1" hasCustomPrompt="0"/>
          </p:nvPr>
        </p:nvSpPr>
        <p:spPr bwMode="auto">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Inhaltsplatzhalter 3" hidden="0"/>
          <p:cNvSpPr>
            <a:spLocks noGrp="1"/>
          </p:cNvSpPr>
          <p:nvPr isPhoto="0" userDrawn="0">
            <p:ph sz="half" idx="2" hasCustomPrompt="0"/>
          </p:nvPr>
        </p:nvSpPr>
        <p:spPr bwMode="auto">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5" name="Datumsplatzhalter 4"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6" name="Fußzeilenplatzhalter 5"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7" name="Foliennummernplatzhalter 6"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Vergleich">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lvl1pPr>
              <a:defRPr/>
            </a:lvl1pPr>
          </a:lstStyle>
          <a:p>
            <a:pPr>
              <a:defRPr/>
            </a:pPr>
            <a:r>
              <a:rPr lang="de-DE"/>
              <a:t>Mastertitelformat bearbeiten</a:t>
            </a:r>
            <a:endParaRPr/>
          </a:p>
        </p:txBody>
      </p:sp>
      <p:sp>
        <p:nvSpPr>
          <p:cNvPr id="3" name="Textplatzhalter 2" hidden="0"/>
          <p:cNvSpPr>
            <a:spLocks noGrp="1"/>
          </p:cNvSpPr>
          <p:nvPr isPhoto="0" userDrawn="0">
            <p:ph type="body" idx="1" hasCustomPrompt="0"/>
          </p:nvPr>
        </p:nvSpPr>
        <p:spPr bwMode="auto">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4" name="Inhaltsplatzhalter 3" hidden="0"/>
          <p:cNvSpPr>
            <a:spLocks noGrp="1"/>
          </p:cNvSpPr>
          <p:nvPr isPhoto="0" userDrawn="0">
            <p:ph sz="half" idx="2" hasCustomPrompt="0"/>
          </p:nvPr>
        </p:nvSpPr>
        <p:spPr bwMode="auto">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5" name="Textplatzhalter 4" hidden="0"/>
          <p:cNvSpPr>
            <a:spLocks noGrp="1"/>
          </p:cNvSpPr>
          <p:nvPr isPhoto="0" userDrawn="0">
            <p:ph type="body" sz="quarter" idx="3" hasCustomPrompt="0"/>
          </p:nvPr>
        </p:nvSpPr>
        <p:spPr bwMode="auto">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6" name="Inhaltsplatzhalter 5" hidden="0"/>
          <p:cNvSpPr>
            <a:spLocks noGrp="1"/>
          </p:cNvSpPr>
          <p:nvPr isPhoto="0" userDrawn="0">
            <p:ph sz="quarter" idx="4" hasCustomPrompt="0"/>
          </p:nvPr>
        </p:nvSpPr>
        <p:spPr bwMode="auto">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7" name="Datumsplatzhalter 6"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8" name="Fußzeilenplatzhalter 7"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9" name="Foliennummernplatzhalter 8"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Nur Titel">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Mastertitelformat bearbeiten</a:t>
            </a:r>
            <a:endParaRPr/>
          </a:p>
        </p:txBody>
      </p:sp>
      <p:sp>
        <p:nvSpPr>
          <p:cNvPr id="3" name="Datumsplatzhalter 2"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4" name="Fußzeilenplatzhalter 3"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5" name="Foliennummernplatzhalter 4"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Leer">
    <p:spTree>
      <p:nvGrpSpPr>
        <p:cNvPr id="1" name="" hidden="0"/>
        <p:cNvGrpSpPr/>
        <p:nvPr isPhoto="0" userDrawn="0"/>
      </p:nvGrpSpPr>
      <p:grpSpPr bwMode="auto">
        <a:xfrm>
          <a:off x="0" y="0"/>
          <a:ext cx="0" cy="0"/>
          <a:chOff x="0" y="0"/>
          <a:chExt cx="0" cy="0"/>
        </a:xfrm>
      </p:grpSpPr>
      <p:sp>
        <p:nvSpPr>
          <p:cNvPr id="2" name="Datumsplatzhalter 1"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3" name="Fußzeilenplatzhalter 2"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4" name="Foliennummernplatzhalter 3"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Tx" userDrawn="1">
  <p:cSld name="Inhalt mit Überschrif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a:xfrm>
            <a:off x="457200" y="273050"/>
            <a:ext cx="3008313" cy="1162050"/>
          </a:xfrm>
        </p:spPr>
        <p:txBody>
          <a:bodyPr anchor="b"/>
          <a:lstStyle>
            <a:lvl1pPr algn="l">
              <a:defRPr sz="2000" b="1"/>
            </a:lvl1pPr>
          </a:lstStyle>
          <a:p>
            <a:pPr>
              <a:defRPr/>
            </a:pPr>
            <a:r>
              <a:rPr lang="de-DE"/>
              <a:t>Mastertitelformat bearbeiten</a:t>
            </a:r>
            <a:endParaRPr/>
          </a:p>
        </p:txBody>
      </p:sp>
      <p:sp>
        <p:nvSpPr>
          <p:cNvPr id="3" name="Inhaltsplatzhalter 2" hidden="0"/>
          <p:cNvSpPr>
            <a:spLocks noGrp="1"/>
          </p:cNvSpPr>
          <p:nvPr isPhoto="0" userDrawn="0">
            <p:ph idx="1" hasCustomPrompt="0"/>
          </p:nvPr>
        </p:nvSpPr>
        <p:spPr bwMode="auto">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Textplatzhalter 3" hidden="0"/>
          <p:cNvSpPr>
            <a:spLocks noGrp="1"/>
          </p:cNvSpPr>
          <p:nvPr isPhoto="0" userDrawn="0">
            <p:ph type="body" sz="half" idx="2" hasCustomPrompt="0"/>
          </p:nvPr>
        </p:nvSpPr>
        <p:spPr bwMode="auto">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de-DE"/>
              <a:t>Mastertextformat bearbeiten</a:t>
            </a:r>
            <a:endParaRPr/>
          </a:p>
        </p:txBody>
      </p:sp>
      <p:sp>
        <p:nvSpPr>
          <p:cNvPr id="5" name="Datumsplatzhalter 4"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6" name="Fußzeilenplatzhalter 5"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7" name="Foliennummernplatzhalter 6"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picTx" userDrawn="1">
  <p:cSld name="Bild mit Überschrif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a:xfrm>
            <a:off x="1792288" y="4800600"/>
            <a:ext cx="5486400" cy="566738"/>
          </a:xfrm>
        </p:spPr>
        <p:txBody>
          <a:bodyPr anchor="b"/>
          <a:lstStyle>
            <a:lvl1pPr algn="l">
              <a:defRPr sz="2000" b="1"/>
            </a:lvl1pPr>
          </a:lstStyle>
          <a:p>
            <a:pPr>
              <a:defRPr/>
            </a:pPr>
            <a:r>
              <a:rPr lang="de-DE"/>
              <a:t>Mastertitelformat bearbeiten</a:t>
            </a:r>
            <a:endParaRPr/>
          </a:p>
        </p:txBody>
      </p:sp>
      <p:sp>
        <p:nvSpPr>
          <p:cNvPr id="3" name="Bildplatzhalter 2" hidden="0"/>
          <p:cNvSpPr>
            <a:spLocks noGrp="1"/>
          </p:cNvSpPr>
          <p:nvPr isPhoto="0" userDrawn="0">
            <p:ph type="pic" idx="1" hasCustomPrompt="0"/>
          </p:nvPr>
        </p:nvSpPr>
        <p:spPr bwMode="auto">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de-DE"/>
              <a:t>Bild durch Klicken auf Symbol hinzufügen</a:t>
            </a:r>
            <a:endParaRPr/>
          </a:p>
        </p:txBody>
      </p:sp>
      <p:sp>
        <p:nvSpPr>
          <p:cNvPr id="4" name="Textplatzhalter 3" hidden="0"/>
          <p:cNvSpPr>
            <a:spLocks noGrp="1"/>
          </p:cNvSpPr>
          <p:nvPr isPhoto="0" userDrawn="0">
            <p:ph type="body" sz="half" idx="2" hasCustomPrompt="0"/>
          </p:nvPr>
        </p:nvSpPr>
        <p:spPr bwMode="auto">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de-DE"/>
              <a:t>Mastertextformat bearbeiten</a:t>
            </a:r>
            <a:endParaRPr/>
          </a:p>
        </p:txBody>
      </p:sp>
      <p:sp>
        <p:nvSpPr>
          <p:cNvPr id="5" name="Datumsplatzhalter 4" hidden="0"/>
          <p:cNvSpPr>
            <a:spLocks noGrp="1"/>
          </p:cNvSpPr>
          <p:nvPr isPhoto="0" userDrawn="0">
            <p:ph type="dt" sz="half" idx="10" hasCustomPrompt="0"/>
          </p:nvPr>
        </p:nvSpPr>
        <p:spPr bwMode="auto">
          <a:xfrm>
            <a:off x="251520" y="6497960"/>
            <a:ext cx="864096" cy="360040"/>
          </a:xfrm>
          <a:prstGeom prst="rect">
            <a:avLst/>
          </a:prstGeom>
        </p:spPr>
        <p:txBody>
          <a:bodyPr/>
          <a:lstStyle/>
          <a:p>
            <a:pPr>
              <a:defRPr/>
            </a:pPr>
            <a:endParaRPr lang="de-DE"/>
          </a:p>
        </p:txBody>
      </p:sp>
      <p:sp>
        <p:nvSpPr>
          <p:cNvPr id="6" name="Fußzeilenplatzhalter 5"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7" name="Foliennummernplatzhalter 6" hidden="0"/>
          <p:cNvSpPr>
            <a:spLocks noGrp="1"/>
          </p:cNvSpPr>
          <p:nvPr isPhoto="0" userDrawn="0">
            <p:ph type="sldNum" sz="quarter" idx="12" hasCustomPrompt="0"/>
          </p:nvPr>
        </p:nvSpPr>
        <p:spPr bwMode="auto"/>
        <p:txBody>
          <a:bodyPr/>
          <a:lstStyle/>
          <a:p>
            <a:pPr>
              <a:defRPr/>
            </a:pPr>
            <a:fld id="{4181A13A-60D0-496E-B53C-28AE6D293A97}" type="slidenum">
              <a:rPr lang="de-DE"/>
              <a:t/>
            </a:fld>
            <a:endParaRPr lang="de-DE"/>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Pr shadeToTitle="0">
        <a:solidFill>
          <a:srgbClr val="DDDDDD"/>
        </a:solidFill>
      </p:bgPr>
    </p:bg>
    <p:spTree>
      <p:nvGrpSpPr>
        <p:cNvPr id="1" name="" hidden="0"/>
        <p:cNvGrpSpPr/>
        <p:nvPr isPhoto="0" userDrawn="0"/>
      </p:nvGrpSpPr>
      <p:grpSpPr bwMode="auto">
        <a:xfrm>
          <a:off x="0" y="0"/>
          <a:ext cx="0" cy="0"/>
          <a:chOff x="0" y="0"/>
          <a:chExt cx="0" cy="0"/>
        </a:xfrm>
      </p:grpSpPr>
      <p:sp>
        <p:nvSpPr>
          <p:cNvPr id="7" name="Rechteck 6" hidden="0"/>
          <p:cNvSpPr/>
          <p:nvPr isPhoto="0" userDrawn="1"/>
        </p:nvSpPr>
        <p:spPr bwMode="auto">
          <a:xfrm>
            <a:off x="0" y="0"/>
            <a:ext cx="8676456" cy="1196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 name="Titelplatzhalter 1" hidden="0"/>
          <p:cNvSpPr>
            <a:spLocks noGrp="1"/>
          </p:cNvSpPr>
          <p:nvPr isPhoto="0" userDrawn="0">
            <p:ph type="title" hasCustomPrompt="0"/>
          </p:nvPr>
        </p:nvSpPr>
        <p:spPr bwMode="auto">
          <a:xfrm>
            <a:off x="251520" y="260648"/>
            <a:ext cx="7715200" cy="922114"/>
          </a:xfrm>
          <a:prstGeom prst="rect">
            <a:avLst/>
          </a:prstGeom>
        </p:spPr>
        <p:txBody>
          <a:bodyPr vert="horz" lIns="91440" tIns="45720" rIns="91440" bIns="45720" rtlCol="0" anchor="b">
            <a:noAutofit/>
          </a:bodyPr>
          <a:lstStyle/>
          <a:p>
            <a:pPr>
              <a:defRPr/>
            </a:pPr>
            <a:r>
              <a:rPr lang="de-DE"/>
              <a:t>Titelmasterformat durch Klicken bearbeiten</a:t>
            </a:r>
            <a:endParaRPr/>
          </a:p>
        </p:txBody>
      </p:sp>
      <p:sp>
        <p:nvSpPr>
          <p:cNvPr id="3" name="Textplatzhalter 2" hidden="0"/>
          <p:cNvSpPr>
            <a:spLocks noGrp="1"/>
          </p:cNvSpPr>
          <p:nvPr isPhoto="0" userDrawn="0">
            <p:ph type="body" idx="1" hasCustomPrompt="0"/>
          </p:nvPr>
        </p:nvSpPr>
        <p:spPr bwMode="auto">
          <a:xfrm>
            <a:off x="251520" y="1412776"/>
            <a:ext cx="8424936" cy="4968552"/>
          </a:xfrm>
          <a:prstGeom prst="rect">
            <a:avLst/>
          </a:prstGeom>
        </p:spPr>
        <p:txBody>
          <a:bodyPr vert="horz" lIns="91440" tIns="45720" rIns="91440" bIns="45720" rtlCol="0">
            <a:normAutofit/>
          </a:bodyPr>
          <a:lstStyle/>
          <a:p>
            <a:pPr lvl="0">
              <a:defRPr/>
            </a:pPr>
            <a:r>
              <a:rPr lang="de-DE"/>
              <a:t>Textmasterformate durch Klicken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5" name="Fußzeilenplatzhalter 4" hidden="0"/>
          <p:cNvSpPr>
            <a:spLocks noGrp="1"/>
          </p:cNvSpPr>
          <p:nvPr isPhoto="0" userDrawn="0">
            <p:ph type="ftr" sz="quarter" idx="3" hasCustomPrompt="0"/>
          </p:nvPr>
        </p:nvSpPr>
        <p:spPr bwMode="auto">
          <a:xfrm>
            <a:off x="251520" y="6497960"/>
            <a:ext cx="7920880" cy="360040"/>
          </a:xfrm>
          <a:prstGeom prst="rect">
            <a:avLst/>
          </a:prstGeom>
        </p:spPr>
        <p:txBody>
          <a:bodyPr vert="horz" lIns="91440" tIns="45720" rIns="91440" bIns="45720" rtlCol="0" anchor="ctr"/>
          <a:lstStyle>
            <a:lvl1pPr algn="l">
              <a:defRPr sz="1200" b="1" u="none">
                <a:solidFill>
                  <a:srgbClr val="003560"/>
                </a:solidFill>
              </a:defRPr>
            </a:lvl1pPr>
          </a:lstStyle>
          <a:p>
            <a:pPr>
              <a:defRPr/>
            </a:pPr>
            <a:r>
              <a:rPr lang="de-DE"/>
              <a:t>Luise Arnoldi, Fabian Albers, Emily Bergup | 10.11.21</a:t>
            </a:r>
            <a:endParaRPr lang="de-DE"/>
          </a:p>
        </p:txBody>
      </p:sp>
      <p:sp>
        <p:nvSpPr>
          <p:cNvPr id="6" name="Foliennummernplatzhalter 5" hidden="0"/>
          <p:cNvSpPr>
            <a:spLocks noGrp="1"/>
          </p:cNvSpPr>
          <p:nvPr isPhoto="0" userDrawn="0">
            <p:ph type="sldNum" sz="quarter" idx="4" hasCustomPrompt="0"/>
          </p:nvPr>
        </p:nvSpPr>
        <p:spPr bwMode="auto">
          <a:xfrm>
            <a:off x="8172400" y="6497961"/>
            <a:ext cx="549424" cy="360039"/>
          </a:xfrm>
          <a:prstGeom prst="rect">
            <a:avLst/>
          </a:prstGeom>
        </p:spPr>
        <p:txBody>
          <a:bodyPr vert="horz" lIns="91440" tIns="45720" rIns="91440" bIns="45720" rtlCol="0" anchor="ctr"/>
          <a:lstStyle>
            <a:lvl1pPr algn="r">
              <a:defRPr sz="1200" b="1">
                <a:solidFill>
                  <a:srgbClr val="003560"/>
                </a:solidFill>
              </a:defRPr>
            </a:lvl1pPr>
          </a:lstStyle>
          <a:p>
            <a:pPr>
              <a:defRPr/>
            </a:pPr>
            <a:fld id="{4181A13A-60D0-496E-B53C-28AE6D293A97}" type="slidenum">
              <a:rPr lang="de-DE"/>
              <a:t/>
            </a:fld>
            <a:endParaRPr lang="de-DE"/>
          </a:p>
        </p:txBody>
      </p:sp>
      <p:pic>
        <p:nvPicPr>
          <p:cNvPr id="8" name="Inhaltsplatzhalter 5" descr="Label_RUB_WEISS-BLAU_srgb.jpg" hidden="0"/>
          <p:cNvPicPr>
            <a:picLocks noChangeAspect="1"/>
          </p:cNvPicPr>
          <p:nvPr isPhoto="0" userDrawn="1"/>
        </p:nvPicPr>
        <p:blipFill>
          <a:blip r:embed="rId13"/>
          <a:stretch/>
        </p:blipFill>
        <p:spPr bwMode="auto">
          <a:xfrm>
            <a:off x="8172400" y="0"/>
            <a:ext cx="836712" cy="836712"/>
          </a:xfrm>
          <a:prstGeom prst="rect">
            <a:avLst/>
          </a:prstGeom>
        </p:spPr>
      </p:pic>
    </p:spTree>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1" hdr="0" sldNum="1"/>
  <p:txStyles>
    <p:titleStyle>
      <a:lvl1pPr algn="l" defTabSz="914400">
        <a:spcBef>
          <a:spcPts val="0"/>
        </a:spcBef>
        <a:buNone/>
        <a:defRPr sz="3600" b="1">
          <a:solidFill>
            <a:srgbClr val="003560"/>
          </a:solidFill>
          <a:latin typeface="+mj-lt"/>
          <a:ea typeface="+mj-ea"/>
          <a:cs typeface="+mj-cs"/>
        </a:defRPr>
      </a:lvl1pPr>
    </p:titleStyle>
    <p:bodyStyle>
      <a:lvl1pPr marL="342900" indent="-342900" algn="l" defTabSz="914400">
        <a:spcBef>
          <a:spcPts val="0"/>
        </a:spcBef>
        <a:buFont typeface="Arial"/>
        <a:buChar char="•"/>
        <a:defRPr sz="3200">
          <a:solidFill>
            <a:srgbClr val="003560"/>
          </a:solidFill>
          <a:latin typeface="+mn-lt"/>
          <a:ea typeface="+mn-ea"/>
          <a:cs typeface="+mn-cs"/>
        </a:defRPr>
      </a:lvl1pPr>
      <a:lvl2pPr marL="742950" indent="-285750" algn="l" defTabSz="914400">
        <a:spcBef>
          <a:spcPts val="0"/>
        </a:spcBef>
        <a:buFont typeface="Symbol"/>
        <a:buChar char="-"/>
        <a:defRPr sz="2800">
          <a:solidFill>
            <a:srgbClr val="003560"/>
          </a:solidFill>
          <a:latin typeface="+mn-lt"/>
          <a:ea typeface="+mn-ea"/>
          <a:cs typeface="+mn-cs"/>
        </a:defRPr>
      </a:lvl2pPr>
      <a:lvl3pPr marL="1143000" indent="-228600" algn="l" defTabSz="914400">
        <a:spcBef>
          <a:spcPts val="0"/>
        </a:spcBef>
        <a:buFont typeface="Arial"/>
        <a:buChar char="•"/>
        <a:defRPr sz="2400">
          <a:solidFill>
            <a:srgbClr val="003560"/>
          </a:solidFill>
          <a:latin typeface="+mn-lt"/>
          <a:ea typeface="+mn-ea"/>
          <a:cs typeface="+mn-cs"/>
        </a:defRPr>
      </a:lvl3pPr>
      <a:lvl4pPr marL="1600200" indent="-228600" algn="l" defTabSz="914400">
        <a:spcBef>
          <a:spcPts val="0"/>
        </a:spcBef>
        <a:buFont typeface="Arial"/>
        <a:buChar char="–"/>
        <a:defRPr sz="2000">
          <a:solidFill>
            <a:srgbClr val="003560"/>
          </a:solidFill>
          <a:latin typeface="+mn-lt"/>
          <a:ea typeface="+mn-ea"/>
          <a:cs typeface="+mn-cs"/>
        </a:defRPr>
      </a:lvl4pPr>
      <a:lvl5pPr marL="2057400" indent="-228600" algn="l" defTabSz="914400">
        <a:spcBef>
          <a:spcPts val="0"/>
        </a:spcBef>
        <a:buFont typeface="Arial"/>
        <a:buChar char="»"/>
        <a:defRPr sz="2000">
          <a:solidFill>
            <a:srgbClr val="003560"/>
          </a:solidFill>
          <a:latin typeface="+mn-lt"/>
          <a:ea typeface="+mn-ea"/>
          <a:cs typeface="+mn-cs"/>
        </a:defRPr>
      </a:lvl5pPr>
      <a:lvl6pPr marL="2514600" indent="-228600" algn="l" defTabSz="914400">
        <a:spcBef>
          <a:spcPts val="0"/>
        </a:spcBef>
        <a:buFont typeface="Arial"/>
        <a:buChar char="•"/>
        <a:defRPr sz="2000">
          <a:solidFill>
            <a:schemeClr val="tx1"/>
          </a:solidFill>
          <a:latin typeface="+mn-lt"/>
          <a:ea typeface="+mn-ea"/>
          <a:cs typeface="+mn-cs"/>
        </a:defRPr>
      </a:lvl6pPr>
      <a:lvl7pPr marL="2971800" indent="-228600" algn="l" defTabSz="914400">
        <a:spcBef>
          <a:spcPts val="0"/>
        </a:spcBef>
        <a:buFont typeface="Arial"/>
        <a:buChar char="•"/>
        <a:defRPr sz="2000">
          <a:solidFill>
            <a:schemeClr val="tx1"/>
          </a:solidFill>
          <a:latin typeface="+mn-lt"/>
          <a:ea typeface="+mn-ea"/>
          <a:cs typeface="+mn-cs"/>
        </a:defRPr>
      </a:lvl7pPr>
      <a:lvl8pPr marL="3429000" indent="-228600" algn="l" defTabSz="914400">
        <a:spcBef>
          <a:spcPts val="0"/>
        </a:spcBef>
        <a:buFont typeface="Arial"/>
        <a:buChar char="•"/>
        <a:defRPr sz="2000">
          <a:solidFill>
            <a:schemeClr val="tx1"/>
          </a:solidFill>
          <a:latin typeface="+mn-lt"/>
          <a:ea typeface="+mn-ea"/>
          <a:cs typeface="+mn-cs"/>
        </a:defRPr>
      </a:lvl8pPr>
      <a:lvl9pPr marL="3886200" indent="-228600" algn="l" defTabSz="914400">
        <a:spcBef>
          <a:spcPts val="0"/>
        </a:spcBef>
        <a:buFont typeface="Arial"/>
        <a:buChar char="•"/>
        <a:defRPr sz="2000">
          <a:solidFill>
            <a:schemeClr val="tx1"/>
          </a:solidFill>
          <a:latin typeface="+mn-lt"/>
          <a:ea typeface="+mn-ea"/>
          <a:cs typeface="+mn-cs"/>
        </a:defRPr>
      </a:lvl9pPr>
    </p:bodyStyle>
    <p:other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ctrTitle" hasCustomPrompt="0"/>
          </p:nvPr>
        </p:nvSpPr>
        <p:spPr bwMode="auto">
          <a:xfrm>
            <a:off x="539552" y="1129052"/>
            <a:ext cx="6696744" cy="1470025"/>
          </a:xfrm>
        </p:spPr>
        <p:txBody>
          <a:bodyPr/>
          <a:lstStyle/>
          <a:p>
            <a:pPr>
              <a:defRPr/>
            </a:pPr>
            <a:r>
              <a:rPr lang="de-DE"/>
              <a:t>Practicing</a:t>
            </a:r>
            <a:r>
              <a:rPr lang="de-DE"/>
              <a:t> </a:t>
            </a:r>
            <a:r>
              <a:rPr lang="de-DE"/>
              <a:t>sustainability</a:t>
            </a:r>
            <a:r>
              <a:rPr lang="de-DE"/>
              <a:t> on Campus</a:t>
            </a:r>
            <a:endParaRPr/>
          </a:p>
        </p:txBody>
      </p:sp>
      <p:sp>
        <p:nvSpPr>
          <p:cNvPr id="3" name="Untertitel 2" hidden="0"/>
          <p:cNvSpPr>
            <a:spLocks noGrp="1"/>
          </p:cNvSpPr>
          <p:nvPr isPhoto="0" userDrawn="0">
            <p:ph type="subTitle" idx="1" hasCustomPrompt="0"/>
          </p:nvPr>
        </p:nvSpPr>
        <p:spPr bwMode="auto">
          <a:xfrm>
            <a:off x="539552" y="2599077"/>
            <a:ext cx="7632848" cy="864096"/>
          </a:xfrm>
        </p:spPr>
        <p:txBody>
          <a:bodyPr/>
          <a:lstStyle/>
          <a:p>
            <a:pPr>
              <a:defRPr/>
            </a:pPr>
            <a:r>
              <a:rPr lang="de-DE"/>
              <a:t>Developing</a:t>
            </a:r>
            <a:r>
              <a:rPr lang="de-DE"/>
              <a:t> a curricular </a:t>
            </a:r>
            <a:r>
              <a:rPr lang="de-DE"/>
              <a:t>unit</a:t>
            </a:r>
            <a:r>
              <a:rPr lang="de-DE"/>
              <a:t> </a:t>
            </a:r>
            <a:r>
              <a:rPr lang="de-DE"/>
              <a:t>targeting</a:t>
            </a:r>
            <a:r>
              <a:rPr lang="de-DE"/>
              <a:t> </a:t>
            </a:r>
            <a:r>
              <a:rPr lang="de-DE"/>
              <a:t>sustainability</a:t>
            </a:r>
            <a:r>
              <a:rPr lang="de-DE"/>
              <a:t> </a:t>
            </a:r>
            <a:r>
              <a:rPr lang="de-DE"/>
              <a:t>by</a:t>
            </a:r>
            <a:r>
              <a:rPr lang="de-DE"/>
              <a:t> problem-</a:t>
            </a:r>
            <a:r>
              <a:rPr lang="de-DE"/>
              <a:t>based</a:t>
            </a:r>
            <a:r>
              <a:rPr lang="de-DE"/>
              <a:t> </a:t>
            </a:r>
            <a:r>
              <a:rPr lang="de-DE"/>
              <a:t>learning</a:t>
            </a:r>
            <a:r>
              <a:rPr lang="de-DE"/>
              <a:t> in real-</a:t>
            </a:r>
            <a:r>
              <a:rPr lang="de-DE"/>
              <a:t>world</a:t>
            </a:r>
            <a:r>
              <a:rPr lang="de-DE"/>
              <a:t> </a:t>
            </a:r>
            <a:r>
              <a:rPr lang="de-DE"/>
              <a:t>labrotaries</a:t>
            </a:r>
            <a:r>
              <a:rPr lang="de-DE"/>
              <a:t> </a:t>
            </a:r>
            <a:endParaRPr/>
          </a:p>
        </p:txBody>
      </p:sp>
      <p:sp>
        <p:nvSpPr>
          <p:cNvPr id="4" name="Rechteck 3" hidden="0"/>
          <p:cNvSpPr/>
          <p:nvPr isPhoto="0" userDrawn="0"/>
        </p:nvSpPr>
        <p:spPr bwMode="auto">
          <a:xfrm>
            <a:off x="5580112" y="188640"/>
            <a:ext cx="1800200"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Our</a:t>
            </a:r>
            <a:r>
              <a:rPr lang="de-DE"/>
              <a:t> Team </a:t>
            </a:r>
            <a:endParaRPr/>
          </a:p>
        </p:txBody>
      </p:sp>
      <p:sp>
        <p:nvSpPr>
          <p:cNvPr id="4" name="Textfeld 3" hidden="0"/>
          <p:cNvSpPr txBox="1"/>
          <p:nvPr isPhoto="0" userDrawn="0"/>
        </p:nvSpPr>
        <p:spPr bwMode="auto">
          <a:xfrm>
            <a:off x="3059832" y="1304764"/>
            <a:ext cx="3024336" cy="2308324"/>
          </a:xfrm>
          <a:prstGeom prst="rect">
            <a:avLst/>
          </a:prstGeom>
          <a:noFill/>
        </p:spPr>
        <p:txBody>
          <a:bodyPr wrap="square" rtlCol="0">
            <a:spAutoFit/>
          </a:bodyPr>
          <a:lstStyle/>
          <a:p>
            <a:pPr>
              <a:defRPr/>
            </a:pPr>
            <a:r>
              <a:rPr lang="de-DE">
                <a:solidFill>
                  <a:srgbClr val="003560"/>
                </a:solidFill>
              </a:rPr>
              <a:t>Emily </a:t>
            </a:r>
            <a:r>
              <a:rPr lang="de-DE">
                <a:solidFill>
                  <a:srgbClr val="003560"/>
                </a:solidFill>
              </a:rPr>
              <a:t>Bergup</a:t>
            </a:r>
            <a:r>
              <a:rPr lang="de-DE">
                <a:solidFill>
                  <a:srgbClr val="003560"/>
                </a:solidFill>
              </a:rPr>
              <a:t> </a:t>
            </a:r>
            <a:endParaRPr/>
          </a:p>
          <a:p>
            <a:pPr>
              <a:defRPr/>
            </a:pPr>
            <a:endParaRPr lang="de-DE">
              <a:solidFill>
                <a:srgbClr val="003560"/>
              </a:solidFill>
            </a:endParaRPr>
          </a:p>
          <a:p>
            <a:pPr>
              <a:defRPr/>
            </a:pPr>
            <a:endParaRPr lang="de-DE">
              <a:solidFill>
                <a:srgbClr val="003560"/>
              </a:solidFill>
            </a:endParaRPr>
          </a:p>
          <a:p>
            <a:pPr>
              <a:defRPr/>
            </a:pPr>
            <a:r>
              <a:rPr lang="de-DE">
                <a:solidFill>
                  <a:srgbClr val="003560"/>
                </a:solidFill>
              </a:rPr>
              <a:t>Enviromental</a:t>
            </a:r>
            <a:r>
              <a:rPr lang="de-DE">
                <a:solidFill>
                  <a:srgbClr val="003560"/>
                </a:solidFill>
              </a:rPr>
              <a:t> </a:t>
            </a:r>
            <a:r>
              <a:rPr lang="de-DE">
                <a:solidFill>
                  <a:srgbClr val="003560"/>
                </a:solidFill>
              </a:rPr>
              <a:t>techniques</a:t>
            </a:r>
            <a:r>
              <a:rPr lang="de-DE">
                <a:solidFill>
                  <a:srgbClr val="003560"/>
                </a:solidFill>
              </a:rPr>
              <a:t> and </a:t>
            </a:r>
            <a:r>
              <a:rPr lang="de-DE">
                <a:solidFill>
                  <a:srgbClr val="003560"/>
                </a:solidFill>
              </a:rPr>
              <a:t>resource</a:t>
            </a:r>
            <a:r>
              <a:rPr lang="de-DE">
                <a:solidFill>
                  <a:srgbClr val="003560"/>
                </a:solidFill>
              </a:rPr>
              <a:t> </a:t>
            </a:r>
            <a:r>
              <a:rPr lang="de-DE">
                <a:solidFill>
                  <a:srgbClr val="003560"/>
                </a:solidFill>
              </a:rPr>
              <a:t>management</a:t>
            </a:r>
            <a:r>
              <a:rPr lang="de-DE">
                <a:solidFill>
                  <a:srgbClr val="003560"/>
                </a:solidFill>
              </a:rPr>
              <a:t> </a:t>
            </a:r>
            <a:endParaRPr/>
          </a:p>
          <a:p>
            <a:pPr>
              <a:defRPr/>
            </a:pPr>
            <a:endParaRPr lang="de-DE">
              <a:solidFill>
                <a:srgbClr val="003560"/>
              </a:solidFill>
            </a:endParaRPr>
          </a:p>
          <a:p>
            <a:pPr>
              <a:defRPr/>
            </a:pPr>
            <a:r>
              <a:rPr lang="de-DE">
                <a:solidFill>
                  <a:srgbClr val="003560"/>
                </a:solidFill>
              </a:rPr>
              <a:t>Student/ </a:t>
            </a:r>
            <a:r>
              <a:rPr lang="de-DE">
                <a:solidFill>
                  <a:srgbClr val="003560"/>
                </a:solidFill>
              </a:rPr>
              <a:t>student</a:t>
            </a:r>
            <a:r>
              <a:rPr lang="de-DE">
                <a:solidFill>
                  <a:srgbClr val="003560"/>
                </a:solidFill>
              </a:rPr>
              <a:t> </a:t>
            </a:r>
            <a:r>
              <a:rPr lang="de-DE">
                <a:solidFill>
                  <a:srgbClr val="003560"/>
                </a:solidFill>
              </a:rPr>
              <a:t>association</a:t>
            </a:r>
            <a:r>
              <a:rPr lang="de-DE">
                <a:solidFill>
                  <a:srgbClr val="003560"/>
                </a:solidFill>
              </a:rPr>
              <a:t> </a:t>
            </a:r>
            <a:r>
              <a:rPr lang="de-DE">
                <a:solidFill>
                  <a:srgbClr val="003560"/>
                </a:solidFill>
              </a:rPr>
              <a:t>chairlady</a:t>
            </a:r>
            <a:r>
              <a:rPr lang="de-DE">
                <a:solidFill>
                  <a:srgbClr val="003560"/>
                </a:solidFill>
              </a:rPr>
              <a:t> </a:t>
            </a:r>
            <a:endParaRPr/>
          </a:p>
        </p:txBody>
      </p:sp>
      <p:sp>
        <p:nvSpPr>
          <p:cNvPr id="5" name="Textfeld 4" hidden="0"/>
          <p:cNvSpPr txBox="1"/>
          <p:nvPr isPhoto="0" userDrawn="0"/>
        </p:nvSpPr>
        <p:spPr bwMode="auto">
          <a:xfrm>
            <a:off x="35496" y="1304764"/>
            <a:ext cx="3024336" cy="2308324"/>
          </a:xfrm>
          <a:prstGeom prst="rect">
            <a:avLst/>
          </a:prstGeom>
          <a:noFill/>
        </p:spPr>
        <p:txBody>
          <a:bodyPr wrap="square" rtlCol="0">
            <a:spAutoFit/>
          </a:bodyPr>
          <a:lstStyle/>
          <a:p>
            <a:pPr>
              <a:defRPr/>
            </a:pPr>
            <a:r>
              <a:rPr lang="de-DE">
                <a:solidFill>
                  <a:srgbClr val="003560"/>
                </a:solidFill>
              </a:rPr>
              <a:t>Luise Arnoldi </a:t>
            </a:r>
            <a:endParaRPr/>
          </a:p>
          <a:p>
            <a:pPr>
              <a:defRPr/>
            </a:pPr>
            <a:endParaRPr lang="de-DE">
              <a:solidFill>
                <a:srgbClr val="003560"/>
              </a:solidFill>
            </a:endParaRPr>
          </a:p>
          <a:p>
            <a:pPr>
              <a:defRPr/>
            </a:pPr>
            <a:endParaRPr lang="de-DE">
              <a:solidFill>
                <a:srgbClr val="003560"/>
              </a:solidFill>
            </a:endParaRPr>
          </a:p>
          <a:p>
            <a:pPr>
              <a:defRPr/>
            </a:pPr>
            <a:r>
              <a:rPr lang="de-DE">
                <a:solidFill>
                  <a:srgbClr val="003560"/>
                </a:solidFill>
              </a:rPr>
              <a:t>Philisophy</a:t>
            </a:r>
            <a:r>
              <a:rPr lang="de-DE">
                <a:solidFill>
                  <a:srgbClr val="003560"/>
                </a:solidFill>
              </a:rPr>
              <a:t>/ </a:t>
            </a:r>
            <a:r>
              <a:rPr lang="de-DE">
                <a:solidFill>
                  <a:srgbClr val="003560"/>
                </a:solidFill>
              </a:rPr>
              <a:t>Social</a:t>
            </a:r>
            <a:r>
              <a:rPr lang="de-DE">
                <a:solidFill>
                  <a:srgbClr val="003560"/>
                </a:solidFill>
              </a:rPr>
              <a:t> </a:t>
            </a:r>
            <a:r>
              <a:rPr lang="de-DE">
                <a:solidFill>
                  <a:srgbClr val="003560"/>
                </a:solidFill>
              </a:rPr>
              <a:t>sciences</a:t>
            </a:r>
            <a:r>
              <a:rPr lang="de-DE">
                <a:solidFill>
                  <a:srgbClr val="003560"/>
                </a:solidFill>
              </a:rPr>
              <a:t> </a:t>
            </a:r>
            <a:endParaRPr/>
          </a:p>
          <a:p>
            <a:pPr>
              <a:defRPr/>
            </a:pPr>
            <a:endParaRPr lang="de-DE">
              <a:solidFill>
                <a:srgbClr val="003560"/>
              </a:solidFill>
            </a:endParaRPr>
          </a:p>
          <a:p>
            <a:pPr>
              <a:defRPr/>
            </a:pPr>
            <a:endParaRPr lang="de-DE">
              <a:solidFill>
                <a:srgbClr val="003560"/>
              </a:solidFill>
            </a:endParaRPr>
          </a:p>
          <a:p>
            <a:pPr>
              <a:defRPr/>
            </a:pPr>
            <a:r>
              <a:rPr lang="de-DE">
                <a:solidFill>
                  <a:srgbClr val="003560"/>
                </a:solidFill>
              </a:rPr>
              <a:t>Student </a:t>
            </a:r>
            <a:endParaRPr/>
          </a:p>
          <a:p>
            <a:pPr>
              <a:defRPr/>
            </a:pPr>
            <a:endParaRPr lang="de-DE"/>
          </a:p>
        </p:txBody>
      </p:sp>
      <p:sp>
        <p:nvSpPr>
          <p:cNvPr id="6" name="Textfeld 5" hidden="0"/>
          <p:cNvSpPr txBox="1"/>
          <p:nvPr isPhoto="0" userDrawn="0"/>
        </p:nvSpPr>
        <p:spPr bwMode="auto">
          <a:xfrm>
            <a:off x="6084168" y="1304764"/>
            <a:ext cx="3024336" cy="2585323"/>
          </a:xfrm>
          <a:prstGeom prst="rect">
            <a:avLst/>
          </a:prstGeom>
          <a:noFill/>
        </p:spPr>
        <p:txBody>
          <a:bodyPr wrap="square" rtlCol="0">
            <a:spAutoFit/>
          </a:bodyPr>
          <a:lstStyle/>
          <a:p>
            <a:pPr>
              <a:defRPr/>
            </a:pPr>
            <a:r>
              <a:rPr lang="de-DE">
                <a:solidFill>
                  <a:srgbClr val="003560"/>
                </a:solidFill>
              </a:rPr>
              <a:t>Fabian Albers </a:t>
            </a:r>
            <a:endParaRPr/>
          </a:p>
          <a:p>
            <a:pPr>
              <a:defRPr/>
            </a:pPr>
            <a:endParaRPr lang="de-DE">
              <a:solidFill>
                <a:srgbClr val="003560"/>
              </a:solidFill>
            </a:endParaRPr>
          </a:p>
          <a:p>
            <a:pPr>
              <a:defRPr/>
            </a:pPr>
            <a:endParaRPr lang="de-DE">
              <a:solidFill>
                <a:srgbClr val="003560"/>
              </a:solidFill>
            </a:endParaRPr>
          </a:p>
          <a:p>
            <a:pPr>
              <a:defRPr/>
            </a:pPr>
            <a:r>
              <a:rPr lang="de-DE">
                <a:solidFill>
                  <a:srgbClr val="003560"/>
                </a:solidFill>
              </a:rPr>
              <a:t>Educational </a:t>
            </a:r>
            <a:r>
              <a:rPr lang="de-DE">
                <a:solidFill>
                  <a:srgbClr val="003560"/>
                </a:solidFill>
              </a:rPr>
              <a:t>sciences</a:t>
            </a:r>
            <a:r>
              <a:rPr lang="de-DE">
                <a:solidFill>
                  <a:srgbClr val="003560"/>
                </a:solidFill>
              </a:rPr>
              <a:t> </a:t>
            </a:r>
            <a:endParaRPr/>
          </a:p>
          <a:p>
            <a:pPr>
              <a:defRPr/>
            </a:pPr>
            <a:endParaRPr lang="de-DE">
              <a:solidFill>
                <a:srgbClr val="003560"/>
              </a:solidFill>
            </a:endParaRPr>
          </a:p>
          <a:p>
            <a:pPr>
              <a:defRPr/>
            </a:pPr>
            <a:endParaRPr lang="de-DE">
              <a:solidFill>
                <a:srgbClr val="003560"/>
              </a:solidFill>
            </a:endParaRPr>
          </a:p>
          <a:p>
            <a:pPr>
              <a:defRPr/>
            </a:pPr>
            <a:r>
              <a:rPr lang="de-DE">
                <a:solidFill>
                  <a:srgbClr val="003560"/>
                </a:solidFill>
              </a:rPr>
              <a:t>Masterstudent/ </a:t>
            </a:r>
            <a:r>
              <a:rPr lang="de-DE">
                <a:solidFill>
                  <a:srgbClr val="003560"/>
                </a:solidFill>
              </a:rPr>
              <a:t>research</a:t>
            </a:r>
            <a:r>
              <a:rPr lang="de-DE">
                <a:solidFill>
                  <a:srgbClr val="003560"/>
                </a:solidFill>
              </a:rPr>
              <a:t> </a:t>
            </a:r>
            <a:r>
              <a:rPr lang="de-DE">
                <a:solidFill>
                  <a:srgbClr val="003560"/>
                </a:solidFill>
              </a:rPr>
              <a:t>assistant</a:t>
            </a:r>
            <a:r>
              <a:rPr lang="de-DE">
                <a:solidFill>
                  <a:srgbClr val="003560"/>
                </a:solidFill>
              </a:rPr>
              <a:t> </a:t>
            </a:r>
            <a:r>
              <a:rPr lang="de-DE">
                <a:solidFill>
                  <a:srgbClr val="003560"/>
                </a:solidFill>
              </a:rPr>
              <a:t>department</a:t>
            </a:r>
            <a:r>
              <a:rPr lang="de-DE">
                <a:solidFill>
                  <a:srgbClr val="003560"/>
                </a:solidFill>
              </a:rPr>
              <a:t> </a:t>
            </a:r>
            <a:r>
              <a:rPr lang="de-DE">
                <a:solidFill>
                  <a:srgbClr val="003560"/>
                </a:solidFill>
              </a:rPr>
              <a:t>of</a:t>
            </a:r>
            <a:r>
              <a:rPr lang="de-DE">
                <a:solidFill>
                  <a:srgbClr val="003560"/>
                </a:solidFill>
              </a:rPr>
              <a:t> </a:t>
            </a:r>
            <a:r>
              <a:rPr lang="de-DE">
                <a:solidFill>
                  <a:srgbClr val="003560"/>
                </a:solidFill>
              </a:rPr>
              <a:t>learning</a:t>
            </a:r>
            <a:r>
              <a:rPr lang="de-DE">
                <a:solidFill>
                  <a:srgbClr val="003560"/>
                </a:solidFill>
              </a:rPr>
              <a:t> </a:t>
            </a:r>
            <a:r>
              <a:rPr lang="de-DE">
                <a:solidFill>
                  <a:srgbClr val="003560"/>
                </a:solidFill>
              </a:rPr>
              <a:t>science</a:t>
            </a:r>
            <a:endParaRPr lang="de-DE">
              <a:solidFill>
                <a:srgbClr val="003560"/>
              </a:solidFill>
            </a:endParaRPr>
          </a:p>
        </p:txBody>
      </p:sp>
      <p:cxnSp>
        <p:nvCxnSpPr>
          <p:cNvPr id="8" name="Gerader Verbinder 7" hidden="0"/>
          <p:cNvCxnSpPr>
            <a:cxnSpLocks/>
          </p:cNvCxnSpPr>
          <p:nvPr isPhoto="0" userDrawn="0"/>
        </p:nvCxnSpPr>
        <p:spPr bwMode="auto">
          <a:xfrm>
            <a:off x="2987824" y="1304764"/>
            <a:ext cx="0" cy="5076564"/>
          </a:xfrm>
          <a:prstGeom prst="line">
            <a:avLst/>
          </a:prstGeom>
          <a:ln>
            <a:solidFill>
              <a:srgbClr val="8CAD3A"/>
            </a:solidFill>
          </a:ln>
        </p:spPr>
        <p:style>
          <a:lnRef idx="1">
            <a:schemeClr val="accent1"/>
          </a:lnRef>
          <a:fillRef idx="0">
            <a:schemeClr val="accent1"/>
          </a:fillRef>
          <a:effectRef idx="0">
            <a:schemeClr val="accent1"/>
          </a:effectRef>
          <a:fontRef idx="minor">
            <a:schemeClr val="tx1"/>
          </a:fontRef>
        </p:style>
      </p:cxnSp>
      <p:cxnSp>
        <p:nvCxnSpPr>
          <p:cNvPr id="9" name="Gerader Verbinder 8" hidden="0"/>
          <p:cNvCxnSpPr>
            <a:cxnSpLocks/>
          </p:cNvCxnSpPr>
          <p:nvPr isPhoto="0" userDrawn="0"/>
        </p:nvCxnSpPr>
        <p:spPr bwMode="auto">
          <a:xfrm>
            <a:off x="5940152" y="1304764"/>
            <a:ext cx="0" cy="5076564"/>
          </a:xfrm>
          <a:prstGeom prst="line">
            <a:avLst/>
          </a:prstGeom>
          <a:ln>
            <a:solidFill>
              <a:srgbClr val="8CAD3A"/>
            </a:solidFill>
          </a:ln>
        </p:spPr>
        <p:style>
          <a:lnRef idx="1">
            <a:schemeClr val="accent1"/>
          </a:lnRef>
          <a:fillRef idx="0">
            <a:schemeClr val="accent1"/>
          </a:fillRef>
          <a:effectRef idx="0">
            <a:schemeClr val="accent1"/>
          </a:effectRef>
          <a:fontRef idx="minor">
            <a:schemeClr val="tx1"/>
          </a:fontRef>
        </p:style>
      </p:cxnSp>
      <p:sp>
        <p:nvSpPr>
          <p:cNvPr id="3" name="Fußzeilenplatzhalter 2"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7" name="Foliennummernplatzhalter 6" hidden="0"/>
          <p:cNvSpPr>
            <a:spLocks noGrp="1"/>
          </p:cNvSpPr>
          <p:nvPr isPhoto="0" userDrawn="0">
            <p:ph type="sldNum" sz="quarter" idx="12" hasCustomPrompt="0"/>
          </p:nvPr>
        </p:nvSpPr>
        <p:spPr bwMode="auto"/>
        <p:txBody>
          <a:bodyPr/>
          <a:lstStyle/>
          <a:p>
            <a:pPr>
              <a:defRPr/>
            </a:pPr>
            <a:fld id="{4181A13A-60D0-496E-B53C-28AE6D293A97}" type="slidenum">
              <a:rPr lang="de-DE"/>
              <a:t>2</a:t>
            </a:fld>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Challenge</a:t>
            </a:r>
            <a:r>
              <a:rPr lang="de-DE"/>
              <a:t> &amp; Motivation </a:t>
            </a:r>
            <a:endParaRPr/>
          </a:p>
        </p:txBody>
      </p:sp>
      <p:sp>
        <p:nvSpPr>
          <p:cNvPr id="3" name="Inhaltsplatzhalter 2" hidden="0"/>
          <p:cNvSpPr>
            <a:spLocks noGrp="1"/>
          </p:cNvSpPr>
          <p:nvPr isPhoto="0" userDrawn="0">
            <p:ph idx="1" hasCustomPrompt="0"/>
          </p:nvPr>
        </p:nvSpPr>
        <p:spPr bwMode="auto">
          <a:xfrm>
            <a:off x="251520" y="2132856"/>
            <a:ext cx="8640960" cy="4248472"/>
          </a:xfrm>
        </p:spPr>
        <p:txBody>
          <a:bodyPr/>
          <a:lstStyle/>
          <a:p>
            <a:pPr>
              <a:defRPr/>
            </a:pPr>
            <a:endParaRPr lang="de-DE"/>
          </a:p>
          <a:p>
            <a:pPr marL="0" indent="0">
              <a:buNone/>
              <a:defRPr/>
            </a:pPr>
            <a:endParaRPr lang="de-DE"/>
          </a:p>
          <a:p>
            <a:pPr>
              <a:defRPr/>
            </a:pPr>
            <a:r>
              <a:rPr lang="de-DE"/>
              <a:t>Creating</a:t>
            </a:r>
            <a:r>
              <a:rPr lang="de-DE"/>
              <a:t> </a:t>
            </a:r>
            <a:r>
              <a:rPr lang="de-DE"/>
              <a:t>more</a:t>
            </a:r>
            <a:r>
              <a:rPr lang="de-DE"/>
              <a:t> </a:t>
            </a:r>
            <a:r>
              <a:rPr lang="de-DE"/>
              <a:t>sustainability</a:t>
            </a:r>
            <a:r>
              <a:rPr lang="de-DE"/>
              <a:t> at </a:t>
            </a:r>
            <a:r>
              <a:rPr lang="de-DE"/>
              <a:t>our</a:t>
            </a:r>
            <a:r>
              <a:rPr lang="de-DE"/>
              <a:t> </a:t>
            </a:r>
            <a:r>
              <a:rPr lang="de-DE"/>
              <a:t>university</a:t>
            </a:r>
            <a:endParaRPr lang="de-DE"/>
          </a:p>
          <a:p>
            <a:pPr>
              <a:defRPr/>
            </a:pPr>
            <a:r>
              <a:rPr lang="de-DE"/>
              <a:t>Involving</a:t>
            </a:r>
            <a:r>
              <a:rPr lang="de-DE"/>
              <a:t> </a:t>
            </a:r>
            <a:r>
              <a:rPr lang="de-DE"/>
              <a:t>students</a:t>
            </a:r>
            <a:r>
              <a:rPr lang="de-DE"/>
              <a:t> in </a:t>
            </a:r>
            <a:r>
              <a:rPr lang="de-DE"/>
              <a:t>the</a:t>
            </a:r>
            <a:r>
              <a:rPr lang="de-DE"/>
              <a:t> </a:t>
            </a:r>
            <a:r>
              <a:rPr lang="de-DE"/>
              <a:t>designing-process</a:t>
            </a:r>
            <a:endParaRPr lang="de-DE"/>
          </a:p>
          <a:p>
            <a:pPr>
              <a:defRPr/>
            </a:pPr>
            <a:r>
              <a:rPr lang="de-DE"/>
              <a:t>Developing</a:t>
            </a:r>
            <a:r>
              <a:rPr lang="de-DE"/>
              <a:t> a </a:t>
            </a:r>
            <a:r>
              <a:rPr lang="de-DE"/>
              <a:t>problem</a:t>
            </a:r>
            <a:r>
              <a:rPr lang="de-DE"/>
              <a:t>/action-</a:t>
            </a:r>
            <a:r>
              <a:rPr lang="de-DE"/>
              <a:t>based</a:t>
            </a:r>
            <a:r>
              <a:rPr lang="de-DE"/>
              <a:t> </a:t>
            </a:r>
            <a:r>
              <a:rPr lang="de-DE"/>
              <a:t>learning</a:t>
            </a:r>
            <a:r>
              <a:rPr lang="de-DE"/>
              <a:t> </a:t>
            </a:r>
            <a:r>
              <a:rPr lang="de-DE"/>
              <a:t>possibilities</a:t>
            </a:r>
            <a:r>
              <a:rPr lang="de-DE"/>
              <a:t> </a:t>
            </a:r>
            <a:endParaRPr/>
          </a:p>
          <a:p>
            <a:pPr marL="0" indent="0">
              <a:buNone/>
              <a:defRPr/>
            </a:pPr>
            <a:endParaRPr lang="de-DE"/>
          </a:p>
          <a:p>
            <a:pPr>
              <a:defRPr/>
            </a:pPr>
            <a:endParaRPr lang="de-DE"/>
          </a:p>
        </p:txBody>
      </p:sp>
      <p:sp>
        <p:nvSpPr>
          <p:cNvPr id="4" name="Rechteck 3" hidden="0"/>
          <p:cNvSpPr/>
          <p:nvPr isPhoto="0" userDrawn="0"/>
        </p:nvSpPr>
        <p:spPr bwMode="auto">
          <a:xfrm>
            <a:off x="323528" y="1484784"/>
            <a:ext cx="8568952" cy="1512168"/>
          </a:xfrm>
          <a:prstGeom prst="rect">
            <a:avLst/>
          </a:prstGeom>
          <a:solidFill>
            <a:srgbClr val="8CAD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1600" b="1"/>
              <a:t>4.06 Sustainability is a growing priority at all modern universities. To create a culture of sustainability all aspects including ecological, economical and social sustainability have to be integrated at all levels into academic teaching and everyday academic life. How can teaching be more integrative/ interdisciplinary? How can we achieve a practical benefit from teachings? How can sustainability projects be integrated into the curriculum for students to participate?</a:t>
            </a:r>
            <a:endParaRPr/>
          </a:p>
        </p:txBody>
      </p:sp>
      <p:sp>
        <p:nvSpPr>
          <p:cNvPr id="5" name="Fußzeilenplatzhalter 4"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6" name="Foliennummernplatzhalter 5" hidden="0"/>
          <p:cNvSpPr>
            <a:spLocks noGrp="1"/>
          </p:cNvSpPr>
          <p:nvPr isPhoto="0" userDrawn="0">
            <p:ph type="sldNum" sz="quarter" idx="12" hasCustomPrompt="0"/>
          </p:nvPr>
        </p:nvSpPr>
        <p:spPr bwMode="auto"/>
        <p:txBody>
          <a:bodyPr/>
          <a:lstStyle/>
          <a:p>
            <a:pPr>
              <a:defRPr/>
            </a:pPr>
            <a:fld id="{4181A13A-60D0-496E-B53C-28AE6D293A97}" type="slidenum">
              <a:rPr lang="de-DE"/>
              <a:t>3</a:t>
            </a:fld>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The </a:t>
            </a:r>
            <a:r>
              <a:rPr lang="de-DE"/>
              <a:t>first</a:t>
            </a:r>
            <a:r>
              <a:rPr lang="de-DE"/>
              <a:t> </a:t>
            </a:r>
            <a:r>
              <a:rPr lang="de-DE"/>
              <a:t>Idea</a:t>
            </a:r>
            <a:r>
              <a:rPr lang="de-DE"/>
              <a:t> </a:t>
            </a:r>
            <a:endParaRPr/>
          </a:p>
        </p:txBody>
      </p:sp>
      <p:sp>
        <p:nvSpPr>
          <p:cNvPr id="4" name="Ellipse 3" hidden="0"/>
          <p:cNvSpPr/>
          <p:nvPr isPhoto="0" userDrawn="0"/>
        </p:nvSpPr>
        <p:spPr bwMode="auto">
          <a:xfrm>
            <a:off x="1763687" y="2060848"/>
            <a:ext cx="5256584" cy="3744416"/>
          </a:xfrm>
          <a:prstGeom prst="ellipse">
            <a:avLst/>
          </a:prstGeom>
          <a:solidFill>
            <a:srgbClr val="8CAD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a:t>Cultivate</a:t>
            </a:r>
            <a:r>
              <a:rPr lang="de-DE" sz="2000"/>
              <a:t> </a:t>
            </a:r>
            <a:r>
              <a:rPr lang="de-DE" sz="2000"/>
              <a:t>sustainibility</a:t>
            </a:r>
            <a:r>
              <a:rPr lang="de-DE" sz="2000"/>
              <a:t> at </a:t>
            </a:r>
            <a:r>
              <a:rPr lang="de-DE" sz="2000"/>
              <a:t>the</a:t>
            </a:r>
            <a:r>
              <a:rPr lang="de-DE" sz="2000"/>
              <a:t> RUB </a:t>
            </a:r>
            <a:r>
              <a:rPr lang="de-DE" sz="2000"/>
              <a:t>to</a:t>
            </a:r>
            <a:r>
              <a:rPr lang="de-DE" sz="2000"/>
              <a:t> </a:t>
            </a:r>
            <a:r>
              <a:rPr lang="de-DE" sz="2000"/>
              <a:t>provide</a:t>
            </a:r>
            <a:r>
              <a:rPr lang="de-DE" sz="2000"/>
              <a:t> a real </a:t>
            </a:r>
            <a:r>
              <a:rPr lang="de-DE" sz="2000"/>
              <a:t>life</a:t>
            </a:r>
            <a:r>
              <a:rPr lang="de-DE" sz="2000"/>
              <a:t> </a:t>
            </a:r>
            <a:r>
              <a:rPr lang="de-DE" sz="2000"/>
              <a:t>ecological</a:t>
            </a:r>
            <a:r>
              <a:rPr lang="de-DE" sz="2000"/>
              <a:t> </a:t>
            </a:r>
            <a:r>
              <a:rPr lang="de-DE" sz="2000"/>
              <a:t>effect</a:t>
            </a:r>
            <a:r>
              <a:rPr lang="de-DE" sz="2000"/>
              <a:t>, </a:t>
            </a:r>
            <a:r>
              <a:rPr lang="de-DE" sz="2000"/>
              <a:t>while</a:t>
            </a:r>
            <a:r>
              <a:rPr lang="de-DE" sz="2000"/>
              <a:t> </a:t>
            </a:r>
            <a:r>
              <a:rPr lang="de-DE" sz="2000"/>
              <a:t>using</a:t>
            </a:r>
            <a:r>
              <a:rPr lang="de-DE" sz="2000"/>
              <a:t> </a:t>
            </a:r>
            <a:r>
              <a:rPr lang="de-DE" sz="2000"/>
              <a:t>practical</a:t>
            </a:r>
            <a:r>
              <a:rPr lang="de-DE" sz="2000"/>
              <a:t> and </a:t>
            </a:r>
            <a:r>
              <a:rPr lang="de-DE" sz="2000"/>
              <a:t>collaborative</a:t>
            </a:r>
            <a:r>
              <a:rPr lang="de-DE" sz="2000"/>
              <a:t> </a:t>
            </a:r>
            <a:r>
              <a:rPr lang="de-DE" sz="2000"/>
              <a:t>learning</a:t>
            </a:r>
            <a:r>
              <a:rPr lang="de-DE" sz="2000"/>
              <a:t> </a:t>
            </a:r>
            <a:r>
              <a:rPr lang="de-DE" sz="2000"/>
              <a:t>to</a:t>
            </a:r>
            <a:r>
              <a:rPr lang="de-DE" sz="2000"/>
              <a:t> </a:t>
            </a:r>
            <a:r>
              <a:rPr lang="de-DE" sz="2000"/>
              <a:t>develop</a:t>
            </a:r>
            <a:r>
              <a:rPr lang="de-DE" sz="2000"/>
              <a:t> social </a:t>
            </a:r>
            <a:r>
              <a:rPr lang="de-DE" sz="2000"/>
              <a:t>sustainability</a:t>
            </a:r>
            <a:endParaRPr lang="de-DE" sz="2000"/>
          </a:p>
        </p:txBody>
      </p:sp>
      <p:sp>
        <p:nvSpPr>
          <p:cNvPr id="3" name="Fußzeilenplatzhalter 2"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5" name="Foliennummernplatzhalter 4" hidden="0"/>
          <p:cNvSpPr>
            <a:spLocks noGrp="1"/>
          </p:cNvSpPr>
          <p:nvPr isPhoto="0" userDrawn="0">
            <p:ph type="sldNum" sz="quarter" idx="12" hasCustomPrompt="0"/>
          </p:nvPr>
        </p:nvSpPr>
        <p:spPr bwMode="auto"/>
        <p:txBody>
          <a:bodyPr/>
          <a:lstStyle/>
          <a:p>
            <a:pPr>
              <a:defRPr/>
            </a:pPr>
            <a:fld id="{4181A13A-60D0-496E-B53C-28AE6D293A97}" type="slidenum">
              <a:rPr lang="de-DE"/>
              <a:t>4</a:t>
            </a:fld>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Procedure</a:t>
            </a:r>
            <a:r>
              <a:rPr lang="de-DE"/>
              <a:t>/ </a:t>
            </a:r>
            <a:r>
              <a:rPr lang="de-DE"/>
              <a:t>research</a:t>
            </a:r>
            <a:r>
              <a:rPr lang="de-DE"/>
              <a:t> </a:t>
            </a:r>
            <a:r>
              <a:rPr lang="de-DE"/>
              <a:t>steps</a:t>
            </a:r>
            <a:r>
              <a:rPr lang="de-DE"/>
              <a:t> and relevant </a:t>
            </a:r>
            <a:r>
              <a:rPr lang="de-DE"/>
              <a:t>results</a:t>
            </a:r>
            <a:endParaRPr lang="de-DE"/>
          </a:p>
        </p:txBody>
      </p:sp>
      <p:sp>
        <p:nvSpPr>
          <p:cNvPr id="4" name="Explosion: 14 Zacken 3" hidden="0"/>
          <p:cNvSpPr/>
          <p:nvPr isPhoto="0" userDrawn="0"/>
        </p:nvSpPr>
        <p:spPr bwMode="auto">
          <a:xfrm>
            <a:off x="0" y="1628800"/>
            <a:ext cx="4608512" cy="2808312"/>
          </a:xfrm>
          <a:prstGeom prst="irregularSeal2">
            <a:avLst/>
          </a:prstGeom>
          <a:solidFill>
            <a:srgbClr val="0035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u="sng">
                <a:solidFill>
                  <a:srgbClr val="DDDDDD"/>
                </a:solidFill>
              </a:rPr>
              <a:t>University:</a:t>
            </a:r>
            <a:endParaRPr/>
          </a:p>
          <a:p>
            <a:pPr algn="ctr">
              <a:defRPr/>
            </a:pPr>
            <a:r>
              <a:rPr lang="de-DE">
                <a:solidFill>
                  <a:srgbClr val="DDDDDD"/>
                </a:solidFill>
              </a:rPr>
              <a:t>Foster </a:t>
            </a:r>
            <a:r>
              <a:rPr lang="de-DE">
                <a:solidFill>
                  <a:srgbClr val="DDDDDD"/>
                </a:solidFill>
              </a:rPr>
              <a:t>Sustainability</a:t>
            </a:r>
            <a:r>
              <a:rPr lang="de-DE">
                <a:solidFill>
                  <a:srgbClr val="DDDDDD"/>
                </a:solidFill>
              </a:rPr>
              <a:t> in </a:t>
            </a:r>
            <a:r>
              <a:rPr lang="de-DE">
                <a:solidFill>
                  <a:srgbClr val="DDDDDD"/>
                </a:solidFill>
              </a:rPr>
              <a:t>the</a:t>
            </a:r>
            <a:r>
              <a:rPr lang="de-DE">
                <a:solidFill>
                  <a:srgbClr val="DDDDDD"/>
                </a:solidFill>
              </a:rPr>
              <a:t> </a:t>
            </a:r>
            <a:r>
              <a:rPr lang="de-DE">
                <a:solidFill>
                  <a:srgbClr val="DDDDDD"/>
                </a:solidFill>
              </a:rPr>
              <a:t>university</a:t>
            </a:r>
            <a:r>
              <a:rPr lang="de-DE">
                <a:solidFill>
                  <a:srgbClr val="DDDDDD"/>
                </a:solidFill>
              </a:rPr>
              <a:t> </a:t>
            </a:r>
            <a:r>
              <a:rPr lang="de-DE">
                <a:solidFill>
                  <a:srgbClr val="DDDDDD"/>
                </a:solidFill>
              </a:rPr>
              <a:t>enviroment</a:t>
            </a:r>
            <a:r>
              <a:rPr lang="de-DE">
                <a:solidFill>
                  <a:srgbClr val="DDDDDD"/>
                </a:solidFill>
              </a:rPr>
              <a:t> </a:t>
            </a:r>
            <a:endParaRPr/>
          </a:p>
        </p:txBody>
      </p:sp>
      <p:sp>
        <p:nvSpPr>
          <p:cNvPr id="5" name="Explosion: 14 Zacken 4" hidden="0"/>
          <p:cNvSpPr/>
          <p:nvPr isPhoto="0" userDrawn="0"/>
        </p:nvSpPr>
        <p:spPr bwMode="auto">
          <a:xfrm>
            <a:off x="3779912" y="1722084"/>
            <a:ext cx="5112568" cy="3096344"/>
          </a:xfrm>
          <a:prstGeom prst="irregularSeal2">
            <a:avLst/>
          </a:prstGeom>
          <a:solidFill>
            <a:srgbClr val="DDDDD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u="sng">
                <a:solidFill>
                  <a:srgbClr val="003560"/>
                </a:solidFill>
              </a:rPr>
              <a:t>Students</a:t>
            </a:r>
            <a:r>
              <a:rPr lang="de-DE" b="1" u="sng">
                <a:solidFill>
                  <a:srgbClr val="003560"/>
                </a:solidFill>
              </a:rPr>
              <a:t>:</a:t>
            </a:r>
            <a:r>
              <a:rPr lang="de-DE">
                <a:solidFill>
                  <a:srgbClr val="003560"/>
                </a:solidFill>
              </a:rPr>
              <a:t> </a:t>
            </a:r>
            <a:endParaRPr/>
          </a:p>
          <a:p>
            <a:pPr algn="ctr">
              <a:defRPr/>
            </a:pPr>
            <a:r>
              <a:rPr lang="de-DE">
                <a:solidFill>
                  <a:srgbClr val="003560"/>
                </a:solidFill>
              </a:rPr>
              <a:t>Students</a:t>
            </a:r>
            <a:r>
              <a:rPr lang="de-DE">
                <a:solidFill>
                  <a:srgbClr val="003560"/>
                </a:solidFill>
              </a:rPr>
              <a:t> </a:t>
            </a:r>
            <a:r>
              <a:rPr lang="de-DE">
                <a:solidFill>
                  <a:srgbClr val="003560"/>
                </a:solidFill>
              </a:rPr>
              <a:t>are</a:t>
            </a:r>
            <a:r>
              <a:rPr lang="de-DE">
                <a:solidFill>
                  <a:srgbClr val="003560"/>
                </a:solidFill>
              </a:rPr>
              <a:t> not </a:t>
            </a:r>
            <a:r>
              <a:rPr lang="de-DE">
                <a:solidFill>
                  <a:srgbClr val="003560"/>
                </a:solidFill>
              </a:rPr>
              <a:t>rewarded</a:t>
            </a:r>
            <a:r>
              <a:rPr lang="de-DE">
                <a:solidFill>
                  <a:srgbClr val="003560"/>
                </a:solidFill>
              </a:rPr>
              <a:t> </a:t>
            </a:r>
            <a:r>
              <a:rPr lang="de-DE">
                <a:solidFill>
                  <a:srgbClr val="003560"/>
                </a:solidFill>
              </a:rPr>
              <a:t>enough</a:t>
            </a:r>
            <a:r>
              <a:rPr lang="de-DE">
                <a:solidFill>
                  <a:srgbClr val="003560"/>
                </a:solidFill>
              </a:rPr>
              <a:t> </a:t>
            </a:r>
            <a:r>
              <a:rPr lang="de-DE">
                <a:solidFill>
                  <a:srgbClr val="003560"/>
                </a:solidFill>
              </a:rPr>
              <a:t>for</a:t>
            </a:r>
            <a:r>
              <a:rPr lang="de-DE">
                <a:solidFill>
                  <a:srgbClr val="003560"/>
                </a:solidFill>
              </a:rPr>
              <a:t> </a:t>
            </a:r>
            <a:r>
              <a:rPr lang="de-DE">
                <a:solidFill>
                  <a:srgbClr val="003560"/>
                </a:solidFill>
              </a:rPr>
              <a:t>sustainable</a:t>
            </a:r>
            <a:r>
              <a:rPr lang="de-DE">
                <a:solidFill>
                  <a:srgbClr val="003560"/>
                </a:solidFill>
              </a:rPr>
              <a:t> </a:t>
            </a:r>
            <a:r>
              <a:rPr lang="de-DE">
                <a:solidFill>
                  <a:srgbClr val="003560"/>
                </a:solidFill>
              </a:rPr>
              <a:t>engagement</a:t>
            </a:r>
            <a:r>
              <a:rPr lang="de-DE">
                <a:solidFill>
                  <a:srgbClr val="003560"/>
                </a:solidFill>
              </a:rPr>
              <a:t> </a:t>
            </a:r>
            <a:endParaRPr/>
          </a:p>
        </p:txBody>
      </p:sp>
      <p:sp>
        <p:nvSpPr>
          <p:cNvPr id="6" name="Explosion: 14 Zacken 5" hidden="0"/>
          <p:cNvSpPr/>
          <p:nvPr isPhoto="0" userDrawn="0"/>
        </p:nvSpPr>
        <p:spPr bwMode="auto">
          <a:xfrm>
            <a:off x="899592" y="3500270"/>
            <a:ext cx="5112568" cy="3096344"/>
          </a:xfrm>
          <a:prstGeom prst="irregularSeal2">
            <a:avLst/>
          </a:prstGeom>
          <a:solidFill>
            <a:srgbClr val="8CAD3A"/>
          </a:solidFill>
          <a:ln>
            <a:solidFill>
              <a:srgbClr val="DDDD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b="1" u="sng">
                <a:solidFill>
                  <a:srgbClr val="003560"/>
                </a:solidFill>
              </a:rPr>
              <a:t>Sustainability</a:t>
            </a:r>
            <a:r>
              <a:rPr lang="de-DE" b="1" u="sng">
                <a:solidFill>
                  <a:srgbClr val="003560"/>
                </a:solidFill>
              </a:rPr>
              <a:t> </a:t>
            </a:r>
            <a:r>
              <a:rPr lang="de-DE" b="1" u="sng">
                <a:solidFill>
                  <a:srgbClr val="003560"/>
                </a:solidFill>
              </a:rPr>
              <a:t>department</a:t>
            </a:r>
            <a:r>
              <a:rPr lang="de-DE" b="1" u="sng">
                <a:solidFill>
                  <a:srgbClr val="003560"/>
                </a:solidFill>
              </a:rPr>
              <a:t>:</a:t>
            </a:r>
            <a:r>
              <a:rPr lang="de-DE">
                <a:solidFill>
                  <a:srgbClr val="003560"/>
                </a:solidFill>
              </a:rPr>
              <a:t> </a:t>
            </a:r>
            <a:endParaRPr/>
          </a:p>
          <a:p>
            <a:pPr algn="ctr">
              <a:defRPr/>
            </a:pPr>
            <a:r>
              <a:rPr lang="de-DE">
                <a:solidFill>
                  <a:srgbClr val="003560"/>
                </a:solidFill>
              </a:rPr>
              <a:t>There</a:t>
            </a:r>
            <a:r>
              <a:rPr lang="de-DE">
                <a:solidFill>
                  <a:srgbClr val="003560"/>
                </a:solidFill>
              </a:rPr>
              <a:t> </a:t>
            </a:r>
            <a:r>
              <a:rPr lang="de-DE">
                <a:solidFill>
                  <a:srgbClr val="003560"/>
                </a:solidFill>
              </a:rPr>
              <a:t>are</a:t>
            </a:r>
            <a:r>
              <a:rPr lang="de-DE">
                <a:solidFill>
                  <a:srgbClr val="003560"/>
                </a:solidFill>
              </a:rPr>
              <a:t> </a:t>
            </a:r>
            <a:r>
              <a:rPr lang="de-DE">
                <a:solidFill>
                  <a:srgbClr val="003560"/>
                </a:solidFill>
              </a:rPr>
              <a:t>more</a:t>
            </a:r>
            <a:r>
              <a:rPr lang="de-DE">
                <a:solidFill>
                  <a:srgbClr val="003560"/>
                </a:solidFill>
              </a:rPr>
              <a:t> </a:t>
            </a:r>
            <a:r>
              <a:rPr lang="de-DE">
                <a:solidFill>
                  <a:srgbClr val="003560"/>
                </a:solidFill>
              </a:rPr>
              <a:t>projects</a:t>
            </a:r>
            <a:r>
              <a:rPr lang="de-DE">
                <a:solidFill>
                  <a:srgbClr val="003560"/>
                </a:solidFill>
              </a:rPr>
              <a:t> and </a:t>
            </a:r>
            <a:r>
              <a:rPr lang="de-DE">
                <a:solidFill>
                  <a:srgbClr val="003560"/>
                </a:solidFill>
              </a:rPr>
              <a:t>good</a:t>
            </a:r>
            <a:r>
              <a:rPr lang="de-DE">
                <a:solidFill>
                  <a:srgbClr val="003560"/>
                </a:solidFill>
              </a:rPr>
              <a:t> </a:t>
            </a:r>
            <a:r>
              <a:rPr lang="de-DE">
                <a:solidFill>
                  <a:srgbClr val="003560"/>
                </a:solidFill>
              </a:rPr>
              <a:t>ideas</a:t>
            </a:r>
            <a:r>
              <a:rPr lang="de-DE">
                <a:solidFill>
                  <a:srgbClr val="003560"/>
                </a:solidFill>
              </a:rPr>
              <a:t> </a:t>
            </a:r>
            <a:r>
              <a:rPr lang="de-DE">
                <a:solidFill>
                  <a:srgbClr val="003560"/>
                </a:solidFill>
              </a:rPr>
              <a:t>than</a:t>
            </a:r>
            <a:r>
              <a:rPr lang="de-DE">
                <a:solidFill>
                  <a:srgbClr val="003560"/>
                </a:solidFill>
              </a:rPr>
              <a:t> </a:t>
            </a:r>
            <a:r>
              <a:rPr lang="de-DE">
                <a:solidFill>
                  <a:srgbClr val="003560"/>
                </a:solidFill>
              </a:rPr>
              <a:t>capacities</a:t>
            </a:r>
            <a:r>
              <a:rPr lang="de-DE">
                <a:solidFill>
                  <a:srgbClr val="003560"/>
                </a:solidFill>
              </a:rPr>
              <a:t> </a:t>
            </a:r>
            <a:endParaRPr/>
          </a:p>
        </p:txBody>
      </p:sp>
      <p:sp>
        <p:nvSpPr>
          <p:cNvPr id="3" name="Inhaltsplatzhalter 2" hidden="0"/>
          <p:cNvSpPr>
            <a:spLocks noGrp="1"/>
          </p:cNvSpPr>
          <p:nvPr isPhoto="0" userDrawn="0">
            <p:ph idx="1" hasCustomPrompt="0"/>
          </p:nvPr>
        </p:nvSpPr>
        <p:spPr bwMode="auto">
          <a:prstGeom prst="rect">
            <a:avLst/>
          </a:prstGeom>
          <a:ln>
            <a:solidFill>
              <a:srgbClr val="8CAD3A"/>
            </a:solidFill>
          </a:ln>
        </p:spPr>
        <p:txBody>
          <a:bodyPr/>
          <a:lstStyle/>
          <a:p>
            <a:pPr marL="0" indent="0" algn="ctr">
              <a:buNone/>
              <a:defRPr/>
            </a:pPr>
            <a:r>
              <a:rPr lang="de-DE"/>
              <a:t>The Problems</a:t>
            </a:r>
            <a:endParaRPr/>
          </a:p>
        </p:txBody>
      </p:sp>
      <p:sp>
        <p:nvSpPr>
          <p:cNvPr id="7" name="Fußzeilenplatzhalter 6"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8" name="Foliennummernplatzhalter 7" hidden="0"/>
          <p:cNvSpPr>
            <a:spLocks noGrp="1"/>
          </p:cNvSpPr>
          <p:nvPr isPhoto="0" userDrawn="0">
            <p:ph type="sldNum" sz="quarter" idx="12" hasCustomPrompt="0"/>
          </p:nvPr>
        </p:nvSpPr>
        <p:spPr bwMode="auto"/>
        <p:txBody>
          <a:bodyPr/>
          <a:lstStyle/>
          <a:p>
            <a:pPr>
              <a:defRPr/>
            </a:pPr>
            <a:fld id="{4181A13A-60D0-496E-B53C-28AE6D293A97}" type="slidenum">
              <a:rPr lang="de-DE"/>
              <a:t>5</a:t>
            </a:fld>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Procedure</a:t>
            </a:r>
            <a:r>
              <a:rPr lang="de-DE"/>
              <a:t>/ </a:t>
            </a:r>
            <a:r>
              <a:rPr lang="de-DE"/>
              <a:t>research</a:t>
            </a:r>
            <a:r>
              <a:rPr lang="de-DE"/>
              <a:t> </a:t>
            </a:r>
            <a:r>
              <a:rPr lang="de-DE"/>
              <a:t>steps</a:t>
            </a:r>
            <a:r>
              <a:rPr lang="de-DE"/>
              <a:t> and relevant </a:t>
            </a:r>
            <a:r>
              <a:rPr lang="de-DE"/>
              <a:t>results</a:t>
            </a:r>
            <a:endParaRPr lang="de-DE"/>
          </a:p>
        </p:txBody>
      </p:sp>
      <p:sp>
        <p:nvSpPr>
          <p:cNvPr id="3" name="Inhaltsplatzhalter 2" hidden="0"/>
          <p:cNvSpPr>
            <a:spLocks noGrp="1"/>
          </p:cNvSpPr>
          <p:nvPr isPhoto="0" userDrawn="0">
            <p:ph idx="1" hasCustomPrompt="0"/>
          </p:nvPr>
        </p:nvSpPr>
        <p:spPr bwMode="auto">
          <a:prstGeom prst="rect">
            <a:avLst/>
          </a:prstGeom>
          <a:ln>
            <a:solidFill>
              <a:srgbClr val="8CAD3A"/>
            </a:solidFill>
          </a:ln>
        </p:spPr>
        <p:txBody>
          <a:bodyPr/>
          <a:lstStyle/>
          <a:p>
            <a:pPr marL="0" indent="0" algn="ctr">
              <a:buNone/>
              <a:defRPr/>
            </a:pPr>
            <a:r>
              <a:rPr lang="de-DE"/>
              <a:t>Our</a:t>
            </a:r>
            <a:r>
              <a:rPr lang="de-DE"/>
              <a:t> </a:t>
            </a:r>
            <a:r>
              <a:rPr lang="de-DE"/>
              <a:t>solution</a:t>
            </a:r>
            <a:r>
              <a:rPr lang="de-DE"/>
              <a:t>: </a:t>
            </a:r>
            <a:endParaRPr/>
          </a:p>
          <a:p>
            <a:pPr marL="0" indent="0" algn="ctr">
              <a:buNone/>
              <a:defRPr/>
            </a:pPr>
            <a:endParaRPr lang="de-DE"/>
          </a:p>
          <a:p>
            <a:pPr marL="0" indent="0" algn="ctr">
              <a:buNone/>
              <a:defRPr/>
            </a:pPr>
            <a:endParaRPr lang="de-DE"/>
          </a:p>
          <a:p>
            <a:pPr marL="0" indent="0" algn="ctr">
              <a:buNone/>
              <a:defRPr/>
            </a:pPr>
            <a:endParaRPr lang="de-DE"/>
          </a:p>
        </p:txBody>
      </p:sp>
      <p:sp>
        <p:nvSpPr>
          <p:cNvPr id="7" name="Rechteck 6" hidden="0"/>
          <p:cNvSpPr/>
          <p:nvPr isPhoto="0" userDrawn="0"/>
        </p:nvSpPr>
        <p:spPr bwMode="auto">
          <a:xfrm>
            <a:off x="251520" y="1916832"/>
            <a:ext cx="8424936" cy="922114"/>
          </a:xfrm>
          <a:prstGeom prst="rect">
            <a:avLst/>
          </a:prstGeom>
          <a:solidFill>
            <a:srgbClr val="8CAD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t>Developing</a:t>
            </a:r>
            <a:r>
              <a:rPr lang="de-DE"/>
              <a:t> a curricular </a:t>
            </a:r>
            <a:r>
              <a:rPr lang="de-DE"/>
              <a:t>unit</a:t>
            </a:r>
            <a:r>
              <a:rPr lang="de-DE"/>
              <a:t> </a:t>
            </a:r>
            <a:r>
              <a:rPr lang="de-DE"/>
              <a:t>targeting</a:t>
            </a:r>
            <a:r>
              <a:rPr lang="de-DE"/>
              <a:t> </a:t>
            </a:r>
            <a:r>
              <a:rPr lang="de-DE"/>
              <a:t>sustainability</a:t>
            </a:r>
            <a:r>
              <a:rPr lang="de-DE"/>
              <a:t> </a:t>
            </a:r>
            <a:r>
              <a:rPr lang="de-DE"/>
              <a:t>by</a:t>
            </a:r>
            <a:r>
              <a:rPr lang="de-DE"/>
              <a:t> problem-</a:t>
            </a:r>
            <a:r>
              <a:rPr lang="de-DE"/>
              <a:t>based</a:t>
            </a:r>
            <a:r>
              <a:rPr lang="de-DE"/>
              <a:t> </a:t>
            </a:r>
            <a:r>
              <a:rPr lang="de-DE"/>
              <a:t>learning</a:t>
            </a:r>
            <a:r>
              <a:rPr lang="de-DE"/>
              <a:t> in real-</a:t>
            </a:r>
            <a:r>
              <a:rPr lang="de-DE"/>
              <a:t>world</a:t>
            </a:r>
            <a:r>
              <a:rPr lang="de-DE"/>
              <a:t> </a:t>
            </a:r>
            <a:r>
              <a:rPr lang="de-DE"/>
              <a:t>labrotaries</a:t>
            </a:r>
            <a:r>
              <a:rPr lang="de-DE"/>
              <a:t> </a:t>
            </a:r>
            <a:endParaRPr/>
          </a:p>
        </p:txBody>
      </p:sp>
      <p:grpSp>
        <p:nvGrpSpPr>
          <p:cNvPr id="8" name="Diagramm 7" hidden="0"/>
          <p:cNvGrpSpPr/>
          <p:nvPr isPhoto="0" userDrawn="0"/>
        </p:nvGrpSpPr>
        <p:grpSpPr bwMode="auto">
          <a:xfrm>
            <a:off x="1625842" y="2838946"/>
            <a:ext cx="5394430" cy="3614390"/>
            <a:chOff x="0" y="0"/>
            <a:chExt cx="5394430" cy="3614390"/>
          </a:xfrm>
        </p:grpSpPr>
        <p:sp>
          <p:nvSpPr>
            <p:cNvPr id="0" name="" hidden="0"/>
            <p:cNvSpPr/>
            <p:nvPr isPhoto="0" userDrawn="0"/>
          </p:nvSpPr>
          <p:spPr bwMode="auto">
            <a:xfrm>
              <a:off x="1722016" y="243721"/>
              <a:ext cx="1872773" cy="936385"/>
            </a:xfrm>
            <a:prstGeom prst="roundRect">
              <a:avLst>
                <a:gd name="adj" fmla="val 10000"/>
              </a:avLst>
            </a:prstGeom>
            <a:solidFill>
              <a:srgbClr val="003560"/>
            </a:solidFill>
            <a:ln w="25400" cap="flat" cmpd="sng" algn="ctr">
              <a:solidFill>
                <a:schemeClr val="lt1">
                  <a:hueOff val="0"/>
                  <a:satOff val="0"/>
                  <a:lumOff val="0"/>
                  <a:alphaOff val="0"/>
                </a:schemeClr>
              </a:solidFill>
              <a:prstDash val="solid"/>
            </a:ln>
            <a:effectLst/>
          </p:spPr>
          <p:style>
            <a:lnRef idx="2">
              <a:srgbClr val="000000"/>
            </a:lnRef>
            <a:fillRef idx="1">
              <a:srgbClr val="000000"/>
            </a:fillRef>
            <a:effectRef idx="0">
              <a:srgbClr val="00000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ts val="0"/>
                </a:spcBef>
                <a:spcAft>
                  <a:spcPts val="0"/>
                </a:spcAft>
                <a:buNone/>
                <a:defRPr/>
              </a:pPr>
              <a:r>
                <a:rPr lang="de-DE" sz="1800"/>
                <a:t>The </a:t>
              </a:r>
              <a:r>
                <a:rPr lang="de-DE" sz="1800"/>
                <a:t>university</a:t>
              </a:r>
              <a:endParaRPr lang="de-DE" sz="1800"/>
            </a:p>
          </p:txBody>
        </p:sp>
        <p:sp>
          <p:nvSpPr>
            <p:cNvPr id="0" name="" hidden="0"/>
            <p:cNvSpPr/>
            <p:nvPr isPhoto="0" userDrawn="0"/>
          </p:nvSpPr>
          <p:spPr bwMode="auto">
            <a:xfrm rot="3214313">
              <a:off x="2961068" y="1621313"/>
              <a:ext cx="978855" cy="327735"/>
            </a:xfrm>
            <a:prstGeom prst="leftRightArrow">
              <a:avLst>
                <a:gd name="adj1" fmla="val 60000"/>
                <a:gd name="adj2" fmla="val 50000"/>
              </a:avLst>
            </a:prstGeom>
            <a:solidFill>
              <a:schemeClr val="accent1">
                <a:tint val="60000"/>
                <a:hueOff val="0"/>
                <a:satOff val="0"/>
                <a:lumOff val="0"/>
                <a:alphaOff val="0"/>
              </a:schemeClr>
            </a:solidFill>
            <a:ln>
              <a:noFill/>
            </a:ln>
            <a:effectLst/>
          </p:spPr>
          <p:style>
            <a:lnRef idx="0">
              <a:srgbClr val="000000"/>
            </a:lnRef>
            <a:fillRef idx="1">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622300">
                <a:lnSpc>
                  <a:spcPct val="90000"/>
                </a:lnSpc>
                <a:spcBef>
                  <a:spcPts val="0"/>
                </a:spcBef>
                <a:spcAft>
                  <a:spcPts val="0"/>
                </a:spcAft>
                <a:buNone/>
                <a:defRPr/>
              </a:pPr>
              <a:endParaRPr lang="de-DE" sz="1400"/>
            </a:p>
          </p:txBody>
        </p:sp>
        <p:sp>
          <p:nvSpPr>
            <p:cNvPr id="0" name="" hidden="0"/>
            <p:cNvSpPr/>
            <p:nvPr isPhoto="0" userDrawn="0"/>
          </p:nvSpPr>
          <p:spPr bwMode="auto">
            <a:xfrm>
              <a:off x="3306202" y="2390253"/>
              <a:ext cx="1872773" cy="93638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rgbClr val="000000"/>
            </a:lnRef>
            <a:fillRef idx="1">
              <a:srgbClr val="000000"/>
            </a:fillRef>
            <a:effectRef idx="0">
              <a:srgbClr val="00000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ts val="0"/>
                </a:spcBef>
                <a:spcAft>
                  <a:spcPts val="0"/>
                </a:spcAft>
                <a:buNone/>
                <a:defRPr/>
              </a:pPr>
              <a:r>
                <a:rPr lang="de-DE" sz="1800"/>
                <a:t>The </a:t>
              </a:r>
              <a:r>
                <a:rPr lang="de-DE" sz="1800"/>
                <a:t>department</a:t>
              </a:r>
              <a:r>
                <a:rPr lang="de-DE" sz="1800"/>
                <a:t> </a:t>
              </a:r>
              <a:r>
                <a:rPr lang="de-DE" sz="1800"/>
                <a:t>of</a:t>
              </a:r>
              <a:r>
                <a:rPr lang="de-DE" sz="1800"/>
                <a:t> </a:t>
              </a:r>
              <a:r>
                <a:rPr lang="de-DE" sz="1800"/>
                <a:t>sustainability</a:t>
              </a:r>
              <a:endParaRPr lang="de-DE" sz="1800"/>
            </a:p>
          </p:txBody>
        </p:sp>
        <p:sp>
          <p:nvSpPr>
            <p:cNvPr id="0" name="" hidden="0"/>
            <p:cNvSpPr/>
            <p:nvPr isPhoto="0" userDrawn="0"/>
          </p:nvSpPr>
          <p:spPr bwMode="auto">
            <a:xfrm rot="10800000">
              <a:off x="2221082" y="2607047"/>
              <a:ext cx="978855" cy="327735"/>
            </a:xfrm>
            <a:prstGeom prst="leftRightArrow">
              <a:avLst>
                <a:gd name="adj1" fmla="val 60000"/>
                <a:gd name="adj2" fmla="val 50000"/>
              </a:avLst>
            </a:prstGeom>
            <a:solidFill>
              <a:schemeClr val="accent1">
                <a:tint val="60000"/>
                <a:hueOff val="0"/>
                <a:satOff val="0"/>
                <a:lumOff val="0"/>
                <a:alphaOff val="0"/>
              </a:schemeClr>
            </a:solidFill>
            <a:ln>
              <a:noFill/>
            </a:ln>
            <a:effectLst/>
          </p:spPr>
          <p:style>
            <a:lnRef idx="0">
              <a:srgbClr val="000000"/>
            </a:lnRef>
            <a:fillRef idx="1">
              <a:srgbClr val="000000"/>
            </a:fillRef>
            <a:effectRef idx="0">
              <a:srgbClr val="000000"/>
            </a:effectRef>
            <a:fontRef idx="minor">
              <a:schemeClr val="lt1"/>
            </a:fontRef>
          </p:style>
          <p:txBody>
            <a:bodyPr rot="10800000" spcFirstLastPara="0" vert="horz" wrap="square" lIns="0" tIns="0" rIns="0" bIns="0" numCol="1" spcCol="1270" anchor="ctr" anchorCtr="0">
              <a:noAutofit/>
            </a:bodyPr>
            <a:lstStyle/>
            <a:p>
              <a:pPr marL="0" lvl="0" indent="0" algn="ctr" defTabSz="622300">
                <a:lnSpc>
                  <a:spcPct val="90000"/>
                </a:lnSpc>
                <a:spcBef>
                  <a:spcPts val="0"/>
                </a:spcBef>
                <a:spcAft>
                  <a:spcPts val="0"/>
                </a:spcAft>
                <a:buNone/>
                <a:defRPr/>
              </a:pPr>
              <a:endParaRPr lang="de-DE" sz="1400"/>
            </a:p>
          </p:txBody>
        </p:sp>
        <p:sp>
          <p:nvSpPr>
            <p:cNvPr id="0" name="" hidden="0"/>
            <p:cNvSpPr/>
            <p:nvPr isPhoto="0" userDrawn="0"/>
          </p:nvSpPr>
          <p:spPr bwMode="auto">
            <a:xfrm>
              <a:off x="209860" y="2390253"/>
              <a:ext cx="1872773" cy="936385"/>
            </a:xfrm>
            <a:prstGeom prst="roundRect">
              <a:avLst>
                <a:gd name="adj" fmla="val 10000"/>
              </a:avLst>
            </a:prstGeom>
            <a:solidFill>
              <a:srgbClr val="DDDDDD"/>
            </a:solidFill>
            <a:ln w="25400" cap="flat" cmpd="sng" algn="ctr">
              <a:solidFill>
                <a:srgbClr val="003560"/>
              </a:solidFill>
              <a:prstDash val="solid"/>
            </a:ln>
            <a:effectLst/>
          </p:spPr>
          <p:style>
            <a:lnRef idx="2">
              <a:srgbClr val="000000"/>
            </a:lnRef>
            <a:fillRef idx="1">
              <a:srgbClr val="000000"/>
            </a:fillRef>
            <a:effectRef idx="0">
              <a:srgbClr val="00000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ts val="0"/>
                </a:spcBef>
                <a:spcAft>
                  <a:spcPts val="0"/>
                </a:spcAft>
                <a:buNone/>
                <a:defRPr/>
              </a:pPr>
              <a:r>
                <a:rPr lang="de-DE" sz="1800">
                  <a:solidFill>
                    <a:srgbClr val="003560"/>
                  </a:solidFill>
                </a:rPr>
                <a:t>Students</a:t>
              </a:r>
              <a:endParaRPr lang="de-DE" sz="1800">
                <a:solidFill>
                  <a:srgbClr val="003560"/>
                </a:solidFill>
              </a:endParaRPr>
            </a:p>
          </p:txBody>
        </p:sp>
        <p:sp>
          <p:nvSpPr>
            <p:cNvPr id="0" name="" hidden="0"/>
            <p:cNvSpPr/>
            <p:nvPr isPhoto="0" userDrawn="0"/>
          </p:nvSpPr>
          <p:spPr bwMode="auto">
            <a:xfrm rot="18309800">
              <a:off x="1412897" y="1621313"/>
              <a:ext cx="978855" cy="327735"/>
            </a:xfrm>
            <a:prstGeom prst="leftRightArrow">
              <a:avLst>
                <a:gd name="adj1" fmla="val 60000"/>
                <a:gd name="adj2" fmla="val 50000"/>
              </a:avLst>
            </a:prstGeom>
            <a:solidFill>
              <a:schemeClr val="accent1">
                <a:tint val="60000"/>
                <a:hueOff val="0"/>
                <a:satOff val="0"/>
                <a:lumOff val="0"/>
                <a:alphaOff val="0"/>
              </a:schemeClr>
            </a:solidFill>
            <a:ln>
              <a:noFill/>
            </a:ln>
            <a:effectLst/>
          </p:spPr>
          <p:style>
            <a:lnRef idx="0">
              <a:srgbClr val="000000"/>
            </a:lnRef>
            <a:fillRef idx="1">
              <a:srgbClr val="000000"/>
            </a:fillRef>
            <a:effectRef idx="0">
              <a:srgbClr val="000000"/>
            </a:effectRef>
            <a:fontRef idx="minor">
              <a:schemeClr val="lt1"/>
            </a:fontRef>
          </p:style>
          <p:txBody>
            <a:bodyPr spcFirstLastPara="0" vert="horz" wrap="square" lIns="0" tIns="0" rIns="0" bIns="0" numCol="1" spcCol="1270" anchor="ctr" anchorCtr="0">
              <a:noAutofit/>
            </a:bodyPr>
            <a:lstStyle/>
            <a:p>
              <a:pPr marL="0" lvl="0" indent="0" algn="ctr" defTabSz="622300">
                <a:lnSpc>
                  <a:spcPct val="90000"/>
                </a:lnSpc>
                <a:spcBef>
                  <a:spcPts val="0"/>
                </a:spcBef>
                <a:spcAft>
                  <a:spcPts val="0"/>
                </a:spcAft>
                <a:buNone/>
                <a:defRPr/>
              </a:pPr>
              <a:endParaRPr lang="de-DE" sz="1400"/>
            </a:p>
          </p:txBody>
        </p:sp>
      </p:grpSp>
      <p:sp>
        <p:nvSpPr>
          <p:cNvPr id="4" name="Fußzeilenplatzhalter 3"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5" name="Foliennummernplatzhalter 4" hidden="0"/>
          <p:cNvSpPr>
            <a:spLocks noGrp="1"/>
          </p:cNvSpPr>
          <p:nvPr isPhoto="0" userDrawn="0">
            <p:ph type="sldNum" sz="quarter" idx="12" hasCustomPrompt="0"/>
          </p:nvPr>
        </p:nvSpPr>
        <p:spPr bwMode="auto"/>
        <p:txBody>
          <a:bodyPr/>
          <a:lstStyle/>
          <a:p>
            <a:pPr>
              <a:defRPr/>
            </a:pPr>
            <a:fld id="{4181A13A-60D0-496E-B53C-28AE6D293A97}" type="slidenum">
              <a:rPr lang="de-DE"/>
              <a:t>6</a:t>
            </a:fld>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a:xfrm>
            <a:off x="251520" y="0"/>
            <a:ext cx="7776864" cy="1268760"/>
          </a:xfrm>
        </p:spPr>
        <p:txBody>
          <a:bodyPr/>
          <a:lstStyle/>
          <a:p>
            <a:pPr>
              <a:defRPr/>
            </a:pPr>
            <a:r>
              <a:rPr lang="de-DE"/>
              <a:t>Solution Approach/</a:t>
            </a:r>
            <a:br>
              <a:rPr lang="de-DE"/>
            </a:br>
            <a:r>
              <a:rPr lang="de-DE"/>
              <a:t>Realization</a:t>
            </a:r>
            <a:r>
              <a:rPr lang="de-DE"/>
              <a:t> </a:t>
            </a:r>
            <a:r>
              <a:rPr lang="de-DE"/>
              <a:t>examples</a:t>
            </a:r>
            <a:r>
              <a:rPr lang="de-DE"/>
              <a:t> </a:t>
            </a:r>
            <a:endParaRPr/>
          </a:p>
        </p:txBody>
      </p:sp>
      <p:sp>
        <p:nvSpPr>
          <p:cNvPr id="3" name="Inhaltsplatzhalter 2" hidden="0"/>
          <p:cNvSpPr>
            <a:spLocks noGrp="1"/>
          </p:cNvSpPr>
          <p:nvPr isPhoto="0" userDrawn="0">
            <p:ph idx="1" hasCustomPrompt="0"/>
          </p:nvPr>
        </p:nvSpPr>
        <p:spPr bwMode="auto">
          <a:xfrm>
            <a:off x="251520" y="1412776"/>
            <a:ext cx="8496944" cy="5256584"/>
          </a:xfrm>
        </p:spPr>
        <p:txBody>
          <a:bodyPr/>
          <a:lstStyle/>
          <a:p>
            <a:pPr marL="0" indent="0">
              <a:buNone/>
              <a:defRPr/>
            </a:pPr>
            <a:r>
              <a:rPr lang="de-DE" sz="2700"/>
              <a:t>Curricular </a:t>
            </a:r>
            <a:r>
              <a:rPr lang="de-DE" sz="2700"/>
              <a:t>unit</a:t>
            </a:r>
            <a:r>
              <a:rPr lang="de-DE" sz="2700"/>
              <a:t>: </a:t>
            </a:r>
            <a:r>
              <a:rPr lang="de-DE" sz="2700"/>
              <a:t>Practicing</a:t>
            </a:r>
            <a:r>
              <a:rPr lang="de-DE" sz="2700"/>
              <a:t> </a:t>
            </a:r>
            <a:r>
              <a:rPr lang="de-DE" sz="2700"/>
              <a:t>sustainability</a:t>
            </a:r>
            <a:r>
              <a:rPr lang="de-DE" sz="2700"/>
              <a:t> on Campus </a:t>
            </a:r>
            <a:endParaRPr/>
          </a:p>
          <a:p>
            <a:pPr marL="0" indent="0">
              <a:buNone/>
              <a:defRPr/>
            </a:pPr>
            <a:endParaRPr lang="de-DE"/>
          </a:p>
        </p:txBody>
      </p:sp>
      <p:sp>
        <p:nvSpPr>
          <p:cNvPr id="5" name="Rechteck 4" hidden="0"/>
          <p:cNvSpPr/>
          <p:nvPr isPhoto="0" userDrawn="0"/>
        </p:nvSpPr>
        <p:spPr bwMode="auto">
          <a:xfrm>
            <a:off x="395536" y="2006575"/>
            <a:ext cx="8280919" cy="4608512"/>
          </a:xfrm>
          <a:prstGeom prst="rect">
            <a:avLst/>
          </a:prstGeom>
          <a:solidFill>
            <a:srgbClr val="0035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6" name="Rechteck 5" hidden="0"/>
          <p:cNvSpPr/>
          <p:nvPr isPhoto="0" userDrawn="0"/>
        </p:nvSpPr>
        <p:spPr bwMode="auto">
          <a:xfrm>
            <a:off x="510442" y="2204864"/>
            <a:ext cx="2448272" cy="4176464"/>
          </a:xfrm>
          <a:prstGeom prst="rect">
            <a:avLst/>
          </a:prstGeom>
          <a:solidFill>
            <a:srgbClr val="8CAD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t>Seminar 1:</a:t>
            </a:r>
            <a:endParaRPr/>
          </a:p>
          <a:p>
            <a:pPr algn="ctr">
              <a:defRPr/>
            </a:pPr>
            <a:r>
              <a:rPr lang="de-DE"/>
              <a:t>Revegetation</a:t>
            </a:r>
            <a:r>
              <a:rPr lang="de-DE"/>
              <a:t> </a:t>
            </a:r>
            <a:r>
              <a:rPr lang="de-DE"/>
              <a:t>of</a:t>
            </a:r>
            <a:r>
              <a:rPr lang="de-DE"/>
              <a:t> </a:t>
            </a:r>
            <a:r>
              <a:rPr lang="de-DE"/>
              <a:t>the</a:t>
            </a:r>
            <a:r>
              <a:rPr lang="de-DE"/>
              <a:t> </a:t>
            </a:r>
            <a:r>
              <a:rPr lang="de-DE"/>
              <a:t>campus</a:t>
            </a:r>
            <a:r>
              <a:rPr lang="de-DE"/>
              <a:t> </a:t>
            </a:r>
            <a:endParaRPr/>
          </a:p>
        </p:txBody>
      </p:sp>
      <p:sp>
        <p:nvSpPr>
          <p:cNvPr id="8" name="Rechteck 7" hidden="0"/>
          <p:cNvSpPr/>
          <p:nvPr isPhoto="0" userDrawn="0"/>
        </p:nvSpPr>
        <p:spPr bwMode="auto">
          <a:xfrm>
            <a:off x="3275856" y="2204864"/>
            <a:ext cx="2448272" cy="4176464"/>
          </a:xfrm>
          <a:prstGeom prst="rect">
            <a:avLst/>
          </a:prstGeom>
          <a:solidFill>
            <a:srgbClr val="8CAD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t>Seminar 2a: </a:t>
            </a:r>
            <a:endParaRPr/>
          </a:p>
          <a:p>
            <a:pPr algn="ctr">
              <a:defRPr/>
            </a:pPr>
            <a:r>
              <a:rPr lang="de-DE"/>
              <a:t>Data </a:t>
            </a:r>
            <a:r>
              <a:rPr lang="de-DE"/>
              <a:t>aquisition</a:t>
            </a:r>
            <a:r>
              <a:rPr lang="de-DE"/>
              <a:t> </a:t>
            </a:r>
            <a:r>
              <a:rPr lang="de-DE"/>
              <a:t>about</a:t>
            </a:r>
            <a:r>
              <a:rPr lang="de-DE"/>
              <a:t> </a:t>
            </a:r>
            <a:r>
              <a:rPr lang="de-DE"/>
              <a:t>the</a:t>
            </a:r>
            <a:r>
              <a:rPr lang="de-DE"/>
              <a:t> environmental </a:t>
            </a:r>
            <a:r>
              <a:rPr lang="de-DE"/>
              <a:t>harm</a:t>
            </a:r>
            <a:r>
              <a:rPr lang="de-DE"/>
              <a:t> </a:t>
            </a:r>
            <a:r>
              <a:rPr lang="de-DE"/>
              <a:t>of</a:t>
            </a:r>
            <a:r>
              <a:rPr lang="de-DE"/>
              <a:t> </a:t>
            </a:r>
            <a:r>
              <a:rPr lang="de-DE"/>
              <a:t>the</a:t>
            </a:r>
            <a:r>
              <a:rPr lang="de-DE"/>
              <a:t> </a:t>
            </a:r>
            <a:r>
              <a:rPr lang="de-DE"/>
              <a:t>university</a:t>
            </a:r>
            <a:r>
              <a:rPr lang="de-DE"/>
              <a:t> </a:t>
            </a:r>
            <a:r>
              <a:rPr lang="de-DE"/>
              <a:t>canteen</a:t>
            </a:r>
            <a:r>
              <a:rPr lang="de-DE"/>
              <a:t> </a:t>
            </a:r>
            <a:r>
              <a:rPr lang="de-DE"/>
              <a:t>with</a:t>
            </a:r>
            <a:r>
              <a:rPr lang="de-DE"/>
              <a:t> subsequent </a:t>
            </a:r>
            <a:r>
              <a:rPr lang="de-DE"/>
              <a:t>evalution</a:t>
            </a:r>
            <a:endParaRPr lang="de-DE"/>
          </a:p>
        </p:txBody>
      </p:sp>
      <p:sp>
        <p:nvSpPr>
          <p:cNvPr id="9" name="Rechteck 8" hidden="0"/>
          <p:cNvSpPr/>
          <p:nvPr isPhoto="0" userDrawn="0"/>
        </p:nvSpPr>
        <p:spPr bwMode="auto">
          <a:xfrm>
            <a:off x="6061237" y="2204864"/>
            <a:ext cx="2448272" cy="4176464"/>
          </a:xfrm>
          <a:prstGeom prst="rect">
            <a:avLst/>
          </a:prstGeom>
          <a:solidFill>
            <a:srgbClr val="8CAD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t>Seminar 2b:</a:t>
            </a:r>
            <a:endParaRPr/>
          </a:p>
          <a:p>
            <a:pPr algn="ctr">
              <a:defRPr/>
            </a:pPr>
            <a:r>
              <a:rPr lang="de-DE"/>
              <a:t>Achieve</a:t>
            </a:r>
            <a:r>
              <a:rPr lang="de-DE"/>
              <a:t> </a:t>
            </a:r>
            <a:r>
              <a:rPr lang="de-DE"/>
              <a:t>acceptance</a:t>
            </a:r>
            <a:r>
              <a:rPr lang="de-DE"/>
              <a:t> </a:t>
            </a:r>
            <a:r>
              <a:rPr lang="de-DE"/>
              <a:t>for</a:t>
            </a:r>
            <a:r>
              <a:rPr lang="de-DE"/>
              <a:t> social </a:t>
            </a:r>
            <a:r>
              <a:rPr lang="de-DE"/>
              <a:t>change</a:t>
            </a:r>
            <a:r>
              <a:rPr lang="de-DE"/>
              <a:t> on a </a:t>
            </a:r>
            <a:r>
              <a:rPr lang="de-DE"/>
              <a:t>local</a:t>
            </a:r>
            <a:r>
              <a:rPr lang="de-DE"/>
              <a:t> </a:t>
            </a:r>
            <a:r>
              <a:rPr lang="de-DE"/>
              <a:t>basis</a:t>
            </a:r>
            <a:r>
              <a:rPr lang="de-DE"/>
              <a:t> </a:t>
            </a:r>
            <a:endParaRPr/>
          </a:p>
        </p:txBody>
      </p:sp>
      <p:sp>
        <p:nvSpPr>
          <p:cNvPr id="4" name="Fußzeilenplatzhalter 3"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7" name="Foliennummernplatzhalter 6" hidden="0"/>
          <p:cNvSpPr>
            <a:spLocks noGrp="1"/>
          </p:cNvSpPr>
          <p:nvPr isPhoto="0" userDrawn="0">
            <p:ph type="sldNum" sz="quarter" idx="12" hasCustomPrompt="0"/>
          </p:nvPr>
        </p:nvSpPr>
        <p:spPr bwMode="auto"/>
        <p:txBody>
          <a:bodyPr/>
          <a:lstStyle/>
          <a:p>
            <a:pPr>
              <a:defRPr/>
            </a:pPr>
            <a:fld id="{4181A13A-60D0-496E-B53C-28AE6D293A97}" type="slidenum">
              <a:rPr lang="de-DE"/>
              <a:t>7</a:t>
            </a:fld>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Scalability</a:t>
            </a:r>
            <a:endParaRPr lang="de-DE"/>
          </a:p>
        </p:txBody>
      </p:sp>
      <p:grpSp>
        <p:nvGrpSpPr>
          <p:cNvPr id="4" name="Inhaltsplatzhalter 3" hidden="0"/>
          <p:cNvGrpSpPr/>
          <p:nvPr isPhoto="0" userDrawn="0"/>
        </p:nvGrpSpPr>
        <p:grpSpPr bwMode="auto">
          <a:xfrm>
            <a:off x="250825" y="1412875"/>
            <a:ext cx="8424863" cy="4968875"/>
            <a:chOff x="0" y="0"/>
            <a:chExt cx="8424863" cy="4968875"/>
          </a:xfrm>
        </p:grpSpPr>
        <p:sp>
          <p:nvSpPr>
            <p:cNvPr id="0" name="" hidden="0"/>
            <p:cNvSpPr/>
            <p:nvPr isPhoto="0" userDrawn="0"/>
          </p:nvSpPr>
          <p:spPr bwMode="auto">
            <a:xfrm rot="5400000">
              <a:off x="-267489" y="269280"/>
              <a:ext cx="1783263" cy="1248284"/>
            </a:xfrm>
            <a:prstGeom prst="chevron">
              <a:avLst>
                <a:gd name="adj" fmla="val 50000"/>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p:spPr>
          <p:style>
            <a:lnRef idx="2">
              <a:srgbClr val="000000"/>
            </a:lnRef>
            <a:fillRef idx="1">
              <a:srgbClr val="000000"/>
            </a:fillRef>
            <a:effectRef idx="0">
              <a:srgbClr val="000000"/>
            </a:effectRef>
            <a:fontRef idx="minor">
              <a:schemeClr val="lt1"/>
            </a:fontRef>
          </p:style>
          <p:txBody>
            <a:bodyPr spcFirstLastPara="0" vert="vert270" wrap="square" lIns="23495" tIns="23495" rIns="23495" bIns="23495" numCol="1" spcCol="1270" anchor="ctr" anchorCtr="0">
              <a:noAutofit/>
            </a:bodyPr>
            <a:lstStyle/>
            <a:p>
              <a:pPr marL="0" lvl="0" indent="0" algn="ctr" defTabSz="1644650">
                <a:lnSpc>
                  <a:spcPct val="90000"/>
                </a:lnSpc>
                <a:spcBef>
                  <a:spcPts val="0"/>
                </a:spcBef>
                <a:spcAft>
                  <a:spcPts val="0"/>
                </a:spcAft>
                <a:buNone/>
                <a:defRPr/>
              </a:pPr>
              <a:r>
                <a:rPr lang="de-DE" sz="3700"/>
                <a:t> </a:t>
              </a:r>
              <a:endParaRPr/>
            </a:p>
          </p:txBody>
        </p:sp>
        <p:sp>
          <p:nvSpPr>
            <p:cNvPr id="0" name="" hidden="0"/>
            <p:cNvSpPr/>
            <p:nvPr isPhoto="0" userDrawn="0"/>
          </p:nvSpPr>
          <p:spPr bwMode="auto">
            <a:xfrm rot="5400000">
              <a:off x="4233545" y="-3008728"/>
              <a:ext cx="1159121" cy="7176578"/>
            </a:xfrm>
            <a:prstGeom prst="round2SameRect">
              <a:avLst>
                <a:gd name="adj1" fmla="val 16667"/>
                <a:gd name="adj2" fmla="val 0"/>
              </a:avLst>
            </a:prstGeom>
            <a:solidFill>
              <a:schemeClr val="lt2">
                <a:hueOff val="0"/>
                <a:satOff val="0"/>
                <a:lumOff val="0"/>
                <a:alphaOff val="0"/>
                <a:alpha val="90000"/>
              </a:schemeClr>
            </a:solidFill>
            <a:ln w="25400" cap="flat" cmpd="sng" algn="ctr">
              <a:solidFill>
                <a:schemeClr val="dk2">
                  <a:hueOff val="0"/>
                  <a:satOff val="0"/>
                  <a:lumOff val="0"/>
                  <a:alphaOff val="0"/>
                </a:schemeClr>
              </a:solidFill>
              <a:prstDash val="solid"/>
            </a:ln>
            <a:effectLst/>
          </p:spPr>
          <p:style>
            <a:lnRef idx="2">
              <a:srgbClr val="000000"/>
            </a:lnRef>
            <a:fillRef idx="1">
              <a:srgbClr val="000000"/>
            </a:fillRef>
            <a:effectRef idx="0">
              <a:srgbClr val="000000"/>
            </a:effectRef>
            <a:fontRef idx="minor"/>
          </p:style>
          <p:txBody>
            <a:bodyPr spcFirstLastPara="0" vert="vert270" wrap="square" lIns="170688" tIns="15240" rIns="15240" bIns="15240" numCol="1" spcCol="1270" anchor="ctr" anchorCtr="0">
              <a:noAutofit/>
            </a:bodyPr>
            <a:lstStyle/>
            <a:p>
              <a:pPr marL="228600" lvl="1" indent="-228600" algn="l" defTabSz="1066800">
                <a:lnSpc>
                  <a:spcPct val="90000"/>
                </a:lnSpc>
                <a:spcBef>
                  <a:spcPts val="0"/>
                </a:spcBef>
                <a:spcAft>
                  <a:spcPts val="0"/>
                </a:spcAft>
                <a:buChar char="•"/>
                <a:defRPr/>
              </a:pPr>
              <a:endParaRPr lang="de-DE" sz="2400"/>
            </a:p>
            <a:p>
              <a:pPr marL="228600" lvl="1" indent="-228600" algn="l" defTabSz="1066800">
                <a:lnSpc>
                  <a:spcPct val="90000"/>
                </a:lnSpc>
                <a:spcBef>
                  <a:spcPts val="0"/>
                </a:spcBef>
                <a:spcAft>
                  <a:spcPts val="0"/>
                </a:spcAft>
                <a:buChar char="•"/>
                <a:defRPr/>
              </a:pPr>
              <a:r>
                <a:rPr lang="de-DE" sz="2400"/>
                <a:t>Virtually every university has room for improvement concerning sustainability </a:t>
              </a:r>
              <a:endParaRPr lang="de-DE" sz="2400"/>
            </a:p>
          </p:txBody>
        </p:sp>
        <p:sp>
          <p:nvSpPr>
            <p:cNvPr id="0" name="" hidden="0"/>
            <p:cNvSpPr/>
            <p:nvPr isPhoto="0" userDrawn="0"/>
          </p:nvSpPr>
          <p:spPr bwMode="auto">
            <a:xfrm rot="5400000">
              <a:off x="-267489" y="1860295"/>
              <a:ext cx="1783263" cy="1248284"/>
            </a:xfrm>
            <a:prstGeom prst="chevron">
              <a:avLst>
                <a:gd name="adj" fmla="val 50000"/>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p:spPr>
          <p:style>
            <a:lnRef idx="2">
              <a:srgbClr val="000000"/>
            </a:lnRef>
            <a:fillRef idx="1">
              <a:srgbClr val="000000"/>
            </a:fillRef>
            <a:effectRef idx="0">
              <a:srgbClr val="000000"/>
            </a:effectRef>
            <a:fontRef idx="minor">
              <a:schemeClr val="lt1"/>
            </a:fontRef>
          </p:style>
          <p:txBody>
            <a:bodyPr spcFirstLastPara="0" vert="vert270" wrap="square" lIns="23495" tIns="23495" rIns="23495" bIns="23495" numCol="1" spcCol="1270" anchor="ctr" anchorCtr="0">
              <a:noAutofit/>
            </a:bodyPr>
            <a:lstStyle/>
            <a:p>
              <a:pPr marL="0" lvl="0" indent="0" algn="ctr" defTabSz="1644650">
                <a:lnSpc>
                  <a:spcPct val="90000"/>
                </a:lnSpc>
                <a:spcBef>
                  <a:spcPts val="0"/>
                </a:spcBef>
                <a:spcAft>
                  <a:spcPts val="0"/>
                </a:spcAft>
                <a:buNone/>
                <a:defRPr/>
              </a:pPr>
              <a:r>
                <a:rPr lang="de-DE" sz="3700"/>
                <a:t> </a:t>
              </a:r>
              <a:endParaRPr/>
            </a:p>
          </p:txBody>
        </p:sp>
        <p:sp>
          <p:nvSpPr>
            <p:cNvPr id="0" name="" hidden="0"/>
            <p:cNvSpPr/>
            <p:nvPr isPhoto="0" userDrawn="0"/>
          </p:nvSpPr>
          <p:spPr bwMode="auto">
            <a:xfrm rot="5400000">
              <a:off x="4233545" y="-1424651"/>
              <a:ext cx="1159121" cy="7176578"/>
            </a:xfrm>
            <a:prstGeom prst="round2SameRect">
              <a:avLst>
                <a:gd name="adj1" fmla="val 16667"/>
                <a:gd name="adj2" fmla="val 0"/>
              </a:avLst>
            </a:prstGeom>
            <a:solidFill>
              <a:schemeClr val="lt2">
                <a:hueOff val="0"/>
                <a:satOff val="0"/>
                <a:lumOff val="0"/>
                <a:alphaOff val="0"/>
                <a:alpha val="90000"/>
              </a:schemeClr>
            </a:solidFill>
            <a:ln w="25400" cap="flat" cmpd="sng" algn="ctr">
              <a:solidFill>
                <a:schemeClr val="dk2">
                  <a:hueOff val="0"/>
                  <a:satOff val="0"/>
                  <a:lumOff val="0"/>
                  <a:alphaOff val="0"/>
                </a:schemeClr>
              </a:solidFill>
              <a:prstDash val="solid"/>
            </a:ln>
            <a:effectLst/>
          </p:spPr>
          <p:style>
            <a:lnRef idx="2">
              <a:srgbClr val="000000"/>
            </a:lnRef>
            <a:fillRef idx="1">
              <a:srgbClr val="000000"/>
            </a:fillRef>
            <a:effectRef idx="0">
              <a:srgbClr val="000000"/>
            </a:effectRef>
            <a:fontRef idx="minor"/>
          </p:style>
          <p:txBody>
            <a:bodyPr spcFirstLastPara="0" vert="vert270" wrap="square" lIns="170688" tIns="15240" rIns="15240" bIns="15240" numCol="1" spcCol="1270" anchor="ctr" anchorCtr="0">
              <a:noAutofit/>
            </a:bodyPr>
            <a:lstStyle/>
            <a:p>
              <a:pPr marL="228600" lvl="1" indent="-228600" algn="l" defTabSz="1066800">
                <a:lnSpc>
                  <a:spcPct val="90000"/>
                </a:lnSpc>
                <a:spcBef>
                  <a:spcPts val="0"/>
                </a:spcBef>
                <a:spcAft>
                  <a:spcPts val="0"/>
                </a:spcAft>
                <a:buChar char="•"/>
                <a:defRPr/>
              </a:pPr>
              <a:r>
                <a:rPr lang="de-DE" sz="2400"/>
                <a:t>Involving</a:t>
              </a:r>
              <a:r>
                <a:rPr lang="de-DE" sz="2400"/>
                <a:t> </a:t>
              </a:r>
              <a:r>
                <a:rPr lang="de-DE" sz="2400"/>
                <a:t>students</a:t>
              </a:r>
              <a:r>
                <a:rPr lang="de-DE" sz="2400"/>
                <a:t> in </a:t>
              </a:r>
              <a:r>
                <a:rPr lang="de-DE" sz="2400"/>
                <a:t>this</a:t>
              </a:r>
              <a:r>
                <a:rPr lang="de-DE" sz="2400"/>
                <a:t> </a:t>
              </a:r>
              <a:r>
                <a:rPr lang="de-DE" sz="2400"/>
                <a:t>designing-process</a:t>
              </a:r>
              <a:r>
                <a:rPr lang="de-DE" sz="2400"/>
                <a:t> </a:t>
              </a:r>
              <a:r>
                <a:rPr lang="de-DE" sz="2400"/>
                <a:t>improves</a:t>
              </a:r>
              <a:r>
                <a:rPr lang="de-DE" sz="2400"/>
                <a:t> </a:t>
              </a:r>
              <a:r>
                <a:rPr lang="de-DE" sz="2400"/>
                <a:t>the</a:t>
              </a:r>
              <a:r>
                <a:rPr lang="de-DE" sz="2400"/>
                <a:t> </a:t>
              </a:r>
              <a:r>
                <a:rPr lang="de-DE" sz="2400"/>
                <a:t>learning</a:t>
              </a:r>
              <a:r>
                <a:rPr lang="de-DE" sz="2400"/>
                <a:t> and </a:t>
              </a:r>
              <a:r>
                <a:rPr lang="de-DE" sz="2400"/>
                <a:t>the</a:t>
              </a:r>
              <a:r>
                <a:rPr lang="de-DE" sz="2400"/>
                <a:t> </a:t>
              </a:r>
              <a:r>
                <a:rPr lang="de-DE" sz="2400"/>
                <a:t>results</a:t>
              </a:r>
              <a:endParaRPr lang="de-DE" sz="2400"/>
            </a:p>
          </p:txBody>
        </p:sp>
        <p:sp>
          <p:nvSpPr>
            <p:cNvPr id="0" name="" hidden="0"/>
            <p:cNvSpPr/>
            <p:nvPr isPhoto="0" userDrawn="0"/>
          </p:nvSpPr>
          <p:spPr bwMode="auto">
            <a:xfrm rot="5400000">
              <a:off x="-267489" y="3451310"/>
              <a:ext cx="1783263" cy="1248284"/>
            </a:xfrm>
            <a:prstGeom prst="chevron">
              <a:avLst>
                <a:gd name="adj" fmla="val 50000"/>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p:spPr>
          <p:style>
            <a:lnRef idx="2">
              <a:srgbClr val="000000"/>
            </a:lnRef>
            <a:fillRef idx="1">
              <a:srgbClr val="000000"/>
            </a:fillRef>
            <a:effectRef idx="0">
              <a:srgbClr val="000000"/>
            </a:effectRef>
            <a:fontRef idx="minor">
              <a:schemeClr val="lt1"/>
            </a:fontRef>
          </p:style>
          <p:txBody>
            <a:bodyPr spcFirstLastPara="0" vert="vert270" wrap="square" lIns="23495" tIns="23495" rIns="23495" bIns="23495" numCol="1" spcCol="1270" anchor="ctr" anchorCtr="0">
              <a:noAutofit/>
            </a:bodyPr>
            <a:lstStyle/>
            <a:p>
              <a:pPr marL="0" lvl="0" indent="0" algn="ctr" defTabSz="1644650">
                <a:lnSpc>
                  <a:spcPct val="90000"/>
                </a:lnSpc>
                <a:spcBef>
                  <a:spcPts val="0"/>
                </a:spcBef>
                <a:spcAft>
                  <a:spcPts val="0"/>
                </a:spcAft>
                <a:buNone/>
                <a:defRPr/>
              </a:pPr>
              <a:r>
                <a:rPr lang="de-DE" sz="3700"/>
                <a:t> </a:t>
              </a:r>
              <a:endParaRPr/>
            </a:p>
          </p:txBody>
        </p:sp>
        <p:sp>
          <p:nvSpPr>
            <p:cNvPr id="0" name="" hidden="0"/>
            <p:cNvSpPr/>
            <p:nvPr isPhoto="0" userDrawn="0"/>
          </p:nvSpPr>
          <p:spPr bwMode="auto">
            <a:xfrm rot="5400000">
              <a:off x="4233545" y="159524"/>
              <a:ext cx="1159121" cy="7176578"/>
            </a:xfrm>
            <a:prstGeom prst="round2SameRect">
              <a:avLst>
                <a:gd name="adj1" fmla="val 16667"/>
                <a:gd name="adj2" fmla="val 0"/>
              </a:avLst>
            </a:prstGeom>
            <a:solidFill>
              <a:schemeClr val="lt2">
                <a:hueOff val="0"/>
                <a:satOff val="0"/>
                <a:lumOff val="0"/>
                <a:alphaOff val="0"/>
                <a:alpha val="90000"/>
              </a:schemeClr>
            </a:solidFill>
            <a:ln w="25400" cap="flat" cmpd="sng" algn="ctr">
              <a:solidFill>
                <a:schemeClr val="dk2">
                  <a:hueOff val="0"/>
                  <a:satOff val="0"/>
                  <a:lumOff val="0"/>
                  <a:alphaOff val="0"/>
                </a:schemeClr>
              </a:solidFill>
              <a:prstDash val="solid"/>
            </a:ln>
            <a:effectLst/>
          </p:spPr>
          <p:style>
            <a:lnRef idx="2">
              <a:srgbClr val="000000"/>
            </a:lnRef>
            <a:fillRef idx="1">
              <a:srgbClr val="000000"/>
            </a:fillRef>
            <a:effectRef idx="0">
              <a:srgbClr val="000000"/>
            </a:effectRef>
            <a:fontRef idx="minor"/>
          </p:style>
          <p:txBody>
            <a:bodyPr spcFirstLastPara="0" vert="vert270" wrap="square" lIns="170688" tIns="15240" rIns="15240" bIns="15240" numCol="1" spcCol="1270" anchor="ctr" anchorCtr="0">
              <a:noAutofit/>
            </a:bodyPr>
            <a:lstStyle/>
            <a:p>
              <a:pPr marL="228600" lvl="1" indent="-228600" algn="l" defTabSz="1066800">
                <a:lnSpc>
                  <a:spcPct val="90000"/>
                </a:lnSpc>
                <a:spcBef>
                  <a:spcPts val="0"/>
                </a:spcBef>
                <a:spcAft>
                  <a:spcPts val="0"/>
                </a:spcAft>
                <a:buChar char="•"/>
                <a:defRPr/>
              </a:pPr>
              <a:endParaRPr lang="de-DE" sz="2400"/>
            </a:p>
            <a:p>
              <a:pPr marL="228600" lvl="1" indent="-228600" algn="l" defTabSz="1066800">
                <a:lnSpc>
                  <a:spcPct val="90000"/>
                </a:lnSpc>
                <a:spcBef>
                  <a:spcPts val="0"/>
                </a:spcBef>
                <a:spcAft>
                  <a:spcPts val="0"/>
                </a:spcAft>
                <a:buChar char="•"/>
                <a:defRPr/>
              </a:pPr>
              <a:r>
                <a:rPr lang="de-DE" sz="2400"/>
                <a:t>Problem-based sustainability focused learing can be integrated in every curriculum</a:t>
              </a:r>
              <a:endParaRPr lang="de-DE" sz="2400"/>
            </a:p>
          </p:txBody>
        </p:sp>
      </p:grpSp>
      <p:sp>
        <p:nvSpPr>
          <p:cNvPr id="3" name="Fußzeilenplatzhalter 2"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5" name="Foliennummernplatzhalter 4" hidden="0"/>
          <p:cNvSpPr>
            <a:spLocks noGrp="1"/>
          </p:cNvSpPr>
          <p:nvPr isPhoto="0" userDrawn="0">
            <p:ph type="sldNum" sz="quarter" idx="12" hasCustomPrompt="0"/>
          </p:nvPr>
        </p:nvSpPr>
        <p:spPr bwMode="auto"/>
        <p:txBody>
          <a:bodyPr/>
          <a:lstStyle/>
          <a:p>
            <a:pPr>
              <a:defRPr/>
            </a:pPr>
            <a:fld id="{4181A13A-60D0-496E-B53C-28AE6D293A97}" type="slidenum">
              <a:rPr lang="de-DE"/>
              <a:t>8</a:t>
            </a:fld>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3" name="Inhaltsplatzhalter 2" hidden="0"/>
          <p:cNvSpPr>
            <a:spLocks noGrp="1"/>
          </p:cNvSpPr>
          <p:nvPr isPhoto="0" userDrawn="0">
            <p:ph idx="1" hasCustomPrompt="0"/>
          </p:nvPr>
        </p:nvSpPr>
        <p:spPr bwMode="auto">
          <a:xfrm>
            <a:off x="251520" y="2492896"/>
            <a:ext cx="8280919" cy="3888432"/>
          </a:xfrm>
        </p:spPr>
        <p:txBody>
          <a:bodyPr>
            <a:normAutofit/>
          </a:bodyPr>
          <a:lstStyle/>
          <a:p>
            <a:pPr marL="0" indent="0" algn="ctr">
              <a:buNone/>
              <a:defRPr/>
            </a:pPr>
            <a:r>
              <a:rPr lang="de-DE" sz="6000"/>
              <a:t>Thank</a:t>
            </a:r>
            <a:r>
              <a:rPr lang="de-DE" sz="6000"/>
              <a:t> </a:t>
            </a:r>
            <a:r>
              <a:rPr lang="de-DE" sz="6000"/>
              <a:t>for</a:t>
            </a:r>
            <a:r>
              <a:rPr lang="de-DE" sz="6000"/>
              <a:t> </a:t>
            </a:r>
            <a:r>
              <a:rPr lang="de-DE" sz="6000"/>
              <a:t>your</a:t>
            </a:r>
            <a:r>
              <a:rPr lang="de-DE" sz="6000"/>
              <a:t> </a:t>
            </a:r>
            <a:r>
              <a:rPr lang="de-DE" sz="6000"/>
              <a:t>attention</a:t>
            </a:r>
            <a:r>
              <a:rPr lang="de-DE" sz="6000"/>
              <a:t> </a:t>
            </a:r>
            <a:r>
              <a:rPr lang="de-DE" sz="6000"/>
              <a:t> </a:t>
            </a:r>
            <a:endParaRPr/>
          </a:p>
          <a:p>
            <a:pPr marL="0" indent="0" algn="ctr">
              <a:buNone/>
              <a:defRPr/>
            </a:pPr>
            <a:r>
              <a:rPr lang="de-DE" sz="6000"/>
              <a:t>Any </a:t>
            </a:r>
            <a:r>
              <a:rPr lang="de-DE" sz="6000"/>
              <a:t>questions</a:t>
            </a:r>
            <a:r>
              <a:rPr lang="de-DE" sz="6000"/>
              <a:t> ?</a:t>
            </a:r>
            <a:endParaRPr/>
          </a:p>
        </p:txBody>
      </p:sp>
      <p:sp>
        <p:nvSpPr>
          <p:cNvPr id="4" name="Fußzeilenplatzhalter 3" hidden="0"/>
          <p:cNvSpPr>
            <a:spLocks noGrp="1"/>
          </p:cNvSpPr>
          <p:nvPr isPhoto="0" userDrawn="0">
            <p:ph type="ftr" sz="quarter" idx="11" hasCustomPrompt="0"/>
          </p:nvPr>
        </p:nvSpPr>
        <p:spPr bwMode="auto"/>
        <p:txBody>
          <a:bodyPr/>
          <a:lstStyle/>
          <a:p>
            <a:pPr>
              <a:defRPr/>
            </a:pPr>
            <a:r>
              <a:rPr lang="de-DE"/>
              <a:t>Luise Arnoldi, Fabian Albers, Emily Bergup | 10.11.21</a:t>
            </a:r>
            <a:endParaRPr/>
          </a:p>
        </p:txBody>
      </p:sp>
      <p:sp>
        <p:nvSpPr>
          <p:cNvPr id="5" name="Foliennummernplatzhalter 4" hidden="0"/>
          <p:cNvSpPr>
            <a:spLocks noGrp="1"/>
          </p:cNvSpPr>
          <p:nvPr isPhoto="0" userDrawn="0">
            <p:ph type="sldNum" sz="quarter" idx="12" hasCustomPrompt="0"/>
          </p:nvPr>
        </p:nvSpPr>
        <p:spPr bwMode="auto"/>
        <p:txBody>
          <a:bodyPr/>
          <a:lstStyle/>
          <a:p>
            <a:pPr>
              <a:defRPr/>
            </a:pPr>
            <a:fld id="{4181A13A-60D0-496E-B53C-28AE6D293A97}" type="slidenum">
              <a:rPr lang="de-DE"/>
              <a:t>9</a:t>
            </a:fld>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Arial"/>
        <a:cs typeface="Arial"/>
      </a:majorFont>
      <a:minorFont>
        <a:latin typeface="Arial"/>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Arial"/>
        <a:cs typeface="Arial"/>
      </a:majorFont>
      <a:minorFont>
        <a:latin typeface="Calibri"/>
        <a:ea typeface="Arial"/>
        <a:cs typeface="Arial"/>
      </a:minorFont>
    </a:fontScheme>
    <a:fmtScheme name="Larissa">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RUB_Vorlage Erziehungswissenschaft</Template>
  <TotalTime>0</TotalTime>
  <Words>0</Words>
  <Application>ONLYOFFICE/6.4.1.45</Application>
  <DocSecurity>0</DocSecurity>
  <PresentationFormat>Bildschirmpräsentation (4:3)</PresentationFormat>
  <Paragraphs>0</Paragraphs>
  <Slides>9</Slides>
  <Notes>9</Notes>
  <HiddenSlides>0</HiddenSlides>
  <MMClips>2</MMClips>
  <ScaleCrop>0</ScaleCrop>
  <HeadingPairs>
    <vt:vector size="4" baseType="variant">
      <vt:variant>
        <vt:lpstr>Theme</vt:lpstr>
      </vt:variant>
      <vt:variant>
        <vt:i4>1</vt:i4>
      </vt:variant>
      <vt:variant>
        <vt:lpstr>Slide Titles</vt:lpstr>
      </vt:variant>
      <vt:variant>
        <vt:i4>9</vt:i4>
      </vt:variant>
    </vt:vector>
  </HeadingPairs>
  <TitlesOfParts>
    <vt:vector size="10" baseType="lpstr">
      <vt:lpstr>Theme 1</vt:lpstr>
      <vt:lpstr>Slide 1</vt:lpstr>
      <vt:lpstr>Slide 2</vt:lpstr>
      <vt:lpstr>Slide 3</vt:lpstr>
      <vt:lpstr>Slide 4</vt:lpstr>
      <vt:lpstr>Slide 5</vt:lpstr>
      <vt:lpstr>Slide 6</vt:lpstr>
      <vt:lpstr>Slide 7</vt:lpstr>
      <vt:lpstr>Slide 8</vt:lpstr>
      <vt:lpstr>Slide 9</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Albers, Fabian</dc:creator>
  <cp:keywords/>
  <dc:description/>
  <dc:identifier/>
  <dc:language/>
  <cp:lastModifiedBy>Arnoldi, Luise (Luise.Arnoldi@ruhr-uni-bochum.de)</cp:lastModifiedBy>
  <cp:revision>10</cp:revision>
  <dcterms:created xsi:type="dcterms:W3CDTF">2021-11-10T09:56:02Z</dcterms:created>
  <dcterms:modified xsi:type="dcterms:W3CDTF">2021-11-10T14:44:11Z</dcterms:modified>
  <cp:category/>
  <cp:contentStatus/>
  <cp:version/>
</cp:coreProperties>
</file>