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70" r:id="rId3"/>
    <p:sldId id="268" r:id="rId4"/>
    <p:sldId id="271" r:id="rId5"/>
    <p:sldId id="275" r:id="rId6"/>
    <p:sldId id="272" r:id="rId7"/>
    <p:sldId id="274" r:id="rId8"/>
    <p:sldId id="276" r:id="rId9"/>
    <p:sldId id="269" r:id="rId10"/>
    <p:sldId id="277" r:id="rId11"/>
    <p:sldId id="259" r:id="rId12"/>
    <p:sldId id="258" r:id="rId13"/>
    <p:sldId id="260" r:id="rId14"/>
    <p:sldId id="261" r:id="rId15"/>
    <p:sldId id="262" r:id="rId16"/>
    <p:sldId id="263" r:id="rId17"/>
    <p:sldId id="264" r:id="rId18"/>
    <p:sldId id="266" r:id="rId19"/>
    <p:sldId id="267" r:id="rId20"/>
  </p:sldIdLst>
  <p:sldSz cx="9144000" cy="6858000" type="screen4x3"/>
  <p:notesSz cx="6858000" cy="9144000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BF1307-D7F1-4B7B-9231-023B0B84683A}" v="10" dt="2024-11-01T15:40:30.377"/>
    <p1510:client id="{E172ECCB-C755-4DE2-8FAF-07165E4143A6}" v="1496" dt="2024-11-02T13:25:21.1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912" autoAdjust="0"/>
  </p:normalViewPr>
  <p:slideViewPr>
    <p:cSldViewPr snapToObjects="1">
      <p:cViewPr varScale="1">
        <p:scale>
          <a:sx n="152" d="100"/>
          <a:sy n="152" d="100"/>
        </p:scale>
        <p:origin x="203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728AD-B8FF-467B-AF5F-4891412E46D0}" type="datetimeFigureOut">
              <a:rPr lang="de-DE" smtClean="0"/>
              <a:t>14.11.2024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045E6-D734-4DB2-BEE5-DF972DD20C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502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68000" y="6057380"/>
            <a:ext cx="7560000" cy="278420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1pPr>
            <a:lvl2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2pPr>
            <a:lvl3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3pPr>
            <a:lvl4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4pPr>
            <a:lvl5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5pPr>
            <a:lvl6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6pPr>
            <a:lvl7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7pPr>
            <a:lvl8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8pPr>
            <a:lvl9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68000" y="6335800"/>
            <a:ext cx="7560000" cy="192000"/>
          </a:xfrm>
        </p:spPr>
        <p:txBody>
          <a:bodyPr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0D81F06-1D47-4C44-8C29-89662B0E161D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9880" y="5211000"/>
            <a:ext cx="2505600" cy="163800"/>
          </a:xfrm>
          <a:prstGeom prst="rect">
            <a:avLst/>
          </a:prstGeom>
        </p:spPr>
      </p:pic>
      <p:sp>
        <p:nvSpPr>
          <p:cNvPr id="22" name="Bildplatzhalter 21">
            <a:extLst>
              <a:ext uri="{FF2B5EF4-FFF2-40B4-BE49-F238E27FC236}">
                <a16:creationId xmlns:a16="http://schemas.microsoft.com/office/drawing/2014/main" id="{84C7B36F-18FD-48F5-9A0D-FC40AEE68D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" y="-1"/>
            <a:ext cx="8184240" cy="4896000"/>
          </a:xfrm>
          <a:custGeom>
            <a:avLst/>
            <a:gdLst>
              <a:gd name="connsiteX0" fmla="*/ 0 w 8182800"/>
              <a:gd name="connsiteY0" fmla="*/ 0 h 3186000"/>
              <a:gd name="connsiteX1" fmla="*/ 8182800 w 8182800"/>
              <a:gd name="connsiteY1" fmla="*/ 0 h 3186000"/>
              <a:gd name="connsiteX2" fmla="*/ 8182800 w 8182800"/>
              <a:gd name="connsiteY2" fmla="*/ 1 h 3186000"/>
              <a:gd name="connsiteX3" fmla="*/ 7225201 w 8182800"/>
              <a:gd name="connsiteY3" fmla="*/ 1 h 3186000"/>
              <a:gd name="connsiteX4" fmla="*/ 7225201 w 8182800"/>
              <a:gd name="connsiteY4" fmla="*/ 1440001 h 3186000"/>
              <a:gd name="connsiteX5" fmla="*/ 8182800 w 8182800"/>
              <a:gd name="connsiteY5" fmla="*/ 1440001 h 3186000"/>
              <a:gd name="connsiteX6" fmla="*/ 8182800 w 8182800"/>
              <a:gd name="connsiteY6" fmla="*/ 3186000 h 3186000"/>
              <a:gd name="connsiteX7" fmla="*/ 0 w 8182800"/>
              <a:gd name="connsiteY7" fmla="*/ 3186000 h 3186000"/>
              <a:gd name="connsiteX0" fmla="*/ 0 w 8182800"/>
              <a:gd name="connsiteY0" fmla="*/ 0 h 3186000"/>
              <a:gd name="connsiteX1" fmla="*/ 8182800 w 8182800"/>
              <a:gd name="connsiteY1" fmla="*/ 0 h 3186000"/>
              <a:gd name="connsiteX2" fmla="*/ 8182800 w 8182800"/>
              <a:gd name="connsiteY2" fmla="*/ 1 h 3186000"/>
              <a:gd name="connsiteX3" fmla="*/ 7225201 w 8182800"/>
              <a:gd name="connsiteY3" fmla="*/ 1 h 3186000"/>
              <a:gd name="connsiteX4" fmla="*/ 7222820 w 8182800"/>
              <a:gd name="connsiteY4" fmla="*/ 1072098 h 3186000"/>
              <a:gd name="connsiteX5" fmla="*/ 8182800 w 8182800"/>
              <a:gd name="connsiteY5" fmla="*/ 1440001 h 3186000"/>
              <a:gd name="connsiteX6" fmla="*/ 8182800 w 8182800"/>
              <a:gd name="connsiteY6" fmla="*/ 3186000 h 3186000"/>
              <a:gd name="connsiteX7" fmla="*/ 0 w 8182800"/>
              <a:gd name="connsiteY7" fmla="*/ 3186000 h 3186000"/>
              <a:gd name="connsiteX8" fmla="*/ 0 w 8182800"/>
              <a:gd name="connsiteY8" fmla="*/ 0 h 3186000"/>
              <a:gd name="connsiteX0" fmla="*/ 0 w 8182800"/>
              <a:gd name="connsiteY0" fmla="*/ 0 h 3186000"/>
              <a:gd name="connsiteX1" fmla="*/ 8182800 w 8182800"/>
              <a:gd name="connsiteY1" fmla="*/ 0 h 3186000"/>
              <a:gd name="connsiteX2" fmla="*/ 8182800 w 8182800"/>
              <a:gd name="connsiteY2" fmla="*/ 1 h 3186000"/>
              <a:gd name="connsiteX3" fmla="*/ 7225201 w 8182800"/>
              <a:gd name="connsiteY3" fmla="*/ 1 h 3186000"/>
              <a:gd name="connsiteX4" fmla="*/ 7227582 w 8182800"/>
              <a:gd name="connsiteY4" fmla="*/ 1141750 h 3186000"/>
              <a:gd name="connsiteX5" fmla="*/ 8182800 w 8182800"/>
              <a:gd name="connsiteY5" fmla="*/ 1440001 h 3186000"/>
              <a:gd name="connsiteX6" fmla="*/ 8182800 w 8182800"/>
              <a:gd name="connsiteY6" fmla="*/ 3186000 h 3186000"/>
              <a:gd name="connsiteX7" fmla="*/ 0 w 8182800"/>
              <a:gd name="connsiteY7" fmla="*/ 3186000 h 3186000"/>
              <a:gd name="connsiteX8" fmla="*/ 0 w 8182800"/>
              <a:gd name="connsiteY8" fmla="*/ 0 h 3186000"/>
              <a:gd name="connsiteX0" fmla="*/ 0 w 8182800"/>
              <a:gd name="connsiteY0" fmla="*/ 0 h 3186000"/>
              <a:gd name="connsiteX1" fmla="*/ 8182800 w 8182800"/>
              <a:gd name="connsiteY1" fmla="*/ 0 h 3186000"/>
              <a:gd name="connsiteX2" fmla="*/ 8182800 w 8182800"/>
              <a:gd name="connsiteY2" fmla="*/ 1 h 3186000"/>
              <a:gd name="connsiteX3" fmla="*/ 7225201 w 8182800"/>
              <a:gd name="connsiteY3" fmla="*/ 1 h 3186000"/>
              <a:gd name="connsiteX4" fmla="*/ 7222820 w 8182800"/>
              <a:gd name="connsiteY4" fmla="*/ 1075670 h 3186000"/>
              <a:gd name="connsiteX5" fmla="*/ 8182800 w 8182800"/>
              <a:gd name="connsiteY5" fmla="*/ 1440001 h 3186000"/>
              <a:gd name="connsiteX6" fmla="*/ 8182800 w 8182800"/>
              <a:gd name="connsiteY6" fmla="*/ 3186000 h 3186000"/>
              <a:gd name="connsiteX7" fmla="*/ 0 w 8182800"/>
              <a:gd name="connsiteY7" fmla="*/ 3186000 h 3186000"/>
              <a:gd name="connsiteX8" fmla="*/ 0 w 8182800"/>
              <a:gd name="connsiteY8" fmla="*/ 0 h 3186000"/>
              <a:gd name="connsiteX0" fmla="*/ 0 w 8663812"/>
              <a:gd name="connsiteY0" fmla="*/ 0 h 3186000"/>
              <a:gd name="connsiteX1" fmla="*/ 8182800 w 8663812"/>
              <a:gd name="connsiteY1" fmla="*/ 0 h 3186000"/>
              <a:gd name="connsiteX2" fmla="*/ 8182800 w 8663812"/>
              <a:gd name="connsiteY2" fmla="*/ 1 h 3186000"/>
              <a:gd name="connsiteX3" fmla="*/ 7225201 w 8663812"/>
              <a:gd name="connsiteY3" fmla="*/ 1 h 3186000"/>
              <a:gd name="connsiteX4" fmla="*/ 7222820 w 8663812"/>
              <a:gd name="connsiteY4" fmla="*/ 1075670 h 3186000"/>
              <a:gd name="connsiteX5" fmla="*/ 8663812 w 8663812"/>
              <a:gd name="connsiteY5" fmla="*/ 1079242 h 3186000"/>
              <a:gd name="connsiteX6" fmla="*/ 8182800 w 8663812"/>
              <a:gd name="connsiteY6" fmla="*/ 3186000 h 3186000"/>
              <a:gd name="connsiteX7" fmla="*/ 0 w 8663812"/>
              <a:gd name="connsiteY7" fmla="*/ 3186000 h 3186000"/>
              <a:gd name="connsiteX8" fmla="*/ 0 w 8663812"/>
              <a:gd name="connsiteY8" fmla="*/ 0 h 3186000"/>
              <a:gd name="connsiteX0" fmla="*/ 0 w 8694768"/>
              <a:gd name="connsiteY0" fmla="*/ 0 h 3194930"/>
              <a:gd name="connsiteX1" fmla="*/ 8182800 w 8694768"/>
              <a:gd name="connsiteY1" fmla="*/ 0 h 3194930"/>
              <a:gd name="connsiteX2" fmla="*/ 8182800 w 8694768"/>
              <a:gd name="connsiteY2" fmla="*/ 1 h 3194930"/>
              <a:gd name="connsiteX3" fmla="*/ 7225201 w 8694768"/>
              <a:gd name="connsiteY3" fmla="*/ 1 h 3194930"/>
              <a:gd name="connsiteX4" fmla="*/ 7222820 w 8694768"/>
              <a:gd name="connsiteY4" fmla="*/ 1075670 h 3194930"/>
              <a:gd name="connsiteX5" fmla="*/ 8663812 w 8694768"/>
              <a:gd name="connsiteY5" fmla="*/ 1079242 h 3194930"/>
              <a:gd name="connsiteX6" fmla="*/ 8694768 w 8694768"/>
              <a:gd name="connsiteY6" fmla="*/ 3194930 h 3194930"/>
              <a:gd name="connsiteX7" fmla="*/ 0 w 8694768"/>
              <a:gd name="connsiteY7" fmla="*/ 3186000 h 3194930"/>
              <a:gd name="connsiteX8" fmla="*/ 0 w 8694768"/>
              <a:gd name="connsiteY8" fmla="*/ 0 h 3194930"/>
              <a:gd name="connsiteX0" fmla="*/ 0 w 8687624"/>
              <a:gd name="connsiteY0" fmla="*/ 0 h 3194930"/>
              <a:gd name="connsiteX1" fmla="*/ 8182800 w 8687624"/>
              <a:gd name="connsiteY1" fmla="*/ 0 h 3194930"/>
              <a:gd name="connsiteX2" fmla="*/ 8182800 w 8687624"/>
              <a:gd name="connsiteY2" fmla="*/ 1 h 3194930"/>
              <a:gd name="connsiteX3" fmla="*/ 7225201 w 8687624"/>
              <a:gd name="connsiteY3" fmla="*/ 1 h 3194930"/>
              <a:gd name="connsiteX4" fmla="*/ 7222820 w 8687624"/>
              <a:gd name="connsiteY4" fmla="*/ 1075670 h 3194930"/>
              <a:gd name="connsiteX5" fmla="*/ 8663812 w 8687624"/>
              <a:gd name="connsiteY5" fmla="*/ 1079242 h 3194930"/>
              <a:gd name="connsiteX6" fmla="*/ 8687624 w 8687624"/>
              <a:gd name="connsiteY6" fmla="*/ 3194930 h 3194930"/>
              <a:gd name="connsiteX7" fmla="*/ 0 w 8687624"/>
              <a:gd name="connsiteY7" fmla="*/ 3186000 h 3194930"/>
              <a:gd name="connsiteX8" fmla="*/ 0 w 8687624"/>
              <a:gd name="connsiteY8" fmla="*/ 0 h 3194930"/>
              <a:gd name="connsiteX0" fmla="*/ 0 w 8678099"/>
              <a:gd name="connsiteY0" fmla="*/ 0 h 3196716"/>
              <a:gd name="connsiteX1" fmla="*/ 8182800 w 8678099"/>
              <a:gd name="connsiteY1" fmla="*/ 0 h 3196716"/>
              <a:gd name="connsiteX2" fmla="*/ 8182800 w 8678099"/>
              <a:gd name="connsiteY2" fmla="*/ 1 h 3196716"/>
              <a:gd name="connsiteX3" fmla="*/ 7225201 w 8678099"/>
              <a:gd name="connsiteY3" fmla="*/ 1 h 3196716"/>
              <a:gd name="connsiteX4" fmla="*/ 7222820 w 8678099"/>
              <a:gd name="connsiteY4" fmla="*/ 1075670 h 3196716"/>
              <a:gd name="connsiteX5" fmla="*/ 8663812 w 8678099"/>
              <a:gd name="connsiteY5" fmla="*/ 1079242 h 3196716"/>
              <a:gd name="connsiteX6" fmla="*/ 8678099 w 8678099"/>
              <a:gd name="connsiteY6" fmla="*/ 3196716 h 3196716"/>
              <a:gd name="connsiteX7" fmla="*/ 0 w 8678099"/>
              <a:gd name="connsiteY7" fmla="*/ 3186000 h 3196716"/>
              <a:gd name="connsiteX8" fmla="*/ 0 w 8678099"/>
              <a:gd name="connsiteY8" fmla="*/ 0 h 3196716"/>
              <a:gd name="connsiteX0" fmla="*/ 0 w 8673336"/>
              <a:gd name="connsiteY0" fmla="*/ 0 h 3200288"/>
              <a:gd name="connsiteX1" fmla="*/ 8182800 w 8673336"/>
              <a:gd name="connsiteY1" fmla="*/ 0 h 3200288"/>
              <a:gd name="connsiteX2" fmla="*/ 8182800 w 8673336"/>
              <a:gd name="connsiteY2" fmla="*/ 1 h 3200288"/>
              <a:gd name="connsiteX3" fmla="*/ 7225201 w 8673336"/>
              <a:gd name="connsiteY3" fmla="*/ 1 h 3200288"/>
              <a:gd name="connsiteX4" fmla="*/ 7222820 w 8673336"/>
              <a:gd name="connsiteY4" fmla="*/ 1075670 h 3200288"/>
              <a:gd name="connsiteX5" fmla="*/ 8663812 w 8673336"/>
              <a:gd name="connsiteY5" fmla="*/ 1079242 h 3200288"/>
              <a:gd name="connsiteX6" fmla="*/ 8673336 w 8673336"/>
              <a:gd name="connsiteY6" fmla="*/ 3200288 h 3200288"/>
              <a:gd name="connsiteX7" fmla="*/ 0 w 8673336"/>
              <a:gd name="connsiteY7" fmla="*/ 3186000 h 3200288"/>
              <a:gd name="connsiteX8" fmla="*/ 0 w 8673336"/>
              <a:gd name="connsiteY8" fmla="*/ 0 h 3200288"/>
              <a:gd name="connsiteX0" fmla="*/ 0 w 8673336"/>
              <a:gd name="connsiteY0" fmla="*/ 0 h 3200288"/>
              <a:gd name="connsiteX1" fmla="*/ 8182800 w 8673336"/>
              <a:gd name="connsiteY1" fmla="*/ 0 h 3200288"/>
              <a:gd name="connsiteX2" fmla="*/ 8182800 w 8673336"/>
              <a:gd name="connsiteY2" fmla="*/ 1 h 3200288"/>
              <a:gd name="connsiteX3" fmla="*/ 7225201 w 8673336"/>
              <a:gd name="connsiteY3" fmla="*/ 1 h 3200288"/>
              <a:gd name="connsiteX4" fmla="*/ 7654349 w 8673336"/>
              <a:gd name="connsiteY4" fmla="*/ 938697 h 3200288"/>
              <a:gd name="connsiteX5" fmla="*/ 8663812 w 8673336"/>
              <a:gd name="connsiteY5" fmla="*/ 1079242 h 3200288"/>
              <a:gd name="connsiteX6" fmla="*/ 8673336 w 8673336"/>
              <a:gd name="connsiteY6" fmla="*/ 3200288 h 3200288"/>
              <a:gd name="connsiteX7" fmla="*/ 0 w 8673336"/>
              <a:gd name="connsiteY7" fmla="*/ 3186000 h 3200288"/>
              <a:gd name="connsiteX8" fmla="*/ 0 w 8673336"/>
              <a:gd name="connsiteY8" fmla="*/ 0 h 3200288"/>
              <a:gd name="connsiteX0" fmla="*/ 0 w 8673336"/>
              <a:gd name="connsiteY0" fmla="*/ 0 h 3200288"/>
              <a:gd name="connsiteX1" fmla="*/ 8182800 w 8673336"/>
              <a:gd name="connsiteY1" fmla="*/ 0 h 3200288"/>
              <a:gd name="connsiteX2" fmla="*/ 8182800 w 8673336"/>
              <a:gd name="connsiteY2" fmla="*/ 1 h 3200288"/>
              <a:gd name="connsiteX3" fmla="*/ 7225201 w 8673336"/>
              <a:gd name="connsiteY3" fmla="*/ 1 h 3200288"/>
              <a:gd name="connsiteX4" fmla="*/ 7654349 w 8673336"/>
              <a:gd name="connsiteY4" fmla="*/ 938697 h 3200288"/>
              <a:gd name="connsiteX5" fmla="*/ 8663812 w 8673336"/>
              <a:gd name="connsiteY5" fmla="*/ 1079242 h 3200288"/>
              <a:gd name="connsiteX6" fmla="*/ 8673336 w 8673336"/>
              <a:gd name="connsiteY6" fmla="*/ 3200288 h 3200288"/>
              <a:gd name="connsiteX7" fmla="*/ 0 w 8673336"/>
              <a:gd name="connsiteY7" fmla="*/ 3186000 h 3200288"/>
              <a:gd name="connsiteX8" fmla="*/ 0 w 8673336"/>
              <a:gd name="connsiteY8" fmla="*/ 0 h 3200288"/>
              <a:gd name="connsiteX0" fmla="*/ 0 w 8673336"/>
              <a:gd name="connsiteY0" fmla="*/ 0 h 3200288"/>
              <a:gd name="connsiteX1" fmla="*/ 8182800 w 8673336"/>
              <a:gd name="connsiteY1" fmla="*/ 0 h 3200288"/>
              <a:gd name="connsiteX2" fmla="*/ 8182800 w 8673336"/>
              <a:gd name="connsiteY2" fmla="*/ 1 h 3200288"/>
              <a:gd name="connsiteX3" fmla="*/ 7225201 w 8673336"/>
              <a:gd name="connsiteY3" fmla="*/ 1 h 3200288"/>
              <a:gd name="connsiteX4" fmla="*/ 7654349 w 8673336"/>
              <a:gd name="connsiteY4" fmla="*/ 938697 h 3200288"/>
              <a:gd name="connsiteX5" fmla="*/ 8671383 w 8673336"/>
              <a:gd name="connsiteY5" fmla="*/ 992078 h 3200288"/>
              <a:gd name="connsiteX6" fmla="*/ 8673336 w 8673336"/>
              <a:gd name="connsiteY6" fmla="*/ 3200288 h 3200288"/>
              <a:gd name="connsiteX7" fmla="*/ 0 w 8673336"/>
              <a:gd name="connsiteY7" fmla="*/ 3186000 h 3200288"/>
              <a:gd name="connsiteX8" fmla="*/ 0 w 8673336"/>
              <a:gd name="connsiteY8" fmla="*/ 0 h 3200288"/>
              <a:gd name="connsiteX0" fmla="*/ 0 w 8673336"/>
              <a:gd name="connsiteY0" fmla="*/ 0 h 3200288"/>
              <a:gd name="connsiteX1" fmla="*/ 8182800 w 8673336"/>
              <a:gd name="connsiteY1" fmla="*/ 0 h 3200288"/>
              <a:gd name="connsiteX2" fmla="*/ 8182800 w 8673336"/>
              <a:gd name="connsiteY2" fmla="*/ 1 h 3200288"/>
              <a:gd name="connsiteX3" fmla="*/ 7225201 w 8673336"/>
              <a:gd name="connsiteY3" fmla="*/ 1 h 3200288"/>
              <a:gd name="connsiteX4" fmla="*/ 7654349 w 8673336"/>
              <a:gd name="connsiteY4" fmla="*/ 938697 h 3200288"/>
              <a:gd name="connsiteX5" fmla="*/ 8671383 w 8673336"/>
              <a:gd name="connsiteY5" fmla="*/ 992078 h 3200288"/>
              <a:gd name="connsiteX6" fmla="*/ 8673336 w 8673336"/>
              <a:gd name="connsiteY6" fmla="*/ 3200288 h 3200288"/>
              <a:gd name="connsiteX7" fmla="*/ 0 w 8673336"/>
              <a:gd name="connsiteY7" fmla="*/ 3186000 h 3200288"/>
              <a:gd name="connsiteX8" fmla="*/ 0 w 8673336"/>
              <a:gd name="connsiteY8" fmla="*/ 0 h 3200288"/>
              <a:gd name="connsiteX0" fmla="*/ 0 w 8673336"/>
              <a:gd name="connsiteY0" fmla="*/ 0 h 3200288"/>
              <a:gd name="connsiteX1" fmla="*/ 8182800 w 8673336"/>
              <a:gd name="connsiteY1" fmla="*/ 0 h 3200288"/>
              <a:gd name="connsiteX2" fmla="*/ 8182800 w 8673336"/>
              <a:gd name="connsiteY2" fmla="*/ 1 h 3200288"/>
              <a:gd name="connsiteX3" fmla="*/ 7225201 w 8673336"/>
              <a:gd name="connsiteY3" fmla="*/ 1 h 3200288"/>
              <a:gd name="connsiteX4" fmla="*/ 7654349 w 8673336"/>
              <a:gd name="connsiteY4" fmla="*/ 938697 h 3200288"/>
              <a:gd name="connsiteX5" fmla="*/ 8671383 w 8673336"/>
              <a:gd name="connsiteY5" fmla="*/ 943826 h 3200288"/>
              <a:gd name="connsiteX6" fmla="*/ 8673336 w 8673336"/>
              <a:gd name="connsiteY6" fmla="*/ 3200288 h 3200288"/>
              <a:gd name="connsiteX7" fmla="*/ 0 w 8673336"/>
              <a:gd name="connsiteY7" fmla="*/ 3186000 h 3200288"/>
              <a:gd name="connsiteX8" fmla="*/ 0 w 8673336"/>
              <a:gd name="connsiteY8" fmla="*/ 0 h 3200288"/>
              <a:gd name="connsiteX0" fmla="*/ 0 w 8673336"/>
              <a:gd name="connsiteY0" fmla="*/ 0 h 3200288"/>
              <a:gd name="connsiteX1" fmla="*/ 8182800 w 8673336"/>
              <a:gd name="connsiteY1" fmla="*/ 0 h 3200288"/>
              <a:gd name="connsiteX2" fmla="*/ 8182800 w 8673336"/>
              <a:gd name="connsiteY2" fmla="*/ 1 h 3200288"/>
              <a:gd name="connsiteX3" fmla="*/ 7656730 w 8673336"/>
              <a:gd name="connsiteY3" fmla="*/ 3115 h 3200288"/>
              <a:gd name="connsiteX4" fmla="*/ 7654349 w 8673336"/>
              <a:gd name="connsiteY4" fmla="*/ 938697 h 3200288"/>
              <a:gd name="connsiteX5" fmla="*/ 8671383 w 8673336"/>
              <a:gd name="connsiteY5" fmla="*/ 943826 h 3200288"/>
              <a:gd name="connsiteX6" fmla="*/ 8673336 w 8673336"/>
              <a:gd name="connsiteY6" fmla="*/ 3200288 h 3200288"/>
              <a:gd name="connsiteX7" fmla="*/ 0 w 8673336"/>
              <a:gd name="connsiteY7" fmla="*/ 3186000 h 3200288"/>
              <a:gd name="connsiteX8" fmla="*/ 0 w 8673336"/>
              <a:gd name="connsiteY8" fmla="*/ 0 h 3200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73336" h="3200288">
                <a:moveTo>
                  <a:pt x="0" y="0"/>
                </a:moveTo>
                <a:lnTo>
                  <a:pt x="8182800" y="0"/>
                </a:lnTo>
                <a:lnTo>
                  <a:pt x="8182800" y="1"/>
                </a:lnTo>
                <a:lnTo>
                  <a:pt x="7656730" y="3115"/>
                </a:lnTo>
                <a:cubicBezTo>
                  <a:pt x="7655936" y="360481"/>
                  <a:pt x="7655143" y="581331"/>
                  <a:pt x="7654349" y="938697"/>
                </a:cubicBezTo>
                <a:lnTo>
                  <a:pt x="8671383" y="943826"/>
                </a:lnTo>
                <a:cubicBezTo>
                  <a:pt x="8676145" y="1649651"/>
                  <a:pt x="8668574" y="2494463"/>
                  <a:pt x="8673336" y="3200288"/>
                </a:cubicBezTo>
                <a:lnTo>
                  <a:pt x="0" y="3186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C28E9FB3-DC3C-4E55-9877-2DEEAAB329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24120" y="0"/>
            <a:ext cx="1440362" cy="1440000"/>
          </a:xfrm>
          <a:prstGeom prst="rect">
            <a:avLst/>
          </a:prstGeom>
        </p:spPr>
      </p:pic>
      <p:sp>
        <p:nvSpPr>
          <p:cNvPr id="23" name="Titel 22">
            <a:extLst>
              <a:ext uri="{FF2B5EF4-FFF2-40B4-BE49-F238E27FC236}">
                <a16:creationId xmlns:a16="http://schemas.microsoft.com/office/drawing/2014/main" id="{259FB325-4F00-4E24-9BB5-CBE59A8EE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80" y="5610980"/>
            <a:ext cx="3527936" cy="432000"/>
          </a:xfrm>
        </p:spPr>
        <p:txBody>
          <a:bodyPr/>
          <a:lstStyle>
            <a:lvl1pPr>
              <a:lnSpc>
                <a:spcPts val="2500"/>
              </a:lnSpc>
              <a:defRPr cap="all" baseline="0"/>
            </a:lvl1pPr>
          </a:lstStyle>
          <a:p>
            <a:pPr lv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EA11C8C5-D6EB-4C5D-9539-1ADEFC0908B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78638" y="5193600"/>
            <a:ext cx="2505600" cy="432000"/>
          </a:xfrm>
        </p:spPr>
        <p:txBody>
          <a:bodyPr anchor="ctr" anchorCtr="0"/>
          <a:lstStyle>
            <a:lvl1pPr algn="ctr">
              <a:defRPr sz="1050"/>
            </a:lvl1pPr>
          </a:lstStyle>
          <a:p>
            <a:r>
              <a:rPr lang="de-DE" dirty="0"/>
              <a:t>Logo auf Platzhalter ziehen</a:t>
            </a:r>
          </a:p>
        </p:txBody>
      </p:sp>
    </p:spTree>
    <p:extLst>
      <p:ext uri="{BB962C8B-B14F-4D97-AF65-F5344CB8AC3E}">
        <p14:creationId xmlns:p14="http://schemas.microsoft.com/office/powerpoint/2010/main" val="722586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1224000"/>
            <a:ext cx="3240000" cy="44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04000" y="1272000"/>
            <a:ext cx="4536000" cy="4032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119991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83" userDrawn="1">
          <p15:clr>
            <a:srgbClr val="FBAE40"/>
          </p15:clr>
        </p15:guide>
        <p15:guide id="2" pos="5444" userDrawn="1">
          <p15:clr>
            <a:srgbClr val="FBAE40"/>
          </p15:clr>
        </p15:guide>
        <p15:guide id="3" orient="horz" pos="795" userDrawn="1">
          <p15:clr>
            <a:srgbClr val="FBAE40"/>
          </p15:clr>
        </p15:guide>
        <p15:guide id="4" orient="horz" pos="3345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Bild inkl. Bildunter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1224000"/>
            <a:ext cx="4104000" cy="44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0" y="1272000"/>
            <a:ext cx="3960000" cy="35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8C92916-9C2D-4160-84A7-92C7AE8CF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4944000"/>
            <a:ext cx="3960000" cy="768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0"/>
            <a:endParaRPr lang="de-DE" dirty="0"/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587194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 userDrawn="1">
          <p15:clr>
            <a:srgbClr val="FBAE40"/>
          </p15:clr>
        </p15:guide>
        <p15:guide id="2" pos="5444" userDrawn="1">
          <p15:clr>
            <a:srgbClr val="FBAE40"/>
          </p15:clr>
        </p15:guide>
        <p15:guide id="3" orient="horz" pos="795" userDrawn="1">
          <p15:clr>
            <a:srgbClr val="FBAE40"/>
          </p15:clr>
        </p15:guide>
        <p15:guide id="4" orient="horz" pos="302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Bild inkl. Bildunterzeile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220000" y="1224000"/>
            <a:ext cx="3420000" cy="44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" y="1272000"/>
            <a:ext cx="3960000" cy="35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8C92916-9C2D-4160-84A7-92C7AE8CF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" y="4944000"/>
            <a:ext cx="3960000" cy="768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0"/>
            <a:endParaRPr lang="de-DE" dirty="0"/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413746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 userDrawn="1">
          <p15:clr>
            <a:srgbClr val="FBAE40"/>
          </p15:clr>
        </p15:guide>
        <p15:guide id="2" pos="5444" userDrawn="1">
          <p15:clr>
            <a:srgbClr val="FBAE40"/>
          </p15:clr>
        </p15:guide>
        <p15:guide id="3" orient="horz" pos="795" userDrawn="1">
          <p15:clr>
            <a:srgbClr val="FBAE40"/>
          </p15:clr>
        </p15:guide>
        <p15:guide id="4" orient="horz" pos="302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1224000"/>
            <a:ext cx="5400000" cy="44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0000" y="1272000"/>
            <a:ext cx="2160000" cy="192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73CCF540-0E4F-47A6-981D-1A856FBCB4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80000" y="3504000"/>
            <a:ext cx="2160000" cy="192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56241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77" userDrawn="1">
          <p15:clr>
            <a:srgbClr val="FBAE40"/>
          </p15:clr>
        </p15:guide>
        <p15:guide id="2" pos="5444" userDrawn="1">
          <p15:clr>
            <a:srgbClr val="FBAE40"/>
          </p15:clr>
        </p15:guide>
        <p15:guide id="3" orient="horz" pos="795" userDrawn="1">
          <p15:clr>
            <a:srgbClr val="FBAE40"/>
          </p15:clr>
        </p15:guide>
        <p15:guide id="4" orient="horz" pos="2204" userDrawn="1">
          <p15:clr>
            <a:srgbClr val="FBAE40"/>
          </p15:clr>
        </p15:guide>
        <p15:guide id="5" orient="horz" pos="3419" userDrawn="1">
          <p15:clr>
            <a:srgbClr val="FBAE40"/>
          </p15:clr>
        </p15:guide>
        <p15:guide id="6" orient="horz" pos="2017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2 Bilder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40000" y="1224000"/>
            <a:ext cx="5400000" cy="44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" y="1272000"/>
            <a:ext cx="2160000" cy="192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73CCF540-0E4F-47A6-981D-1A856FBCB4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8000" y="3504000"/>
            <a:ext cx="2160000" cy="192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987010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8" userDrawn="1">
          <p15:clr>
            <a:srgbClr val="FBAE40"/>
          </p15:clr>
        </p15:guide>
        <p15:guide id="2" pos="5444" userDrawn="1">
          <p15:clr>
            <a:srgbClr val="FBAE40"/>
          </p15:clr>
        </p15:guide>
        <p15:guide id="3" orient="horz" pos="795" userDrawn="1">
          <p15:clr>
            <a:srgbClr val="FBAE40"/>
          </p15:clr>
        </p15:guide>
        <p15:guide id="4" orient="horz" pos="2204" userDrawn="1">
          <p15:clr>
            <a:srgbClr val="FBAE40"/>
          </p15:clr>
        </p15:guide>
        <p15:guide id="5" orient="horz" pos="3419" userDrawn="1">
          <p15:clr>
            <a:srgbClr val="FBAE40"/>
          </p15:clr>
        </p15:guide>
        <p15:guide id="6" orient="horz" pos="2017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 EINFÜGEN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62F6D41-300A-44A6-A773-F84C7424C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674647-E98A-4E91-B769-603FBD38F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3634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7FEC2D-DBFC-481D-89EF-55316F02D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C5583F-31A1-412C-900F-41106AD7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1779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HERVORHEBUNG MIT VIEL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A6D120-9FDF-4BA4-88F2-0C6E4507EEA9}"/>
              </a:ext>
            </a:extLst>
          </p:cNvPr>
          <p:cNvSpPr/>
          <p:nvPr userDrawn="1"/>
        </p:nvSpPr>
        <p:spPr>
          <a:xfrm>
            <a:off x="0" y="0"/>
            <a:ext cx="9144000" cy="686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F15F71-44DB-4D13-AE55-D28F1D1B7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1008000"/>
            <a:ext cx="8172000" cy="960000"/>
          </a:xfrm>
        </p:spPr>
        <p:txBody>
          <a:bodyPr/>
          <a:lstStyle>
            <a:lvl1pPr>
              <a:lnSpc>
                <a:spcPts val="5700"/>
              </a:lnSpc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3B6EDCF-E80D-4E83-A8E4-8D2B26F44C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000" y="1968589"/>
            <a:ext cx="8172000" cy="1919817"/>
          </a:xfrm>
        </p:spPr>
        <p:txBody>
          <a:bodyPr/>
          <a:lstStyle>
            <a:lvl1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1pPr>
            <a:lvl2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2pPr>
            <a:lvl3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3pPr>
            <a:lvl4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4pPr>
            <a:lvl5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5pPr>
            <a:lvl6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6pPr>
            <a:lvl7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7pPr>
            <a:lvl8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8pPr>
            <a:lvl9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Hervorhebung</a:t>
            </a:r>
          </a:p>
        </p:txBody>
      </p:sp>
    </p:spTree>
    <p:extLst>
      <p:ext uri="{BB962C8B-B14F-4D97-AF65-F5344CB8AC3E}">
        <p14:creationId xmlns:p14="http://schemas.microsoft.com/office/powerpoint/2010/main" val="2910894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HERVORHEBUNG MIT VIEL INH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A6D120-9FDF-4BA4-88F2-0C6E4507EEA9}"/>
              </a:ext>
            </a:extLst>
          </p:cNvPr>
          <p:cNvSpPr/>
          <p:nvPr userDrawn="1"/>
        </p:nvSpPr>
        <p:spPr>
          <a:xfrm>
            <a:off x="0" y="0"/>
            <a:ext cx="9144000" cy="686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F15F71-44DB-4D13-AE55-D28F1D1B7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1104000"/>
            <a:ext cx="8172000" cy="720000"/>
          </a:xfrm>
        </p:spPr>
        <p:txBody>
          <a:bodyPr/>
          <a:lstStyle>
            <a:lvl1pPr>
              <a:lnSpc>
                <a:spcPts val="44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3B6EDCF-E80D-4E83-A8E4-8D2B26F44C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000" y="1823999"/>
            <a:ext cx="8172000" cy="3888000"/>
          </a:xfrm>
        </p:spPr>
        <p:txBody>
          <a:bodyPr/>
          <a:lstStyle>
            <a:lvl1pPr>
              <a:lnSpc>
                <a:spcPts val="4400"/>
              </a:lnSpc>
              <a:spcAft>
                <a:spcPts val="0"/>
              </a:spcAft>
              <a:defRPr sz="3600" b="0">
                <a:solidFill>
                  <a:schemeClr val="bg1"/>
                </a:solidFill>
              </a:defRPr>
            </a:lvl1pPr>
            <a:lvl2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2pPr>
            <a:lvl3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3pPr>
            <a:lvl4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4pPr>
            <a:lvl5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5pPr>
            <a:lvl6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6pPr>
            <a:lvl7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7pPr>
            <a:lvl8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8pPr>
            <a:lvl9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Hervorhebung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70510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 defTabSz="234000">
              <a:tabLst>
                <a:tab pos="234000" algn="l"/>
              </a:tabLst>
              <a:defRPr/>
            </a:lvl2pPr>
            <a:lvl3pPr defTabSz="234000">
              <a:tabLst>
                <a:tab pos="234000" algn="l"/>
              </a:tabLst>
              <a:defRPr/>
            </a:lvl3pPr>
            <a:lvl4pPr defTabSz="234000">
              <a:tabLst>
                <a:tab pos="234000" algn="l"/>
              </a:tabLst>
              <a:defRPr/>
            </a:lvl4pPr>
            <a:lvl5pPr defTabSz="234000">
              <a:tabLst>
                <a:tab pos="234000" algn="l"/>
              </a:tabLst>
              <a:defRPr/>
            </a:lvl5pPr>
            <a:lvl6pPr marL="0" indent="0" defTabSz="234000">
              <a:buFont typeface="+mj-lt"/>
              <a:buNone/>
              <a:tabLst>
                <a:tab pos="234000" algn="l"/>
              </a:tabLst>
              <a:defRPr/>
            </a:lvl6pPr>
            <a:lvl7pPr defTabSz="234000">
              <a:tabLst>
                <a:tab pos="234000" algn="l"/>
              </a:tabLst>
              <a:defRPr/>
            </a:lvl7pPr>
            <a:lvl8pPr defTabSz="234000">
              <a:tabLst>
                <a:tab pos="234000" algn="l"/>
              </a:tabLst>
              <a:defRPr/>
            </a:lvl8pPr>
            <a:lvl9pPr defTabSz="234000">
              <a:tabLst>
                <a:tab pos="234000" algn="l"/>
              </a:tabLst>
              <a:defRPr/>
            </a:lvl9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0586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//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abellenplatzhalter 4">
            <a:extLst>
              <a:ext uri="{FF2B5EF4-FFF2-40B4-BE49-F238E27FC236}">
                <a16:creationId xmlns:a16="http://schemas.microsoft.com/office/drawing/2014/main" id="{F5A8BB0B-4BD0-4791-8A9B-89C9D0000E3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68000" y="1224000"/>
            <a:ext cx="8172000" cy="448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Tabelle durch Klicken auf Symbol hinzufügen</a:t>
            </a:r>
            <a:endParaRPr lang="de-DE" dirty="0"/>
          </a:p>
        </p:txBody>
      </p:sp>
      <p:grpSp>
        <p:nvGrpSpPr>
          <p:cNvPr id="6" name="Regieanweisungen">
            <a:extLst>
              <a:ext uri="{FF2B5EF4-FFF2-40B4-BE49-F238E27FC236}">
                <a16:creationId xmlns:a16="http://schemas.microsoft.com/office/drawing/2014/main" id="{20CE116F-C667-495A-B654-8B72C3A079E7}"/>
              </a:ext>
            </a:extLst>
          </p:cNvPr>
          <p:cNvGrpSpPr/>
          <p:nvPr userDrawn="1"/>
        </p:nvGrpSpPr>
        <p:grpSpPr>
          <a:xfrm>
            <a:off x="-2628800" y="-624000"/>
            <a:ext cx="14833648" cy="8111999"/>
            <a:chOff x="-2628800" y="-468000"/>
            <a:chExt cx="14833648" cy="6083999"/>
          </a:xfrm>
        </p:grpSpPr>
        <p:sp>
          <p:nvSpPr>
            <p:cNvPr id="16" name="Listenebenen">
              <a:extLst>
                <a:ext uri="{FF2B5EF4-FFF2-40B4-BE49-F238E27FC236}">
                  <a16:creationId xmlns:a16="http://schemas.microsoft.com/office/drawing/2014/main" id="{84A0104B-AA90-4DE7-ADAE-6959FBC15DB1}"/>
                </a:ext>
              </a:extLst>
            </p:cNvPr>
            <p:cNvSpPr txBox="1"/>
            <p:nvPr userDrawn="1"/>
          </p:nvSpPr>
          <p:spPr>
            <a:xfrm rot="10800000" flipH="1" flipV="1">
              <a:off x="-2628800" y="1368000"/>
              <a:ext cx="2520800" cy="1527786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Einfärbung einer Spalte/Zeile: </a:t>
              </a:r>
              <a:br>
                <a:rPr lang="de-DE" sz="12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Markieren der Spalte/Zeile:</a:t>
              </a: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 Entwurf/Tabellentools &gt; Schattierung &gt;</a:t>
              </a: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e-DE" sz="1200" b="1" baseline="0" dirty="0">
                <a:solidFill>
                  <a:schemeClr val="tx1"/>
                </a:solidFill>
                <a:latin typeface="+mn-lt"/>
              </a:endParaRP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Die gewünschte Farbe aus den Designfarben auswählen</a:t>
              </a:r>
            </a:p>
          </p:txBody>
        </p:sp>
        <p:sp>
          <p:nvSpPr>
            <p:cNvPr id="10" name="Zurücksetzen">
              <a:extLst>
                <a:ext uri="{FF2B5EF4-FFF2-40B4-BE49-F238E27FC236}">
                  <a16:creationId xmlns:a16="http://schemas.microsoft.com/office/drawing/2014/main" id="{431D1FFE-03BA-4520-A89B-CDD1BC7E4751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648000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1" name="Hilfslinien">
              <a:extLst>
                <a:ext uri="{FF2B5EF4-FFF2-40B4-BE49-F238E27FC236}">
                  <a16:creationId xmlns:a16="http://schemas.microsoft.com/office/drawing/2014/main" id="{38EA8585-E11F-4D10-9DAB-78E6756B2D63}"/>
                </a:ext>
              </a:extLst>
            </p:cNvPr>
            <p:cNvSpPr txBox="1"/>
            <p:nvPr userDrawn="1"/>
          </p:nvSpPr>
          <p:spPr>
            <a:xfrm rot="10800000" flipH="1" flipV="1">
              <a:off x="431801" y="-468000"/>
              <a:ext cx="82804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Löschen einer Spalte/Zeile: </a:t>
              </a: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Markieren der Spalte/Zeile: Layout &gt; Löschen &gt; Spalte bzw. Zeile löschen</a:t>
              </a:r>
            </a:p>
          </p:txBody>
        </p:sp>
        <p:sp>
          <p:nvSpPr>
            <p:cNvPr id="12" name="Fußzeile">
              <a:extLst>
                <a:ext uri="{FF2B5EF4-FFF2-40B4-BE49-F238E27FC236}">
                  <a16:creationId xmlns:a16="http://schemas.microsoft.com/office/drawing/2014/main" id="{4EFB3271-7B15-42ED-A704-B39FAEDC1436}"/>
                </a:ext>
              </a:extLst>
            </p:cNvPr>
            <p:cNvSpPr txBox="1"/>
            <p:nvPr userDrawn="1"/>
          </p:nvSpPr>
          <p:spPr>
            <a:xfrm rot="10800000" flipH="1" flipV="1">
              <a:off x="431800" y="5255998"/>
              <a:ext cx="8280400" cy="360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13" name="Layoutwechsel">
              <a:extLst>
                <a:ext uri="{FF2B5EF4-FFF2-40B4-BE49-F238E27FC236}">
                  <a16:creationId xmlns:a16="http://schemas.microsoft.com/office/drawing/2014/main" id="{6BCDAEA0-53BC-4E57-84CA-5C530F05A90E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2283786"/>
              <a:ext cx="2952848" cy="1044048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Einfügen einer Spalte/Zeile: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Markieren der Spalte/Zeile neben der eine weitere eingefügt werden soll: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Layout &gt; Hier die gewünschte Einfügeoption auswählen</a:t>
              </a:r>
            </a:p>
          </p:txBody>
        </p:sp>
      </p:grp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4573989D-8FFD-4555-AAB7-592C2CE3AC9F}"/>
              </a:ext>
            </a:extLst>
          </p:cNvPr>
          <p:cNvCxnSpPr/>
          <p:nvPr userDrawn="1"/>
        </p:nvCxnSpPr>
        <p:spPr>
          <a:xfrm>
            <a:off x="0" y="5980800"/>
            <a:ext cx="914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F3269418-AEC9-43D6-9A0C-41CA02546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3658" b="-13658"/>
          <a:stretch/>
        </p:blipFill>
        <p:spPr>
          <a:xfrm>
            <a:off x="9252001" y="4437031"/>
            <a:ext cx="2067213" cy="1152211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F2031218-EEAC-48BA-9E70-5A915F7BB2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8000" y="6389280"/>
            <a:ext cx="1512000" cy="2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41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64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dirty="0"/>
              <a:t>Vollbild durch klicken einfügen.</a:t>
            </a:r>
          </a:p>
        </p:txBody>
      </p:sp>
    </p:spTree>
    <p:extLst>
      <p:ext uri="{BB962C8B-B14F-4D97-AF65-F5344CB8AC3E}">
        <p14:creationId xmlns:p14="http://schemas.microsoft.com/office/powerpoint/2010/main" val="3911177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2052000" y="624000"/>
            <a:ext cx="5040000" cy="448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51999" y="5270400"/>
            <a:ext cx="5040000" cy="432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325704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92" userDrawn="1">
          <p15:clr>
            <a:srgbClr val="FBAE40"/>
          </p15:clr>
        </p15:guide>
        <p15:guide id="2" pos="4468" userDrawn="1">
          <p15:clr>
            <a:srgbClr val="FBAE40"/>
          </p15:clr>
        </p15:guide>
        <p15:guide id="3" orient="horz" pos="388" userDrawn="1">
          <p15:clr>
            <a:srgbClr val="FBAE40"/>
          </p15:clr>
        </p15:guide>
        <p15:guide id="4" orient="horz" pos="322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000" y="624000"/>
            <a:ext cx="3960000" cy="35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4320000"/>
            <a:ext cx="3960000" cy="1392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</a:t>
            </a:r>
            <a:r>
              <a:rPr lang="de-DE" dirty="0" err="1"/>
              <a:t>Bildunterzeile</a:t>
            </a:r>
            <a:r>
              <a:rPr lang="de-DE" dirty="0"/>
              <a:t>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CFABEA7C-7103-4FAC-AAB1-B8FF068486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80000" y="624000"/>
            <a:ext cx="3960000" cy="35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CA26BD8-E4CD-4A9F-ACC0-895F1FD274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4320000"/>
            <a:ext cx="3960000" cy="1392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</a:t>
            </a:r>
            <a:r>
              <a:rPr lang="de-DE" dirty="0" err="1"/>
              <a:t>Bildunterzeile</a:t>
            </a:r>
            <a:r>
              <a:rPr lang="de-DE" dirty="0"/>
              <a:t> // für weitere Ebenen (Text)  &gt;&gt; Menü &gt; Start &gt; Absatz &gt; Listenebene erhöhen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622643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 userDrawn="1">
          <p15:clr>
            <a:srgbClr val="FBAE40"/>
          </p15:clr>
        </p15:guide>
        <p15:guide id="2" pos="5443" userDrawn="1">
          <p15:clr>
            <a:srgbClr val="FBAE40"/>
          </p15:clr>
        </p15:guide>
        <p15:guide id="3" orient="horz" pos="388" userDrawn="1">
          <p15:clr>
            <a:srgbClr val="FBAE40"/>
          </p15:clr>
        </p15:guide>
        <p15:guide id="4" orient="horz" pos="2617" userDrawn="1">
          <p15:clr>
            <a:srgbClr val="FBAE40"/>
          </p15:clr>
        </p15:guide>
        <p15:guide id="5" pos="279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inkl.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000" y="1272000"/>
            <a:ext cx="3960000" cy="35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4944000"/>
            <a:ext cx="3960000" cy="768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CFABEA7C-7103-4FAC-AAB1-B8FF068486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80000" y="1272000"/>
            <a:ext cx="3960000" cy="35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CA26BD8-E4CD-4A9F-ACC0-895F1FD274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4944000"/>
            <a:ext cx="3960000" cy="768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B3784F-BC20-4A45-986C-728B00F596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</p:spTree>
    <p:extLst>
      <p:ext uri="{BB962C8B-B14F-4D97-AF65-F5344CB8AC3E}">
        <p14:creationId xmlns:p14="http://schemas.microsoft.com/office/powerpoint/2010/main" val="4262250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 userDrawn="1">
          <p15:clr>
            <a:srgbClr val="FBAE40"/>
          </p15:clr>
        </p15:guide>
        <p15:guide id="3" orient="horz" pos="795" userDrawn="1">
          <p15:clr>
            <a:srgbClr val="FBAE40"/>
          </p15:clr>
        </p15:guide>
        <p15:guide id="4" orient="horz" pos="3025" userDrawn="1">
          <p15:clr>
            <a:srgbClr val="FBAE40"/>
          </p15:clr>
        </p15:guide>
        <p15:guide id="5" pos="2790" userDrawn="1">
          <p15:clr>
            <a:srgbClr val="FBAE40"/>
          </p15:clr>
        </p15:guide>
        <p15:guide id="6" pos="544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>
          <a:xfrm>
            <a:off x="468000" y="528000"/>
            <a:ext cx="7560000" cy="62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KAPITEL | CHART-HEADLINE</a:t>
            </a:r>
          </a:p>
        </p:txBody>
      </p:sp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468000" y="1224000"/>
            <a:ext cx="7560000" cy="448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(Text und Aufzählungen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Datumsplatzhalter 3"/>
          <p:cNvSpPr>
            <a:spLocks noGrp="1"/>
          </p:cNvSpPr>
          <p:nvPr userDrawn="1">
            <p:ph type="dt" sz="half" idx="2"/>
          </p:nvPr>
        </p:nvSpPr>
        <p:spPr>
          <a:xfrm>
            <a:off x="360000" y="7365485"/>
            <a:ext cx="4284008" cy="23997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9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720000" y="6425640"/>
            <a:ext cx="6300000" cy="14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9pPr>
          </a:lstStyle>
          <a:p>
            <a:r>
              <a:rPr lang="de-DE" dirty="0"/>
              <a:t>Titel | ggf. weitere Angaben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324000" y="6425640"/>
            <a:ext cx="252000" cy="14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9pPr>
          </a:lstStyle>
          <a:p>
            <a:fld id="{6C8FC03C-C266-4645-ABC5-645062898383}" type="slidenum">
              <a:rPr lang="de-DE" smtClean="0"/>
              <a:pPr/>
              <a:t>‹Nr.›</a:t>
            </a:fld>
            <a:r>
              <a:rPr lang="de-DE" dirty="0"/>
              <a:t> </a:t>
            </a:r>
          </a:p>
        </p:txBody>
      </p:sp>
      <p:grpSp>
        <p:nvGrpSpPr>
          <p:cNvPr id="31" name="Regieanweisungen"/>
          <p:cNvGrpSpPr/>
          <p:nvPr userDrawn="1"/>
        </p:nvGrpSpPr>
        <p:grpSpPr>
          <a:xfrm>
            <a:off x="-2088000" y="-624000"/>
            <a:ext cx="13284000" cy="8111999"/>
            <a:chOff x="-2088000" y="-468000"/>
            <a:chExt cx="13284000" cy="6083999"/>
          </a:xfrm>
        </p:grpSpPr>
        <p:grpSp>
          <p:nvGrpSpPr>
            <p:cNvPr id="29" name="Listenebenen"/>
            <p:cNvGrpSpPr/>
            <p:nvPr userDrawn="1"/>
          </p:nvGrpSpPr>
          <p:grpSpPr>
            <a:xfrm>
              <a:off x="-2088000" y="1368000"/>
              <a:ext cx="1980000" cy="2319874"/>
              <a:chOff x="-2088000" y="1368000"/>
              <a:chExt cx="1980000" cy="2319874"/>
            </a:xfrm>
          </p:grpSpPr>
          <p:sp>
            <p:nvSpPr>
              <p:cNvPr id="12" name="Text // Listenebene erhöhen"/>
              <p:cNvSpPr txBox="1"/>
              <p:nvPr userDrawn="1"/>
            </p:nvSpPr>
            <p:spPr>
              <a:xfrm>
                <a:off x="-2016000" y="2787874"/>
                <a:ext cx="936000" cy="396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erhöhen</a:t>
                </a:r>
              </a:p>
            </p:txBody>
          </p:sp>
          <p:sp>
            <p:nvSpPr>
              <p:cNvPr id="13" name="Text // Listenebene verringern"/>
              <p:cNvSpPr txBox="1"/>
              <p:nvPr userDrawn="1"/>
            </p:nvSpPr>
            <p:spPr>
              <a:xfrm>
                <a:off x="-2016000" y="3291874"/>
                <a:ext cx="936000" cy="396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verringern</a:t>
                </a:r>
              </a:p>
            </p:txBody>
          </p:sp>
          <p:sp>
            <p:nvSpPr>
              <p:cNvPr id="25" name="Listenebenen"/>
              <p:cNvSpPr txBox="1"/>
              <p:nvPr userDrawn="1"/>
            </p:nvSpPr>
            <p:spPr>
              <a:xfrm rot="10800000" flipH="1" flipV="1">
                <a:off x="-2088000" y="1368000"/>
                <a:ext cx="1980000" cy="8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  <a:t>Listen erstellen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  <a:t>Wechseln Sie die Textebene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  <a:t>im Menü über: </a:t>
                </a:r>
                <a:b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</a:b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Start &gt; Absatz &gt; Listenebene erhöhen/verringern</a:t>
                </a:r>
              </a:p>
            </p:txBody>
          </p:sp>
          <p:pic>
            <p:nvPicPr>
              <p:cNvPr id="27" name="Bild // Listenebene verringern"/>
              <p:cNvPicPr>
                <a:picLocks noChangeAspect="1"/>
              </p:cNvPicPr>
              <p:nvPr userDrawn="1"/>
            </p:nvPicPr>
            <p:blipFill rotWithShape="1">
              <a:blip r:embed="rId18"/>
              <a:srcRect t="-16667" b="-16667"/>
              <a:stretch/>
            </p:blipFill>
            <p:spPr>
              <a:xfrm>
                <a:off x="-963360" y="3291874"/>
                <a:ext cx="855360" cy="396000"/>
              </a:xfrm>
              <a:prstGeom prst="rect">
                <a:avLst/>
              </a:prstGeom>
            </p:spPr>
          </p:pic>
          <p:pic>
            <p:nvPicPr>
              <p:cNvPr id="28" name="Bild // Listenebene erhöhen"/>
              <p:cNvPicPr>
                <a:picLocks noChangeAspect="1"/>
              </p:cNvPicPr>
              <p:nvPr userDrawn="1"/>
            </p:nvPicPr>
            <p:blipFill rotWithShape="1">
              <a:blip r:embed="rId19"/>
              <a:srcRect t="-16667" b="-16667"/>
              <a:stretch/>
            </p:blipFill>
            <p:spPr>
              <a:xfrm>
                <a:off x="-963360" y="2787874"/>
                <a:ext cx="855360" cy="396000"/>
              </a:xfrm>
              <a:prstGeom prst="rect">
                <a:avLst/>
              </a:prstGeom>
            </p:spPr>
          </p:pic>
        </p:grpSp>
        <p:sp>
          <p:nvSpPr>
            <p:cNvPr id="14" name="Zurücksetzen"/>
            <p:cNvSpPr txBox="1"/>
            <p:nvPr userDrawn="1"/>
          </p:nvSpPr>
          <p:spPr>
            <a:xfrm rot="10800000" flipH="1" flipV="1">
              <a:off x="9252000" y="648000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5" name="Hilfslinien"/>
            <p:cNvSpPr txBox="1"/>
            <p:nvPr userDrawn="1"/>
          </p:nvSpPr>
          <p:spPr>
            <a:xfrm rot="10800000" flipH="1" flipV="1">
              <a:off x="431801" y="-468000"/>
              <a:ext cx="82804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Menü: </a:t>
              </a: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sp>
          <p:nvSpPr>
            <p:cNvPr id="16" name="Fußzeile"/>
            <p:cNvSpPr txBox="1"/>
            <p:nvPr userDrawn="1"/>
          </p:nvSpPr>
          <p:spPr>
            <a:xfrm rot="10800000" flipH="1" flipV="1">
              <a:off x="431800" y="5255998"/>
              <a:ext cx="8280400" cy="360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30" name="Layoutwechsel"/>
            <p:cNvSpPr txBox="1"/>
            <p:nvPr userDrawn="1"/>
          </p:nvSpPr>
          <p:spPr>
            <a:xfrm rot="10800000" flipH="1" flipV="1">
              <a:off x="9252000" y="2283786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2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l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</p:grp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F61B1FA0-8233-4248-B899-BF9702E3E986}"/>
              </a:ext>
            </a:extLst>
          </p:cNvPr>
          <p:cNvCxnSpPr/>
          <p:nvPr userDrawn="1"/>
        </p:nvCxnSpPr>
        <p:spPr>
          <a:xfrm>
            <a:off x="0" y="5980800"/>
            <a:ext cx="914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68984D9D-2F10-4AA5-A9C1-72F3ADD0FB94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7308000" y="6389280"/>
            <a:ext cx="1512000" cy="2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1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0" r:id="rId4"/>
    <p:sldLayoutId id="2147483667" r:id="rId5"/>
    <p:sldLayoutId id="2147483658" r:id="rId6"/>
    <p:sldLayoutId id="2147483659" r:id="rId7"/>
    <p:sldLayoutId id="2147483660" r:id="rId8"/>
    <p:sldLayoutId id="2147483661" r:id="rId9"/>
    <p:sldLayoutId id="2147483663" r:id="rId10"/>
    <p:sldLayoutId id="2147483662" r:id="rId11"/>
    <p:sldLayoutId id="2147483664" r:id="rId12"/>
    <p:sldLayoutId id="2147483665" r:id="rId13"/>
    <p:sldLayoutId id="2147483666" r:id="rId14"/>
    <p:sldLayoutId id="2147483654" r:id="rId15"/>
    <p:sldLayoutId id="2147483655" r:id="rId16"/>
  </p:sldLayoutIdLst>
  <p:hf hdr="0" dt="0"/>
  <p:txStyles>
    <p:titleStyle>
      <a:lvl1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700" b="0" kern="1200" baseline="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1200"/>
        </a:spcAft>
        <a:buSzPct val="75000"/>
        <a:buFont typeface="Arial" panose="020B0604020202020204" pitchFamily="34" charset="0"/>
        <a:buNone/>
        <a:defRPr sz="1500" b="1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234000" indent="-23400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bg2"/>
        </a:buClr>
        <a:buSzPct val="100000"/>
        <a:buFont typeface="Wingdings" panose="05000000000000000000" pitchFamily="2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468000" indent="-23400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702000" indent="-23400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2" userDrawn="1">
          <p15:clr>
            <a:srgbClr val="5ACBF0"/>
          </p15:clr>
        </p15:guide>
        <p15:guide id="2" pos="5059" userDrawn="1">
          <p15:clr>
            <a:srgbClr val="5ACBF0"/>
          </p15:clr>
        </p15:guide>
        <p15:guide id="3" orient="horz" pos="327" userDrawn="1">
          <p15:clr>
            <a:srgbClr val="5ACBF0"/>
          </p15:clr>
        </p15:guide>
        <p15:guide id="4" orient="horz" pos="3600" userDrawn="1">
          <p15:clr>
            <a:srgbClr val="5ACBF0"/>
          </p15:clr>
        </p15:guide>
        <p15:guide id="5" pos="5443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asserWeg Deilbach - wird immer konkreter | NaturFreunde NRW">
            <a:extLst>
              <a:ext uri="{FF2B5EF4-FFF2-40B4-BE49-F238E27FC236}">
                <a16:creationId xmlns:a16="http://schemas.microsoft.com/office/drawing/2014/main" id="{6A2AF2C4-C800-6D62-0F00-0D362A67F100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" b="303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tertitel 1">
            <a:extLst>
              <a:ext uri="{FF2B5EF4-FFF2-40B4-BE49-F238E27FC236}">
                <a16:creationId xmlns:a16="http://schemas.microsoft.com/office/drawing/2014/main" id="{3F806E7C-E56D-41BC-8AA6-00785CAB75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1843" y="6057380"/>
            <a:ext cx="7560000" cy="278420"/>
          </a:xfrm>
        </p:spPr>
        <p:txBody>
          <a:bodyPr/>
          <a:lstStyle/>
          <a:p>
            <a:r>
              <a:rPr lang="de-DE" dirty="0"/>
              <a:t>Wuppertal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/>
              <a:t>Velbert Langenberg </a:t>
            </a:r>
            <a:r>
              <a:rPr lang="de-DE" dirty="0">
                <a:sym typeface="Wingdings" panose="05000000000000000000" pitchFamily="2" charset="2"/>
              </a:rPr>
              <a:t> Velbert Nierenhof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 Essen Kupferdreh</a:t>
            </a: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91F5E70-F6F5-4247-85F2-66AA884FA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80" y="5610980"/>
            <a:ext cx="7476496" cy="432000"/>
          </a:xfrm>
        </p:spPr>
        <p:txBody>
          <a:bodyPr/>
          <a:lstStyle/>
          <a:p>
            <a:r>
              <a:rPr lang="de-DE" dirty="0"/>
              <a:t>Fließgewässer Steckbrief - </a:t>
            </a:r>
            <a:r>
              <a:rPr lang="de-DE" dirty="0" err="1"/>
              <a:t>Deilbach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6932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B3CF8-D1E4-5FED-406E-3A184CB72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FFA1F1-D556-BFBE-9BE2-9C03C18EE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Abbildungsverzeichnis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620CCB-10FF-698E-7E65-6004A1088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900" dirty="0"/>
              <a:t>Abb. 1 Flusslauf des </a:t>
            </a:r>
            <a:r>
              <a:rPr lang="de-DE" sz="900" dirty="0" err="1"/>
              <a:t>Deilbaches</a:t>
            </a:r>
            <a:r>
              <a:rPr lang="de-DE" sz="900" dirty="0"/>
              <a:t> </a:t>
            </a:r>
            <a:br>
              <a:rPr lang="de-DE" sz="900" dirty="0"/>
            </a:br>
            <a:r>
              <a:rPr lang="de-DE" sz="900" dirty="0"/>
              <a:t>https://www.elwasweb.nrw.de/elwas-web/index.xhtml;jsessionid=C6D7A84E85F9B78F5A3A57129C8E32D4#</a:t>
            </a:r>
          </a:p>
          <a:p>
            <a:r>
              <a:rPr lang="de-DE" sz="900" dirty="0"/>
              <a:t>Abb. 2: Darstellung eines Flussabschnittes des </a:t>
            </a:r>
            <a:r>
              <a:rPr lang="de-DE" sz="900" dirty="0" err="1"/>
              <a:t>Deilbaches</a:t>
            </a:r>
            <a:r>
              <a:rPr lang="de-DE" sz="900" dirty="0"/>
              <a:t> und seine Gesamtbewertung der Gewässerstruktur</a:t>
            </a:r>
            <a:br>
              <a:rPr lang="de-DE" sz="900" dirty="0"/>
            </a:br>
            <a:r>
              <a:rPr lang="de-DE" sz="900" dirty="0"/>
              <a:t>https://www.elwasweb.nrw.de/elwas-web/index.xhtml;jsessionid=C6D7A84E85F9B78F5A3A57129C8E32D4#</a:t>
            </a:r>
          </a:p>
          <a:p>
            <a:r>
              <a:rPr lang="de-DE" sz="900" dirty="0"/>
              <a:t>Abb. 3: Darstellung eines Hochwassers mit hoher Wahrscheinlichkeit in Velbert Nierenhof </a:t>
            </a:r>
            <a:br>
              <a:rPr lang="de-DE" sz="900" dirty="0"/>
            </a:br>
            <a:r>
              <a:rPr lang="de-DE" sz="900" dirty="0"/>
              <a:t>https://www.elwasweb.nrw.de/elwas-web/index.xhtml;jsessionid=C6D7A84E85F9B78F5A3A57129C8E32D4#</a:t>
            </a:r>
          </a:p>
          <a:p>
            <a:r>
              <a:rPr lang="de-DE" sz="900" dirty="0"/>
              <a:t>Abb. 4: Darstellung eines Hochwassers mit hoher Wahrscheinlichkeit in Velbert  Langenberg </a:t>
            </a:r>
            <a:br>
              <a:rPr lang="de-DE" sz="900" dirty="0"/>
            </a:br>
            <a:r>
              <a:rPr lang="de-DE" sz="900" dirty="0"/>
              <a:t>https://www.elwasweb.nrw.de/elwas-web/index.xhtml;jsessionid=C6D7A84E85F9B78F5A3A57129C8E32D4#</a:t>
            </a:r>
          </a:p>
          <a:p>
            <a:r>
              <a:rPr lang="de-DE" sz="900" dirty="0"/>
              <a:t>Abb. 5: Topographische Karte Velbert Langenberg &amp; Velbert Nierenhof (topographic-map.com)</a:t>
            </a:r>
            <a:br>
              <a:rPr lang="de-DE" sz="900" dirty="0"/>
            </a:br>
            <a:r>
              <a:rPr lang="de-DE" sz="900" dirty="0"/>
              <a:t>https://de-be.topographic-map.com/map-5b45k/Nordrhein-Westfalen/?center=50.97572%2C8.20129&amp;zoom=8</a:t>
            </a:r>
          </a:p>
          <a:p>
            <a:r>
              <a:rPr lang="de-DE" sz="900" dirty="0"/>
              <a:t>Abb. 6: Einleitungsstellen in einen ausgewählten Abschnitt des </a:t>
            </a:r>
            <a:r>
              <a:rPr lang="de-DE" sz="900" dirty="0" err="1"/>
              <a:t>Deilbaches</a:t>
            </a:r>
            <a:r>
              <a:rPr lang="de-DE" sz="900" dirty="0"/>
              <a:t> </a:t>
            </a:r>
            <a:br>
              <a:rPr lang="de-DE" sz="900" dirty="0"/>
            </a:br>
            <a:r>
              <a:rPr lang="de-DE" sz="900" dirty="0"/>
              <a:t>https://www.elwasweb.nrw.de/elwas-web/index.xhtml;jsessionid=C6D7A84E85F9B78F5A3A57129C8E32D4#</a:t>
            </a:r>
          </a:p>
          <a:p>
            <a:r>
              <a:rPr lang="de-DE" sz="900" dirty="0"/>
              <a:t>Abb.7: Längenmessung des ausgewählten Flussabschnittes</a:t>
            </a:r>
            <a:br>
              <a:rPr lang="de-DE" sz="900" dirty="0"/>
            </a:br>
            <a:r>
              <a:rPr lang="de-DE" sz="900" dirty="0"/>
              <a:t>https://www.elwasweb.nrw.de/elwas-web/index.xhtml;jsessionid=C6D7A84E85F9B78F5A3A57129C8E32D4#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955848B-C5AC-BD10-38BA-16CFB385C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2E73B54-29CE-95F4-8281-18362911D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10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7496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E240CC-AD55-4468-A601-D0AF02011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Quellenverzeichnis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A6E0A9-D49B-4AD6-B054-516106217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900" dirty="0"/>
              <a:t>Historisches Portal Essen (</a:t>
            </a:r>
            <a:r>
              <a:rPr lang="de-DE" sz="900" dirty="0" err="1"/>
              <a:t>Hg</a:t>
            </a:r>
            <a:r>
              <a:rPr lang="de-DE" sz="900" dirty="0"/>
              <a:t>.)(o.J.): Kulturlandschaft </a:t>
            </a:r>
            <a:r>
              <a:rPr lang="de-DE" sz="900" dirty="0" err="1"/>
              <a:t>Deilbach</a:t>
            </a:r>
            <a:r>
              <a:rPr lang="de-DE" sz="900" dirty="0"/>
              <a:t>.</a:t>
            </a:r>
            <a:br>
              <a:rPr lang="de-DE" sz="900" dirty="0"/>
            </a:br>
            <a:r>
              <a:rPr lang="de-DE" sz="900" dirty="0"/>
              <a:t>https://geschichte.essen.de/startseite_7/industrie/kulturlandschaft_deilbachtal.de.html</a:t>
            </a:r>
          </a:p>
          <a:p>
            <a:r>
              <a:rPr lang="de-DE" sz="900" dirty="0"/>
              <a:t>LANUV NRW (</a:t>
            </a:r>
            <a:r>
              <a:rPr lang="de-DE" sz="900" dirty="0" err="1"/>
              <a:t>Hg</a:t>
            </a:r>
            <a:r>
              <a:rPr lang="de-DE" sz="900" dirty="0"/>
              <a:t>.)(</a:t>
            </a:r>
            <a:r>
              <a:rPr lang="de-DE" sz="900" dirty="0" err="1"/>
              <a:t>o.J</a:t>
            </a:r>
            <a:r>
              <a:rPr lang="de-DE" sz="900" dirty="0"/>
              <a:t>): Naturschutzgebiet </a:t>
            </a:r>
            <a:r>
              <a:rPr lang="de-DE" sz="900" dirty="0" err="1"/>
              <a:t>Deilbachtal</a:t>
            </a:r>
            <a:br>
              <a:rPr lang="de-DE" sz="900" dirty="0"/>
            </a:br>
            <a:r>
              <a:rPr lang="de-DE" sz="900" dirty="0"/>
              <a:t>https://nsg.naturschutzinformationen.nrw.de/nsg/de/fachinfo/gebiete/gesamt/ME-010</a:t>
            </a:r>
          </a:p>
          <a:p>
            <a:r>
              <a:rPr lang="de-DE" sz="900" dirty="0" err="1"/>
              <a:t>Minesterium</a:t>
            </a:r>
            <a:r>
              <a:rPr lang="de-DE" sz="900" dirty="0"/>
              <a:t> für Umwelt, Naturschutz und Verkehr des Landes Nordrheinwestfahlen (</a:t>
            </a:r>
            <a:r>
              <a:rPr lang="de-DE" sz="900" dirty="0" err="1"/>
              <a:t>Hg</a:t>
            </a:r>
            <a:r>
              <a:rPr lang="de-DE" sz="900" dirty="0"/>
              <a:t>.)(o.J.): ELWAS-WEB</a:t>
            </a:r>
            <a:br>
              <a:rPr lang="de-DE" sz="900" dirty="0"/>
            </a:br>
            <a:r>
              <a:rPr lang="de-DE" sz="900" dirty="0"/>
              <a:t>https://www.elwasweb.nrw.de/elwas-web/index.xhtml;jsessionid=23FC352677A25E9B84ACD2D9869DD3C4#</a:t>
            </a:r>
          </a:p>
          <a:p>
            <a:r>
              <a:rPr lang="de-DE" sz="900" dirty="0" err="1"/>
              <a:t>NaturFreunde</a:t>
            </a:r>
            <a:r>
              <a:rPr lang="de-DE" sz="900" dirty="0"/>
              <a:t> NRW (</a:t>
            </a:r>
            <a:r>
              <a:rPr lang="de-DE" sz="900" dirty="0" err="1"/>
              <a:t>hg</a:t>
            </a:r>
            <a:r>
              <a:rPr lang="de-DE" sz="900" dirty="0"/>
              <a:t>.)(</a:t>
            </a:r>
            <a:r>
              <a:rPr lang="de-DE" sz="900" dirty="0" err="1"/>
              <a:t>o.J</a:t>
            </a:r>
            <a:r>
              <a:rPr lang="de-DE" sz="900" dirty="0"/>
              <a:t>): </a:t>
            </a:r>
            <a:r>
              <a:rPr lang="de-DE" sz="900" dirty="0" err="1"/>
              <a:t>WasserWeg</a:t>
            </a:r>
            <a:r>
              <a:rPr lang="de-DE" sz="900" dirty="0"/>
              <a:t> </a:t>
            </a:r>
            <a:r>
              <a:rPr lang="de-DE" sz="900" dirty="0" err="1"/>
              <a:t>Deilbach</a:t>
            </a:r>
            <a:r>
              <a:rPr lang="de-DE" sz="900" dirty="0"/>
              <a:t> (Essen)  </a:t>
            </a:r>
            <a:br>
              <a:rPr lang="de-DE" sz="900" dirty="0"/>
            </a:br>
            <a:r>
              <a:rPr lang="de-DE" sz="900" dirty="0"/>
              <a:t>https://www.naturfreunde-nrw.de/wasserweg-deilbach-essen</a:t>
            </a:r>
          </a:p>
          <a:p>
            <a:r>
              <a:rPr lang="de-DE" sz="900" dirty="0"/>
              <a:t>Ruhrverband (</a:t>
            </a:r>
            <a:r>
              <a:rPr lang="de-DE" sz="900" dirty="0" err="1"/>
              <a:t>Hg</a:t>
            </a:r>
            <a:r>
              <a:rPr lang="de-DE" sz="900" dirty="0"/>
              <a:t>.)(</a:t>
            </a:r>
            <a:r>
              <a:rPr lang="de-DE" sz="900" dirty="0" err="1"/>
              <a:t>o.J</a:t>
            </a:r>
            <a:r>
              <a:rPr lang="de-DE" sz="900" dirty="0"/>
              <a:t>): Ruhrverband schafft neue naturnahe Auenlandschaft am </a:t>
            </a:r>
            <a:r>
              <a:rPr lang="de-DE" sz="900" dirty="0" err="1"/>
              <a:t>Deilbach</a:t>
            </a:r>
            <a:r>
              <a:rPr lang="de-DE" sz="900" dirty="0"/>
              <a:t>.</a:t>
            </a:r>
            <a:br>
              <a:rPr lang="de-DE" sz="900" dirty="0"/>
            </a:br>
            <a:r>
              <a:rPr lang="de-DE" sz="900" dirty="0"/>
              <a:t>https://www.ruhrverband.de/fluesse-seen/oekologie/gewaesser-und-auen/auenlandschaft-am-deilbach/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A040BB5-D149-4EC6-AA6B-B6BD33DF8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31AC0F-CE76-4ADF-8715-AAC849CF9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11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8674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8CC695-2919-4A20-BCA1-5D7C99BDF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KAPITEL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5860D75-A6C9-4307-A5CD-1F81FECFE5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HERVORHEBUNG</a:t>
            </a:r>
          </a:p>
        </p:txBody>
      </p:sp>
    </p:spTree>
    <p:extLst>
      <p:ext uri="{BB962C8B-B14F-4D97-AF65-F5344CB8AC3E}">
        <p14:creationId xmlns:p14="http://schemas.microsoft.com/office/powerpoint/2010/main" val="1151169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41D4AA-57B2-49DA-9F31-195B549F8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KAPITEL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7110EFB-6DB8-4564-8993-18BA0500BC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b="1" dirty="0"/>
              <a:t>HERVORHEBUNG</a:t>
            </a:r>
          </a:p>
          <a:p>
            <a:r>
              <a:rPr lang="de-DE" dirty="0"/>
              <a:t>MIT VIEL INHALT. VIELLEICHT BRAUCHEN SIE MAL </a:t>
            </a:r>
            <a:r>
              <a:rPr lang="de-DE" b="1" dirty="0"/>
              <a:t>MEHR</a:t>
            </a:r>
            <a:r>
              <a:rPr lang="de-DE" dirty="0"/>
              <a:t> PLATZ. DANN BENUTZEN SIE BITTE DIESES ELEMENT.</a:t>
            </a:r>
          </a:p>
        </p:txBody>
      </p:sp>
    </p:spTree>
    <p:extLst>
      <p:ext uri="{BB962C8B-B14F-4D97-AF65-F5344CB8AC3E}">
        <p14:creationId xmlns:p14="http://schemas.microsoft.com/office/powerpoint/2010/main" val="3418300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36C1D4AB-51F9-4497-A497-17AB6F217D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9571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28B2888D-3746-4C85-B788-AF4558D5B0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8F92CE5-24E6-4682-AE1A-463AF4BD44A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6A9DDA9-0427-435F-A8D2-157A956EBFC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15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8824B45-B334-4898-8897-6FCF2FD51B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4851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C4D90563-F29F-49B4-8DBD-E8A3645CB3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FA355C2-431B-4188-B5D3-6674761468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AE72D51-0761-452D-8368-452167357B2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16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1142AF8-F240-42B2-963E-800253602E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62A04A71-6C37-4760-81D1-F97C09768F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C7FFFD2-5E7D-4AC5-966B-B23CB2B4C1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1241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EF05AE36-B617-4942-BC09-C813E24189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A23CAA0-7ED2-48CC-A017-34BC3CE2B61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4699DC4-1819-4CCD-A3C3-747791C2AC8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17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8D568AC-0E8F-4866-BD09-D6FE53D6A7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CF8140D6-9BD1-4AA7-84B6-B0591281D62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35D8C9B-F158-460E-AF7D-704AC835214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6D8ABD2A-9A89-4CE5-B6C3-1C8927227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2735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43DF1B-46DD-45FF-8802-56FD9ED45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Beispieltabelle 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A584B97-0830-49E9-8622-7CA269A9B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C53DEE6-588D-4F30-8C07-1546A1886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18</a:t>
            </a:fld>
            <a:r>
              <a:rPr lang="de-DE"/>
              <a:t> </a:t>
            </a:r>
            <a:endParaRPr lang="de-DE" dirty="0"/>
          </a:p>
        </p:txBody>
      </p:sp>
      <p:graphicFrame>
        <p:nvGraphicFramePr>
          <p:cNvPr id="6" name="Tabellenplatzhalter 5">
            <a:extLst>
              <a:ext uri="{FF2B5EF4-FFF2-40B4-BE49-F238E27FC236}">
                <a16:creationId xmlns:a16="http://schemas.microsoft.com/office/drawing/2014/main" id="{74D7691F-EB0A-459B-9369-7C55A08E09F0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2872204023"/>
              </p:ext>
            </p:extLst>
          </p:nvPr>
        </p:nvGraphicFramePr>
        <p:xfrm>
          <a:off x="468313" y="1774825"/>
          <a:ext cx="8172450" cy="3368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4490">
                  <a:extLst>
                    <a:ext uri="{9D8B030D-6E8A-4147-A177-3AD203B41FA5}">
                      <a16:colId xmlns:a16="http://schemas.microsoft.com/office/drawing/2014/main" val="1782383127"/>
                    </a:ext>
                  </a:extLst>
                </a:gridCol>
                <a:gridCol w="1634490">
                  <a:extLst>
                    <a:ext uri="{9D8B030D-6E8A-4147-A177-3AD203B41FA5}">
                      <a16:colId xmlns:a16="http://schemas.microsoft.com/office/drawing/2014/main" val="3907831228"/>
                    </a:ext>
                  </a:extLst>
                </a:gridCol>
                <a:gridCol w="1634490">
                  <a:extLst>
                    <a:ext uri="{9D8B030D-6E8A-4147-A177-3AD203B41FA5}">
                      <a16:colId xmlns:a16="http://schemas.microsoft.com/office/drawing/2014/main" val="3465215115"/>
                    </a:ext>
                  </a:extLst>
                </a:gridCol>
                <a:gridCol w="1634490">
                  <a:extLst>
                    <a:ext uri="{9D8B030D-6E8A-4147-A177-3AD203B41FA5}">
                      <a16:colId xmlns:a16="http://schemas.microsoft.com/office/drawing/2014/main" val="3007677052"/>
                    </a:ext>
                  </a:extLst>
                </a:gridCol>
                <a:gridCol w="1634490">
                  <a:extLst>
                    <a:ext uri="{9D8B030D-6E8A-4147-A177-3AD203B41FA5}">
                      <a16:colId xmlns:a16="http://schemas.microsoft.com/office/drawing/2014/main" val="2129803122"/>
                    </a:ext>
                  </a:extLst>
                </a:gridCol>
              </a:tblGrid>
              <a:tr h="336868">
                <a:tc gridSpan="5">
                  <a:txBody>
                    <a:bodyPr/>
                    <a:lstStyle/>
                    <a:p>
                      <a:r>
                        <a:rPr lang="de-DE" sz="1500" b="1" dirty="0">
                          <a:solidFill>
                            <a:schemeClr val="tx2"/>
                          </a:solidFill>
                        </a:rPr>
                        <a:t>Tabellen-Bezeichnung</a:t>
                      </a:r>
                    </a:p>
                  </a:txBody>
                  <a:tcPr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3789036"/>
                  </a:ext>
                </a:extLst>
              </a:tr>
              <a:tr h="336868">
                <a:tc>
                  <a:txBody>
                    <a:bodyPr/>
                    <a:lstStyle/>
                    <a:p>
                      <a:endParaRPr lang="de-DE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1">
                          <a:solidFill>
                            <a:schemeClr val="tx2"/>
                          </a:solidFill>
                        </a:rPr>
                        <a:t>Spalte 1</a:t>
                      </a:r>
                      <a:endParaRPr lang="de-DE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1">
                          <a:solidFill>
                            <a:schemeClr val="tx2"/>
                          </a:solidFill>
                        </a:rPr>
                        <a:t>Spalte 2</a:t>
                      </a:r>
                      <a:endParaRPr lang="de-DE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1" dirty="0">
                          <a:solidFill>
                            <a:schemeClr val="tx2"/>
                          </a:solidFill>
                        </a:rPr>
                        <a:t>Spalte 3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1" dirty="0">
                          <a:solidFill>
                            <a:schemeClr val="tx2"/>
                          </a:solidFill>
                        </a:rPr>
                        <a:t>Spalte 4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3302797"/>
                  </a:ext>
                </a:extLst>
              </a:tr>
              <a:tr h="336868">
                <a:tc>
                  <a:txBody>
                    <a:bodyPr/>
                    <a:lstStyle/>
                    <a:p>
                      <a:r>
                        <a:rPr lang="de-DE" sz="1000" b="1" dirty="0">
                          <a:solidFill>
                            <a:schemeClr val="tx2"/>
                          </a:solidFill>
                        </a:rPr>
                        <a:t>Zeile 1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Inhalt</a:t>
                      </a:r>
                      <a:endParaRPr lang="de-DE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Inhalt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Inhalt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Inhalt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0846124"/>
                  </a:ext>
                </a:extLst>
              </a:tr>
              <a:tr h="33686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dirty="0">
                          <a:solidFill>
                            <a:schemeClr val="tx2"/>
                          </a:solidFill>
                        </a:rPr>
                        <a:t>Zeile 2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Inhalt</a:t>
                      </a:r>
                      <a:endParaRPr lang="de-DE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Inhalt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Inhalt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Inhalt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4237455"/>
                  </a:ext>
                </a:extLst>
              </a:tr>
              <a:tr h="33686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dirty="0">
                          <a:solidFill>
                            <a:schemeClr val="tx2"/>
                          </a:solidFill>
                        </a:rPr>
                        <a:t>Zeile 3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Inhalt</a:t>
                      </a:r>
                      <a:endParaRPr lang="de-DE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Inhalt</a:t>
                      </a:r>
                      <a:endParaRPr lang="de-DE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Inhalt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Inhalt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3923840"/>
                  </a:ext>
                </a:extLst>
              </a:tr>
              <a:tr h="336868">
                <a:tc>
                  <a:txBody>
                    <a:bodyPr/>
                    <a:lstStyle/>
                    <a:p>
                      <a:r>
                        <a:rPr lang="de-DE" sz="1000" b="1" dirty="0">
                          <a:solidFill>
                            <a:schemeClr val="tx2"/>
                          </a:solidFill>
                        </a:rPr>
                        <a:t>Zeile 4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Inhalt</a:t>
                      </a:r>
                      <a:endParaRPr lang="de-DE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Inhalt</a:t>
                      </a:r>
                      <a:endParaRPr lang="de-DE" sz="1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5926707"/>
                  </a:ext>
                </a:extLst>
              </a:tr>
              <a:tr h="33686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dirty="0">
                          <a:solidFill>
                            <a:schemeClr val="tx2"/>
                          </a:solidFill>
                        </a:rPr>
                        <a:t>Zeile 5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Inhalt</a:t>
                      </a:r>
                      <a:endParaRPr lang="de-DE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5929592"/>
                  </a:ext>
                </a:extLst>
              </a:tr>
              <a:tr h="33686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dirty="0">
                          <a:solidFill>
                            <a:schemeClr val="tx2"/>
                          </a:solidFill>
                        </a:rPr>
                        <a:t>Zeile 6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Inhalt</a:t>
                      </a:r>
                      <a:endParaRPr lang="de-DE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336202"/>
                  </a:ext>
                </a:extLst>
              </a:tr>
              <a:tr h="336868">
                <a:tc>
                  <a:txBody>
                    <a:bodyPr/>
                    <a:lstStyle/>
                    <a:p>
                      <a:r>
                        <a:rPr lang="de-DE" sz="1000" b="1" dirty="0">
                          <a:solidFill>
                            <a:schemeClr val="tx2"/>
                          </a:solidFill>
                        </a:rPr>
                        <a:t>Zeile 7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Inhalt</a:t>
                      </a:r>
                      <a:endParaRPr lang="de-DE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2963510"/>
                  </a:ext>
                </a:extLst>
              </a:tr>
              <a:tr h="33686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dirty="0">
                          <a:solidFill>
                            <a:schemeClr val="tx2"/>
                          </a:solidFill>
                        </a:rPr>
                        <a:t>Schlusszeile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1" dirty="0">
                          <a:solidFill>
                            <a:schemeClr val="tx2"/>
                          </a:solidFill>
                        </a:rPr>
                        <a:t>Ergebnis 1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1" dirty="0">
                          <a:solidFill>
                            <a:schemeClr val="tx2"/>
                          </a:solidFill>
                        </a:rPr>
                        <a:t>Ergebnis 2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1" dirty="0">
                          <a:solidFill>
                            <a:schemeClr val="tx2"/>
                          </a:solidFill>
                        </a:rPr>
                        <a:t>Ergebnis 3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1" dirty="0">
                          <a:solidFill>
                            <a:schemeClr val="tx2"/>
                          </a:solidFill>
                        </a:rPr>
                        <a:t>Ergebnis 4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93015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265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43DF1B-46DD-45FF-8802-56FD9ED45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Beispieltabelle 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A584B97-0830-49E9-8622-7CA269A9B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C53DEE6-588D-4F30-8C07-1546A1886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19</a:t>
            </a:fld>
            <a:r>
              <a:rPr lang="de-DE"/>
              <a:t> </a:t>
            </a:r>
            <a:endParaRPr lang="de-DE" dirty="0"/>
          </a:p>
        </p:txBody>
      </p:sp>
      <p:graphicFrame>
        <p:nvGraphicFramePr>
          <p:cNvPr id="6" name="Tabellenplatzhalter 5">
            <a:extLst>
              <a:ext uri="{FF2B5EF4-FFF2-40B4-BE49-F238E27FC236}">
                <a16:creationId xmlns:a16="http://schemas.microsoft.com/office/drawing/2014/main" id="{74D7691F-EB0A-459B-9369-7C55A08E09F0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1326662718"/>
              </p:ext>
            </p:extLst>
          </p:nvPr>
        </p:nvGraphicFramePr>
        <p:xfrm>
          <a:off x="468313" y="1774825"/>
          <a:ext cx="8172450" cy="3368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4490">
                  <a:extLst>
                    <a:ext uri="{9D8B030D-6E8A-4147-A177-3AD203B41FA5}">
                      <a16:colId xmlns:a16="http://schemas.microsoft.com/office/drawing/2014/main" val="1782383127"/>
                    </a:ext>
                  </a:extLst>
                </a:gridCol>
                <a:gridCol w="1634490">
                  <a:extLst>
                    <a:ext uri="{9D8B030D-6E8A-4147-A177-3AD203B41FA5}">
                      <a16:colId xmlns:a16="http://schemas.microsoft.com/office/drawing/2014/main" val="3907831228"/>
                    </a:ext>
                  </a:extLst>
                </a:gridCol>
                <a:gridCol w="1634490">
                  <a:extLst>
                    <a:ext uri="{9D8B030D-6E8A-4147-A177-3AD203B41FA5}">
                      <a16:colId xmlns:a16="http://schemas.microsoft.com/office/drawing/2014/main" val="3465215115"/>
                    </a:ext>
                  </a:extLst>
                </a:gridCol>
                <a:gridCol w="1634490">
                  <a:extLst>
                    <a:ext uri="{9D8B030D-6E8A-4147-A177-3AD203B41FA5}">
                      <a16:colId xmlns:a16="http://schemas.microsoft.com/office/drawing/2014/main" val="3007677052"/>
                    </a:ext>
                  </a:extLst>
                </a:gridCol>
                <a:gridCol w="1634490">
                  <a:extLst>
                    <a:ext uri="{9D8B030D-6E8A-4147-A177-3AD203B41FA5}">
                      <a16:colId xmlns:a16="http://schemas.microsoft.com/office/drawing/2014/main" val="2129803122"/>
                    </a:ext>
                  </a:extLst>
                </a:gridCol>
              </a:tblGrid>
              <a:tr h="336868">
                <a:tc gridSpan="5">
                  <a:txBody>
                    <a:bodyPr/>
                    <a:lstStyle/>
                    <a:p>
                      <a:r>
                        <a:rPr lang="de-DE" sz="1500" b="1" dirty="0">
                          <a:solidFill>
                            <a:schemeClr val="tx2"/>
                          </a:solidFill>
                        </a:rPr>
                        <a:t>Tabellen-Bezeichnung</a:t>
                      </a:r>
                    </a:p>
                  </a:txBody>
                  <a:tcPr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3789036"/>
                  </a:ext>
                </a:extLst>
              </a:tr>
              <a:tr h="336868">
                <a:tc>
                  <a:txBody>
                    <a:bodyPr/>
                    <a:lstStyle/>
                    <a:p>
                      <a:endParaRPr lang="de-DE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1" dirty="0">
                          <a:solidFill>
                            <a:schemeClr val="tx2"/>
                          </a:solidFill>
                        </a:rPr>
                        <a:t>Spalte 1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1" dirty="0">
                          <a:solidFill>
                            <a:schemeClr val="tx2"/>
                          </a:solidFill>
                        </a:rPr>
                        <a:t>Spalte 2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1" dirty="0">
                          <a:solidFill>
                            <a:schemeClr val="tx2"/>
                          </a:solidFill>
                        </a:rPr>
                        <a:t>Spalte 3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1" dirty="0">
                          <a:solidFill>
                            <a:schemeClr val="tx2"/>
                          </a:solidFill>
                        </a:rPr>
                        <a:t>Spalte 4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3302797"/>
                  </a:ext>
                </a:extLst>
              </a:tr>
              <a:tr h="336868">
                <a:tc>
                  <a:txBody>
                    <a:bodyPr/>
                    <a:lstStyle/>
                    <a:p>
                      <a:r>
                        <a:rPr lang="de-DE" sz="1000" b="1" dirty="0">
                          <a:solidFill>
                            <a:schemeClr val="tx2"/>
                          </a:solidFill>
                        </a:rPr>
                        <a:t>Zeile 1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Inhalt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Inhalt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Inhalt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Inhalt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0846124"/>
                  </a:ext>
                </a:extLst>
              </a:tr>
              <a:tr h="33686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dirty="0">
                          <a:solidFill>
                            <a:schemeClr val="tx2"/>
                          </a:solidFill>
                        </a:rPr>
                        <a:t>Zeile 2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Inhalt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Inhalt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Inhalt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Inhalt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4237455"/>
                  </a:ext>
                </a:extLst>
              </a:tr>
              <a:tr h="33686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dirty="0">
                          <a:solidFill>
                            <a:schemeClr val="tx2"/>
                          </a:solidFill>
                        </a:rPr>
                        <a:t>Zeile 3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Inhalt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Inhalt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Inhalt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Inhalt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3923840"/>
                  </a:ext>
                </a:extLst>
              </a:tr>
              <a:tr h="336868">
                <a:tc>
                  <a:txBody>
                    <a:bodyPr/>
                    <a:lstStyle/>
                    <a:p>
                      <a:r>
                        <a:rPr lang="de-DE" sz="1000" b="1" dirty="0">
                          <a:solidFill>
                            <a:schemeClr val="tx2"/>
                          </a:solidFill>
                        </a:rPr>
                        <a:t>Zeile 4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Inhalt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Inhalt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5926707"/>
                  </a:ext>
                </a:extLst>
              </a:tr>
              <a:tr h="33686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dirty="0">
                          <a:solidFill>
                            <a:schemeClr val="tx2"/>
                          </a:solidFill>
                        </a:rPr>
                        <a:t>Zeile 5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Inhalt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5929592"/>
                  </a:ext>
                </a:extLst>
              </a:tr>
              <a:tr h="33686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dirty="0">
                          <a:solidFill>
                            <a:schemeClr val="tx2"/>
                          </a:solidFill>
                        </a:rPr>
                        <a:t>Zeile 6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Inhalt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336202"/>
                  </a:ext>
                </a:extLst>
              </a:tr>
              <a:tr h="336868">
                <a:tc>
                  <a:txBody>
                    <a:bodyPr/>
                    <a:lstStyle/>
                    <a:p>
                      <a:r>
                        <a:rPr lang="de-DE" sz="1000" b="1" dirty="0">
                          <a:solidFill>
                            <a:schemeClr val="tx2"/>
                          </a:solidFill>
                        </a:rPr>
                        <a:t>Zeile 7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Inhalt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0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2963510"/>
                  </a:ext>
                </a:extLst>
              </a:tr>
              <a:tr h="33686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dirty="0">
                          <a:solidFill>
                            <a:schemeClr val="tx2"/>
                          </a:solidFill>
                        </a:rPr>
                        <a:t>Schlusszeile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1" dirty="0">
                          <a:solidFill>
                            <a:schemeClr val="tx2"/>
                          </a:solidFill>
                        </a:rPr>
                        <a:t>Ergebnis 1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1" dirty="0">
                          <a:solidFill>
                            <a:schemeClr val="tx2"/>
                          </a:solidFill>
                        </a:rPr>
                        <a:t>Ergebnis 2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1" dirty="0">
                          <a:solidFill>
                            <a:schemeClr val="tx2"/>
                          </a:solidFill>
                        </a:rPr>
                        <a:t>Ergebnis 3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1" dirty="0">
                          <a:solidFill>
                            <a:schemeClr val="tx2"/>
                          </a:solidFill>
                        </a:rPr>
                        <a:t>Ergebnis 4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93015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3939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Fakten zum </a:t>
            </a:r>
            <a:r>
              <a:rPr lang="de-DE" dirty="0" err="1"/>
              <a:t>Deilbach</a:t>
            </a:r>
            <a:r>
              <a:rPr lang="de-DE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224000"/>
            <a:ext cx="3527936" cy="4488000"/>
          </a:xfrm>
        </p:spPr>
        <p:txBody>
          <a:bodyPr/>
          <a:lstStyle/>
          <a:p>
            <a:r>
              <a:rPr lang="de-DE" dirty="0"/>
              <a:t>Länge: </a:t>
            </a:r>
            <a:r>
              <a:rPr lang="de-DE" b="0" dirty="0"/>
              <a:t>20,8 km</a:t>
            </a:r>
          </a:p>
          <a:p>
            <a:r>
              <a:rPr lang="de-DE" dirty="0"/>
              <a:t>Quelle: </a:t>
            </a:r>
            <a:r>
              <a:rPr lang="de-DE" b="0" dirty="0"/>
              <a:t>Nördlich von Wuppertal-Barmen bei Einem</a:t>
            </a:r>
          </a:p>
          <a:p>
            <a:r>
              <a:rPr lang="de-DE" dirty="0"/>
              <a:t>Gewässerkennzahl: </a:t>
            </a:r>
            <a:r>
              <a:rPr lang="de-DE" b="0" dirty="0"/>
              <a:t>27696</a:t>
            </a:r>
          </a:p>
          <a:p>
            <a:r>
              <a:rPr lang="de-DE" dirty="0"/>
              <a:t>Abfluss: </a:t>
            </a:r>
          </a:p>
          <a:p>
            <a:pPr marL="519750" lvl="2" indent="-285750">
              <a:buFontTx/>
              <a:buChar char="-"/>
            </a:pPr>
            <a:r>
              <a:rPr lang="de-DE" dirty="0"/>
              <a:t>Baldeneysee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/>
              <a:t>Ruhr </a:t>
            </a:r>
            <a:r>
              <a:rPr lang="de-DE" dirty="0">
                <a:sym typeface="Wingdings" panose="05000000000000000000" pitchFamily="2" charset="2"/>
              </a:rPr>
              <a:t> Rhein  Nordsee</a:t>
            </a:r>
          </a:p>
          <a:p>
            <a:pPr lvl="1"/>
            <a:r>
              <a:rPr lang="de-DE" dirty="0"/>
              <a:t>Fließt Südlich Langenbergs, durch das </a:t>
            </a:r>
            <a:r>
              <a:rPr lang="de-DE" b="1" dirty="0"/>
              <a:t>NSG </a:t>
            </a:r>
            <a:r>
              <a:rPr lang="de-DE" b="1" dirty="0" err="1"/>
              <a:t>Deilbachtal</a:t>
            </a:r>
            <a:endParaRPr lang="de-DE" b="1" dirty="0"/>
          </a:p>
          <a:p>
            <a:pPr lvl="1"/>
            <a:r>
              <a:rPr lang="de-DE" b="1" dirty="0"/>
              <a:t>Geschützte Biotope:</a:t>
            </a:r>
          </a:p>
          <a:p>
            <a:pPr marL="519750" lvl="2" indent="-285750">
              <a:buFont typeface="Symbol" panose="05050102010706020507" pitchFamily="18" charset="2"/>
              <a:buChar char="-"/>
            </a:pPr>
            <a:r>
              <a:rPr lang="de-DE" dirty="0"/>
              <a:t>Auwälder (2021 neu angelegt)</a:t>
            </a:r>
          </a:p>
          <a:p>
            <a:pPr marL="519750" lvl="2" indent="-285750">
              <a:buFont typeface="Symbol" panose="05050102010706020507" pitchFamily="18" charset="2"/>
              <a:buChar char="-"/>
            </a:pPr>
            <a:r>
              <a:rPr lang="de-DE" dirty="0" err="1"/>
              <a:t>Fliessgewaesserbereiche</a:t>
            </a:r>
            <a:r>
              <a:rPr lang="de-DE" dirty="0"/>
              <a:t> (</a:t>
            </a:r>
            <a:r>
              <a:rPr lang="de-DE" dirty="0" err="1"/>
              <a:t>natuerlich</a:t>
            </a:r>
            <a:r>
              <a:rPr lang="de-DE" dirty="0"/>
              <a:t> o. naturnah, unverbaut</a:t>
            </a:r>
            <a:r>
              <a:rPr lang="de-DE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lvl="2" indent="0">
              <a:buNone/>
            </a:pPr>
            <a:r>
              <a:rPr lang="de-DE" dirty="0"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LANUV</a:t>
            </a:r>
          </a:p>
          <a:p>
            <a:r>
              <a:rPr lang="de-DE" dirty="0"/>
              <a:t>Ruhrverband (2021): Ruhrverband schafft naturnahe Auenlandschaft am </a:t>
            </a:r>
            <a:r>
              <a:rPr lang="de-DE" dirty="0" err="1"/>
              <a:t>Deilbach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</a:t>
            </a:fld>
            <a:r>
              <a:rPr lang="de-DE"/>
              <a:t> 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2F554E2-F755-4425-505D-E6B56C803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884" y="397281"/>
            <a:ext cx="4942941" cy="5313181"/>
          </a:xfrm>
          <a:prstGeom prst="rect">
            <a:avLst/>
          </a:prstGeom>
        </p:spPr>
      </p:pic>
      <p:sp>
        <p:nvSpPr>
          <p:cNvPr id="8" name="Pfeil: nach unten 7">
            <a:extLst>
              <a:ext uri="{FF2B5EF4-FFF2-40B4-BE49-F238E27FC236}">
                <a16:creationId xmlns:a16="http://schemas.microsoft.com/office/drawing/2014/main" id="{5A349F16-7A3E-A1AC-1FF2-BD59F52D299D}"/>
              </a:ext>
            </a:extLst>
          </p:cNvPr>
          <p:cNvSpPr/>
          <p:nvPr/>
        </p:nvSpPr>
        <p:spPr>
          <a:xfrm>
            <a:off x="8820472" y="5229200"/>
            <a:ext cx="204353" cy="288032"/>
          </a:xfrm>
          <a:prstGeom prst="down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6C737C5-1373-EDF3-F8BE-271146D03C8C}"/>
              </a:ext>
            </a:extLst>
          </p:cNvPr>
          <p:cNvSpPr txBox="1"/>
          <p:nvPr/>
        </p:nvSpPr>
        <p:spPr>
          <a:xfrm>
            <a:off x="4081884" y="5712000"/>
            <a:ext cx="430654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/>
              <a:t>Abb. 1 Flusslauf des </a:t>
            </a:r>
            <a:r>
              <a:rPr lang="de-DE" sz="600" dirty="0" err="1"/>
              <a:t>Deilbaches</a:t>
            </a:r>
            <a:r>
              <a:rPr lang="de-DE" sz="600" dirty="0"/>
              <a:t> (ELWAS-WEB)</a:t>
            </a:r>
          </a:p>
        </p:txBody>
      </p:sp>
    </p:spTree>
    <p:extLst>
      <p:ext uri="{BB962C8B-B14F-4D97-AF65-F5344CB8AC3E}">
        <p14:creationId xmlns:p14="http://schemas.microsoft.com/office/powerpoint/2010/main" val="1321143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CAC28F6-A4FF-477B-8781-A79F1DF65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Nebenflüsse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2C48895-485F-4363-97AB-33D42E579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ELWAS-WEB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F88CEBF-B030-42C6-B93E-274AF2CE9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3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8E13273-C60F-6585-F419-161AAC03E429}"/>
              </a:ext>
            </a:extLst>
          </p:cNvPr>
          <p:cNvSpPr txBox="1"/>
          <p:nvPr/>
        </p:nvSpPr>
        <p:spPr>
          <a:xfrm>
            <a:off x="360875" y="1074509"/>
            <a:ext cx="367240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buFontTx/>
              <a:buChar char="-"/>
            </a:pPr>
            <a:r>
              <a:rPr lang="de-DE" sz="1500" dirty="0">
                <a:solidFill>
                  <a:schemeClr val="tx2"/>
                </a:solidFill>
              </a:rPr>
              <a:t>Wiesentalbach</a:t>
            </a:r>
          </a:p>
          <a:p>
            <a:pPr indent="-285750">
              <a:buFontTx/>
              <a:buChar char="-"/>
            </a:pPr>
            <a:r>
              <a:rPr lang="de-DE" sz="1500" dirty="0" err="1">
                <a:solidFill>
                  <a:schemeClr val="tx2"/>
                </a:solidFill>
              </a:rPr>
              <a:t>Windrather</a:t>
            </a:r>
            <a:r>
              <a:rPr lang="de-DE" sz="1500" dirty="0">
                <a:solidFill>
                  <a:schemeClr val="tx2"/>
                </a:solidFill>
              </a:rPr>
              <a:t> Bach</a:t>
            </a:r>
          </a:p>
          <a:p>
            <a:pPr indent="-285750">
              <a:buFontTx/>
              <a:buChar char="-"/>
            </a:pPr>
            <a:r>
              <a:rPr lang="de-DE" sz="1500" dirty="0" err="1">
                <a:solidFill>
                  <a:schemeClr val="tx2"/>
                </a:solidFill>
              </a:rPr>
              <a:t>Wollbruchsbach</a:t>
            </a:r>
            <a:endParaRPr lang="de-DE" sz="1500" dirty="0">
              <a:solidFill>
                <a:schemeClr val="tx2"/>
              </a:solidFill>
            </a:endParaRPr>
          </a:p>
          <a:p>
            <a:pPr indent="-285750">
              <a:buFontTx/>
              <a:buChar char="-"/>
            </a:pPr>
            <a:r>
              <a:rPr lang="de-DE" sz="1500" dirty="0" err="1">
                <a:solidFill>
                  <a:schemeClr val="tx2"/>
                </a:solidFill>
              </a:rPr>
              <a:t>Felderbach</a:t>
            </a:r>
            <a:endParaRPr lang="de-DE" sz="1500" dirty="0">
              <a:solidFill>
                <a:schemeClr val="tx2"/>
              </a:solidFill>
            </a:endParaRPr>
          </a:p>
          <a:p>
            <a:pPr indent="-285750">
              <a:buFontTx/>
              <a:buChar char="-"/>
            </a:pPr>
            <a:r>
              <a:rPr lang="de-DE" sz="1500" dirty="0" err="1">
                <a:solidFill>
                  <a:schemeClr val="tx2"/>
                </a:solidFill>
              </a:rPr>
              <a:t>Heierbergsbach</a:t>
            </a:r>
            <a:endParaRPr lang="de-DE" sz="1500" dirty="0">
              <a:solidFill>
                <a:schemeClr val="tx2"/>
              </a:solidFill>
            </a:endParaRPr>
          </a:p>
          <a:p>
            <a:pPr indent="-285750">
              <a:buFontTx/>
              <a:buChar char="-"/>
            </a:pPr>
            <a:r>
              <a:rPr lang="de-DE" sz="1500" dirty="0" err="1">
                <a:solidFill>
                  <a:schemeClr val="tx2"/>
                </a:solidFill>
              </a:rPr>
              <a:t>Nierenhofer</a:t>
            </a:r>
            <a:r>
              <a:rPr lang="de-DE" sz="1500" dirty="0">
                <a:solidFill>
                  <a:schemeClr val="tx2"/>
                </a:solidFill>
              </a:rPr>
              <a:t> Bach</a:t>
            </a:r>
          </a:p>
          <a:p>
            <a:pPr indent="-285750">
              <a:buFontTx/>
              <a:buChar char="-"/>
            </a:pPr>
            <a:r>
              <a:rPr lang="de-DE" sz="1500" dirty="0">
                <a:solidFill>
                  <a:schemeClr val="tx2"/>
                </a:solidFill>
              </a:rPr>
              <a:t>Reitwegbach</a:t>
            </a:r>
          </a:p>
          <a:p>
            <a:pPr indent="-285750">
              <a:buFontTx/>
              <a:buChar char="-"/>
            </a:pPr>
            <a:r>
              <a:rPr lang="de-DE" sz="1500" dirty="0" err="1">
                <a:solidFill>
                  <a:schemeClr val="tx2"/>
                </a:solidFill>
              </a:rPr>
              <a:t>Sonnenechkgraben</a:t>
            </a:r>
            <a:endParaRPr lang="de-DE" sz="1500" dirty="0">
              <a:solidFill>
                <a:schemeClr val="tx2"/>
              </a:solidFill>
            </a:endParaRPr>
          </a:p>
          <a:p>
            <a:pPr indent="-285750">
              <a:buFontTx/>
              <a:buChar char="-"/>
            </a:pPr>
            <a:r>
              <a:rPr lang="de-DE" sz="1500" dirty="0">
                <a:solidFill>
                  <a:schemeClr val="tx2"/>
                </a:solidFill>
              </a:rPr>
              <a:t>Asbach</a:t>
            </a:r>
          </a:p>
          <a:p>
            <a:pPr indent="-285750">
              <a:buFontTx/>
              <a:buChar char="-"/>
            </a:pPr>
            <a:r>
              <a:rPr lang="de-DE" sz="1500" dirty="0" err="1">
                <a:solidFill>
                  <a:schemeClr val="tx2"/>
                </a:solidFill>
              </a:rPr>
              <a:t>Böckenbach</a:t>
            </a:r>
            <a:endParaRPr lang="de-DE" sz="1500" dirty="0">
              <a:solidFill>
                <a:schemeClr val="tx2"/>
              </a:solidFill>
            </a:endParaRPr>
          </a:p>
          <a:p>
            <a:pPr indent="-285750">
              <a:buFontTx/>
              <a:buChar char="-"/>
            </a:pPr>
            <a:r>
              <a:rPr lang="de-DE" sz="1500" dirty="0" err="1">
                <a:solidFill>
                  <a:schemeClr val="tx2"/>
                </a:solidFill>
              </a:rPr>
              <a:t>Bösenbach</a:t>
            </a:r>
            <a:endParaRPr lang="de-DE" sz="1500" dirty="0">
              <a:solidFill>
                <a:schemeClr val="tx2"/>
              </a:solidFill>
            </a:endParaRPr>
          </a:p>
          <a:p>
            <a:pPr indent="-285750">
              <a:buFontTx/>
              <a:buChar char="-"/>
            </a:pPr>
            <a:r>
              <a:rPr lang="de-DE" sz="1500" dirty="0" err="1">
                <a:solidFill>
                  <a:schemeClr val="tx2"/>
                </a:solidFill>
              </a:rPr>
              <a:t>Brankenbach</a:t>
            </a:r>
            <a:endParaRPr lang="de-DE" sz="1500" dirty="0">
              <a:solidFill>
                <a:schemeClr val="tx2"/>
              </a:solidFill>
            </a:endParaRPr>
          </a:p>
          <a:p>
            <a:pPr indent="-285750">
              <a:buFontTx/>
              <a:buChar char="-"/>
            </a:pPr>
            <a:r>
              <a:rPr lang="de-DE" sz="1500" dirty="0" err="1">
                <a:solidFill>
                  <a:schemeClr val="tx2"/>
                </a:solidFill>
              </a:rPr>
              <a:t>Brüggenbach</a:t>
            </a:r>
            <a:endParaRPr lang="de-DE" sz="1500" dirty="0">
              <a:solidFill>
                <a:schemeClr val="tx2"/>
              </a:solidFill>
            </a:endParaRPr>
          </a:p>
          <a:p>
            <a:pPr indent="-285750">
              <a:buFontTx/>
              <a:buChar char="-"/>
            </a:pPr>
            <a:r>
              <a:rPr lang="de-DE" sz="1500" dirty="0" err="1">
                <a:solidFill>
                  <a:schemeClr val="tx2"/>
                </a:solidFill>
              </a:rPr>
              <a:t>Diergartenteich</a:t>
            </a:r>
            <a:endParaRPr lang="de-DE" sz="1500" dirty="0">
              <a:solidFill>
                <a:schemeClr val="tx2"/>
              </a:solidFill>
            </a:endParaRPr>
          </a:p>
          <a:p>
            <a:pPr indent="-285750">
              <a:buFontTx/>
              <a:buChar char="-"/>
            </a:pPr>
            <a:r>
              <a:rPr lang="de-DE" sz="1500" dirty="0" err="1">
                <a:solidFill>
                  <a:schemeClr val="tx2"/>
                </a:solidFill>
              </a:rPr>
              <a:t>Dronsberger</a:t>
            </a:r>
            <a:r>
              <a:rPr lang="de-DE" sz="1500" dirty="0">
                <a:solidFill>
                  <a:schemeClr val="tx2"/>
                </a:solidFill>
              </a:rPr>
              <a:t> Bach</a:t>
            </a:r>
          </a:p>
          <a:p>
            <a:pPr indent="-285750">
              <a:buFontTx/>
              <a:buChar char="-"/>
            </a:pPr>
            <a:r>
              <a:rPr lang="de-DE" sz="1500" dirty="0" err="1">
                <a:solidFill>
                  <a:schemeClr val="tx2"/>
                </a:solidFill>
              </a:rPr>
              <a:t>Eickelbach</a:t>
            </a:r>
            <a:endParaRPr lang="de-DE" sz="1500" dirty="0">
              <a:solidFill>
                <a:schemeClr val="tx2"/>
              </a:solidFill>
            </a:endParaRPr>
          </a:p>
          <a:p>
            <a:pPr indent="-285750">
              <a:buFontTx/>
              <a:buChar char="-"/>
            </a:pPr>
            <a:r>
              <a:rPr lang="de-DE" sz="1500" dirty="0">
                <a:solidFill>
                  <a:schemeClr val="tx2"/>
                </a:solidFill>
              </a:rPr>
              <a:t>Fettenberger Bach</a:t>
            </a:r>
          </a:p>
          <a:p>
            <a:pPr indent="-285750">
              <a:buFontTx/>
              <a:buChar char="-"/>
            </a:pPr>
            <a:r>
              <a:rPr lang="de-DE" sz="1500" dirty="0">
                <a:solidFill>
                  <a:schemeClr val="tx2"/>
                </a:solidFill>
              </a:rPr>
              <a:t>Hardenberger </a:t>
            </a:r>
            <a:r>
              <a:rPr lang="de-DE" sz="1500" dirty="0" err="1">
                <a:solidFill>
                  <a:schemeClr val="tx2"/>
                </a:solidFill>
              </a:rPr>
              <a:t>bach</a:t>
            </a:r>
            <a:endParaRPr lang="de-DE" sz="1500" dirty="0">
              <a:solidFill>
                <a:schemeClr val="tx2"/>
              </a:solidFill>
            </a:endParaRPr>
          </a:p>
          <a:p>
            <a:pPr indent="-285750">
              <a:buFontTx/>
              <a:buChar char="-"/>
            </a:pPr>
            <a:r>
              <a:rPr lang="de-DE" sz="1500" dirty="0" err="1">
                <a:solidFill>
                  <a:schemeClr val="tx2"/>
                </a:solidFill>
              </a:rPr>
              <a:t>Kahlenbach</a:t>
            </a:r>
            <a:endParaRPr lang="de-DE" sz="1500" dirty="0">
              <a:solidFill>
                <a:schemeClr val="tx2"/>
              </a:solidFill>
            </a:endParaRPr>
          </a:p>
          <a:p>
            <a:pPr indent="-285750">
              <a:buFontTx/>
              <a:buChar char="-"/>
            </a:pPr>
            <a:r>
              <a:rPr lang="de-DE" sz="1500" dirty="0" err="1">
                <a:solidFill>
                  <a:schemeClr val="tx2"/>
                </a:solidFill>
              </a:rPr>
              <a:t>Wewersbeek</a:t>
            </a:r>
            <a:endParaRPr lang="de-DE" sz="1500" dirty="0">
              <a:solidFill>
                <a:schemeClr val="tx2"/>
              </a:solidFill>
            </a:endParaRPr>
          </a:p>
        </p:txBody>
      </p:sp>
      <p:sp>
        <p:nvSpPr>
          <p:cNvPr id="3" name="Rahmen 2">
            <a:extLst>
              <a:ext uri="{FF2B5EF4-FFF2-40B4-BE49-F238E27FC236}">
                <a16:creationId xmlns:a16="http://schemas.microsoft.com/office/drawing/2014/main" id="{29CEAD9A-1F2C-DAE8-69B9-CEB1C4F5593D}"/>
              </a:ext>
            </a:extLst>
          </p:cNvPr>
          <p:cNvSpPr/>
          <p:nvPr/>
        </p:nvSpPr>
        <p:spPr>
          <a:xfrm>
            <a:off x="3870000" y="528000"/>
            <a:ext cx="5024818" cy="5436000"/>
          </a:xfrm>
          <a:prstGeom prst="fram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6EDEF0B-0032-3876-953E-874611C08D20}"/>
              </a:ext>
            </a:extLst>
          </p:cNvPr>
          <p:cNvSpPr txBox="1"/>
          <p:nvPr/>
        </p:nvSpPr>
        <p:spPr>
          <a:xfrm>
            <a:off x="4716016" y="1268760"/>
            <a:ext cx="3384376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>
                <a:solidFill>
                  <a:schemeClr val="tx2"/>
                </a:solidFill>
              </a:rPr>
              <a:t>Für das Untersuchungsgebiet wichtig sind:</a:t>
            </a:r>
          </a:p>
          <a:p>
            <a:pPr indent="-285750">
              <a:buFontTx/>
              <a:buChar char="-"/>
            </a:pPr>
            <a:endParaRPr lang="de-DE" sz="1500" dirty="0">
              <a:solidFill>
                <a:schemeClr val="tx2"/>
              </a:solidFill>
            </a:endParaRPr>
          </a:p>
          <a:p>
            <a:pPr indent="-285750">
              <a:buFontTx/>
              <a:buChar char="-"/>
            </a:pPr>
            <a:r>
              <a:rPr lang="de-DE" sz="1500" dirty="0" err="1">
                <a:solidFill>
                  <a:schemeClr val="tx2"/>
                </a:solidFill>
              </a:rPr>
              <a:t>Nierenhofer</a:t>
            </a:r>
            <a:r>
              <a:rPr lang="de-DE" sz="1500" dirty="0">
                <a:solidFill>
                  <a:schemeClr val="tx2"/>
                </a:solidFill>
              </a:rPr>
              <a:t> Bach</a:t>
            </a:r>
          </a:p>
          <a:p>
            <a:pPr indent="-285750">
              <a:buFontTx/>
              <a:buChar char="-"/>
            </a:pPr>
            <a:r>
              <a:rPr lang="de-DE" sz="1500" dirty="0" err="1">
                <a:solidFill>
                  <a:schemeClr val="tx2"/>
                </a:solidFill>
              </a:rPr>
              <a:t>Heierbergsbach</a:t>
            </a:r>
            <a:endParaRPr lang="de-DE" sz="1500" dirty="0">
              <a:solidFill>
                <a:schemeClr val="tx2"/>
              </a:solidFill>
            </a:endParaRPr>
          </a:p>
          <a:p>
            <a:pPr indent="-285750">
              <a:buFontTx/>
              <a:buChar char="-"/>
            </a:pPr>
            <a:r>
              <a:rPr lang="de-DE" sz="1500" b="1" dirty="0" err="1">
                <a:solidFill>
                  <a:schemeClr val="tx2"/>
                </a:solidFill>
              </a:rPr>
              <a:t>Felderbach</a:t>
            </a:r>
            <a:endParaRPr lang="de-DE" sz="1500" b="1" dirty="0">
              <a:solidFill>
                <a:schemeClr val="tx2"/>
              </a:solidFill>
            </a:endParaRPr>
          </a:p>
          <a:p>
            <a:pPr indent="-285750">
              <a:buFontTx/>
              <a:buChar char="-"/>
            </a:pPr>
            <a:r>
              <a:rPr lang="de-DE" sz="1500" dirty="0" err="1">
                <a:solidFill>
                  <a:schemeClr val="tx2"/>
                </a:solidFill>
              </a:rPr>
              <a:t>Wewersbeek</a:t>
            </a:r>
            <a:endParaRPr lang="de-DE" sz="1500" dirty="0">
              <a:solidFill>
                <a:schemeClr val="tx2"/>
              </a:solidFill>
            </a:endParaRPr>
          </a:p>
          <a:p>
            <a:pPr indent="-285750">
              <a:buFontTx/>
              <a:buChar char="-"/>
            </a:pPr>
            <a:r>
              <a:rPr lang="de-DE" sz="1500" b="1" dirty="0">
                <a:solidFill>
                  <a:schemeClr val="tx2"/>
                </a:solidFill>
              </a:rPr>
              <a:t>Hardenberger Bach</a:t>
            </a:r>
          </a:p>
          <a:p>
            <a:pPr indent="-285750">
              <a:buFontTx/>
              <a:buChar char="-"/>
            </a:pPr>
            <a:r>
              <a:rPr lang="de-DE" sz="1500" dirty="0">
                <a:solidFill>
                  <a:schemeClr val="tx2"/>
                </a:solidFill>
              </a:rPr>
              <a:t>Reitwegbach</a:t>
            </a:r>
          </a:p>
          <a:p>
            <a:pPr indent="-285750">
              <a:buFontTx/>
              <a:buChar char="-"/>
            </a:pPr>
            <a:r>
              <a:rPr lang="de-DE" sz="1500" dirty="0" err="1">
                <a:solidFill>
                  <a:schemeClr val="tx2"/>
                </a:solidFill>
              </a:rPr>
              <a:t>Diergartenbach</a:t>
            </a:r>
            <a:endParaRPr lang="de-DE" sz="1500" dirty="0">
              <a:solidFill>
                <a:schemeClr val="tx2"/>
              </a:solidFill>
            </a:endParaRPr>
          </a:p>
          <a:p>
            <a:pPr indent="-285750">
              <a:buFontTx/>
              <a:buChar char="-"/>
            </a:pPr>
            <a:r>
              <a:rPr lang="de-DE" sz="1500" dirty="0" err="1">
                <a:solidFill>
                  <a:schemeClr val="tx2"/>
                </a:solidFill>
              </a:rPr>
              <a:t>Dronsberger</a:t>
            </a:r>
            <a:r>
              <a:rPr lang="de-DE" sz="1500" dirty="0">
                <a:solidFill>
                  <a:schemeClr val="tx2"/>
                </a:solidFill>
              </a:rPr>
              <a:t> Bach</a:t>
            </a:r>
          </a:p>
          <a:p>
            <a:pPr indent="-285750">
              <a:buFontTx/>
              <a:buChar char="-"/>
            </a:pPr>
            <a:r>
              <a:rPr lang="de-DE" sz="1500" dirty="0">
                <a:solidFill>
                  <a:schemeClr val="tx2"/>
                </a:solidFill>
              </a:rPr>
              <a:t>(</a:t>
            </a:r>
            <a:r>
              <a:rPr lang="de-DE" sz="1500" dirty="0" err="1">
                <a:solidFill>
                  <a:schemeClr val="tx2"/>
                </a:solidFill>
              </a:rPr>
              <a:t>Windrather</a:t>
            </a:r>
            <a:r>
              <a:rPr lang="de-DE" sz="1500" dirty="0">
                <a:solidFill>
                  <a:schemeClr val="tx2"/>
                </a:solidFill>
              </a:rPr>
              <a:t> Bach)</a:t>
            </a:r>
          </a:p>
          <a:p>
            <a:endParaRPr lang="de-DE" sz="1500" dirty="0">
              <a:solidFill>
                <a:schemeClr val="tx2"/>
              </a:solidFill>
            </a:endParaRPr>
          </a:p>
        </p:txBody>
      </p:sp>
      <p:sp>
        <p:nvSpPr>
          <p:cNvPr id="8" name="Pfeil: nach unten 7">
            <a:extLst>
              <a:ext uri="{FF2B5EF4-FFF2-40B4-BE49-F238E27FC236}">
                <a16:creationId xmlns:a16="http://schemas.microsoft.com/office/drawing/2014/main" id="{CDEE3C87-7C2A-958A-23B6-78BAB8D90831}"/>
              </a:ext>
            </a:extLst>
          </p:cNvPr>
          <p:cNvSpPr/>
          <p:nvPr/>
        </p:nvSpPr>
        <p:spPr>
          <a:xfrm rot="10800000">
            <a:off x="7776120" y="2042617"/>
            <a:ext cx="72008" cy="1872208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380660D-7DCE-BD10-43C6-DF8F17E9BF5A}"/>
              </a:ext>
            </a:extLst>
          </p:cNvPr>
          <p:cNvSpPr txBox="1"/>
          <p:nvPr/>
        </p:nvSpPr>
        <p:spPr>
          <a:xfrm>
            <a:off x="7650000" y="1764000"/>
            <a:ext cx="2880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>
                <a:solidFill>
                  <a:schemeClr val="tx2"/>
                </a:solidFill>
              </a:rPr>
              <a:t>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10E2AA1-C856-F969-4745-4CD5A1B7B3AA}"/>
              </a:ext>
            </a:extLst>
          </p:cNvPr>
          <p:cNvSpPr txBox="1"/>
          <p:nvPr/>
        </p:nvSpPr>
        <p:spPr>
          <a:xfrm>
            <a:off x="7668344" y="3879279"/>
            <a:ext cx="4320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>
                <a:solidFill>
                  <a:schemeClr val="tx2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181918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E0D693-344B-E836-A1AD-3DCA5F7EA9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3CFA71-ED1F-8F6C-A190-9877CF9E9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Historie und Nutzung des </a:t>
            </a:r>
            <a:r>
              <a:rPr lang="de-DE" dirty="0" err="1"/>
              <a:t>Deilbaches</a:t>
            </a:r>
            <a:r>
              <a:rPr lang="de-DE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C6D745-E53E-1096-B9C0-50256C911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Damalige Nutzung: </a:t>
            </a:r>
            <a:r>
              <a:rPr lang="de-DE" b="0" dirty="0"/>
              <a:t>Antrieb von Mühlen (</a:t>
            </a:r>
            <a:r>
              <a:rPr lang="de-DE" b="0" dirty="0" err="1"/>
              <a:t>Deiler</a:t>
            </a:r>
            <a:r>
              <a:rPr lang="de-DE" b="0" dirty="0"/>
              <a:t> Mühle)</a:t>
            </a:r>
          </a:p>
          <a:p>
            <a:r>
              <a:rPr lang="de-DE" dirty="0"/>
              <a:t>Historische Kulturlandschaft </a:t>
            </a:r>
            <a:r>
              <a:rPr lang="de-DE" dirty="0" err="1"/>
              <a:t>Deilbachtal</a:t>
            </a:r>
            <a:r>
              <a:rPr lang="de-DE" dirty="0"/>
              <a:t>:</a:t>
            </a:r>
          </a:p>
          <a:p>
            <a:pPr marL="285750" indent="-285750">
              <a:buFontTx/>
              <a:buChar char="-"/>
            </a:pPr>
            <a:r>
              <a:rPr lang="de-DE" b="0" dirty="0"/>
              <a:t>Frühe Ansiedlung von Industriewerken </a:t>
            </a:r>
            <a:r>
              <a:rPr lang="de-DE" b="0" dirty="0" err="1"/>
              <a:t>Deiler</a:t>
            </a:r>
            <a:r>
              <a:rPr lang="de-DE" b="0" dirty="0"/>
              <a:t> </a:t>
            </a:r>
            <a:r>
              <a:rPr lang="de-DE" b="0" dirty="0" err="1"/>
              <a:t>Koperhut</a:t>
            </a:r>
            <a:r>
              <a:rPr lang="de-DE" b="0" dirty="0"/>
              <a:t> (</a:t>
            </a:r>
            <a:r>
              <a:rPr lang="de-DE" b="0" dirty="0" err="1"/>
              <a:t>Kupferverharbeitung</a:t>
            </a:r>
            <a:r>
              <a:rPr lang="de-DE" b="0" dirty="0"/>
              <a:t> um 1550), </a:t>
            </a:r>
            <a:r>
              <a:rPr lang="de-DE" b="0" dirty="0" err="1"/>
              <a:t>Deilbacher</a:t>
            </a:r>
            <a:r>
              <a:rPr lang="de-DE" b="0" dirty="0"/>
              <a:t> Hammer (Eisenverarbeitung um 1650)</a:t>
            </a:r>
          </a:p>
          <a:p>
            <a:pPr marL="285750" indent="-285750">
              <a:buFontTx/>
              <a:buChar char="-"/>
            </a:pPr>
            <a:r>
              <a:rPr lang="de-DE" b="0" dirty="0"/>
              <a:t>Erste Eisenbahngesellschaft auf deutschen Boden </a:t>
            </a:r>
            <a:r>
              <a:rPr lang="de-DE" b="0" dirty="0">
                <a:sym typeface="Wingdings" panose="05000000000000000000" pitchFamily="2" charset="2"/>
              </a:rPr>
              <a:t> </a:t>
            </a:r>
            <a:r>
              <a:rPr lang="de-DE" b="0" dirty="0" err="1">
                <a:sym typeface="Wingdings" panose="05000000000000000000" pitchFamily="2" charset="2"/>
              </a:rPr>
              <a:t>Deilthaler</a:t>
            </a:r>
            <a:r>
              <a:rPr lang="de-DE" b="0" dirty="0">
                <a:sym typeface="Wingdings" panose="05000000000000000000" pitchFamily="2" charset="2"/>
              </a:rPr>
              <a:t> Eisenbahn</a:t>
            </a:r>
          </a:p>
          <a:p>
            <a:pPr marL="285750" indent="-285750">
              <a:buFontTx/>
              <a:buChar char="-"/>
            </a:pPr>
            <a:r>
              <a:rPr lang="de-DE" b="0" dirty="0">
                <a:sym typeface="Wingdings" panose="05000000000000000000" pitchFamily="2" charset="2"/>
              </a:rPr>
              <a:t> Das </a:t>
            </a:r>
            <a:r>
              <a:rPr lang="de-DE" b="0" dirty="0" err="1">
                <a:sym typeface="Wingdings" panose="05000000000000000000" pitchFamily="2" charset="2"/>
              </a:rPr>
              <a:t>Deilbachtal</a:t>
            </a:r>
            <a:r>
              <a:rPr lang="de-DE" b="0" dirty="0">
                <a:sym typeface="Wingdings" panose="05000000000000000000" pitchFamily="2" charset="2"/>
              </a:rPr>
              <a:t> bei Kupferdreh ist die Wiege des südlichen Ruhrgebiets</a:t>
            </a:r>
          </a:p>
          <a:p>
            <a:pPr marL="285750" indent="-285750">
              <a:buFontTx/>
              <a:buChar char="-"/>
            </a:pPr>
            <a:r>
              <a:rPr lang="de-DE" b="0" dirty="0">
                <a:sym typeface="Wingdings" panose="05000000000000000000" pitchFamily="2" charset="2"/>
              </a:rPr>
              <a:t>Landwirtschaftliche Nutzung</a:t>
            </a:r>
            <a:endParaRPr lang="de-DE" b="0" dirty="0"/>
          </a:p>
          <a:p>
            <a:pPr lvl="1"/>
            <a:r>
              <a:rPr lang="de-DE" b="1" dirty="0"/>
              <a:t> Heutzutage: </a:t>
            </a:r>
          </a:p>
          <a:p>
            <a:pPr marL="285750" lvl="1" indent="-285750">
              <a:buFontTx/>
              <a:buChar char="-"/>
            </a:pPr>
            <a:r>
              <a:rPr lang="de-DE" dirty="0"/>
              <a:t>Museumslandschaft </a:t>
            </a:r>
            <a:r>
              <a:rPr lang="de-DE" dirty="0" err="1"/>
              <a:t>Deilbachtal</a:t>
            </a:r>
            <a:r>
              <a:rPr lang="de-DE" dirty="0"/>
              <a:t> </a:t>
            </a:r>
          </a:p>
          <a:p>
            <a:pPr marL="285750" lvl="1" indent="-285750">
              <a:buFontTx/>
              <a:buChar char="-"/>
            </a:pPr>
            <a:r>
              <a:rPr lang="de-DE" b="0" dirty="0"/>
              <a:t>Bestandteil des Essener Denkmalpfades </a:t>
            </a:r>
          </a:p>
          <a:p>
            <a:pPr marL="285750" lvl="1" indent="-285750">
              <a:buFontTx/>
              <a:buChar char="-"/>
            </a:pPr>
            <a:r>
              <a:rPr lang="de-DE" dirty="0"/>
              <a:t>Teil der Route der Industriekultur</a:t>
            </a:r>
          </a:p>
          <a:p>
            <a:pPr marL="285750" lvl="1" indent="-285750">
              <a:buFontTx/>
              <a:buChar char="-"/>
            </a:pPr>
            <a:r>
              <a:rPr lang="de-DE" dirty="0" err="1"/>
              <a:t>Deilbach</a:t>
            </a:r>
            <a:r>
              <a:rPr lang="de-DE" dirty="0"/>
              <a:t> dient heutzutage dem Abfluss von Regenwasser. </a:t>
            </a:r>
          </a:p>
          <a:p>
            <a:pPr marL="285750" lvl="1" indent="-285750">
              <a:buFontTx/>
              <a:buChar char="-"/>
            </a:pPr>
            <a:r>
              <a:rPr lang="de-DE" dirty="0"/>
              <a:t>Sicherung des Artenbestandes </a:t>
            </a:r>
            <a:endParaRPr lang="de-DE" b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586B172-9455-7293-2A4E-B024F07F4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Ruhrverband </a:t>
            </a:r>
          </a:p>
          <a:p>
            <a:r>
              <a:rPr lang="de-DE" dirty="0" err="1"/>
              <a:t>NaturFreunde</a:t>
            </a:r>
            <a:r>
              <a:rPr lang="de-DE" dirty="0"/>
              <a:t> Deutschlands Verband für Umweltschutz, sanften Tourismus, Sport und Kultur Landesverband Nordrhein-Westfalen e.V.</a:t>
            </a:r>
          </a:p>
          <a:p>
            <a:r>
              <a:rPr lang="de-DE" dirty="0"/>
              <a:t>Historisches Portal Essen</a:t>
            </a:r>
          </a:p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DCB0FC7-A347-1F16-9039-7E8E9D255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4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5493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218BA9-4E1A-3810-5923-402723DE6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>
            <a:extLst>
              <a:ext uri="{FF2B5EF4-FFF2-40B4-BE49-F238E27FC236}">
                <a16:creationId xmlns:a16="http://schemas.microsoft.com/office/drawing/2014/main" id="{A8FF46C8-DEC2-DA30-6110-DE5FA444F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020" y="344190"/>
            <a:ext cx="3972292" cy="624000"/>
          </a:xfrm>
        </p:spPr>
        <p:txBody>
          <a:bodyPr/>
          <a:lstStyle/>
          <a:p>
            <a:r>
              <a:rPr lang="de-DE" dirty="0"/>
              <a:t>Gesamtbewertung der Gewässerstruktur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B9D3D0A-F327-B0AF-71FB-C98899341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https://www.elwasweb.nrw.de/elwas-web/index.xhtml;jsessionid=CC4FCD69B7C4E7F2010639B99760776E#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B4CE978-DC16-2BD5-158A-1F1AF8C9F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5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9F92990-C930-4B9D-3D97-14121DE7E004}"/>
              </a:ext>
            </a:extLst>
          </p:cNvPr>
          <p:cNvSpPr txBox="1"/>
          <p:nvPr/>
        </p:nvSpPr>
        <p:spPr>
          <a:xfrm>
            <a:off x="5751356" y="5972506"/>
            <a:ext cx="2987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/>
              <a:t>Abb. 2: Darstellung eines Flussabschnittes des </a:t>
            </a:r>
            <a:r>
              <a:rPr lang="de-DE" sz="600" dirty="0" err="1"/>
              <a:t>Deilbaches</a:t>
            </a:r>
            <a:r>
              <a:rPr lang="de-DE" sz="600" dirty="0"/>
              <a:t> und seine Gesamtbewertung der Gewässerstruktur (ELWAS-WEB)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71B0C9C9-94D6-3591-BCDA-D33E0455E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201" y="2969199"/>
            <a:ext cx="2434071" cy="2787885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D4BDAF83-8080-EDB5-9468-E07B91D58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0292" y="264162"/>
            <a:ext cx="1217715" cy="2451121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CF5DC281-EB4C-B962-486B-7773880AD4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503" y="1412776"/>
            <a:ext cx="2564682" cy="2132085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D5119036-3E12-C854-16AF-149E918284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8846" y="39919"/>
            <a:ext cx="2998259" cy="5932587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0F32969D-1EF2-5840-B956-4B453B7A3FF1}"/>
              </a:ext>
            </a:extLst>
          </p:cNvPr>
          <p:cNvSpPr/>
          <p:nvPr/>
        </p:nvSpPr>
        <p:spPr>
          <a:xfrm>
            <a:off x="7744066" y="5181720"/>
            <a:ext cx="576064" cy="794140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6A39F59-2069-358D-63DB-E7F5AF9EBCCF}"/>
              </a:ext>
            </a:extLst>
          </p:cNvPr>
          <p:cNvSpPr/>
          <p:nvPr/>
        </p:nvSpPr>
        <p:spPr>
          <a:xfrm>
            <a:off x="6300192" y="2906326"/>
            <a:ext cx="432048" cy="88249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97A75EA7-3222-18D4-D0B7-72F0339AF9D6}"/>
              </a:ext>
            </a:extLst>
          </p:cNvPr>
          <p:cNvSpPr txBox="1"/>
          <p:nvPr/>
        </p:nvSpPr>
        <p:spPr>
          <a:xfrm>
            <a:off x="3153667" y="5736494"/>
            <a:ext cx="243407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/>
              <a:t>Vergrößerter Kartenausschnitt aus </a:t>
            </a:r>
            <a:r>
              <a:rPr lang="de-DE" sz="600" dirty="0" err="1"/>
              <a:t>Abb</a:t>
            </a:r>
            <a:r>
              <a:rPr lang="de-DE" sz="600" dirty="0"/>
              <a:t> .2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A2627EA7-9392-0F21-C5DB-D05E9BF9EFBC}"/>
              </a:ext>
            </a:extLst>
          </p:cNvPr>
          <p:cNvSpPr txBox="1"/>
          <p:nvPr/>
        </p:nvSpPr>
        <p:spPr>
          <a:xfrm>
            <a:off x="4363123" y="2679561"/>
            <a:ext cx="1313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/>
              <a:t>Vergrößerter Kartenausschnitt aus Abb.2</a:t>
            </a:r>
          </a:p>
        </p:txBody>
      </p:sp>
    </p:spTree>
    <p:extLst>
      <p:ext uri="{BB962C8B-B14F-4D97-AF65-F5344CB8AC3E}">
        <p14:creationId xmlns:p14="http://schemas.microsoft.com/office/powerpoint/2010/main" val="900592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9AFDAF-B7EE-DE2C-000B-2E5F637C4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Hochwassergefahr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BAADB8B-2FFE-9250-3283-0BACB4116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E8F9255-D9B5-AF41-695B-D51096AF7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6</a:t>
            </a:fld>
            <a:r>
              <a:rPr lang="de-DE"/>
              <a:t> </a:t>
            </a:r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F244CAE-25D1-F51C-A0EE-40317E247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10" y="4142054"/>
            <a:ext cx="2647386" cy="1759444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4D0584E9-3C5E-2070-51E5-299AE1F1B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4161848"/>
            <a:ext cx="168377" cy="144016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FFB5F46-EC71-40DC-F0A5-4E4F21B089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210" y="1009991"/>
            <a:ext cx="2664752" cy="288735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2D4FB26-8A0E-124F-35B5-1DEABB3855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4823" y="116632"/>
            <a:ext cx="2022847" cy="419211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708F3EC-B103-0872-5851-46FEF18E0A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1558" y="1009991"/>
            <a:ext cx="2572368" cy="2887353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197D2C99-C49F-457E-D4DD-DB93DA4256D1}"/>
              </a:ext>
            </a:extLst>
          </p:cNvPr>
          <p:cNvSpPr txBox="1"/>
          <p:nvPr/>
        </p:nvSpPr>
        <p:spPr>
          <a:xfrm>
            <a:off x="3617638" y="4281622"/>
            <a:ext cx="4824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b="1" dirty="0">
                <a:solidFill>
                  <a:schemeClr val="tx2"/>
                </a:solidFill>
                <a:sym typeface="Wingdings" panose="05000000000000000000" pitchFamily="2" charset="2"/>
              </a:rPr>
              <a:t>Risiken: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1500" dirty="0">
                <a:solidFill>
                  <a:schemeClr val="tx2"/>
                </a:solidFill>
                <a:sym typeface="Wingdings" panose="05000000000000000000" pitchFamily="2" charset="2"/>
              </a:rPr>
              <a:t>Schadstoffeintrag (Angrenze Industrieflächen)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1500" dirty="0">
                <a:solidFill>
                  <a:schemeClr val="tx2"/>
                </a:solidFill>
                <a:sym typeface="Wingdings" panose="05000000000000000000" pitchFamily="2" charset="2"/>
              </a:rPr>
              <a:t>Gefährdung der Infrastruktur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1500" dirty="0">
                <a:solidFill>
                  <a:schemeClr val="tx2"/>
                </a:solidFill>
                <a:sym typeface="Wingdings" panose="05000000000000000000" pitchFamily="2" charset="2"/>
              </a:rPr>
              <a:t>Gefahr für Mensch und Tier 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E072EA80-1D8B-D5FC-A9A7-504C4E22252A}"/>
              </a:ext>
            </a:extLst>
          </p:cNvPr>
          <p:cNvSpPr txBox="1"/>
          <p:nvPr/>
        </p:nvSpPr>
        <p:spPr>
          <a:xfrm>
            <a:off x="355752" y="3870628"/>
            <a:ext cx="26442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/>
              <a:t>Abb. 3: Darstellung eines Hochwassers mit hoher Wahrscheinlichkeit in Velbert Nierenhof (ELWAS-WEB)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35CAF122-91FE-59EB-1EE8-535FE57CE938}"/>
              </a:ext>
            </a:extLst>
          </p:cNvPr>
          <p:cNvSpPr txBox="1"/>
          <p:nvPr/>
        </p:nvSpPr>
        <p:spPr>
          <a:xfrm>
            <a:off x="3259674" y="3870628"/>
            <a:ext cx="26442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/>
              <a:t>Abb. 4: Darstellung eines Hochwassers mit hoher Wahrscheinlichkeit in Velbert  Langenberg (ELWAS-WEB)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812E7194-A480-D672-C0ED-747D46EEB8C8}"/>
              </a:ext>
            </a:extLst>
          </p:cNvPr>
          <p:cNvSpPr txBox="1"/>
          <p:nvPr/>
        </p:nvSpPr>
        <p:spPr>
          <a:xfrm>
            <a:off x="358084" y="5862679"/>
            <a:ext cx="2756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/>
              <a:t>Abb. 5: Topographische Karte Velbert Langenberg &amp; Velbert Nierenhof (topographic-map.com)</a:t>
            </a:r>
          </a:p>
        </p:txBody>
      </p:sp>
    </p:spTree>
    <p:extLst>
      <p:ext uri="{BB962C8B-B14F-4D97-AF65-F5344CB8AC3E}">
        <p14:creationId xmlns:p14="http://schemas.microsoft.com/office/powerpoint/2010/main" val="930532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EB01BE-3276-522D-BAA0-670896A96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95DCDD-4B77-9634-DB10-E2C84FD46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Hochwassergefahr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69BD93B-3F90-BF16-00DF-E6442C102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799A416-A08F-B1A9-E47D-A754564A4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7</a:t>
            </a:fld>
            <a:r>
              <a:rPr lang="de-DE"/>
              <a:t> </a:t>
            </a:r>
            <a:endParaRPr lang="de-DE" dirty="0"/>
          </a:p>
        </p:txBody>
      </p:sp>
      <p:pic>
        <p:nvPicPr>
          <p:cNvPr id="6" name="Grafik 5" descr="Ein Bild, das draußen, Wasser, Pflanze, Baum enthält.&#10;&#10;Automatisch generierte Beschreibung">
            <a:extLst>
              <a:ext uri="{FF2B5EF4-FFF2-40B4-BE49-F238E27FC236}">
                <a16:creationId xmlns:a16="http://schemas.microsoft.com/office/drawing/2014/main" id="{6A0FA792-A8AC-47F0-5C2C-360F70CB3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00" y="1052720"/>
            <a:ext cx="3403094" cy="4537459"/>
          </a:xfrm>
          <a:prstGeom prst="rect">
            <a:avLst/>
          </a:prstGeom>
        </p:spPr>
      </p:pic>
      <p:pic>
        <p:nvPicPr>
          <p:cNvPr id="7" name="Grafik 6" descr="Ein Bild, das draußen, Gebäude, Himmel, Fenster enthält.&#10;&#10;Automatisch generierte Beschreibung">
            <a:extLst>
              <a:ext uri="{FF2B5EF4-FFF2-40B4-BE49-F238E27FC236}">
                <a16:creationId xmlns:a16="http://schemas.microsoft.com/office/drawing/2014/main" id="{25EAF348-0050-7E20-29BD-43BC04D68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118" y="1052720"/>
            <a:ext cx="3403094" cy="453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575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E16C9-1740-6732-8599-9035880E1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FD68B7-BCE0-5400-878E-4DCDF48EE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Hochwassergefahr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3F36B2-D6A1-CC70-5949-535865DFA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FB17C4A-AA22-E41B-4DD4-391B6C8B2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8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FC4C9F3-852D-F192-EB77-BA4236132014}"/>
              </a:ext>
            </a:extLst>
          </p:cNvPr>
          <p:cNvSpPr txBox="1"/>
          <p:nvPr/>
        </p:nvSpPr>
        <p:spPr>
          <a:xfrm>
            <a:off x="450000" y="1152000"/>
            <a:ext cx="44820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500" b="1" dirty="0">
                <a:solidFill>
                  <a:schemeClr val="tx2"/>
                </a:solidFill>
              </a:rPr>
              <a:t>Stauraumkanäle</a:t>
            </a:r>
            <a:r>
              <a:rPr lang="de-DE" sz="1500" dirty="0">
                <a:solidFill>
                  <a:schemeClr val="tx2"/>
                </a:solidFill>
              </a:rPr>
              <a:t> speichern überschüssiges Wasser zwischen </a:t>
            </a:r>
          </a:p>
          <a:p>
            <a:endParaRPr lang="de-DE" sz="15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500" b="1" dirty="0">
                <a:solidFill>
                  <a:schemeClr val="tx2"/>
                </a:solidFill>
              </a:rPr>
              <a:t>Regenrückhaltebecken</a:t>
            </a:r>
            <a:r>
              <a:rPr lang="de-DE" sz="1500" dirty="0">
                <a:solidFill>
                  <a:schemeClr val="tx2"/>
                </a:solidFill>
              </a:rPr>
              <a:t> speichern Regenwasser vorübergehend und leiten es später langsam ab</a:t>
            </a:r>
          </a:p>
          <a:p>
            <a:endParaRPr lang="de-DE" sz="15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500" b="1" dirty="0">
                <a:solidFill>
                  <a:schemeClr val="tx2"/>
                </a:solidFill>
              </a:rPr>
              <a:t>Regenüberlaufbecken </a:t>
            </a:r>
            <a:r>
              <a:rPr lang="de-DE" sz="1500" dirty="0">
                <a:solidFill>
                  <a:schemeClr val="tx2"/>
                </a:solidFill>
              </a:rPr>
              <a:t>Zwischenspeicher für überschüssiges Mischwasser (Abwasser und Regenwasser). Grobe Reinigung vor der Einleitung in das Fließgewässer</a:t>
            </a:r>
          </a:p>
          <a:p>
            <a:endParaRPr lang="de-DE" sz="1500" b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500" b="1" dirty="0">
                <a:solidFill>
                  <a:schemeClr val="tx2"/>
                </a:solidFill>
              </a:rPr>
              <a:t>Regenüberläufe </a:t>
            </a:r>
            <a:r>
              <a:rPr lang="de-DE" sz="1500" dirty="0">
                <a:solidFill>
                  <a:schemeClr val="tx2"/>
                </a:solidFill>
              </a:rPr>
              <a:t>sind Entlastungspunkte im Kanalnetz und leiten Mischwasser bei Starkregen Überschusswasser gezielt in Fließgewässer ein. Es erfolgt </a:t>
            </a:r>
            <a:r>
              <a:rPr lang="de-DE" sz="1500" u="sng" dirty="0">
                <a:solidFill>
                  <a:schemeClr val="tx2"/>
                </a:solidFill>
              </a:rPr>
              <a:t>keine</a:t>
            </a:r>
            <a:r>
              <a:rPr lang="de-DE" sz="1500" dirty="0">
                <a:solidFill>
                  <a:schemeClr val="tx2"/>
                </a:solidFill>
              </a:rPr>
              <a:t> Reinigung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25038CA3-6981-AB0C-6EDF-968BD9DBC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288360"/>
            <a:ext cx="2160240" cy="5474893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9F3982E7-108C-FD73-DF64-1FD9B2BD6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96" y="2060848"/>
            <a:ext cx="1725452" cy="2347363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4CA024AA-CE57-21C2-DB82-5145B758FE1E}"/>
              </a:ext>
            </a:extLst>
          </p:cNvPr>
          <p:cNvSpPr txBox="1"/>
          <p:nvPr/>
        </p:nvSpPr>
        <p:spPr>
          <a:xfrm>
            <a:off x="4998690" y="5763253"/>
            <a:ext cx="22376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/>
              <a:t>Abb. 6: Einleitungsstellen in einen ausgewählten Abschnitt des </a:t>
            </a:r>
            <a:r>
              <a:rPr lang="de-DE" sz="600" dirty="0" err="1"/>
              <a:t>Deilbaches</a:t>
            </a:r>
            <a:r>
              <a:rPr lang="de-DE" sz="600" dirty="0"/>
              <a:t> (ELWAS-WEB)</a:t>
            </a:r>
          </a:p>
        </p:txBody>
      </p:sp>
    </p:spTree>
    <p:extLst>
      <p:ext uri="{BB962C8B-B14F-4D97-AF65-F5344CB8AC3E}">
        <p14:creationId xmlns:p14="http://schemas.microsoft.com/office/powerpoint/2010/main" val="3967226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BEC2D2-A9F1-44C6-9650-F1C34A7BB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Umsetzung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766D62-E767-47A3-89D6-014779A16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224000"/>
            <a:ext cx="4608056" cy="4488000"/>
          </a:xfrm>
        </p:spPr>
        <p:txBody>
          <a:bodyPr/>
          <a:lstStyle/>
          <a:p>
            <a:r>
              <a:rPr lang="de-DE" dirty="0"/>
              <a:t>Untersuchungsgebiet: </a:t>
            </a:r>
          </a:p>
          <a:p>
            <a:r>
              <a:rPr lang="de-DE" b="0" dirty="0"/>
              <a:t>Abschnitt zwischen dem NSG </a:t>
            </a:r>
            <a:r>
              <a:rPr lang="de-DE" b="0" dirty="0" err="1"/>
              <a:t>Deilbach</a:t>
            </a:r>
            <a:r>
              <a:rPr lang="de-DE" b="0" dirty="0"/>
              <a:t>, Velbert Langenberg und Velbert Nierenhof</a:t>
            </a:r>
          </a:p>
          <a:p>
            <a:pPr marL="519750" lvl="2" indent="-285750">
              <a:buFont typeface="Arial" panose="020B0604020202020204" pitchFamily="34" charset="0"/>
              <a:buChar char="•"/>
            </a:pPr>
            <a:r>
              <a:rPr lang="de-DE" b="0" dirty="0"/>
              <a:t>Länge ca. 6,37km</a:t>
            </a:r>
          </a:p>
          <a:p>
            <a:pPr marL="285750" indent="-285750">
              <a:buFontTx/>
              <a:buChar char="-"/>
            </a:pPr>
            <a:endParaRPr lang="de-DE" dirty="0"/>
          </a:p>
          <a:p>
            <a:r>
              <a:rPr lang="de-DE" dirty="0"/>
              <a:t>Forschungsfragen:</a:t>
            </a:r>
          </a:p>
          <a:p>
            <a:pPr marL="285750" indent="-285750">
              <a:buFontTx/>
              <a:buChar char="-"/>
            </a:pPr>
            <a:r>
              <a:rPr lang="de-DE" b="0" dirty="0"/>
              <a:t>Die Veränderung des Chemischen Zustandes, nach und bei Passieren von Städten und Industriefläche</a:t>
            </a:r>
          </a:p>
          <a:p>
            <a:pPr marL="285750" indent="-285750">
              <a:buFontTx/>
              <a:buChar char="-"/>
            </a:pPr>
            <a:r>
              <a:rPr lang="de-DE" b="0" dirty="0"/>
              <a:t>Auswirkungen der der Anthropogenen Eingriffe in den Flusslauf und das damit verbundene Hochwasserrisiko, sowie der Schadstoffeintrag</a:t>
            </a: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2141542-07AD-4A96-A4E0-6A1FE195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234CDD1-7F1B-42B2-A2B9-827D276D4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9</a:t>
            </a:fld>
            <a:r>
              <a:rPr lang="de-DE"/>
              <a:t> 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7F6750B-F538-156B-E511-C2BEE2016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216" y="169434"/>
            <a:ext cx="2910784" cy="554382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0E0AD2BB-D54A-9BB9-F211-979D3D563B45}"/>
              </a:ext>
            </a:extLst>
          </p:cNvPr>
          <p:cNvSpPr/>
          <p:nvPr/>
        </p:nvSpPr>
        <p:spPr>
          <a:xfrm>
            <a:off x="6948264" y="2833332"/>
            <a:ext cx="504056" cy="21602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72A487E-6874-A192-C23F-842FBB84DE2A}"/>
              </a:ext>
            </a:extLst>
          </p:cNvPr>
          <p:cNvSpPr txBox="1"/>
          <p:nvPr/>
        </p:nvSpPr>
        <p:spPr>
          <a:xfrm>
            <a:off x="5765216" y="5712000"/>
            <a:ext cx="280785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/>
              <a:t>Abb.7: Längenmessung des ausgewählten Flussabschnittes (ELWAS-WEB)</a:t>
            </a:r>
          </a:p>
        </p:txBody>
      </p:sp>
    </p:spTree>
    <p:extLst>
      <p:ext uri="{BB962C8B-B14F-4D97-AF65-F5344CB8AC3E}">
        <p14:creationId xmlns:p14="http://schemas.microsoft.com/office/powerpoint/2010/main" val="4098893687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Master RUB">
  <a:themeElements>
    <a:clrScheme name="RUB">
      <a:dk1>
        <a:sysClr val="windowText" lastClr="000000"/>
      </a:dk1>
      <a:lt1>
        <a:sysClr val="window" lastClr="FFFFFF"/>
      </a:lt1>
      <a:dk2>
        <a:srgbClr val="003560"/>
      </a:dk2>
      <a:lt2>
        <a:srgbClr val="8DAE10"/>
      </a:lt2>
      <a:accent1>
        <a:srgbClr val="FFCC00"/>
      </a:accent1>
      <a:accent2>
        <a:srgbClr val="EE7203"/>
      </a:accent2>
      <a:accent3>
        <a:srgbClr val="E6332A"/>
      </a:accent3>
      <a:accent4>
        <a:srgbClr val="B71E3F"/>
      </a:accent4>
      <a:accent5>
        <a:srgbClr val="9C5516"/>
      </a:accent5>
      <a:accent6>
        <a:srgbClr val="59211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_RUB_4z3_01.potx" id="{6F462AD2-FF89-4064-AE03-3EEC592313EA}" vid="{1E09BEED-63B3-4EF9-AD3C-CC701815B78B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RUB-Präsentation-4zu3</Template>
  <TotalTime>0</TotalTime>
  <Words>1090</Words>
  <Application>Microsoft Office PowerPoint</Application>
  <PresentationFormat>Bildschirmpräsentation (4:3)</PresentationFormat>
  <Paragraphs>214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4" baseType="lpstr">
      <vt:lpstr>Arial</vt:lpstr>
      <vt:lpstr>Calibri</vt:lpstr>
      <vt:lpstr>Symbol</vt:lpstr>
      <vt:lpstr>Wingdings</vt:lpstr>
      <vt:lpstr>PowerPoint Master RUB</vt:lpstr>
      <vt:lpstr>Fließgewässer Steckbrief - Deilbach</vt:lpstr>
      <vt:lpstr>Fakten zum Deilbach </vt:lpstr>
      <vt:lpstr>Nebenflüsse</vt:lpstr>
      <vt:lpstr>Historie und Nutzung des Deilbaches </vt:lpstr>
      <vt:lpstr>Gesamtbewertung der Gewässerstruktur </vt:lpstr>
      <vt:lpstr>Die Hochwassergefahr</vt:lpstr>
      <vt:lpstr>Die Hochwassergefahr</vt:lpstr>
      <vt:lpstr>Die Hochwassergefahr</vt:lpstr>
      <vt:lpstr>Umsetzung</vt:lpstr>
      <vt:lpstr>Abbildungsverzeichnis </vt:lpstr>
      <vt:lpstr>Quellenverzeichnis </vt:lpstr>
      <vt:lpstr>KAPITEL</vt:lpstr>
      <vt:lpstr>KAPITEL</vt:lpstr>
      <vt:lpstr>PowerPoint-Präsentation</vt:lpstr>
      <vt:lpstr>PowerPoint-Präsentation</vt:lpstr>
      <vt:lpstr>PowerPoint-Präsentation</vt:lpstr>
      <vt:lpstr>PowerPoint-Präsentation</vt:lpstr>
      <vt:lpstr>Beispieltabelle 1</vt:lpstr>
      <vt:lpstr>Beispieltabelle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Lukas Kroner</dc:creator>
  <cp:lastModifiedBy>Lukas Kroner</cp:lastModifiedBy>
  <cp:revision>2</cp:revision>
  <dcterms:created xsi:type="dcterms:W3CDTF">2024-11-01T08:17:53Z</dcterms:created>
  <dcterms:modified xsi:type="dcterms:W3CDTF">2024-11-14T08:09:00Z</dcterms:modified>
</cp:coreProperties>
</file>