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30T10:05:47.709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0,'0'7,"0"16,0 11,0 14,0 13,0 2,0 6,0-4,0 3,0-5,0-5,0-5,0-6,0-3,0 5,0 0,0 0,0-2,0-2,0-22,0-30,0-27,0-22,0-8,0 0,0 3,0 6,0 5,0 17,0 30,0 21,0 15,0 15,0 14,7 11,2-1,7-19,7-26,8-38,4-25,4-26,2-18,1-1,-6 6,-10 9,-9 22,-7 40,1 34,-1 27,5 23,6 13,1 4,-5-7,-4-12,2-13,-1-30,-3-29,-4-30,-2-23,4-19,1-5,12-4,3 4,-3 7,2 7,3 6,-2 6,-6 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3AC4C-1F0C-0EAC-8D87-CC4FF767E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4E6414-71F4-6D82-B651-0690919EC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D1C2ED-055E-E145-8CD4-D9B1DB53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4C3DF9-37F0-226C-A267-623F6CC4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DE841-A7AF-AC3B-2FF1-FD5B18C2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79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8B741-358A-9B68-2928-324D56E1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FA1733-E5CC-DE5C-7360-7C5092A0A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747A17-FC2B-8E48-AB69-9862BA6E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BEED2A-261B-4298-C9F2-D0DA8704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A4B05D-09E3-42A3-7742-730E70EE5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45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7A9D0D5-802A-D57F-AD54-E5084E49A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C9CDCF1-3A2F-7B9E-58FA-876F58FF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12D917-ABB6-E6A1-BC91-B39574DFE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0DC61F-AFE0-DA83-D6B7-85305F31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C5F8E9-1ACF-6B0B-3538-06E8E80A3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12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D98FA-CA91-69AE-3E03-4017AEBC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7DF4B5-FD2A-8EA7-AAAB-DAC0B11BD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563ACE-9E57-C6AB-9E7C-A20CD2B0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C5D5CF-FA0A-1EA0-4C56-571255EE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365878-94E9-89B8-2179-41D85B6C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34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F70A-01E9-C83F-6ED0-C02ADADA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04490E-872A-3898-CCA2-0547E23E0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A6A5AF-AB26-5FC3-7653-71B554453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67C66A-DECF-D928-E00A-DD992B5B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D1468C-A449-CFD3-B561-EC56BF66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37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1DA11-0355-E1B9-F769-F70F4003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5E7F3F-49F0-DD99-9C8A-FF5E9C673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894139-555D-7BFA-E96C-94440460E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4098BC3-9CA6-C6AC-235D-DF2D69C7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4A75BD-A97D-FC41-0648-96BB0839E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10B503-B115-BDAE-C460-559FBB23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21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1A4AF8-6E48-4680-0435-F6CACA1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859158-94B8-0A0D-6C50-CF694A481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1570302-F989-4F20-B615-FE8D67EC2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22C41C-F1BB-2A25-4651-E450BEE467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94D77D-116E-9224-3142-C430B3C168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342D619-DB63-6EBF-BF3D-EB943B92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79B0649-00BA-6381-C7C6-0BCDC29C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D8508B-71A0-04BC-CE72-744D01D3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68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DBDFD-E959-D492-041F-ACC0BCBE2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A502CC-5113-2366-CC1A-924B49399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8C195A-4F12-12D9-F76C-E2369FC17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CB401C-02F2-7604-364C-E71754D5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16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2570C75-6818-00E3-F7BA-479B8CBF3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D9FDC94-36CE-6264-9B09-E6A6EDC3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F9DE4B-67D7-9E76-5E74-782C3E6BF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93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5E13F-F254-4549-AD3E-AA867F00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62F74F-46A6-0957-8AA4-2D2F4C84E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36585A-D46C-12E1-4AD2-4DA79FAAF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CD92DC-6640-E754-C7EF-AA93C106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3B14A32-91E1-D78F-C384-B0A5EA78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F7A1D9-8445-CD50-767C-787179AE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7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FFA70-B3C5-DAE9-6592-2FD45562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C4ABC5A-AAA3-67CA-8691-C648A2A11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973759-F0A9-3D7D-B1AD-EE7CB61C2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03DF76-EF0C-8625-48C8-2FA6553B4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53432B-1C71-F767-6F6E-06395FE4C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C512709-D061-9189-D784-CB665219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47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A676169-43C7-0A21-2812-1C7BBBCC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6A35E3-15D6-33EB-966B-2439EB940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D185B0-AC6E-4CD8-375F-315918398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BDB617-B797-4DA8-9983-5336211457D9}" type="datetimeFigureOut">
              <a:rPr lang="de-DE" smtClean="0"/>
              <a:t>04.12.2024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3EAB6E-0728-E839-10A7-4CAA255D5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EB9E40-8B8B-2429-0DA9-9B0EEB2A7D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D408DC-042B-4145-8882-4875EAE7D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967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maps/@51.4250449,7.2146256,14.63z?entry=ttu&amp;g_ep=EgoyMDI0MTIwMS4xIKXMDSoASAFQAw%3D%3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E3F0A98-3D8E-8E87-96BE-5992E4A93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5960"/>
            <a:ext cx="12413226" cy="93099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91993ED-CC30-C882-5BD5-2DBDCA8AB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680"/>
            <a:ext cx="9144000" cy="2387600"/>
          </a:xfrm>
        </p:spPr>
        <p:txBody>
          <a:bodyPr/>
          <a:lstStyle/>
          <a:p>
            <a:r>
              <a:rPr lang="de-DE" dirty="0">
                <a:highlight>
                  <a:srgbClr val="C0C0C0"/>
                </a:highlight>
              </a:rPr>
              <a:t>Der </a:t>
            </a:r>
            <a:r>
              <a:rPr lang="de-DE" dirty="0" err="1">
                <a:highlight>
                  <a:srgbClr val="C0C0C0"/>
                </a:highlight>
              </a:rPr>
              <a:t>Knöselsbach</a:t>
            </a:r>
            <a:endParaRPr lang="de-DE" dirty="0">
              <a:highlight>
                <a:srgbClr val="C0C0C0"/>
              </a:highlight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2A9B76-7B91-5B1D-8DC5-A3E257934B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>
                <a:highlight>
                  <a:srgbClr val="C0C0C0"/>
                </a:highlight>
              </a:rPr>
              <a:t>Entwicklung und Bewertung von Fließgewässern</a:t>
            </a:r>
          </a:p>
          <a:p>
            <a:r>
              <a:rPr lang="de-DE" dirty="0">
                <a:highlight>
                  <a:srgbClr val="C0C0C0"/>
                </a:highlight>
              </a:rPr>
              <a:t>Projektseminar </a:t>
            </a:r>
          </a:p>
          <a:p>
            <a:endParaRPr lang="de-DE" dirty="0">
              <a:highlight>
                <a:srgbClr val="C0C0C0"/>
              </a:highlight>
            </a:endParaRPr>
          </a:p>
          <a:p>
            <a:r>
              <a:rPr lang="de-DE" dirty="0">
                <a:highlight>
                  <a:srgbClr val="C0C0C0"/>
                </a:highlight>
              </a:rPr>
              <a:t>Lisann Borchers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EF61C32-C59B-E048-AA01-129EE6908B55}"/>
              </a:ext>
            </a:extLst>
          </p:cNvPr>
          <p:cNvSpPr txBox="1"/>
          <p:nvPr/>
        </p:nvSpPr>
        <p:spPr>
          <a:xfrm>
            <a:off x="0" y="7126535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C0C0C0"/>
                </a:highlight>
              </a:rPr>
              <a:t>Abb. 1: Der </a:t>
            </a:r>
            <a:r>
              <a:rPr lang="de-DE" dirty="0" err="1">
                <a:highlight>
                  <a:srgbClr val="C0C0C0"/>
                </a:highlight>
              </a:rPr>
              <a:t>Knöselsbach</a:t>
            </a:r>
            <a:r>
              <a:rPr lang="de-DE" dirty="0">
                <a:highlight>
                  <a:srgbClr val="C0C0C0"/>
                </a:highlight>
              </a:rPr>
              <a:t> (Eigene Aufnahme 2024)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40D3DF6-04E8-3A0C-6B16-C41EA4EEFE97}"/>
              </a:ext>
            </a:extLst>
          </p:cNvPr>
          <p:cNvSpPr txBox="1"/>
          <p:nvPr/>
        </p:nvSpPr>
        <p:spPr>
          <a:xfrm>
            <a:off x="0" y="6673334"/>
            <a:ext cx="5086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C0C0C0"/>
                </a:highlight>
              </a:rPr>
              <a:t>Abb.1: Der </a:t>
            </a:r>
            <a:r>
              <a:rPr lang="de-DE" dirty="0" err="1">
                <a:highlight>
                  <a:srgbClr val="C0C0C0"/>
                </a:highlight>
              </a:rPr>
              <a:t>Knöselsbach</a:t>
            </a:r>
            <a:r>
              <a:rPr lang="de-DE" dirty="0">
                <a:highlight>
                  <a:srgbClr val="C0C0C0"/>
                </a:highlight>
              </a:rPr>
              <a:t> (Eigene Aufnahme 2024)</a:t>
            </a:r>
          </a:p>
        </p:txBody>
      </p:sp>
    </p:spTree>
    <p:extLst>
      <p:ext uri="{BB962C8B-B14F-4D97-AF65-F5344CB8AC3E}">
        <p14:creationId xmlns:p14="http://schemas.microsoft.com/office/powerpoint/2010/main" val="306900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CDD8A-C4B3-5A19-84A2-94E28FF5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ACB25B-8441-9F5B-F0C9-297157F9C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Übersicht</a:t>
            </a:r>
          </a:p>
          <a:p>
            <a:endParaRPr lang="de-DE" dirty="0"/>
          </a:p>
          <a:p>
            <a:r>
              <a:rPr lang="de-DE" dirty="0"/>
              <a:t>Lage</a:t>
            </a:r>
          </a:p>
          <a:p>
            <a:endParaRPr lang="de-DE" dirty="0"/>
          </a:p>
          <a:p>
            <a:r>
              <a:rPr lang="de-DE" dirty="0"/>
              <a:t>Verlauf</a:t>
            </a:r>
          </a:p>
          <a:p>
            <a:endParaRPr lang="de-DE" dirty="0"/>
          </a:p>
          <a:p>
            <a:r>
              <a:rPr lang="de-DE" dirty="0"/>
              <a:t>Forschungsfragen</a:t>
            </a:r>
          </a:p>
          <a:p>
            <a:endParaRPr lang="de-DE" dirty="0"/>
          </a:p>
          <a:p>
            <a:r>
              <a:rPr lang="de-DE" dirty="0"/>
              <a:t>Quellenverzeichnis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9431432-013F-6EEC-A970-CD5F40CC9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63" y="748739"/>
            <a:ext cx="4071169" cy="54282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B93CF3C-7BB7-1139-B0EC-44E4C32831A5}"/>
              </a:ext>
            </a:extLst>
          </p:cNvPr>
          <p:cNvSpPr txBox="1"/>
          <p:nvPr/>
        </p:nvSpPr>
        <p:spPr>
          <a:xfrm>
            <a:off x="6606663" y="6176963"/>
            <a:ext cx="407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Abb. 2: </a:t>
            </a:r>
            <a:r>
              <a:rPr lang="de-DE" dirty="0" err="1"/>
              <a:t>Knöselsbach</a:t>
            </a:r>
            <a:r>
              <a:rPr lang="de-DE" dirty="0"/>
              <a:t> höhe </a:t>
            </a:r>
            <a:r>
              <a:rPr lang="de-DE" dirty="0" err="1"/>
              <a:t>Brockhauser</a:t>
            </a:r>
            <a:r>
              <a:rPr lang="de-DE" dirty="0"/>
              <a:t> Str. (Eigene Aufnahme 2024)</a:t>
            </a:r>
          </a:p>
        </p:txBody>
      </p:sp>
    </p:spTree>
    <p:extLst>
      <p:ext uri="{BB962C8B-B14F-4D97-AF65-F5344CB8AC3E}">
        <p14:creationId xmlns:p14="http://schemas.microsoft.com/office/powerpoint/2010/main" val="209550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F9B5D-F140-4643-E523-04AAF1528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365" y="83023"/>
            <a:ext cx="10515600" cy="1325563"/>
          </a:xfrm>
        </p:spPr>
        <p:txBody>
          <a:bodyPr/>
          <a:lstStyle/>
          <a:p>
            <a:r>
              <a:rPr lang="de-DE" dirty="0"/>
              <a:t>Übersicht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BA27830-EA96-DD43-7FC4-3E3E89C88F2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26301872"/>
              </p:ext>
            </p:extLst>
          </p:nvPr>
        </p:nvGraphicFramePr>
        <p:xfrm>
          <a:off x="675565" y="1368424"/>
          <a:ext cx="5181600" cy="4973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174">
                  <a:extLst>
                    <a:ext uri="{9D8B030D-6E8A-4147-A177-3AD203B41FA5}">
                      <a16:colId xmlns:a16="http://schemas.microsoft.com/office/drawing/2014/main" val="2161847576"/>
                    </a:ext>
                  </a:extLst>
                </a:gridCol>
                <a:gridCol w="2583426">
                  <a:extLst>
                    <a:ext uri="{9D8B030D-6E8A-4147-A177-3AD203B41FA5}">
                      <a16:colId xmlns:a16="http://schemas.microsoft.com/office/drawing/2014/main" val="375049350"/>
                    </a:ext>
                  </a:extLst>
                </a:gridCol>
              </a:tblGrid>
              <a:tr h="828897">
                <a:tc>
                  <a:txBody>
                    <a:bodyPr/>
                    <a:lstStyle/>
                    <a:p>
                      <a:r>
                        <a:rPr lang="de-DE" dirty="0" err="1"/>
                        <a:t>Knöselsbach</a:t>
                      </a:r>
                      <a:r>
                        <a:rPr lang="de-DE" dirty="0"/>
                        <a:t> in Bochum Süd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188102"/>
                  </a:ext>
                </a:extLst>
              </a:tr>
              <a:tr h="828897">
                <a:tc>
                  <a:txBody>
                    <a:bodyPr/>
                    <a:lstStyle/>
                    <a:p>
                      <a:r>
                        <a:rPr lang="de-DE" sz="2000" dirty="0"/>
                        <a:t>Länge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2,4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166355"/>
                  </a:ext>
                </a:extLst>
              </a:tr>
              <a:tr h="828897">
                <a:tc>
                  <a:txBody>
                    <a:bodyPr/>
                    <a:lstStyle/>
                    <a:p>
                      <a:r>
                        <a:rPr lang="de-DE" sz="2000" dirty="0"/>
                        <a:t>Höhenunterschied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b="0" i="0" dirty="0">
                          <a:solidFill>
                            <a:srgbClr val="202122"/>
                          </a:solidFill>
                          <a:effectLst/>
                          <a:latin typeface="Arial" panose="020B0604020202020204" pitchFamily="34" charset="0"/>
                        </a:rPr>
                        <a:t>ca. 70 m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57133"/>
                  </a:ext>
                </a:extLst>
              </a:tr>
              <a:tr h="828897">
                <a:tc>
                  <a:txBody>
                    <a:bodyPr/>
                    <a:lstStyle/>
                    <a:p>
                      <a:r>
                        <a:rPr lang="de-DE" sz="2000" dirty="0"/>
                        <a:t>Quelle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In Haar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878447"/>
                  </a:ext>
                </a:extLst>
              </a:tr>
              <a:tr h="828897">
                <a:tc>
                  <a:txBody>
                    <a:bodyPr/>
                    <a:lstStyle/>
                    <a:p>
                      <a:r>
                        <a:rPr lang="de-DE" sz="2000" dirty="0"/>
                        <a:t>Mündung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Mündet in die Ruhr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721680"/>
                  </a:ext>
                </a:extLst>
              </a:tr>
              <a:tr h="828897">
                <a:tc>
                  <a:txBody>
                    <a:bodyPr/>
                    <a:lstStyle/>
                    <a:p>
                      <a:r>
                        <a:rPr lang="de-DE" sz="2000" dirty="0"/>
                        <a:t>Einzugsgebiet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000" dirty="0"/>
                        <a:t>Rhein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73092"/>
                  </a:ext>
                </a:extLst>
              </a:tr>
            </a:tbl>
          </a:graphicData>
        </a:graphic>
      </p:graphicFrame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3EEF7CA-9C11-8E19-80EA-BF8BDCCBE9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70" y="83023"/>
            <a:ext cx="5018965" cy="6691954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FB5C63B-ECB9-1220-E7D9-3DE703335FC8}"/>
              </a:ext>
            </a:extLst>
          </p:cNvPr>
          <p:cNvSpPr txBox="1"/>
          <p:nvPr/>
        </p:nvSpPr>
        <p:spPr>
          <a:xfrm rot="5400000">
            <a:off x="8459445" y="3068155"/>
            <a:ext cx="648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Abb. 3: </a:t>
            </a:r>
            <a:r>
              <a:rPr lang="de-DE" dirty="0" err="1"/>
              <a:t>Knöselsbach</a:t>
            </a:r>
            <a:r>
              <a:rPr lang="de-DE" dirty="0"/>
              <a:t> höhe </a:t>
            </a:r>
            <a:r>
              <a:rPr lang="de-DE" dirty="0" err="1"/>
              <a:t>Kosterstraße</a:t>
            </a:r>
            <a:r>
              <a:rPr lang="de-DE" dirty="0"/>
              <a:t> (Eigene Aufnahme 2024)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99046F-4D23-2F44-362C-5BC4D69D50B5}"/>
              </a:ext>
            </a:extLst>
          </p:cNvPr>
          <p:cNvSpPr txBox="1"/>
          <p:nvPr/>
        </p:nvSpPr>
        <p:spPr>
          <a:xfrm>
            <a:off x="675565" y="6341806"/>
            <a:ext cx="2231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Elvasweb.nrw</a:t>
            </a:r>
            <a:r>
              <a:rPr lang="de-DE" dirty="0"/>
              <a:t> 2024)</a:t>
            </a:r>
          </a:p>
        </p:txBody>
      </p:sp>
    </p:spTree>
    <p:extLst>
      <p:ext uri="{BB962C8B-B14F-4D97-AF65-F5344CB8AC3E}">
        <p14:creationId xmlns:p14="http://schemas.microsoft.com/office/powerpoint/2010/main" val="230986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E9D5F-41AD-AF35-1478-1B782D2A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6" y="29497"/>
            <a:ext cx="10515600" cy="1325563"/>
          </a:xfrm>
        </p:spPr>
        <p:txBody>
          <a:bodyPr/>
          <a:lstStyle/>
          <a:p>
            <a:r>
              <a:rPr lang="de-DE" dirty="0"/>
              <a:t>Lage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9D5E849-9F4A-CC3F-F5A6-036A34AFA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614" y="0"/>
            <a:ext cx="10176386" cy="6858000"/>
          </a:xfr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6B93DA0-BD25-3022-6687-BBE6C9492C32}"/>
                  </a:ext>
                </a:extLst>
              </p14:cNvPr>
              <p14:cNvContentPartPr/>
              <p14:nvPr/>
            </p14:nvContentPartPr>
            <p14:xfrm>
              <a:off x="2211852" y="1430431"/>
              <a:ext cx="243720" cy="3945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6B93DA0-BD25-3022-6687-BBE6C9492C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2852" y="1376431"/>
                <a:ext cx="261360" cy="5022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feld 12">
            <a:extLst>
              <a:ext uri="{FF2B5EF4-FFF2-40B4-BE49-F238E27FC236}">
                <a16:creationId xmlns:a16="http://schemas.microsoft.com/office/drawing/2014/main" id="{2D183384-FC5F-7785-8AB8-F8A8F62630FA}"/>
              </a:ext>
            </a:extLst>
          </p:cNvPr>
          <p:cNvSpPr txBox="1"/>
          <p:nvPr/>
        </p:nvSpPr>
        <p:spPr>
          <a:xfrm>
            <a:off x="86336" y="5380672"/>
            <a:ext cx="1929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Abb. 4: Verlauf des </a:t>
            </a:r>
            <a:r>
              <a:rPr lang="de-DE" dirty="0" err="1"/>
              <a:t>Knöselsbachs</a:t>
            </a:r>
            <a:r>
              <a:rPr lang="de-DE" dirty="0"/>
              <a:t> (Google Maps 2024) </a:t>
            </a:r>
          </a:p>
        </p:txBody>
      </p:sp>
    </p:spTree>
    <p:extLst>
      <p:ext uri="{BB962C8B-B14F-4D97-AF65-F5344CB8AC3E}">
        <p14:creationId xmlns:p14="http://schemas.microsoft.com/office/powerpoint/2010/main" val="223254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1DA1B02-BC41-8F51-C6F4-1A245CDB6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1999" cy="3429000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AB119E-F039-895F-41E9-8346410D2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34" y="0"/>
            <a:ext cx="2571750" cy="3429000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D793E7AA-3B00-639F-A014-106E161F4AA0}"/>
              </a:ext>
            </a:extLst>
          </p:cNvPr>
          <p:cNvSpPr/>
          <p:nvPr/>
        </p:nvSpPr>
        <p:spPr>
          <a:xfrm>
            <a:off x="4922842" y="1714499"/>
            <a:ext cx="481781" cy="3539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742F9285-EA9A-5A39-6771-1A1A76C18659}"/>
              </a:ext>
            </a:extLst>
          </p:cNvPr>
          <p:cNvSpPr/>
          <p:nvPr/>
        </p:nvSpPr>
        <p:spPr>
          <a:xfrm>
            <a:off x="8786614" y="1714498"/>
            <a:ext cx="481781" cy="3539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910E0F8-DD8A-F246-E721-52DB0571D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458" y="-2"/>
            <a:ext cx="2571751" cy="342900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1BA3CA4-11FE-EBA5-846A-65D897726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628" y="3429002"/>
            <a:ext cx="2571751" cy="3429000"/>
          </a:xfrm>
          <a:prstGeom prst="rect">
            <a:avLst/>
          </a:prstGeom>
        </p:spPr>
      </p:pic>
      <p:sp>
        <p:nvSpPr>
          <p:cNvPr id="14" name="Pfeil: gebogen 13">
            <a:extLst>
              <a:ext uri="{FF2B5EF4-FFF2-40B4-BE49-F238E27FC236}">
                <a16:creationId xmlns:a16="http://schemas.microsoft.com/office/drawing/2014/main" id="{679856CD-73BB-AAA9-B8BC-09C904F31E3F}"/>
              </a:ext>
            </a:extLst>
          </p:cNvPr>
          <p:cNvSpPr/>
          <p:nvPr/>
        </p:nvSpPr>
        <p:spPr>
          <a:xfrm rot="10800000">
            <a:off x="10868460" y="4445903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6E7E337-C1F4-48DA-B1B6-0AD407B5C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3" y="3429001"/>
            <a:ext cx="4571999" cy="3428999"/>
          </a:xfrm>
          <a:prstGeom prst="rect">
            <a:avLst/>
          </a:prstGeo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F086AFB4-92C7-63F6-8109-57E44478E7F4}"/>
              </a:ext>
            </a:extLst>
          </p:cNvPr>
          <p:cNvSpPr/>
          <p:nvPr/>
        </p:nvSpPr>
        <p:spPr>
          <a:xfrm rot="10800000">
            <a:off x="6986534" y="4880243"/>
            <a:ext cx="481781" cy="3539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: nach oben gebogen 18">
            <a:extLst>
              <a:ext uri="{FF2B5EF4-FFF2-40B4-BE49-F238E27FC236}">
                <a16:creationId xmlns:a16="http://schemas.microsoft.com/office/drawing/2014/main" id="{3FDBE2CB-27D1-D73B-FC22-7F74A2395AE7}"/>
              </a:ext>
            </a:extLst>
          </p:cNvPr>
          <p:cNvSpPr/>
          <p:nvPr/>
        </p:nvSpPr>
        <p:spPr>
          <a:xfrm rot="10800000">
            <a:off x="728979" y="4880243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511BA00-F494-5500-7115-FAAFC3C77512}"/>
              </a:ext>
            </a:extLst>
          </p:cNvPr>
          <p:cNvSpPr txBox="1"/>
          <p:nvPr/>
        </p:nvSpPr>
        <p:spPr>
          <a:xfrm>
            <a:off x="10916779" y="5731323"/>
            <a:ext cx="176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Abb. 5-9 (Eigene Aufnahmen 2024)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1D8A60A-4FA5-4F53-C076-91059D6AEAF1}"/>
              </a:ext>
            </a:extLst>
          </p:cNvPr>
          <p:cNvSpPr txBox="1"/>
          <p:nvPr/>
        </p:nvSpPr>
        <p:spPr>
          <a:xfrm>
            <a:off x="4282447" y="3023419"/>
            <a:ext cx="33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12D1C47-EA74-9F17-B0DD-68FD88D54070}"/>
              </a:ext>
            </a:extLst>
          </p:cNvPr>
          <p:cNvSpPr txBox="1"/>
          <p:nvPr/>
        </p:nvSpPr>
        <p:spPr>
          <a:xfrm>
            <a:off x="8087044" y="302341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6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77AE3E7-6495-17B9-7A3A-2B728EDDDE3C}"/>
              </a:ext>
            </a:extLst>
          </p:cNvPr>
          <p:cNvSpPr txBox="1"/>
          <p:nvPr/>
        </p:nvSpPr>
        <p:spPr>
          <a:xfrm>
            <a:off x="11883902" y="305966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7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CC86A55-ED1D-603C-C87B-9997BF5A85A6}"/>
              </a:ext>
            </a:extLst>
          </p:cNvPr>
          <p:cNvSpPr txBox="1"/>
          <p:nvPr/>
        </p:nvSpPr>
        <p:spPr>
          <a:xfrm>
            <a:off x="10005281" y="652492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8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DE50D53-FB4F-1FBC-5C4A-D26C86BBC699}"/>
              </a:ext>
            </a:extLst>
          </p:cNvPr>
          <p:cNvSpPr txBox="1"/>
          <p:nvPr/>
        </p:nvSpPr>
        <p:spPr>
          <a:xfrm>
            <a:off x="6387731" y="64886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7014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18B490A-4B52-0251-41A7-101FA07C4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65523" cy="327414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C984A95-5671-3ECD-F36A-8025BAD4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662" y="1432836"/>
            <a:ext cx="506012" cy="4084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C0788C3-F89B-3161-E1EA-DA540BCAA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456" y="-1"/>
            <a:ext cx="3298723" cy="43982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F433D0C-6D33-37B7-F563-ED46336E7A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7" y="0"/>
            <a:ext cx="3298723" cy="43982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E520611-0AFF-8E70-2AA5-F0C60EA9C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858"/>
            <a:ext cx="4365523" cy="327414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723AD81-89A9-5F1B-2F27-503A01F1E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265" y="1432836"/>
            <a:ext cx="506012" cy="408467"/>
          </a:xfrm>
          <a:prstGeom prst="rect">
            <a:avLst/>
          </a:prstGeom>
        </p:spPr>
      </p:pic>
      <p:sp>
        <p:nvSpPr>
          <p:cNvPr id="16" name="Pfeil: gebogen 15">
            <a:extLst>
              <a:ext uri="{FF2B5EF4-FFF2-40B4-BE49-F238E27FC236}">
                <a16:creationId xmlns:a16="http://schemas.microsoft.com/office/drawing/2014/main" id="{7547766C-E00B-F7CC-6F45-F51E8DBA33D5}"/>
              </a:ext>
            </a:extLst>
          </p:cNvPr>
          <p:cNvSpPr/>
          <p:nvPr/>
        </p:nvSpPr>
        <p:spPr>
          <a:xfrm rot="10800000">
            <a:off x="8893277" y="5220929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Pfeil: nach links 16">
            <a:extLst>
              <a:ext uri="{FF2B5EF4-FFF2-40B4-BE49-F238E27FC236}">
                <a16:creationId xmlns:a16="http://schemas.microsoft.com/office/drawing/2014/main" id="{3DEB550B-5B7F-63B2-0167-D42359295C7D}"/>
              </a:ext>
            </a:extLst>
          </p:cNvPr>
          <p:cNvSpPr/>
          <p:nvPr/>
        </p:nvSpPr>
        <p:spPr>
          <a:xfrm>
            <a:off x="5690409" y="560497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27C1E8E-73AE-3DE3-D8D1-30756C3E8ABE}"/>
              </a:ext>
            </a:extLst>
          </p:cNvPr>
          <p:cNvSpPr txBox="1"/>
          <p:nvPr/>
        </p:nvSpPr>
        <p:spPr>
          <a:xfrm>
            <a:off x="3933995" y="290480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86A8EA4-F3DC-4A04-14E6-D7D87C6091E0}"/>
              </a:ext>
            </a:extLst>
          </p:cNvPr>
          <p:cNvSpPr txBox="1"/>
          <p:nvPr/>
        </p:nvSpPr>
        <p:spPr>
          <a:xfrm>
            <a:off x="7886651" y="402896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8302A9D-C622-DD02-C619-094F303AFB6B}"/>
              </a:ext>
            </a:extLst>
          </p:cNvPr>
          <p:cNvSpPr txBox="1"/>
          <p:nvPr/>
        </p:nvSpPr>
        <p:spPr>
          <a:xfrm>
            <a:off x="11760472" y="402896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7EF9D8E6-6420-A81A-CE84-CEE455D3E2C6}"/>
              </a:ext>
            </a:extLst>
          </p:cNvPr>
          <p:cNvSpPr txBox="1"/>
          <p:nvPr/>
        </p:nvSpPr>
        <p:spPr>
          <a:xfrm>
            <a:off x="3933995" y="6488668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13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BC1E6C0-1E8E-0204-6E13-B8B653375D61}"/>
              </a:ext>
            </a:extLst>
          </p:cNvPr>
          <p:cNvSpPr txBox="1"/>
          <p:nvPr/>
        </p:nvSpPr>
        <p:spPr>
          <a:xfrm>
            <a:off x="8433022" y="6542910"/>
            <a:ext cx="375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Abb. 10-13: Eigene Aufnahmen 2024</a:t>
            </a:r>
          </a:p>
        </p:txBody>
      </p:sp>
    </p:spTree>
    <p:extLst>
      <p:ext uri="{BB962C8B-B14F-4D97-AF65-F5344CB8AC3E}">
        <p14:creationId xmlns:p14="http://schemas.microsoft.com/office/powerpoint/2010/main" val="211381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52EFFA-798E-2F9C-8CDC-2B9793C1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36690" cy="1325563"/>
          </a:xfrm>
        </p:spPr>
        <p:txBody>
          <a:bodyPr/>
          <a:lstStyle/>
          <a:p>
            <a:r>
              <a:rPr lang="de-DE" dirty="0"/>
              <a:t>Forschungsfragen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38AD7C-B152-D609-ECBE-AFE20A445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36690" cy="4351338"/>
          </a:xfrm>
        </p:spPr>
        <p:txBody>
          <a:bodyPr/>
          <a:lstStyle/>
          <a:p>
            <a:r>
              <a:rPr lang="de-DE" dirty="0"/>
              <a:t>Schadstoffbelastung </a:t>
            </a:r>
          </a:p>
          <a:p>
            <a:pPr marL="0" indent="0">
              <a:buNone/>
            </a:pPr>
            <a:r>
              <a:rPr lang="de-DE" dirty="0"/>
              <a:t>durch</a:t>
            </a:r>
          </a:p>
          <a:p>
            <a:pPr marL="457200" lvl="1" indent="0">
              <a:buNone/>
            </a:pPr>
            <a:r>
              <a:rPr lang="de-DE" dirty="0"/>
              <a:t>Stoffeintrag</a:t>
            </a:r>
          </a:p>
          <a:p>
            <a:pPr marL="457200" lvl="1" indent="0">
              <a:buNone/>
            </a:pPr>
            <a:r>
              <a:rPr lang="de-DE" dirty="0"/>
              <a:t>Ehemaliger Bergbau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Landschaftsschutzgebiet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058B3E-F234-8911-0DC2-3A369041C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723" y="365125"/>
            <a:ext cx="4630993" cy="617465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29182B-EAFC-C63A-C43B-55A4C9B84150}"/>
              </a:ext>
            </a:extLst>
          </p:cNvPr>
          <p:cNvSpPr txBox="1"/>
          <p:nvPr/>
        </p:nvSpPr>
        <p:spPr>
          <a:xfrm rot="5400000">
            <a:off x="8018155" y="3324686"/>
            <a:ext cx="628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Abb. 14: Verlauf durch ein Waldstück (Eigene Aufnahme 2024)</a:t>
            </a:r>
          </a:p>
        </p:txBody>
      </p:sp>
    </p:spTree>
    <p:extLst>
      <p:ext uri="{BB962C8B-B14F-4D97-AF65-F5344CB8AC3E}">
        <p14:creationId xmlns:p14="http://schemas.microsoft.com/office/powerpoint/2010/main" val="2752988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C627B-2BD4-0568-A92F-0B8157BCA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8176B2-E8CD-5FA9-50AA-7DF60CC6F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/>
              <a:t>Abbildungsquellen:</a:t>
            </a:r>
          </a:p>
          <a:p>
            <a:pPr marL="0" indent="0">
              <a:buNone/>
            </a:pPr>
            <a:r>
              <a:rPr lang="de-DE" sz="1800" dirty="0"/>
              <a:t>Abbildung 4: Google Maps. Online Abrufbar: </a:t>
            </a:r>
            <a:r>
              <a:rPr lang="de-DE" sz="1800" dirty="0">
                <a:hlinkClick r:id="rId2"/>
              </a:rPr>
              <a:t>https://www.google.com/maps/@51.4250449,7.2146256,14.63z?entry=ttu&amp;g_ep=EgoyMDI0MTIwMS4xIKXMDSoASAFQAw%3D%3D</a:t>
            </a:r>
            <a:r>
              <a:rPr lang="de-DE" sz="1800" dirty="0"/>
              <a:t> [4.12.2024]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Alle weiteren Abbildungen: Eigene Aufnahmen. 28.11.2024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/>
              <a:t>Literaturquellen: 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457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Breitbild</PresentationFormat>
  <Paragraphs>60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</vt:lpstr>
      <vt:lpstr>Der Knöselsbach</vt:lpstr>
      <vt:lpstr>Gliederung</vt:lpstr>
      <vt:lpstr>Übersicht</vt:lpstr>
      <vt:lpstr>Lage</vt:lpstr>
      <vt:lpstr>PowerPoint-Präsentation</vt:lpstr>
      <vt:lpstr>PowerPoint-Präsentation</vt:lpstr>
      <vt:lpstr>Forschungsfragen</vt:lpstr>
      <vt:lpstr>Quellenverzeichnis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Borchers, Lisann</dc:creator>
  <cp:lastModifiedBy>Borchers, Lisann</cp:lastModifiedBy>
  <cp:revision>6</cp:revision>
  <dcterms:created xsi:type="dcterms:W3CDTF">2024-11-28T14:42:24Z</dcterms:created>
  <dcterms:modified xsi:type="dcterms:W3CDTF">2024-12-04T14:52:41Z</dcterms:modified>
</cp:coreProperties>
</file>